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68" r:id="rId2"/>
    <p:sldId id="369" r:id="rId3"/>
    <p:sldId id="438" r:id="rId4"/>
    <p:sldId id="606" r:id="rId5"/>
    <p:sldId id="607" r:id="rId6"/>
    <p:sldId id="673" r:id="rId7"/>
    <p:sldId id="679" r:id="rId8"/>
    <p:sldId id="676" r:id="rId9"/>
    <p:sldId id="678" r:id="rId10"/>
    <p:sldId id="681" r:id="rId11"/>
    <p:sldId id="682" r:id="rId12"/>
    <p:sldId id="683" r:id="rId13"/>
    <p:sldId id="684" r:id="rId14"/>
    <p:sldId id="608" r:id="rId15"/>
    <p:sldId id="623" r:id="rId16"/>
    <p:sldId id="609" r:id="rId17"/>
    <p:sldId id="610" r:id="rId18"/>
    <p:sldId id="611" r:id="rId19"/>
    <p:sldId id="362" r:id="rId20"/>
    <p:sldId id="378" r:id="rId21"/>
    <p:sldId id="379" r:id="rId22"/>
    <p:sldId id="337" r:id="rId23"/>
    <p:sldId id="631" r:id="rId24"/>
    <p:sldId id="336" r:id="rId25"/>
    <p:sldId id="524" r:id="rId26"/>
    <p:sldId id="675" r:id="rId27"/>
    <p:sldId id="696" r:id="rId28"/>
    <p:sldId id="697" r:id="rId29"/>
    <p:sldId id="698" r:id="rId30"/>
    <p:sldId id="699" r:id="rId31"/>
    <p:sldId id="363" r:id="rId32"/>
    <p:sldId id="343" r:id="rId33"/>
    <p:sldId id="441" r:id="rId34"/>
    <p:sldId id="612" r:id="rId35"/>
    <p:sldId id="442" r:id="rId36"/>
    <p:sldId id="471" r:id="rId37"/>
    <p:sldId id="472" r:id="rId38"/>
    <p:sldId id="685" r:id="rId39"/>
    <p:sldId id="686" r:id="rId40"/>
    <p:sldId id="687" r:id="rId41"/>
    <p:sldId id="688" r:id="rId42"/>
    <p:sldId id="689" r:id="rId43"/>
    <p:sldId id="690" r:id="rId44"/>
    <p:sldId id="691" r:id="rId45"/>
    <p:sldId id="692" r:id="rId46"/>
    <p:sldId id="693" r:id="rId47"/>
    <p:sldId id="694" r:id="rId48"/>
    <p:sldId id="695" r:id="rId49"/>
    <p:sldId id="700" r:id="rId50"/>
    <p:sldId id="701" r:id="rId51"/>
    <p:sldId id="702" r:id="rId52"/>
    <p:sldId id="703" r:id="rId53"/>
    <p:sldId id="704" r:id="rId54"/>
    <p:sldId id="705" r:id="rId55"/>
    <p:sldId id="706" r:id="rId56"/>
    <p:sldId id="707" r:id="rId57"/>
    <p:sldId id="708" r:id="rId58"/>
    <p:sldId id="709" r:id="rId59"/>
    <p:sldId id="710" r:id="rId60"/>
    <p:sldId id="711" r:id="rId61"/>
    <p:sldId id="712" r:id="rId62"/>
    <p:sldId id="713" r:id="rId63"/>
    <p:sldId id="714" r:id="rId64"/>
    <p:sldId id="715" r:id="rId65"/>
    <p:sldId id="716" r:id="rId66"/>
    <p:sldId id="717" r:id="rId67"/>
    <p:sldId id="718" r:id="rId68"/>
    <p:sldId id="719" r:id="rId69"/>
    <p:sldId id="720" r:id="rId70"/>
    <p:sldId id="365" r:id="rId71"/>
    <p:sldId id="721" r:id="rId72"/>
    <p:sldId id="722" r:id="rId73"/>
    <p:sldId id="726" r:id="rId74"/>
    <p:sldId id="723" r:id="rId75"/>
    <p:sldId id="724" r:id="rId76"/>
    <p:sldId id="725" r:id="rId77"/>
    <p:sldId id="504" r:id="rId78"/>
    <p:sldId id="672" r:id="rId7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FF"/>
    <a:srgbClr val="FF9900"/>
    <a:srgbClr val="FF0000"/>
    <a:srgbClr val="CCCC00"/>
    <a:srgbClr val="00CC99"/>
    <a:srgbClr val="FFCC99"/>
    <a:srgbClr val="CC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046" autoAdjust="0"/>
  </p:normalViewPr>
  <p:slideViewPr>
    <p:cSldViewPr snapToGrid="0">
      <p:cViewPr>
        <p:scale>
          <a:sx n="66" d="100"/>
          <a:sy n="66" d="100"/>
        </p:scale>
        <p:origin x="-2298" y="-786"/>
      </p:cViewPr>
      <p:guideLst>
        <p:guide orient="horz" pos="1984"/>
        <p:guide pos="288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152" tIns="47576" rIns="95152" bIns="47576" numCol="1" anchor="t" anchorCtr="0" compatLnSpc="1">
            <a:prstTxWarp prst="textNoShape">
              <a:avLst/>
            </a:prstTxWarp>
          </a:bodyPr>
          <a:lstStyle>
            <a:lvl1pPr defTabSz="950913">
              <a:defRPr sz="1200">
                <a:latin typeface="Arial" charset="0"/>
                <a:cs typeface="+mn-cs"/>
              </a:defRPr>
            </a:lvl1pPr>
          </a:lstStyle>
          <a:p>
            <a:pPr>
              <a:defRPr/>
            </a:pPr>
            <a:endParaRPr lang="en-US"/>
          </a:p>
        </p:txBody>
      </p:sp>
      <p:sp>
        <p:nvSpPr>
          <p:cNvPr id="9523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5152" tIns="47576" rIns="95152" bIns="47576" numCol="1" anchor="t" anchorCtr="0" compatLnSpc="1">
            <a:prstTxWarp prst="textNoShape">
              <a:avLst/>
            </a:prstTxWarp>
          </a:bodyPr>
          <a:lstStyle>
            <a:lvl1pPr algn="r" defTabSz="950913">
              <a:defRPr sz="1200">
                <a:latin typeface="Arial" charset="0"/>
                <a:cs typeface="+mn-cs"/>
              </a:defRPr>
            </a:lvl1pPr>
          </a:lstStyle>
          <a:p>
            <a:pPr>
              <a:defRPr/>
            </a:pPr>
            <a:endParaRPr lang="en-US"/>
          </a:p>
        </p:txBody>
      </p:sp>
      <p:sp>
        <p:nvSpPr>
          <p:cNvPr id="9523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defTabSz="950913">
              <a:defRPr sz="1200">
                <a:latin typeface="Arial" charset="0"/>
                <a:cs typeface="+mn-cs"/>
              </a:defRPr>
            </a:lvl1pPr>
          </a:lstStyle>
          <a:p>
            <a:pPr>
              <a:defRPr/>
            </a:pPr>
            <a:endParaRPr lang="en-US"/>
          </a:p>
        </p:txBody>
      </p:sp>
      <p:sp>
        <p:nvSpPr>
          <p:cNvPr id="9523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algn="r" defTabSz="950913">
              <a:defRPr sz="1200">
                <a:latin typeface="Arial" charset="0"/>
                <a:cs typeface="+mn-cs"/>
              </a:defRPr>
            </a:lvl1pPr>
          </a:lstStyle>
          <a:p>
            <a:pPr>
              <a:defRPr/>
            </a:pPr>
            <a:fld id="{9891E30D-EECD-4D39-9C1C-A3C3D326C7B7}" type="slidenum">
              <a:rPr lang="en-US"/>
              <a:pPr>
                <a:defRPr/>
              </a:pPr>
              <a:t>‹#›</a:t>
            </a:fld>
            <a:endParaRPr lang="en-US"/>
          </a:p>
        </p:txBody>
      </p:sp>
    </p:spTree>
    <p:extLst>
      <p:ext uri="{BB962C8B-B14F-4D97-AF65-F5344CB8AC3E}">
        <p14:creationId xmlns:p14="http://schemas.microsoft.com/office/powerpoint/2010/main" val="3686893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a:defRPr sz="1200">
                <a:latin typeface="Arial" charset="0"/>
                <a:cs typeface="+mn-cs"/>
              </a:defRPr>
            </a:lvl1pPr>
          </a:lstStyle>
          <a:p>
            <a:pPr>
              <a:defRPr/>
            </a:pPr>
            <a:endParaRPr lang="en-US"/>
          </a:p>
        </p:txBody>
      </p:sp>
      <p:sp>
        <p:nvSpPr>
          <p:cNvPr id="1126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a:defRPr sz="1200">
                <a:latin typeface="Arial" charset="0"/>
                <a:cs typeface="+mn-cs"/>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a:defRPr sz="1200">
                <a:latin typeface="Arial" charset="0"/>
                <a:cs typeface="+mn-cs"/>
              </a:defRPr>
            </a:lvl1pPr>
          </a:lstStyle>
          <a:p>
            <a:pPr>
              <a:defRPr/>
            </a:pPr>
            <a:endParaRPr lang="en-US"/>
          </a:p>
        </p:txBody>
      </p:sp>
      <p:sp>
        <p:nvSpPr>
          <p:cNvPr id="1127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a:defRPr sz="1200">
                <a:latin typeface="Arial" charset="0"/>
                <a:cs typeface="+mn-cs"/>
              </a:defRPr>
            </a:lvl1pPr>
          </a:lstStyle>
          <a:p>
            <a:pPr>
              <a:defRPr/>
            </a:pPr>
            <a:fld id="{EC1A31F0-B9EF-49E8-95A5-0F358C3792A7}" type="slidenum">
              <a:rPr lang="en-US"/>
              <a:pPr>
                <a:defRPr/>
              </a:pPr>
              <a:t>‹#›</a:t>
            </a:fld>
            <a:endParaRPr lang="en-US"/>
          </a:p>
        </p:txBody>
      </p:sp>
    </p:spTree>
    <p:extLst>
      <p:ext uri="{BB962C8B-B14F-4D97-AF65-F5344CB8AC3E}">
        <p14:creationId xmlns:p14="http://schemas.microsoft.com/office/powerpoint/2010/main" val="2329895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808172CD-0244-4839-9680-AAC6096BE4A4}" type="slidenum">
              <a:rPr lang="en-US" smtClean="0">
                <a:latin typeface="Arial" pitchFamily="34" charset="0"/>
              </a:rPr>
              <a:pPr>
                <a:defRPr/>
              </a:pPr>
              <a:t>1</a:t>
            </a:fld>
            <a:endParaRPr lang="en-US"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48520538-0553-4B1F-9FF2-473C67C89389}" type="slidenum">
              <a:rPr lang="en-US">
                <a:latin typeface="Arial" pitchFamily="34" charset="0"/>
              </a:rPr>
              <a:pPr>
                <a:defRPr/>
              </a:pPr>
              <a:t>17</a:t>
            </a:fld>
            <a:endParaRPr lang="en-US">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13DC0914-B378-40C5-8D18-9A3C311C951F}" type="slidenum">
              <a:rPr lang="en-US">
                <a:latin typeface="Arial" pitchFamily="34" charset="0"/>
              </a:rPr>
              <a:pPr>
                <a:defRPr/>
              </a:pPr>
              <a:t>18</a:t>
            </a:fld>
            <a:endParaRPr lang="en-US">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4BA18DFE-4717-40F5-B8A5-3DB475C3FA1E}" type="slidenum">
              <a:rPr lang="en-US" smtClean="0">
                <a:latin typeface="Arial" pitchFamily="34" charset="0"/>
              </a:rPr>
              <a:pPr>
                <a:defRPr/>
              </a:pPr>
              <a:t>19</a:t>
            </a:fld>
            <a:endParaRPr lang="en-US" smtClean="0">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92A0C5FC-D847-45DA-BC55-5FD112C3AEC5}" type="slidenum">
              <a:rPr lang="en-US" smtClean="0">
                <a:latin typeface="Arial" pitchFamily="34" charset="0"/>
              </a:rPr>
              <a:pPr>
                <a:defRPr/>
              </a:pPr>
              <a:t>20</a:t>
            </a:fld>
            <a:endParaRPr lang="en-US" smtClean="0">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9C9BEEB5-379E-4E92-A26C-173F15810482}" type="slidenum">
              <a:rPr lang="en-US" smtClean="0">
                <a:latin typeface="Arial" pitchFamily="34" charset="0"/>
              </a:rPr>
              <a:pPr>
                <a:defRPr/>
              </a:pPr>
              <a:t>21</a:t>
            </a:fld>
            <a:endParaRPr lang="en-US" smtClean="0">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74725" y="4560888"/>
            <a:ext cx="5365750" cy="4319587"/>
          </a:xfrm>
          <a:noFill/>
          <a:ln/>
        </p:spPr>
        <p:txBody>
          <a:bodyPr/>
          <a:lstStyle/>
          <a:p>
            <a:pPr eaLnBrk="1" hangingPunct="1">
              <a:buFontTx/>
              <a:buChar char="•"/>
            </a:pPr>
            <a:r>
              <a:rPr lang="en-US" smtClean="0">
                <a:latin typeface="Arial" pitchFamily="34" charset="0"/>
              </a:rPr>
              <a:t>Precipitation is strongly related to elevation.</a:t>
            </a:r>
          </a:p>
          <a:p>
            <a:pPr eaLnBrk="1" hangingPunct="1">
              <a:buFontTx/>
              <a:buChar char="•"/>
            </a:pPr>
            <a:r>
              <a:rPr lang="en-US" smtClean="0">
                <a:latin typeface="Arial" pitchFamily="34" charset="0"/>
              </a:rPr>
              <a:t>Higher elevations can intercept mid and upper level moisture and force precipitation.</a:t>
            </a:r>
          </a:p>
          <a:p>
            <a:pPr eaLnBrk="1" hangingPunct="1">
              <a:buFontTx/>
              <a:buChar char="•"/>
            </a:pPr>
            <a:r>
              <a:rPr lang="en-US" smtClean="0">
                <a:latin typeface="Arial" pitchFamily="34" charset="0"/>
              </a:rPr>
              <a:t>‘Sky Island’ ranges of southeastern Arizona can receive three times as much precipitation as the surrounding low desert areas.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CEC808BC-5412-44F3-9918-085C6E41855D}" type="slidenum">
              <a:rPr lang="en-US" smtClean="0">
                <a:latin typeface="Arial" pitchFamily="34" charset="0"/>
              </a:rPr>
              <a:pPr>
                <a:defRPr/>
              </a:pPr>
              <a:t>22</a:t>
            </a:fld>
            <a:endParaRPr lang="en-US" smtClean="0">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buFontTx/>
              <a:buChar char="-"/>
            </a:pPr>
            <a:r>
              <a:rPr lang="en-US" smtClean="0">
                <a:latin typeface="Arial" pitchFamily="34" charset="0"/>
              </a:rPr>
              <a:t>Monsoon more important east and south</a:t>
            </a:r>
          </a:p>
          <a:p>
            <a:pPr eaLnBrk="1" hangingPunct="1">
              <a:buFontTx/>
              <a:buChar char="-"/>
            </a:pPr>
            <a:r>
              <a:rPr lang="en-US" smtClean="0">
                <a:latin typeface="Arial" pitchFamily="34" charset="0"/>
              </a:rPr>
              <a:t>Winter precip effective recharge (high summer evap,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B150B0-AE79-4BEF-903B-1D54719B2C91}" type="slidenum">
              <a:rPr lang="en-US"/>
              <a:pPr>
                <a:defRPr/>
              </a:pPr>
              <a:t>23</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E0E3BA4B-ECEA-4496-B579-41CCD6E4BAE1}" type="slidenum">
              <a:rPr lang="en-US" smtClean="0">
                <a:latin typeface="Arial" pitchFamily="34" charset="0"/>
              </a:rPr>
              <a:pPr>
                <a:defRPr/>
              </a:pPr>
              <a:t>24</a:t>
            </a:fld>
            <a:endParaRPr 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buFontTx/>
              <a:buChar char="-"/>
            </a:pPr>
            <a:r>
              <a:rPr lang="en-US" smtClean="0">
                <a:latin typeface="Arial" pitchFamily="34" charset="0"/>
              </a:rPr>
              <a:t>Brand new…maybe only in the country?</a:t>
            </a:r>
          </a:p>
          <a:p>
            <a:pPr eaLnBrk="1" hangingPunct="1">
              <a:buFontTx/>
              <a:buChar char="-"/>
            </a:pPr>
            <a:r>
              <a:rPr lang="en-US" smtClean="0">
                <a:latin typeface="Arial" pitchFamily="34" charset="0"/>
              </a:rPr>
              <a:t>Similar to a state climatologist but much more time in field and access to resources abroad</a:t>
            </a:r>
          </a:p>
          <a:p>
            <a:pPr eaLnBrk="1" hangingPunct="1">
              <a:buFontTx/>
              <a:buChar char="-"/>
            </a:pPr>
            <a:r>
              <a:rPr lang="en-US" smtClean="0">
                <a:latin typeface="Arial" pitchFamily="34" charset="0"/>
              </a:rPr>
              <a:t>Extension specialists have responsibilities with knowledge transfer, liaisons, leadership roles for statewide programs</a:t>
            </a:r>
          </a:p>
          <a:p>
            <a:pPr eaLnBrk="1" hangingPunct="1">
              <a:buFontTx/>
              <a:buChar char="-"/>
            </a:pPr>
            <a:r>
              <a:rPr lang="en-US" smtClean="0">
                <a:latin typeface="Arial" pitchFamily="34" charset="0"/>
              </a:rPr>
              <a:t>Bridge the ‘valley of death’ between university research and potential user groups</a:t>
            </a:r>
          </a:p>
          <a:p>
            <a:pPr eaLnBrk="1" hangingPunct="1">
              <a:buFontTx/>
              <a:buChar char="-"/>
            </a:pPr>
            <a:r>
              <a:rPr lang="en-US" smtClean="0">
                <a:latin typeface="Arial" pitchFamily="34" charset="0"/>
              </a:rPr>
              <a:t>Work with Gregg to coordinate Extension resources into RISA projects</a:t>
            </a:r>
          </a:p>
          <a:p>
            <a:pPr eaLnBrk="1" hangingPunct="1">
              <a:buFontTx/>
              <a:buChar char="-"/>
            </a:pPr>
            <a:endParaRPr lang="en-US" smtClean="0">
              <a:latin typeface="Arial" pitchFamily="34" charset="0"/>
            </a:endParaRPr>
          </a:p>
          <a:p>
            <a:pPr eaLnBrk="1" hangingPunct="1">
              <a:buFontTx/>
              <a:buChar char="-"/>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D91D57AC-8DCF-48D8-BFE3-188B9CAE52CC}" type="slidenum">
              <a:rPr lang="en-US" smtClean="0">
                <a:latin typeface="Arial" pitchFamily="34" charset="0"/>
              </a:rPr>
              <a:pPr>
                <a:defRPr/>
              </a:pPr>
              <a:t>25</a:t>
            </a:fld>
            <a:endParaRPr 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p:spPr>
        <p:txBody>
          <a:bodyPr/>
          <a:lstStyle/>
          <a:p>
            <a:pPr eaLnBrk="1" hangingPunct="1">
              <a:buFontTx/>
              <a:buChar char="•"/>
            </a:pPr>
            <a:r>
              <a:rPr lang="en-US" smtClean="0">
                <a:latin typeface="Arial" pitchFamily="34" charset="0"/>
              </a:rPr>
              <a:t>Precipitation is strongly related to elevation.</a:t>
            </a:r>
          </a:p>
          <a:p>
            <a:pPr eaLnBrk="1" hangingPunct="1">
              <a:buFontTx/>
              <a:buChar char="•"/>
            </a:pPr>
            <a:r>
              <a:rPr lang="en-US" smtClean="0">
                <a:latin typeface="Arial" pitchFamily="34" charset="0"/>
              </a:rPr>
              <a:t>Higher elevations can intercept mid and upper level moisture and force precipitation.</a:t>
            </a:r>
          </a:p>
          <a:p>
            <a:pPr eaLnBrk="1" hangingPunct="1">
              <a:buFontTx/>
              <a:buChar char="•"/>
            </a:pPr>
            <a:r>
              <a:rPr lang="en-US" smtClean="0">
                <a:latin typeface="Arial" pitchFamily="34" charset="0"/>
              </a:rPr>
              <a:t>‘Sky Island’ ranges of southeastern Arizona can receive three times as much precipitation as the surrounding low desert areas.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F2D23871-CDE3-4FDA-B7EA-EA9A51792363}" type="slidenum">
              <a:rPr lang="en-US" smtClean="0">
                <a:latin typeface="Arial" pitchFamily="34" charset="0"/>
              </a:rPr>
              <a:pPr>
                <a:defRPr/>
              </a:pPr>
              <a:t>31</a:t>
            </a:fld>
            <a:endParaRPr lang="en-US"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AA91754F-A14E-418B-828F-0044AFFA1E66}" type="slidenum">
              <a:rPr lang="en-US" smtClean="0">
                <a:latin typeface="Arial" pitchFamily="34" charset="0"/>
              </a:rPr>
              <a:pPr>
                <a:defRPr/>
              </a:pPr>
              <a:t>2</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buFontTx/>
              <a:buChar char="-"/>
            </a:pPr>
            <a:r>
              <a:rPr lang="en-US" smtClean="0">
                <a:latin typeface="Arial" pitchFamily="34" charset="0"/>
              </a:rPr>
              <a:t>What is going on?</a:t>
            </a:r>
          </a:p>
          <a:p>
            <a:pPr eaLnBrk="1" hangingPunct="1">
              <a:buFontTx/>
              <a:buChar char="-"/>
            </a:pPr>
            <a:r>
              <a:rPr lang="en-US" smtClean="0">
                <a:latin typeface="Arial" pitchFamily="34" charset="0"/>
              </a:rPr>
              <a:t>Why and what extension is…</a:t>
            </a:r>
          </a:p>
          <a:p>
            <a:pPr eaLnBrk="1" hangingPunct="1">
              <a:buFontTx/>
              <a:buChar char="-"/>
            </a:pPr>
            <a:r>
              <a:rPr lang="en-US" smtClean="0">
                <a:latin typeface="Arial" pitchFamily="34" charset="0"/>
              </a:rPr>
              <a:t>Who am I working with</a:t>
            </a:r>
          </a:p>
          <a:p>
            <a:pPr eaLnBrk="1" hangingPunct="1">
              <a:buFontTx/>
              <a:buChar char="-"/>
            </a:pPr>
            <a:r>
              <a:rPr lang="en-US" smtClean="0">
                <a:latin typeface="Arial" pitchFamily="34" charset="0"/>
              </a:rPr>
              <a:t>What am I doing…</a:t>
            </a:r>
          </a:p>
          <a:p>
            <a:pPr eaLnBrk="1" hangingPunct="1">
              <a:buFontTx/>
              <a:buChar char="-"/>
            </a:pPr>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AA4BB98A-4B84-420F-B8E2-DD2CC41AFC6F}" type="slidenum">
              <a:rPr lang="en-US" smtClean="0">
                <a:latin typeface="Arial" pitchFamily="34" charset="0"/>
              </a:rPr>
              <a:pPr>
                <a:defRPr/>
              </a:pPr>
              <a:t>32</a:t>
            </a:fld>
            <a:endParaRPr lang="en-US" smtClean="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D1E49EE0-388A-4293-A8AE-B2E48D54373E}" type="slidenum">
              <a:rPr lang="en-US" smtClean="0">
                <a:latin typeface="Arial" pitchFamily="34" charset="0"/>
              </a:rPr>
              <a:pPr>
                <a:defRPr/>
              </a:pPr>
              <a:t>33</a:t>
            </a:fld>
            <a:endParaRPr lang="en-US"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BD8A0710-766B-49E6-80E4-C47A7ABED481}" type="slidenum">
              <a:rPr lang="en-US" smtClean="0">
                <a:latin typeface="Arial" pitchFamily="34" charset="0"/>
              </a:rPr>
              <a:pPr>
                <a:defRPr/>
              </a:pPr>
              <a:t>35</a:t>
            </a:fld>
            <a:endParaRPr lang="en-US"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4A800A1E-ED1F-4752-BBAD-982D19129192}" type="slidenum">
              <a:rPr lang="en-US" smtClean="0">
                <a:latin typeface="Arial" pitchFamily="34" charset="0"/>
              </a:rPr>
              <a:pPr>
                <a:defRPr/>
              </a:pPr>
              <a:t>36</a:t>
            </a:fld>
            <a:endParaRPr lang="en-US"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3230C7ED-20A7-43C3-92DE-BE0A8D134039}" type="slidenum">
              <a:rPr lang="en-US" smtClean="0">
                <a:latin typeface="Arial" pitchFamily="34" charset="0"/>
              </a:rPr>
              <a:pPr>
                <a:defRPr/>
              </a:pPr>
              <a:t>37</a:t>
            </a:fld>
            <a:endParaRPr 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a:defRPr/>
            </a:pPr>
            <a:fld id="{0A73DE99-A1EC-4A24-89B4-4B4F8DE1D68D}" type="slidenum">
              <a:rPr lang="en-US">
                <a:latin typeface="Arial" pitchFamily="34" charset="0"/>
              </a:rPr>
              <a:pPr>
                <a:defRPr/>
              </a:pPr>
              <a:t>39</a:t>
            </a:fld>
            <a:endParaRPr lang="en-US">
              <a:latin typeface="Arial"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974726" y="4560888"/>
            <a:ext cx="5365750" cy="4319587"/>
          </a:xfrm>
          <a:noFill/>
          <a:ln/>
        </p:spPr>
        <p:txBody>
          <a:bodyPr/>
          <a:lstStyle/>
          <a:p>
            <a:pPr eaLnBrk="1" hangingPunct="1">
              <a:buFontTx/>
              <a:buChar char="•"/>
            </a:pPr>
            <a:r>
              <a:rPr lang="en-US" smtClean="0">
                <a:latin typeface="Arial" pitchFamily="34" charset="0"/>
              </a:rPr>
              <a:t>Anomalously warm equatorial sea surface temperatures (SST) off of the South American coast are El Nino events. Anomalously cold SSTs are La Nina events.</a:t>
            </a:r>
          </a:p>
          <a:p>
            <a:pPr eaLnBrk="1" hangingPunct="1">
              <a:buFontTx/>
              <a:buChar char="•"/>
            </a:pPr>
            <a:r>
              <a:rPr lang="en-US" smtClean="0">
                <a:latin typeface="Arial" pitchFamily="34" charset="0"/>
              </a:rPr>
              <a:t>El Nino and La Nina episodes develop every 2-5 years.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950F1DF6-DB9C-4A66-B8CD-2417B28AC08B}" type="slidenum">
              <a:rPr lang="en-US">
                <a:latin typeface="Arial" pitchFamily="34" charset="0"/>
              </a:rPr>
              <a:pPr>
                <a:defRPr/>
              </a:pPr>
              <a:t>40</a:t>
            </a:fld>
            <a:endParaRPr lang="en-US">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74726"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A0E5A0C-2937-44FA-BF3D-D8752FB2DEF8}" type="slidenum">
              <a:rPr lang="en-US">
                <a:latin typeface="Arial" pitchFamily="34" charset="0"/>
              </a:rPr>
              <a:pPr>
                <a:defRPr/>
              </a:pPr>
              <a:t>41</a:t>
            </a:fld>
            <a:endParaRPr lang="en-US">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74726"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331D2DAD-CA63-4423-9D80-BACBA05CF8BA}" type="slidenum">
              <a:rPr lang="en-US">
                <a:latin typeface="Arial" pitchFamily="34" charset="0"/>
              </a:rPr>
              <a:pPr>
                <a:defRPr/>
              </a:pPr>
              <a:t>42</a:t>
            </a:fld>
            <a:endParaRPr lang="en-US">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74726"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D124CE14-EB8F-4EEE-A313-C7629144B827}" type="slidenum">
              <a:rPr lang="en-US">
                <a:latin typeface="Arial" pitchFamily="34" charset="0"/>
              </a:rPr>
              <a:pPr>
                <a:defRPr/>
              </a:pPr>
              <a:t>43</a:t>
            </a:fld>
            <a:endParaRPr lang="en-US">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6" y="4560888"/>
            <a:ext cx="5365750" cy="4319587"/>
          </a:xfrm>
          <a:noFill/>
          <a:ln/>
        </p:spPr>
        <p:txBody>
          <a:bodyPr/>
          <a:lstStyle/>
          <a:p>
            <a:pPr eaLnBrk="1" hangingPunct="1">
              <a:buFontTx/>
              <a:buChar char="•"/>
            </a:pPr>
            <a:r>
              <a:rPr lang="en-US" smtClean="0">
                <a:latin typeface="Arial" pitchFamily="34" charset="0"/>
              </a:rPr>
              <a:t>Cold, equatorial sea surface temperatures displace active Pacific jet stream further north, away from southwest U.S.</a:t>
            </a:r>
          </a:p>
          <a:p>
            <a:pPr eaLnBrk="1" hangingPunct="1">
              <a:buFontTx/>
              <a:buChar char="•"/>
            </a:pPr>
            <a:r>
              <a:rPr lang="en-US" smtClean="0">
                <a:latin typeface="Arial" pitchFamily="34" charset="0"/>
              </a:rPr>
              <a:t>This limits storm systems and precipitation over the southwest during the winter months.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D63B204E-E73E-41DB-84D9-D3ABC5B9B5C7}" type="slidenum">
              <a:rPr lang="en-US" smtClean="0">
                <a:latin typeface="Arial" pitchFamily="34" charset="0"/>
              </a:rPr>
              <a:pPr>
                <a:defRPr/>
              </a:pPr>
              <a:t>3</a:t>
            </a:fld>
            <a:endParaRPr lang="en-US"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A12F1F22-5634-4D1A-8A94-EC2A292F4F86}" type="slidenum">
              <a:rPr lang="en-US">
                <a:latin typeface="Arial" pitchFamily="34" charset="0"/>
              </a:rPr>
              <a:pPr>
                <a:defRPr/>
              </a:pPr>
              <a:t>44</a:t>
            </a:fld>
            <a:endParaRPr lang="en-US">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74726" y="4560888"/>
            <a:ext cx="5365750" cy="4319587"/>
          </a:xfrm>
          <a:noFill/>
          <a:ln/>
        </p:spPr>
        <p:txBody>
          <a:bodyPr/>
          <a:lstStyle/>
          <a:p>
            <a:pPr eaLnBrk="1" hangingPunct="1">
              <a:buFontTx/>
              <a:buChar char="•"/>
            </a:pPr>
            <a:r>
              <a:rPr lang="en-US" smtClean="0">
                <a:latin typeface="Arial" pitchFamily="34" charset="0"/>
              </a:rPr>
              <a:t>Warm, equatorial sea surface temperatures enhance the Pacific jet stream over the southwest U.S.</a:t>
            </a:r>
          </a:p>
          <a:p>
            <a:pPr eaLnBrk="1" hangingPunct="1">
              <a:buFontTx/>
              <a:buChar char="•"/>
            </a:pPr>
            <a:r>
              <a:rPr lang="en-US" smtClean="0">
                <a:latin typeface="Arial" pitchFamily="34" charset="0"/>
              </a:rPr>
              <a:t>This increases storm system passages and precipitation over the southwest during the winter months.</a:t>
            </a:r>
          </a:p>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E0F8456D-D96E-4FDA-B764-1DC96EAEB97F}" type="slidenum">
              <a:rPr lang="en-US">
                <a:latin typeface="Arial" pitchFamily="34" charset="0"/>
              </a:rPr>
              <a:pPr>
                <a:defRPr/>
              </a:pPr>
              <a:t>45</a:t>
            </a:fld>
            <a:endParaRPr lang="en-US">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974726" y="4560888"/>
            <a:ext cx="5365750" cy="4319587"/>
          </a:xfrm>
          <a:noFill/>
          <a:ln/>
        </p:spPr>
        <p:txBody>
          <a:bodyPr/>
          <a:lstStyle/>
          <a:p>
            <a:pPr eaLnBrk="1" hangingPunct="1">
              <a:buFontTx/>
              <a:buChar char="•"/>
            </a:pPr>
            <a:r>
              <a:rPr lang="en-US" smtClean="0">
                <a:latin typeface="Arial" pitchFamily="34" charset="0"/>
              </a:rPr>
              <a:t>La Nina episodes are almost consistently associated with lower winter precipitation amounts. Higher confidence in La Nina/Dry Winter forecast.</a:t>
            </a:r>
          </a:p>
          <a:p>
            <a:pPr eaLnBrk="1" hangingPunct="1">
              <a:buFontTx/>
              <a:buChar char="•"/>
            </a:pPr>
            <a:r>
              <a:rPr lang="en-US" smtClean="0">
                <a:latin typeface="Arial" pitchFamily="34" charset="0"/>
              </a:rPr>
              <a:t>Much more spread in precipitation amounts associated with El Nino episodes. Less confidence in El Nino/Wet Winter forecast.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7A0CA7AB-7CF9-417E-8665-421CE3CBD271}" type="slidenum">
              <a:rPr lang="en-US" smtClean="0">
                <a:latin typeface="Arial" pitchFamily="34" charset="0"/>
              </a:rPr>
              <a:pPr>
                <a:defRPr/>
              </a:pPr>
              <a:t>49</a:t>
            </a:fld>
            <a:endParaRPr lang="en-US"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7DC6FB34-A8F5-43C6-9DEF-154F8164DAA3}" type="slidenum">
              <a:rPr lang="en-US" smtClean="0">
                <a:latin typeface="Arial" pitchFamily="34" charset="0"/>
              </a:rPr>
              <a:pPr>
                <a:defRPr/>
              </a:pPr>
              <a:t>50</a:t>
            </a:fld>
            <a:endParaRPr 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98669544-3D71-42FD-943F-D8DC81EEC2B0}" type="slidenum">
              <a:rPr lang="en-US" smtClean="0">
                <a:latin typeface="Arial" pitchFamily="34" charset="0"/>
              </a:rPr>
              <a:pPr>
                <a:defRPr/>
              </a:pPr>
              <a:t>51</a:t>
            </a:fld>
            <a:endParaRPr lang="en-US"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39971370-6700-4BC2-88F6-3EEBF83FB443}" type="slidenum">
              <a:rPr lang="en-US" smtClean="0">
                <a:latin typeface="Arial" pitchFamily="34" charset="0"/>
              </a:rPr>
              <a:pPr>
                <a:defRPr/>
              </a:pPr>
              <a:t>52</a:t>
            </a:fld>
            <a:endParaRPr lang="en-US"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1380D409-8237-492C-8BD2-F82B0BDBAD64}" type="slidenum">
              <a:rPr lang="en-US" smtClean="0">
                <a:latin typeface="Arial" pitchFamily="34" charset="0"/>
              </a:rPr>
              <a:pPr>
                <a:defRPr/>
              </a:pPr>
              <a:t>53</a:t>
            </a:fld>
            <a:endParaRPr lang="en-US"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7424B862-7DB1-4357-9016-F4F46C8DCA21}" type="slidenum">
              <a:rPr lang="en-US" smtClean="0">
                <a:latin typeface="Arial" pitchFamily="34" charset="0"/>
              </a:rPr>
              <a:pPr>
                <a:defRPr/>
              </a:pPr>
              <a:t>54</a:t>
            </a:fld>
            <a:endParaRPr lang="en-US"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A7782298-3E23-4CCC-9176-97C1B2E7F778}" type="slidenum">
              <a:rPr lang="en-US" smtClean="0"/>
              <a:pPr eaLnBrk="1" hangingPunct="1"/>
              <a:t>55</a:t>
            </a:fld>
            <a:endParaRPr lang="en-US" smtClean="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36D4F759-64B6-4ACF-ABB3-9264EE976743}" type="slidenum">
              <a:rPr lang="en-US" smtClean="0"/>
              <a:pPr eaLnBrk="1" hangingPunct="1"/>
              <a:t>56</a:t>
            </a:fld>
            <a:endParaRPr 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0242A48F-3BE4-4A9B-ACAC-25815F8D7614}" type="slidenum">
              <a:rPr lang="en-US">
                <a:latin typeface="Arial" pitchFamily="34" charset="0"/>
              </a:rPr>
              <a:pPr>
                <a:defRPr/>
              </a:pPr>
              <a:t>4</a:t>
            </a:fld>
            <a:endParaRPr lang="en-US">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42182D0F-4262-4FE0-86B3-D8BA12C6F1D5}" type="slidenum">
              <a:rPr lang="en-US" smtClean="0"/>
              <a:pPr eaLnBrk="1" hangingPunct="1"/>
              <a:t>57</a:t>
            </a:fld>
            <a:endParaRPr lang="en-U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E203FC0F-F6D1-48D5-9685-546C48C3B063}" type="slidenum">
              <a:rPr lang="en-US" smtClean="0"/>
              <a:pPr eaLnBrk="1" hangingPunct="1"/>
              <a:t>58</a:t>
            </a:fld>
            <a:endParaRPr 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1AC96C58-8F10-4DB7-BC4A-F52E5262DD39}" type="slidenum">
              <a:rPr lang="en-US" smtClean="0"/>
              <a:pPr eaLnBrk="1" hangingPunct="1"/>
              <a:t>59</a:t>
            </a:fld>
            <a:endParaRPr lang="en-US"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2EF49B0A-1543-4237-BD6D-7A138FADA269}" type="slidenum">
              <a:rPr lang="en-US" smtClean="0"/>
              <a:pPr eaLnBrk="1" hangingPunct="1"/>
              <a:t>60</a:t>
            </a:fld>
            <a:endParaRPr 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9D0CBF62-B1C4-4077-8175-0ED2B4E6560B}" type="slidenum">
              <a:rPr lang="en-US" smtClean="0"/>
              <a:pPr eaLnBrk="1" hangingPunct="1"/>
              <a:t>61</a:t>
            </a:fld>
            <a:endParaRPr lang="en-US"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234F270E-C87E-4E83-A217-EEDB8310EB0D}" type="slidenum">
              <a:rPr lang="en-US" smtClean="0"/>
              <a:pPr eaLnBrk="1" hangingPunct="1"/>
              <a:t>63</a:t>
            </a:fld>
            <a:endParaRPr 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0958EDE1-6C6E-4E1E-BC26-B08E27DF304C}" type="slidenum">
              <a:rPr lang="en-US" smtClean="0">
                <a:latin typeface="Arial" pitchFamily="34" charset="0"/>
              </a:rPr>
              <a:pPr>
                <a:defRPr/>
              </a:pPr>
              <a:t>70</a:t>
            </a:fld>
            <a:endParaRPr lang="en-US"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7B6D3-91D6-463B-B1FE-A9A8C17E8098}" type="slidenum">
              <a:rPr lang="en-US"/>
              <a:pPr/>
              <a:t>71</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pPr marL="175856" indent="-175856">
              <a:buFontTx/>
              <a:buChar char="-"/>
            </a:pPr>
            <a:r>
              <a:rPr lang="en-US" dirty="0" smtClean="0"/>
              <a:t>Recent</a:t>
            </a:r>
            <a:r>
              <a:rPr lang="en-US" baseline="0" dirty="0" smtClean="0"/>
              <a:t> changes in the global climate system are primarily caused by human-caused disruptions to the atmospheric chemistry and radiation balance of the planet</a:t>
            </a:r>
          </a:p>
          <a:p>
            <a:pPr marL="175856" indent="-175856">
              <a:buFontTx/>
              <a:buChar char="-"/>
            </a:pPr>
            <a:r>
              <a:rPr lang="en-US" baseline="0" dirty="0" smtClean="0"/>
              <a:t>The ‘greenhouse effect’ describes the mechanism that warms the planet by trapping some of the sun’s energy in the lowest levels of the Earth’s atmosphere</a:t>
            </a:r>
          </a:p>
          <a:p>
            <a:pPr marL="175856" indent="-175856">
              <a:buFontTx/>
              <a:buChar char="-"/>
            </a:pPr>
            <a:r>
              <a:rPr lang="en-US" baseline="0" dirty="0" smtClean="0"/>
              <a:t>Greenhouse gases trap some of the sun’s energy, keeping the planet much warmer than it would be without an atmosphere. </a:t>
            </a:r>
          </a:p>
          <a:p>
            <a:pPr marL="175856" indent="-175856">
              <a:buFontTx/>
              <a:buChar char="-"/>
            </a:pPr>
            <a:r>
              <a:rPr lang="en-US" baseline="0" dirty="0" smtClean="0"/>
              <a:t>The greenhouse effect is an important part of the Earth’s thermostat; recent increases in the greenhouse gases due to human activities like burning oil and coal for energy over the past 100 years have increased the amount of greenhouse gases in the atmosphere. Increasing levels of greenhouse gases trap more energy, raising the temperature of the planet.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56" indent="-175856">
              <a:buFontTx/>
              <a:buChar char="-"/>
            </a:pPr>
            <a:r>
              <a:rPr lang="en-US" baseline="0" dirty="0" smtClean="0"/>
              <a:t>The amount of carbon dioxide has risen steadily over the past 100 years in concert with increasing global temperatures. </a:t>
            </a:r>
          </a:p>
          <a:p>
            <a:pPr marL="175856" indent="-175856">
              <a:buFontTx/>
              <a:buChar char="-"/>
            </a:pPr>
            <a:r>
              <a:rPr lang="en-US" baseline="0" dirty="0" smtClean="0"/>
              <a:t>Note how the increase in global temperatures is very similar to temperature changes on the Navajo Nation</a:t>
            </a:r>
            <a:endParaRPr lang="en-US" dirty="0"/>
          </a:p>
        </p:txBody>
      </p:sp>
      <p:sp>
        <p:nvSpPr>
          <p:cNvPr id="4" name="Slide Number Placeholder 3"/>
          <p:cNvSpPr>
            <a:spLocks noGrp="1"/>
          </p:cNvSpPr>
          <p:nvPr>
            <p:ph type="sldNum" sz="quarter" idx="10"/>
          </p:nvPr>
        </p:nvSpPr>
        <p:spPr/>
        <p:txBody>
          <a:bodyPr/>
          <a:lstStyle/>
          <a:p>
            <a:fld id="{C00B4297-7B1C-4A1B-B164-80A2C007B55B}" type="slidenum">
              <a:rPr lang="en-US" smtClean="0"/>
              <a:pPr/>
              <a:t>72</a:t>
            </a:fld>
            <a:endParaRPr lang="en-US"/>
          </a:p>
        </p:txBody>
      </p:sp>
    </p:spTree>
    <p:extLst>
      <p:ext uri="{BB962C8B-B14F-4D97-AF65-F5344CB8AC3E}">
        <p14:creationId xmlns:p14="http://schemas.microsoft.com/office/powerpoint/2010/main" val="3732913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BBD00D4F-288A-4307-8C55-2C783AFD1074}" type="slidenum">
              <a:rPr lang="en-US" smtClean="0">
                <a:latin typeface="Arial" pitchFamily="34" charset="0"/>
              </a:rPr>
              <a:pPr>
                <a:defRPr/>
              </a:pPr>
              <a:t>73</a:t>
            </a:fld>
            <a:endParaRPr lang="en-US" smtClean="0">
              <a:latin typeface="Arial" pitchFamily="34" charset="0"/>
            </a:endParaRPr>
          </a:p>
        </p:txBody>
      </p:sp>
      <p:sp>
        <p:nvSpPr>
          <p:cNvPr id="126979" name="Rectangle 2"/>
          <p:cNvSpPr>
            <a:spLocks noGrp="1" noRot="1" noChangeAspect="1" noChangeArrowheads="1" noTextEdit="1"/>
          </p:cNvSpPr>
          <p:nvPr>
            <p:ph type="sldImg"/>
          </p:nvPr>
        </p:nvSpPr>
        <p:spPr>
          <a:xfrm>
            <a:off x="1258888" y="719138"/>
            <a:ext cx="4797425" cy="3598862"/>
          </a:xfrm>
          <a:ln/>
        </p:spPr>
      </p:sp>
      <p:sp>
        <p:nvSpPr>
          <p:cNvPr id="126980" name="Rectangle 3"/>
          <p:cNvSpPr>
            <a:spLocks noGrp="1" noChangeArrowheads="1"/>
          </p:cNvSpPr>
          <p:nvPr>
            <p:ph type="body" idx="1"/>
          </p:nvPr>
        </p:nvSpPr>
        <p:spPr>
          <a:xfrm>
            <a:off x="974725" y="4560888"/>
            <a:ext cx="5365750" cy="432117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424A7584-D95E-4333-A057-D0C7FFA410DF}" type="slidenum">
              <a:rPr lang="en-US">
                <a:latin typeface="Arial" pitchFamily="34" charset="0"/>
              </a:rPr>
              <a:pPr>
                <a:defRPr/>
              </a:pPr>
              <a:t>5</a:t>
            </a:fld>
            <a:endParaRPr lang="en-US">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Computer models that project potential changes in the global climate system well into the future show that temperatures will most likely continue</a:t>
            </a:r>
            <a:r>
              <a:rPr lang="en-US" baseline="0" dirty="0" smtClean="0"/>
              <a:t> to warm to very high levels by the end of this century.</a:t>
            </a:r>
            <a:endParaRPr lang="en-US" dirty="0"/>
          </a:p>
        </p:txBody>
      </p:sp>
      <p:sp>
        <p:nvSpPr>
          <p:cNvPr id="4" name="Slide Number Placeholder 3"/>
          <p:cNvSpPr>
            <a:spLocks noGrp="1"/>
          </p:cNvSpPr>
          <p:nvPr>
            <p:ph type="sldNum" sz="quarter" idx="10"/>
          </p:nvPr>
        </p:nvSpPr>
        <p:spPr/>
        <p:txBody>
          <a:bodyPr/>
          <a:lstStyle/>
          <a:p>
            <a:fld id="{C00B4297-7B1C-4A1B-B164-80A2C007B55B}" type="slidenum">
              <a:rPr lang="en-US" smtClean="0"/>
              <a:pPr/>
              <a:t>74</a:t>
            </a:fld>
            <a:endParaRPr lang="en-US"/>
          </a:p>
        </p:txBody>
      </p:sp>
    </p:spTree>
    <p:extLst>
      <p:ext uri="{BB962C8B-B14F-4D97-AF65-F5344CB8AC3E}">
        <p14:creationId xmlns:p14="http://schemas.microsoft.com/office/powerpoint/2010/main" val="1246981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Computer models</a:t>
            </a:r>
            <a:r>
              <a:rPr lang="en-US" baseline="0" dirty="0" smtClean="0"/>
              <a:t> of potential changes in precipitation note that winter and spring precipitation may decline in the coming decades</a:t>
            </a:r>
            <a:endParaRPr lang="en-US" dirty="0"/>
          </a:p>
        </p:txBody>
      </p:sp>
      <p:sp>
        <p:nvSpPr>
          <p:cNvPr id="4" name="Slide Number Placeholder 3"/>
          <p:cNvSpPr>
            <a:spLocks noGrp="1"/>
          </p:cNvSpPr>
          <p:nvPr>
            <p:ph type="sldNum" sz="quarter" idx="10"/>
          </p:nvPr>
        </p:nvSpPr>
        <p:spPr/>
        <p:txBody>
          <a:bodyPr/>
          <a:lstStyle/>
          <a:p>
            <a:fld id="{C00B4297-7B1C-4A1B-B164-80A2C007B55B}" type="slidenum">
              <a:rPr lang="en-US" smtClean="0"/>
              <a:pPr/>
              <a:t>75</a:t>
            </a:fld>
            <a:endParaRPr lang="en-US"/>
          </a:p>
        </p:txBody>
      </p:sp>
    </p:spTree>
    <p:extLst>
      <p:ext uri="{BB962C8B-B14F-4D97-AF65-F5344CB8AC3E}">
        <p14:creationId xmlns:p14="http://schemas.microsoft.com/office/powerpoint/2010/main" val="1714092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3781A-3698-4533-A9C4-7DB6F2EA2F04}" type="slidenum">
              <a:rPr lang="en-US"/>
              <a:pPr/>
              <a:t>76</a:t>
            </a:fld>
            <a:endParaRPr lang="en-US"/>
          </a:p>
        </p:txBody>
      </p:sp>
      <p:sp>
        <p:nvSpPr>
          <p:cNvPr id="481282" name="Rectangle 2"/>
          <p:cNvSpPr>
            <a:spLocks noGrp="1" noRot="1" noChangeAspect="1" noChangeArrowheads="1" noTextEdit="1"/>
          </p:cNvSpPr>
          <p:nvPr>
            <p:ph type="sldImg"/>
          </p:nvPr>
        </p:nvSpPr>
        <p:spPr>
          <a:xfrm>
            <a:off x="1241002" y="720821"/>
            <a:ext cx="4834833" cy="3600856"/>
          </a:xfrm>
          <a:ln/>
        </p:spPr>
      </p:sp>
      <p:sp>
        <p:nvSpPr>
          <p:cNvPr id="481283" name="Rectangle 3"/>
          <p:cNvSpPr>
            <a:spLocks noGrp="1" noChangeArrowheads="1"/>
          </p:cNvSpPr>
          <p:nvPr>
            <p:ph type="body" idx="1"/>
          </p:nvPr>
        </p:nvSpPr>
        <p:spPr>
          <a:xfrm>
            <a:off x="732502" y="4560328"/>
            <a:ext cx="5850198" cy="4320052"/>
          </a:xfrm>
        </p:spPr>
        <p:txBody>
          <a:bodyPr/>
          <a:lstStyle/>
          <a:p>
            <a:r>
              <a:rPr lang="en-US" dirty="0" smtClean="0"/>
              <a:t>-</a:t>
            </a:r>
            <a:r>
              <a:rPr lang="en-US" baseline="0" dirty="0" smtClean="0"/>
              <a:t> The combined impact of less precipitation and warmer temperatures produces increasing aridity across much of the western U.S. in coming decades</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05942F0-A536-48F9-A8D8-127E473C928B}" type="slidenum">
              <a:rPr lang="en-US" smtClean="0">
                <a:latin typeface="Arial" pitchFamily="34" charset="0"/>
              </a:rPr>
              <a:pPr>
                <a:defRPr/>
              </a:pPr>
              <a:t>77</a:t>
            </a:fld>
            <a:endParaRPr lang="en-US" smtClean="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B70DE66-8295-43EB-A823-5B7176650D59}" type="slidenum">
              <a:rPr lang="en-US"/>
              <a:pPr/>
              <a:t>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FEDE980A-159C-4EA2-A20F-D96F456C266D}" type="slidenum">
              <a:rPr lang="en-US">
                <a:latin typeface="Arial" pitchFamily="34" charset="0"/>
              </a:rPr>
              <a:pPr>
                <a:defRPr/>
              </a:pPr>
              <a:t>14</a:t>
            </a:fld>
            <a:endParaRPr lang="en-US">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939E53-47B8-429C-9539-1C99EA39CA8F}" type="slidenum">
              <a:rPr lang="en-US"/>
              <a:pPr>
                <a:defRPr/>
              </a:pPr>
              <a:t>15</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C478F58C-B5C0-4718-87BF-84D5C280C5E2}" type="slidenum">
              <a:rPr lang="en-US">
                <a:latin typeface="Arial" pitchFamily="34" charset="0"/>
              </a:rPr>
              <a:pPr>
                <a:defRPr/>
              </a:pPr>
              <a:t>16</a:t>
            </a:fld>
            <a:endParaRPr lang="en-US">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24B370-1949-48A1-A0E6-5E2093C402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6A12DD-FA6C-4653-BBF6-AB14E447CB2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540F48-A470-4847-A5E3-14FD58C75D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5BBF3-0322-4E86-9993-926B76DD95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94BE47-AB00-4210-AA38-51C853451C9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7A8DF-5DAC-4F49-A884-82E63E60463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E59DBD-34DA-470A-B3E0-A8C814D4A0E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876B32-CE66-4FB6-835C-104CFD0057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E7D46C-E496-4107-96F4-F5AC87BF2D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6147A3-895E-4D2E-A68C-2822A427A6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54F223-0CD1-4054-A590-253C238509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430AA-1F4C-4095-BD0B-9E9B1244CD7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40038A-5F15-4A51-8444-104F2BB30F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C72538F1-B43E-4A78-AEBE-ADBD15D3F102}" type="slidenum">
              <a:rPr lang="en-US"/>
              <a:pPr>
                <a:defRPr/>
              </a:pPr>
              <a:t>‹#›</a:t>
            </a:fld>
            <a:endParaRPr lang="en-US"/>
          </a:p>
        </p:txBody>
      </p:sp>
      <p:pic>
        <p:nvPicPr>
          <p:cNvPr id="9" name="Picture 8" descr="ppt_footer2.png"/>
          <p:cNvPicPr>
            <a:picLocks noChangeAspect="1"/>
          </p:cNvPicPr>
          <p:nvPr userDrawn="1"/>
        </p:nvPicPr>
        <p:blipFill>
          <a:blip r:embed="rId15" cstate="print"/>
          <a:stretch>
            <a:fillRect/>
          </a:stretch>
        </p:blipFill>
        <p:spPr>
          <a:xfrm>
            <a:off x="0" y="6058893"/>
            <a:ext cx="9144000" cy="787232"/>
          </a:xfrm>
          <a:prstGeom prst="rect">
            <a:avLst/>
          </a:prstGeom>
        </p:spPr>
      </p:pic>
      <p:pic>
        <p:nvPicPr>
          <p:cNvPr id="10" name="Picture 9" descr="climas-icon-transp.png"/>
          <p:cNvPicPr>
            <a:picLocks noChangeAspect="1"/>
          </p:cNvPicPr>
          <p:nvPr userDrawn="1"/>
        </p:nvPicPr>
        <p:blipFill>
          <a:blip r:embed="rId16" cstate="print"/>
          <a:stretch>
            <a:fillRect/>
          </a:stretch>
        </p:blipFill>
        <p:spPr>
          <a:xfrm>
            <a:off x="7167256" y="6377354"/>
            <a:ext cx="1554711" cy="3634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ux1.eiu.edu/~cfjps/1400/fronts.html"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earth.usc.edu/~stott/Catalina/images/weatherimages.jpg/ninefour.jpg"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virga.sfsu.edu/gif/jetstream_init_00.gif" TargetMode="External"/><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geography.hunter.cuny.edu/~tbw/wc.notes/7.circ.atm/animations/GlobalWind.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1.wmf"/></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7.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wrh.noaa.gov/psr/pns/2011/July/DustStorm.ph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file:///C:\uofa\extension\presentations\2012\white_mountain_NC\nugam_full_2pass_msmpeg4_notext_small_short.avi"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hyperlink" Target="20070810.mov"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eoimages.gsfc.nasa.gov/images/imagerecords/67000/67369/Arizona.A2003194.2015.500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3236" name="Text Box 4"/>
          <p:cNvSpPr txBox="1">
            <a:spLocks noChangeArrowheads="1"/>
          </p:cNvSpPr>
          <p:nvPr/>
        </p:nvSpPr>
        <p:spPr bwMode="auto">
          <a:xfrm>
            <a:off x="2212071" y="4575175"/>
            <a:ext cx="4609646" cy="147732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defRPr/>
            </a:pPr>
            <a:r>
              <a:rPr lang="en-US" b="1" dirty="0">
                <a:solidFill>
                  <a:srgbClr val="FFFF99"/>
                </a:solidFill>
                <a:latin typeface="Arial" charset="0"/>
                <a:cs typeface="+mn-cs"/>
              </a:rPr>
              <a:t>Mike Crimmins</a:t>
            </a:r>
          </a:p>
          <a:p>
            <a:pPr algn="ctr">
              <a:defRPr/>
            </a:pPr>
            <a:r>
              <a:rPr lang="en-US" b="1" dirty="0" smtClean="0">
                <a:solidFill>
                  <a:srgbClr val="FFFF99"/>
                </a:solidFill>
                <a:latin typeface="Arial" charset="0"/>
                <a:cs typeface="+mn-cs"/>
              </a:rPr>
              <a:t>Extension Specialist – Climate Science </a:t>
            </a:r>
            <a:endParaRPr lang="en-US" b="1" dirty="0">
              <a:solidFill>
                <a:srgbClr val="FFFF99"/>
              </a:solidFill>
              <a:latin typeface="Arial" charset="0"/>
              <a:cs typeface="+mn-cs"/>
            </a:endParaRPr>
          </a:p>
          <a:p>
            <a:pPr algn="ctr">
              <a:defRPr/>
            </a:pPr>
            <a:r>
              <a:rPr lang="en-US" b="1" dirty="0">
                <a:solidFill>
                  <a:srgbClr val="FFFF99"/>
                </a:solidFill>
                <a:latin typeface="Arial" charset="0"/>
                <a:cs typeface="+mn-cs"/>
              </a:rPr>
              <a:t>Dept. of Soil, Water, &amp; </a:t>
            </a:r>
            <a:r>
              <a:rPr lang="en-US" b="1" dirty="0" err="1">
                <a:solidFill>
                  <a:srgbClr val="FFFF99"/>
                </a:solidFill>
                <a:latin typeface="Arial" charset="0"/>
                <a:cs typeface="+mn-cs"/>
              </a:rPr>
              <a:t>Env</a:t>
            </a:r>
            <a:r>
              <a:rPr lang="en-US" b="1" dirty="0">
                <a:solidFill>
                  <a:srgbClr val="FFFF99"/>
                </a:solidFill>
                <a:latin typeface="Arial" charset="0"/>
                <a:cs typeface="+mn-cs"/>
              </a:rPr>
              <a:t>. Science &amp; Arizona Cooperative Extension</a:t>
            </a:r>
          </a:p>
          <a:p>
            <a:pPr algn="ctr">
              <a:defRPr/>
            </a:pPr>
            <a:r>
              <a:rPr lang="en-US" b="1" dirty="0">
                <a:solidFill>
                  <a:srgbClr val="FFFF99"/>
                </a:solidFill>
                <a:latin typeface="Arial" charset="0"/>
                <a:cs typeface="+mn-cs"/>
              </a:rPr>
              <a:t>The University of Arizona</a:t>
            </a:r>
          </a:p>
        </p:txBody>
      </p:sp>
      <p:sp>
        <p:nvSpPr>
          <p:cNvPr id="223240" name="Rectangle 8"/>
          <p:cNvSpPr>
            <a:spLocks noGrp="1" noChangeArrowheads="1"/>
          </p:cNvSpPr>
          <p:nvPr>
            <p:ph type="ctrTitle"/>
          </p:nvPr>
        </p:nvSpPr>
        <p:spPr>
          <a:xfrm>
            <a:off x="642259" y="592139"/>
            <a:ext cx="7772400" cy="1143000"/>
          </a:xfrm>
          <a:noFill/>
          <a:effectLst>
            <a:outerShdw dist="35921" dir="2700000" algn="ctr" rotWithShape="0">
              <a:schemeClr val="tx1"/>
            </a:outerShdw>
          </a:effectLst>
        </p:spPr>
        <p:txBody>
          <a:bodyPr/>
          <a:lstStyle/>
          <a:p>
            <a:pPr eaLnBrk="1" hangingPunct="1">
              <a:defRPr/>
            </a:pPr>
            <a:r>
              <a:rPr lang="en-US" b="1" dirty="0" smtClean="0">
                <a:solidFill>
                  <a:srgbClr val="FFFF99"/>
                </a:solidFill>
              </a:rPr>
              <a:t>An intro to Arizona weather and climate </a:t>
            </a:r>
            <a:endParaRPr lang="en-US" b="1" dirty="0">
              <a:solidFill>
                <a:srgbClr val="FFFF9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x1.eiu.edu/~cfjps/1400/FIG09_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767" y="957945"/>
            <a:ext cx="5212320" cy="5282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27944" y="6211570"/>
            <a:ext cx="4971143" cy="369332"/>
          </a:xfrm>
          <a:prstGeom prst="rect">
            <a:avLst/>
          </a:prstGeom>
        </p:spPr>
        <p:txBody>
          <a:bodyPr wrap="square">
            <a:spAutoFit/>
          </a:bodyPr>
          <a:lstStyle/>
          <a:p>
            <a:r>
              <a:rPr lang="en-US" dirty="0">
                <a:hlinkClick r:id="rId3"/>
              </a:rPr>
              <a:t>http://www.ux1.eiu.edu/~cfjps/1400/fronts.html</a:t>
            </a:r>
            <a:endParaRPr lang="en-US" dirty="0"/>
          </a:p>
        </p:txBody>
      </p:sp>
      <p:sp>
        <p:nvSpPr>
          <p:cNvPr id="7" name="Title 1"/>
          <p:cNvSpPr txBox="1">
            <a:spLocks/>
          </p:cNvSpPr>
          <p:nvPr/>
        </p:nvSpPr>
        <p:spPr>
          <a:xfrm>
            <a:off x="457200" y="165455"/>
            <a:ext cx="8229600" cy="65341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rPr>
              <a:t>Fronts</a:t>
            </a:r>
            <a:endParaRPr lang="en-US" b="1" kern="0" dirty="0">
              <a:solidFill>
                <a:schemeClr val="bg1"/>
              </a:solidFill>
            </a:endParaRPr>
          </a:p>
        </p:txBody>
      </p:sp>
    </p:spTree>
    <p:extLst>
      <p:ext uri="{BB962C8B-B14F-4D97-AF65-F5344CB8AC3E}">
        <p14:creationId xmlns:p14="http://schemas.microsoft.com/office/powerpoint/2010/main" val="264397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earth.usc.edu/~stott/Catalina/images/weatherimages.jpg/ninef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319" y="1250497"/>
            <a:ext cx="7566746" cy="4352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0319" y="5645836"/>
            <a:ext cx="8335281" cy="369332"/>
          </a:xfrm>
          <a:prstGeom prst="rect">
            <a:avLst/>
          </a:prstGeom>
        </p:spPr>
        <p:txBody>
          <a:bodyPr wrap="square">
            <a:spAutoFit/>
          </a:bodyPr>
          <a:lstStyle/>
          <a:p>
            <a:r>
              <a:rPr lang="en-US" dirty="0">
                <a:hlinkClick r:id="rId3"/>
              </a:rPr>
              <a:t>http://earth.usc.edu/~stott/Catalina/images/weatherimages.jpg/ninefour.jpg</a:t>
            </a:r>
            <a:endParaRPr lang="en-US" dirty="0"/>
          </a:p>
        </p:txBody>
      </p:sp>
      <p:sp>
        <p:nvSpPr>
          <p:cNvPr id="4" name="Title 1"/>
          <p:cNvSpPr txBox="1">
            <a:spLocks/>
          </p:cNvSpPr>
          <p:nvPr/>
        </p:nvSpPr>
        <p:spPr>
          <a:xfrm>
            <a:off x="457200" y="165455"/>
            <a:ext cx="8229600" cy="65341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solidFill>
                  <a:schemeClr val="bg1"/>
                </a:solidFill>
              </a:rPr>
              <a:t>Fronts</a:t>
            </a:r>
            <a:endParaRPr lang="en-US" b="1" kern="0" dirty="0">
              <a:solidFill>
                <a:schemeClr val="bg1"/>
              </a:solidFill>
            </a:endParaRPr>
          </a:p>
        </p:txBody>
      </p:sp>
    </p:spTree>
    <p:extLst>
      <p:ext uri="{BB962C8B-B14F-4D97-AF65-F5344CB8AC3E}">
        <p14:creationId xmlns:p14="http://schemas.microsoft.com/office/powerpoint/2010/main" val="271119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pc.ncep.noaa.gov/noaa/noa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54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irga.sfsu.edu/gif/jetstream_init_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50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89200" y="6052234"/>
            <a:ext cx="4572000" cy="646331"/>
          </a:xfrm>
          <a:prstGeom prst="rect">
            <a:avLst/>
          </a:prstGeom>
        </p:spPr>
        <p:txBody>
          <a:bodyPr>
            <a:spAutoFit/>
          </a:bodyPr>
          <a:lstStyle/>
          <a:p>
            <a:r>
              <a:rPr lang="en-US" dirty="0">
                <a:hlinkClick r:id="rId3"/>
              </a:rPr>
              <a:t>http://virga.sfsu.edu/gif/jetstream_init_00.gif</a:t>
            </a:r>
            <a:endParaRPr lang="en-US" dirty="0"/>
          </a:p>
        </p:txBody>
      </p:sp>
    </p:spTree>
    <p:extLst>
      <p:ext uri="{BB962C8B-B14F-4D97-AF65-F5344CB8AC3E}">
        <p14:creationId xmlns:p14="http://schemas.microsoft.com/office/powerpoint/2010/main" val="166743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000" b="1" smtClean="0">
                <a:solidFill>
                  <a:schemeClr val="bg1"/>
                </a:solidFill>
              </a:rPr>
              <a:t>What does it take to produce precipitation?</a:t>
            </a:r>
          </a:p>
        </p:txBody>
      </p:sp>
      <p:sp>
        <p:nvSpPr>
          <p:cNvPr id="8195" name="Oval 4"/>
          <p:cNvSpPr>
            <a:spLocks noChangeAspect="1" noChangeArrowheads="1"/>
          </p:cNvSpPr>
          <p:nvPr/>
        </p:nvSpPr>
        <p:spPr bwMode="auto">
          <a:xfrm>
            <a:off x="504825" y="1612900"/>
            <a:ext cx="4497388" cy="4424363"/>
          </a:xfrm>
          <a:prstGeom prst="ellipse">
            <a:avLst/>
          </a:prstGeom>
          <a:solidFill>
            <a:srgbClr val="FFCC99">
              <a:alpha val="70195"/>
            </a:srgbClr>
          </a:solidFill>
          <a:ln w="9525">
            <a:solidFill>
              <a:schemeClr val="tx1"/>
            </a:solidFill>
            <a:round/>
            <a:headEnd/>
            <a:tailEnd/>
          </a:ln>
        </p:spPr>
        <p:txBody>
          <a:bodyPr wrap="none" anchor="ctr"/>
          <a:lstStyle/>
          <a:p>
            <a:pPr algn="ctr"/>
            <a:endParaRPr lang="en-US"/>
          </a:p>
        </p:txBody>
      </p:sp>
      <p:sp>
        <p:nvSpPr>
          <p:cNvPr id="8196" name="Oval 5"/>
          <p:cNvSpPr>
            <a:spLocks noChangeArrowheads="1"/>
          </p:cNvSpPr>
          <p:nvPr/>
        </p:nvSpPr>
        <p:spPr bwMode="auto">
          <a:xfrm>
            <a:off x="3886200" y="1714500"/>
            <a:ext cx="4302125" cy="4425950"/>
          </a:xfrm>
          <a:prstGeom prst="ellipse">
            <a:avLst/>
          </a:prstGeom>
          <a:solidFill>
            <a:srgbClr val="99FF99">
              <a:alpha val="69019"/>
            </a:srgbClr>
          </a:solidFill>
          <a:ln w="9525">
            <a:solidFill>
              <a:schemeClr val="tx1"/>
            </a:solidFill>
            <a:round/>
            <a:headEnd/>
            <a:tailEnd/>
          </a:ln>
        </p:spPr>
        <p:txBody>
          <a:bodyPr wrap="none" anchor="ctr"/>
          <a:lstStyle/>
          <a:p>
            <a:pPr algn="ctr"/>
            <a:endParaRPr lang="en-US"/>
          </a:p>
        </p:txBody>
      </p:sp>
      <p:pic>
        <p:nvPicPr>
          <p:cNvPr id="8197" name="Picture 8" descr="na01682_[1]"/>
          <p:cNvPicPr>
            <a:picLocks noChangeAspect="1" noChangeArrowheads="1"/>
          </p:cNvPicPr>
          <p:nvPr/>
        </p:nvPicPr>
        <p:blipFill>
          <a:blip r:embed="rId3" cstate="print"/>
          <a:srcRect/>
          <a:stretch>
            <a:fillRect/>
          </a:stretch>
        </p:blipFill>
        <p:spPr bwMode="auto">
          <a:xfrm>
            <a:off x="3662363" y="3163888"/>
            <a:ext cx="1579562" cy="1320800"/>
          </a:xfrm>
          <a:prstGeom prst="rect">
            <a:avLst/>
          </a:prstGeom>
          <a:noFill/>
          <a:ln w="9525">
            <a:noFill/>
            <a:miter lim="800000"/>
            <a:headEnd/>
            <a:tailEnd/>
          </a:ln>
        </p:spPr>
      </p:pic>
      <p:sp>
        <p:nvSpPr>
          <p:cNvPr id="8198" name="Text Box 9"/>
          <p:cNvSpPr txBox="1">
            <a:spLocks noChangeArrowheads="1"/>
          </p:cNvSpPr>
          <p:nvPr/>
        </p:nvSpPr>
        <p:spPr bwMode="auto">
          <a:xfrm>
            <a:off x="582613" y="3490913"/>
            <a:ext cx="2470150" cy="641350"/>
          </a:xfrm>
          <a:prstGeom prst="rect">
            <a:avLst/>
          </a:prstGeom>
          <a:noFill/>
          <a:ln w="9525">
            <a:noFill/>
            <a:miter lim="800000"/>
            <a:headEnd/>
            <a:tailEnd/>
          </a:ln>
        </p:spPr>
        <p:txBody>
          <a:bodyPr wrap="none">
            <a:spAutoFit/>
          </a:bodyPr>
          <a:lstStyle/>
          <a:p>
            <a:r>
              <a:rPr lang="en-US" b="1">
                <a:solidFill>
                  <a:schemeClr val="bg1"/>
                </a:solidFill>
              </a:rPr>
              <a:t>Vertical Atmospheric</a:t>
            </a:r>
          </a:p>
          <a:p>
            <a:r>
              <a:rPr lang="en-US" b="1">
                <a:solidFill>
                  <a:schemeClr val="bg1"/>
                </a:solidFill>
              </a:rPr>
              <a:t> Motion</a:t>
            </a:r>
          </a:p>
        </p:txBody>
      </p:sp>
      <p:sp>
        <p:nvSpPr>
          <p:cNvPr id="8199" name="Text Box 10"/>
          <p:cNvSpPr txBox="1">
            <a:spLocks noChangeArrowheads="1"/>
          </p:cNvSpPr>
          <p:nvPr/>
        </p:nvSpPr>
        <p:spPr bwMode="auto">
          <a:xfrm>
            <a:off x="5513388" y="3497263"/>
            <a:ext cx="2597150" cy="641350"/>
          </a:xfrm>
          <a:prstGeom prst="rect">
            <a:avLst/>
          </a:prstGeom>
          <a:noFill/>
          <a:ln w="9525">
            <a:noFill/>
            <a:miter lim="800000"/>
            <a:headEnd/>
            <a:tailEnd/>
          </a:ln>
        </p:spPr>
        <p:txBody>
          <a:bodyPr wrap="none">
            <a:spAutoFit/>
          </a:bodyPr>
          <a:lstStyle/>
          <a:p>
            <a:pPr algn="r"/>
            <a:r>
              <a:rPr lang="en-US" b="1">
                <a:solidFill>
                  <a:schemeClr val="bg1"/>
                </a:solidFill>
              </a:rPr>
              <a:t>Atmospheric Moisture</a:t>
            </a:r>
          </a:p>
          <a:p>
            <a:pPr algn="r"/>
            <a:r>
              <a:rPr lang="en-US" b="1">
                <a:solidFill>
                  <a:schemeClr val="bg1"/>
                </a:solidFill>
              </a:rPr>
              <a:t> (water vapor)</a:t>
            </a:r>
          </a:p>
        </p:txBody>
      </p:sp>
      <p:sp>
        <p:nvSpPr>
          <p:cNvPr id="8200" name="Text Box 11"/>
          <p:cNvSpPr txBox="1">
            <a:spLocks noChangeArrowheads="1"/>
          </p:cNvSpPr>
          <p:nvPr/>
        </p:nvSpPr>
        <p:spPr bwMode="auto">
          <a:xfrm>
            <a:off x="3619500" y="4391025"/>
            <a:ext cx="1568450" cy="366713"/>
          </a:xfrm>
          <a:prstGeom prst="rect">
            <a:avLst/>
          </a:prstGeom>
          <a:noFill/>
          <a:ln w="9525">
            <a:noFill/>
            <a:miter lim="800000"/>
            <a:headEnd/>
            <a:tailEnd/>
          </a:ln>
        </p:spPr>
        <p:txBody>
          <a:bodyPr wrap="none">
            <a:spAutoFit/>
          </a:bodyPr>
          <a:lstStyle/>
          <a:p>
            <a:r>
              <a:rPr lang="en-US" b="1" i="1"/>
              <a:t>Precipitation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2088" y="274638"/>
            <a:ext cx="8704262" cy="768350"/>
          </a:xfrm>
        </p:spPr>
        <p:txBody>
          <a:bodyPr/>
          <a:lstStyle/>
          <a:p>
            <a:r>
              <a:rPr lang="en-US" sz="4000" b="1" smtClean="0">
                <a:solidFill>
                  <a:schemeClr val="bg1"/>
                </a:solidFill>
              </a:rPr>
              <a:t>Temperature decrease with height</a:t>
            </a:r>
          </a:p>
        </p:txBody>
      </p:sp>
      <p:sp>
        <p:nvSpPr>
          <p:cNvPr id="9219" name="Rectangle 3"/>
          <p:cNvSpPr>
            <a:spLocks noGrp="1" noChangeArrowheads="1"/>
          </p:cNvSpPr>
          <p:nvPr>
            <p:ph type="body" idx="1"/>
          </p:nvPr>
        </p:nvSpPr>
        <p:spPr>
          <a:xfrm>
            <a:off x="5105400" y="3781425"/>
            <a:ext cx="3817938" cy="2344738"/>
          </a:xfrm>
        </p:spPr>
        <p:txBody>
          <a:bodyPr/>
          <a:lstStyle/>
          <a:p>
            <a:r>
              <a:rPr lang="en-US" sz="2000" b="1" smtClean="0">
                <a:solidFill>
                  <a:schemeClr val="bg1"/>
                </a:solidFill>
              </a:rPr>
              <a:t>All weather occurs in troposphere</a:t>
            </a:r>
          </a:p>
          <a:p>
            <a:r>
              <a:rPr lang="en-US" sz="2000" b="1" smtClean="0">
                <a:solidFill>
                  <a:schemeClr val="bg1"/>
                </a:solidFill>
              </a:rPr>
              <a:t>Temperature decreases with height on average ~3.5 </a:t>
            </a:r>
            <a:r>
              <a:rPr lang="en-US" sz="2000" b="1" smtClean="0">
                <a:solidFill>
                  <a:schemeClr val="bg1"/>
                </a:solidFill>
                <a:cs typeface="Arial" pitchFamily="34" charset="0"/>
              </a:rPr>
              <a:t>°</a:t>
            </a:r>
            <a:r>
              <a:rPr lang="en-US" sz="2000" b="1" smtClean="0">
                <a:solidFill>
                  <a:schemeClr val="bg1"/>
                </a:solidFill>
              </a:rPr>
              <a:t>F/1000 ft. (mean environmental lapse rate)</a:t>
            </a:r>
          </a:p>
          <a:p>
            <a:r>
              <a:rPr lang="en-US" sz="2000" b="1" smtClean="0">
                <a:solidFill>
                  <a:schemeClr val="bg1"/>
                </a:solidFill>
              </a:rPr>
              <a:t>Can you spot the tropopause in the photo?</a:t>
            </a:r>
          </a:p>
          <a:p>
            <a:endParaRPr lang="en-US" sz="2000" b="1" smtClean="0">
              <a:solidFill>
                <a:schemeClr val="bg1"/>
              </a:solidFill>
            </a:endParaRPr>
          </a:p>
        </p:txBody>
      </p:sp>
      <p:pic>
        <p:nvPicPr>
          <p:cNvPr id="9220" name="Picture 5"/>
          <p:cNvPicPr>
            <a:picLocks noChangeAspect="1" noChangeArrowheads="1"/>
          </p:cNvPicPr>
          <p:nvPr/>
        </p:nvPicPr>
        <p:blipFill>
          <a:blip r:embed="rId3" cstate="print"/>
          <a:srcRect/>
          <a:stretch>
            <a:fillRect/>
          </a:stretch>
        </p:blipFill>
        <p:spPr bwMode="auto">
          <a:xfrm>
            <a:off x="341313" y="1168400"/>
            <a:ext cx="4611687" cy="4706938"/>
          </a:xfrm>
          <a:prstGeom prst="rect">
            <a:avLst/>
          </a:prstGeom>
          <a:noFill/>
          <a:ln w="9525">
            <a:noFill/>
            <a:miter lim="800000"/>
            <a:headEnd/>
            <a:tailEnd/>
          </a:ln>
        </p:spPr>
      </p:pic>
      <p:pic>
        <p:nvPicPr>
          <p:cNvPr id="9221" name="Picture 6"/>
          <p:cNvPicPr>
            <a:picLocks noChangeAspect="1" noChangeArrowheads="1"/>
          </p:cNvPicPr>
          <p:nvPr/>
        </p:nvPicPr>
        <p:blipFill>
          <a:blip r:embed="rId4" cstate="print"/>
          <a:srcRect/>
          <a:stretch>
            <a:fillRect/>
          </a:stretch>
        </p:blipFill>
        <p:spPr bwMode="auto">
          <a:xfrm>
            <a:off x="5195888" y="1173163"/>
            <a:ext cx="3600450" cy="2371725"/>
          </a:xfrm>
          <a:prstGeom prst="rect">
            <a:avLst/>
          </a:prstGeom>
          <a:noFill/>
          <a:ln w="9525">
            <a:noFill/>
            <a:miter lim="800000"/>
            <a:headEnd/>
            <a:tailEnd/>
          </a:ln>
        </p:spPr>
      </p:pic>
      <p:sp>
        <p:nvSpPr>
          <p:cNvPr id="9222" name="Oval 7"/>
          <p:cNvSpPr>
            <a:spLocks noChangeArrowheads="1"/>
          </p:cNvSpPr>
          <p:nvPr/>
        </p:nvSpPr>
        <p:spPr bwMode="auto">
          <a:xfrm>
            <a:off x="1387475" y="4110038"/>
            <a:ext cx="2732088" cy="825500"/>
          </a:xfrm>
          <a:prstGeom prst="ellipse">
            <a:avLst/>
          </a:prstGeom>
          <a:noFill/>
          <a:ln w="28575">
            <a:solidFill>
              <a:srgbClr val="0000FF"/>
            </a:solidFill>
            <a:round/>
            <a:headEnd/>
            <a:tailEnd/>
          </a:ln>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1625" y="274638"/>
            <a:ext cx="8551863" cy="1143000"/>
          </a:xfrm>
        </p:spPr>
        <p:txBody>
          <a:bodyPr/>
          <a:lstStyle/>
          <a:p>
            <a:pPr eaLnBrk="1" hangingPunct="1"/>
            <a:r>
              <a:rPr lang="en-US" sz="4000" b="1" smtClean="0">
                <a:solidFill>
                  <a:schemeClr val="bg1"/>
                </a:solidFill>
              </a:rPr>
              <a:t>Where does atmospheric moisture come from?</a:t>
            </a:r>
          </a:p>
        </p:txBody>
      </p:sp>
      <p:sp>
        <p:nvSpPr>
          <p:cNvPr id="10243" name="Rectangle 3"/>
          <p:cNvSpPr>
            <a:spLocks noGrp="1" noChangeArrowheads="1"/>
          </p:cNvSpPr>
          <p:nvPr>
            <p:ph type="body" idx="1"/>
          </p:nvPr>
        </p:nvSpPr>
        <p:spPr>
          <a:xfrm>
            <a:off x="457200" y="1600200"/>
            <a:ext cx="4560888" cy="4525963"/>
          </a:xfrm>
        </p:spPr>
        <p:txBody>
          <a:bodyPr/>
          <a:lstStyle/>
          <a:p>
            <a:pPr eaLnBrk="1" hangingPunct="1"/>
            <a:r>
              <a:rPr lang="en-US" sz="2800" smtClean="0">
                <a:solidFill>
                  <a:schemeClr val="bg1"/>
                </a:solidFill>
              </a:rPr>
              <a:t>Moisture Advection: Water evaporates into atmosphere over ocean areas and moves over continental areas</a:t>
            </a:r>
          </a:p>
          <a:p>
            <a:pPr eaLnBrk="1" hangingPunct="1"/>
            <a:r>
              <a:rPr lang="en-US" sz="2800" smtClean="0">
                <a:solidFill>
                  <a:schemeClr val="bg1"/>
                </a:solidFill>
              </a:rPr>
              <a:t>Moisture Recycling: Precipitation initially from advection re-enters atmosphere from evapotranspiration</a:t>
            </a:r>
          </a:p>
        </p:txBody>
      </p:sp>
      <p:sp>
        <p:nvSpPr>
          <p:cNvPr id="10244" name="AutoShape 4"/>
          <p:cNvSpPr>
            <a:spLocks noChangeArrowheads="1"/>
          </p:cNvSpPr>
          <p:nvPr/>
        </p:nvSpPr>
        <p:spPr bwMode="auto">
          <a:xfrm>
            <a:off x="5964238" y="2368550"/>
            <a:ext cx="1714500" cy="7064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FF66"/>
          </a:solidFill>
          <a:ln w="9525">
            <a:solidFill>
              <a:schemeClr val="tx1"/>
            </a:solidFill>
            <a:miter lim="800000"/>
            <a:headEnd/>
            <a:tailEnd/>
          </a:ln>
        </p:spPr>
        <p:txBody>
          <a:bodyPr wrap="none" anchor="ctr"/>
          <a:lstStyle/>
          <a:p>
            <a:endParaRPr lang="en-US"/>
          </a:p>
        </p:txBody>
      </p:sp>
      <p:sp>
        <p:nvSpPr>
          <p:cNvPr id="10245" name="AutoShape 5" descr="Trellis"/>
          <p:cNvSpPr>
            <a:spLocks noChangeArrowheads="1"/>
          </p:cNvSpPr>
          <p:nvPr/>
        </p:nvSpPr>
        <p:spPr bwMode="auto">
          <a:xfrm>
            <a:off x="5173663" y="3159125"/>
            <a:ext cx="3355975" cy="176213"/>
          </a:xfrm>
          <a:prstGeom prst="parallelogram">
            <a:avLst>
              <a:gd name="adj" fmla="val 476125"/>
            </a:avLst>
          </a:prstGeom>
          <a:pattFill prst="trellis">
            <a:fgClr>
              <a:srgbClr val="CC9900"/>
            </a:fgClr>
            <a:bgClr>
              <a:schemeClr val="bg1"/>
            </a:bgClr>
          </a:pattFill>
          <a:ln w="9525">
            <a:solidFill>
              <a:schemeClr val="tx1"/>
            </a:solidFill>
            <a:miter lim="800000"/>
            <a:headEnd/>
            <a:tailEnd/>
          </a:ln>
        </p:spPr>
        <p:txBody>
          <a:bodyPr wrap="none" anchor="ctr"/>
          <a:lstStyle/>
          <a:p>
            <a:endParaRPr lang="en-US"/>
          </a:p>
        </p:txBody>
      </p:sp>
      <p:sp>
        <p:nvSpPr>
          <p:cNvPr id="10246" name="Text Box 6"/>
          <p:cNvSpPr txBox="1">
            <a:spLocks noChangeArrowheads="1"/>
          </p:cNvSpPr>
          <p:nvPr/>
        </p:nvSpPr>
        <p:spPr bwMode="auto">
          <a:xfrm>
            <a:off x="4797425" y="2308225"/>
            <a:ext cx="1123950" cy="641350"/>
          </a:xfrm>
          <a:prstGeom prst="rect">
            <a:avLst/>
          </a:prstGeom>
          <a:noFill/>
          <a:ln w="9525">
            <a:noFill/>
            <a:miter lim="800000"/>
            <a:headEnd/>
            <a:tailEnd/>
          </a:ln>
        </p:spPr>
        <p:txBody>
          <a:bodyPr wrap="none">
            <a:spAutoFit/>
          </a:bodyPr>
          <a:lstStyle/>
          <a:p>
            <a:pPr algn="ctr"/>
            <a:r>
              <a:rPr lang="en-US" b="1" i="1">
                <a:solidFill>
                  <a:srgbClr val="66FFFF"/>
                </a:solidFill>
              </a:rPr>
              <a:t>Maritime</a:t>
            </a:r>
          </a:p>
          <a:p>
            <a:pPr algn="ctr"/>
            <a:r>
              <a:rPr lang="en-US" b="1" i="1">
                <a:solidFill>
                  <a:srgbClr val="66FFFF"/>
                </a:solidFill>
              </a:rPr>
              <a:t>Airmass</a:t>
            </a:r>
          </a:p>
        </p:txBody>
      </p:sp>
      <p:sp>
        <p:nvSpPr>
          <p:cNvPr id="10247" name="Text Box 7"/>
          <p:cNvSpPr txBox="1">
            <a:spLocks noChangeArrowheads="1"/>
          </p:cNvSpPr>
          <p:nvPr/>
        </p:nvSpPr>
        <p:spPr bwMode="auto">
          <a:xfrm>
            <a:off x="7534275" y="2303463"/>
            <a:ext cx="1441450" cy="641350"/>
          </a:xfrm>
          <a:prstGeom prst="rect">
            <a:avLst/>
          </a:prstGeom>
          <a:noFill/>
          <a:ln w="9525">
            <a:noFill/>
            <a:miter lim="800000"/>
            <a:headEnd/>
            <a:tailEnd/>
          </a:ln>
        </p:spPr>
        <p:txBody>
          <a:bodyPr wrap="none">
            <a:spAutoFit/>
          </a:bodyPr>
          <a:lstStyle/>
          <a:p>
            <a:pPr algn="ctr"/>
            <a:r>
              <a:rPr lang="en-US" b="1" i="1">
                <a:solidFill>
                  <a:srgbClr val="FFFF99"/>
                </a:solidFill>
              </a:rPr>
              <a:t>Continental</a:t>
            </a:r>
          </a:p>
          <a:p>
            <a:pPr algn="ctr"/>
            <a:r>
              <a:rPr lang="en-US" b="1" i="1">
                <a:solidFill>
                  <a:srgbClr val="FFFF99"/>
                </a:solidFill>
              </a:rPr>
              <a:t>Airmass</a:t>
            </a:r>
          </a:p>
        </p:txBody>
      </p:sp>
      <p:sp>
        <p:nvSpPr>
          <p:cNvPr id="10248" name="AutoShape 8" descr="Trellis"/>
          <p:cNvSpPr>
            <a:spLocks noChangeArrowheads="1"/>
          </p:cNvSpPr>
          <p:nvPr/>
        </p:nvSpPr>
        <p:spPr bwMode="auto">
          <a:xfrm>
            <a:off x="5097463" y="5472113"/>
            <a:ext cx="3355975" cy="176212"/>
          </a:xfrm>
          <a:prstGeom prst="parallelogram">
            <a:avLst>
              <a:gd name="adj" fmla="val 476127"/>
            </a:avLst>
          </a:prstGeom>
          <a:pattFill prst="trellis">
            <a:fgClr>
              <a:srgbClr val="CC9900"/>
            </a:fgClr>
            <a:bgClr>
              <a:schemeClr val="bg1"/>
            </a:bgClr>
          </a:pattFill>
          <a:ln w="9525">
            <a:solidFill>
              <a:schemeClr val="tx1"/>
            </a:solidFill>
            <a:miter lim="800000"/>
            <a:headEnd/>
            <a:tailEnd/>
          </a:ln>
        </p:spPr>
        <p:txBody>
          <a:bodyPr wrap="none" anchor="ctr"/>
          <a:lstStyle/>
          <a:p>
            <a:endParaRPr lang="en-US"/>
          </a:p>
        </p:txBody>
      </p:sp>
      <p:pic>
        <p:nvPicPr>
          <p:cNvPr id="10249" name="Picture 9" descr="na02277_[1]"/>
          <p:cNvPicPr>
            <a:picLocks noChangeAspect="1" noChangeArrowheads="1"/>
          </p:cNvPicPr>
          <p:nvPr/>
        </p:nvPicPr>
        <p:blipFill>
          <a:blip r:embed="rId3" cstate="print"/>
          <a:srcRect/>
          <a:stretch>
            <a:fillRect/>
          </a:stretch>
        </p:blipFill>
        <p:spPr bwMode="auto">
          <a:xfrm>
            <a:off x="6015038" y="4237038"/>
            <a:ext cx="1570037" cy="1263650"/>
          </a:xfrm>
          <a:prstGeom prst="rect">
            <a:avLst/>
          </a:prstGeom>
          <a:noFill/>
          <a:ln w="9525">
            <a:noFill/>
            <a:miter lim="800000"/>
            <a:headEnd/>
            <a:tailEnd/>
          </a:ln>
        </p:spPr>
      </p:pic>
      <p:sp>
        <p:nvSpPr>
          <p:cNvPr id="10250" name="AutoShape 10"/>
          <p:cNvSpPr>
            <a:spLocks noChangeArrowheads="1"/>
          </p:cNvSpPr>
          <p:nvPr/>
        </p:nvSpPr>
        <p:spPr bwMode="auto">
          <a:xfrm rot="10517004">
            <a:off x="7548563" y="4510088"/>
            <a:ext cx="477837" cy="966787"/>
          </a:xfrm>
          <a:prstGeom prst="curvedRightArrow">
            <a:avLst>
              <a:gd name="adj1" fmla="val 40465"/>
              <a:gd name="adj2" fmla="val 8093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0251" name="AutoShape 11"/>
          <p:cNvSpPr>
            <a:spLocks noChangeArrowheads="1"/>
          </p:cNvSpPr>
          <p:nvPr/>
        </p:nvSpPr>
        <p:spPr bwMode="auto">
          <a:xfrm>
            <a:off x="5499100" y="4595813"/>
            <a:ext cx="477838" cy="966787"/>
          </a:xfrm>
          <a:prstGeom prst="curvedRightArrow">
            <a:avLst>
              <a:gd name="adj1" fmla="val 40465"/>
              <a:gd name="adj2" fmla="val 8093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0252" name="Text Box 12"/>
          <p:cNvSpPr txBox="1">
            <a:spLocks noChangeArrowheads="1"/>
          </p:cNvSpPr>
          <p:nvPr/>
        </p:nvSpPr>
        <p:spPr bwMode="auto">
          <a:xfrm>
            <a:off x="4826000" y="5640388"/>
            <a:ext cx="3530600" cy="366712"/>
          </a:xfrm>
          <a:prstGeom prst="rect">
            <a:avLst/>
          </a:prstGeom>
          <a:noFill/>
          <a:ln w="9525">
            <a:noFill/>
            <a:miter lim="800000"/>
            <a:headEnd/>
            <a:tailEnd/>
          </a:ln>
        </p:spPr>
        <p:txBody>
          <a:bodyPr wrap="none">
            <a:spAutoFit/>
          </a:bodyPr>
          <a:lstStyle/>
          <a:p>
            <a:pPr algn="ctr"/>
            <a:r>
              <a:rPr lang="en-US" b="1" i="1">
                <a:solidFill>
                  <a:srgbClr val="66FFFF"/>
                </a:solidFill>
              </a:rPr>
              <a:t>Wet soil/active vegetation = 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b="1" smtClean="0">
                <a:solidFill>
                  <a:schemeClr val="bg1"/>
                </a:solidFill>
              </a:rPr>
              <a:t>Lifting Mechanisms</a:t>
            </a:r>
          </a:p>
        </p:txBody>
      </p:sp>
      <p:sp>
        <p:nvSpPr>
          <p:cNvPr id="11267" name="Rectangle 3"/>
          <p:cNvSpPr>
            <a:spLocks noGrp="1" noChangeArrowheads="1"/>
          </p:cNvSpPr>
          <p:nvPr>
            <p:ph type="body" idx="1"/>
          </p:nvPr>
        </p:nvSpPr>
        <p:spPr>
          <a:xfrm>
            <a:off x="546100" y="1566863"/>
            <a:ext cx="4343400" cy="4525962"/>
          </a:xfrm>
        </p:spPr>
        <p:txBody>
          <a:bodyPr/>
          <a:lstStyle/>
          <a:p>
            <a:pPr marL="609600" indent="-609600" eaLnBrk="1" hangingPunct="1">
              <a:lnSpc>
                <a:spcPct val="90000"/>
              </a:lnSpc>
              <a:buFontTx/>
              <a:buAutoNum type="arabicPeriod"/>
            </a:pPr>
            <a:r>
              <a:rPr lang="en-US" sz="2800" b="1" smtClean="0">
                <a:solidFill>
                  <a:schemeClr val="bg1"/>
                </a:solidFill>
              </a:rPr>
              <a:t>Convection</a:t>
            </a:r>
            <a:r>
              <a:rPr lang="en-US" sz="2800" smtClean="0">
                <a:solidFill>
                  <a:schemeClr val="bg1"/>
                </a:solidFill>
              </a:rPr>
              <a:t>: Intense heating at surface cause buoyancy</a:t>
            </a:r>
          </a:p>
          <a:p>
            <a:pPr marL="609600" indent="-609600" eaLnBrk="1" hangingPunct="1">
              <a:lnSpc>
                <a:spcPct val="90000"/>
              </a:lnSpc>
              <a:buFontTx/>
              <a:buAutoNum type="arabicPeriod"/>
            </a:pPr>
            <a:r>
              <a:rPr lang="en-US" sz="2800" b="1" smtClean="0">
                <a:solidFill>
                  <a:schemeClr val="bg1"/>
                </a:solidFill>
              </a:rPr>
              <a:t>Orographic Lifting</a:t>
            </a:r>
            <a:r>
              <a:rPr lang="en-US" sz="2800" smtClean="0">
                <a:solidFill>
                  <a:schemeClr val="bg1"/>
                </a:solidFill>
              </a:rPr>
              <a:t>: Air is forced up and over physical barrier</a:t>
            </a:r>
          </a:p>
          <a:p>
            <a:pPr marL="609600" indent="-609600" eaLnBrk="1" hangingPunct="1">
              <a:lnSpc>
                <a:spcPct val="90000"/>
              </a:lnSpc>
              <a:buFontTx/>
              <a:buAutoNum type="arabicPeriod"/>
            </a:pPr>
            <a:r>
              <a:rPr lang="en-US" sz="2800" b="1" smtClean="0">
                <a:solidFill>
                  <a:schemeClr val="bg1"/>
                </a:solidFill>
              </a:rPr>
              <a:t>Frontal Lifting</a:t>
            </a:r>
            <a:r>
              <a:rPr lang="en-US" sz="2800" smtClean="0">
                <a:solidFill>
                  <a:schemeClr val="bg1"/>
                </a:solidFill>
              </a:rPr>
              <a:t>: Air masses of different temperature/moisture levels force vertical motion</a:t>
            </a:r>
          </a:p>
        </p:txBody>
      </p:sp>
      <p:pic>
        <p:nvPicPr>
          <p:cNvPr id="11268" name="Picture 4"/>
          <p:cNvPicPr>
            <a:picLocks noChangeAspect="1" noChangeArrowheads="1"/>
          </p:cNvPicPr>
          <p:nvPr/>
        </p:nvPicPr>
        <p:blipFill>
          <a:blip r:embed="rId3" cstate="print"/>
          <a:srcRect/>
          <a:stretch>
            <a:fillRect/>
          </a:stretch>
        </p:blipFill>
        <p:spPr bwMode="auto">
          <a:xfrm>
            <a:off x="5427663" y="1546225"/>
            <a:ext cx="2330450" cy="1352550"/>
          </a:xfrm>
          <a:prstGeom prst="rect">
            <a:avLst/>
          </a:prstGeom>
          <a:noFill/>
          <a:ln w="9525">
            <a:noFill/>
            <a:miter lim="800000"/>
            <a:headEnd/>
            <a:tailEnd/>
          </a:ln>
        </p:spPr>
      </p:pic>
      <p:pic>
        <p:nvPicPr>
          <p:cNvPr id="11269" name="Picture 5"/>
          <p:cNvPicPr>
            <a:picLocks noChangeAspect="1" noChangeArrowheads="1"/>
          </p:cNvPicPr>
          <p:nvPr/>
        </p:nvPicPr>
        <p:blipFill>
          <a:blip r:embed="rId4" cstate="print"/>
          <a:srcRect/>
          <a:stretch>
            <a:fillRect/>
          </a:stretch>
        </p:blipFill>
        <p:spPr bwMode="auto">
          <a:xfrm>
            <a:off x="5408613" y="3171825"/>
            <a:ext cx="2328862" cy="1314450"/>
          </a:xfrm>
          <a:prstGeom prst="rect">
            <a:avLst/>
          </a:prstGeom>
          <a:noFill/>
          <a:ln w="9525">
            <a:noFill/>
            <a:miter lim="800000"/>
            <a:headEnd/>
            <a:tailEnd/>
          </a:ln>
        </p:spPr>
      </p:pic>
      <p:pic>
        <p:nvPicPr>
          <p:cNvPr id="11270" name="Picture 6"/>
          <p:cNvPicPr>
            <a:picLocks noChangeAspect="1" noChangeArrowheads="1"/>
          </p:cNvPicPr>
          <p:nvPr/>
        </p:nvPicPr>
        <p:blipFill>
          <a:blip r:embed="rId5" cstate="print"/>
          <a:srcRect/>
          <a:stretch>
            <a:fillRect/>
          </a:stretch>
        </p:blipFill>
        <p:spPr bwMode="auto">
          <a:xfrm>
            <a:off x="5405438" y="4797425"/>
            <a:ext cx="2333625" cy="1258888"/>
          </a:xfrm>
          <a:prstGeom prst="rect">
            <a:avLst/>
          </a:prstGeom>
          <a:noFill/>
          <a:ln w="9525">
            <a:noFill/>
            <a:miter lim="800000"/>
            <a:headEnd/>
            <a:tailEnd/>
          </a:ln>
        </p:spPr>
      </p:pic>
      <p:sp>
        <p:nvSpPr>
          <p:cNvPr id="11271" name="Text Box 7"/>
          <p:cNvSpPr txBox="1">
            <a:spLocks noChangeArrowheads="1"/>
          </p:cNvSpPr>
          <p:nvPr/>
        </p:nvSpPr>
        <p:spPr bwMode="auto">
          <a:xfrm>
            <a:off x="5318125" y="6022975"/>
            <a:ext cx="3136900" cy="214313"/>
          </a:xfrm>
          <a:prstGeom prst="rect">
            <a:avLst/>
          </a:prstGeom>
          <a:noFill/>
          <a:ln w="9525">
            <a:noFill/>
            <a:miter lim="800000"/>
            <a:headEnd/>
            <a:tailEnd/>
          </a:ln>
        </p:spPr>
        <p:txBody>
          <a:bodyPr wrap="none">
            <a:spAutoFit/>
          </a:bodyPr>
          <a:lstStyle/>
          <a:p>
            <a:r>
              <a:rPr lang="en-US" sz="800">
                <a:solidFill>
                  <a:schemeClr val="bg1"/>
                </a:solidFill>
              </a:rPr>
              <a:t>http://www.angliacampus.com/public/pri/geog/rivers/page04a.htm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b="1" smtClean="0">
                <a:solidFill>
                  <a:schemeClr val="bg1"/>
                </a:solidFill>
              </a:rPr>
              <a:t>Last step…precipitation processes</a:t>
            </a:r>
          </a:p>
        </p:txBody>
      </p:sp>
      <p:pic>
        <p:nvPicPr>
          <p:cNvPr id="12291" name="Picture 3"/>
          <p:cNvPicPr>
            <a:picLocks noChangeAspect="1" noChangeArrowheads="1"/>
          </p:cNvPicPr>
          <p:nvPr/>
        </p:nvPicPr>
        <p:blipFill>
          <a:blip r:embed="rId3" cstate="print"/>
          <a:srcRect/>
          <a:stretch>
            <a:fillRect/>
          </a:stretch>
        </p:blipFill>
        <p:spPr bwMode="auto">
          <a:xfrm>
            <a:off x="506413" y="2317750"/>
            <a:ext cx="4389437" cy="2925763"/>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060825" y="2317750"/>
            <a:ext cx="4389438" cy="2925763"/>
          </a:xfrm>
          <a:prstGeom prst="rect">
            <a:avLst/>
          </a:prstGeom>
          <a:noFill/>
          <a:ln w="9525">
            <a:noFill/>
            <a:miter lim="800000"/>
            <a:headEnd/>
            <a:tailEnd/>
          </a:ln>
        </p:spPr>
      </p:pic>
      <p:sp>
        <p:nvSpPr>
          <p:cNvPr id="12293" name="Text Box 5"/>
          <p:cNvSpPr txBox="1">
            <a:spLocks noChangeArrowheads="1"/>
          </p:cNvSpPr>
          <p:nvPr/>
        </p:nvSpPr>
        <p:spPr bwMode="auto">
          <a:xfrm>
            <a:off x="1865313" y="1633538"/>
            <a:ext cx="1822450" cy="641350"/>
          </a:xfrm>
          <a:prstGeom prst="rect">
            <a:avLst/>
          </a:prstGeom>
          <a:noFill/>
          <a:ln w="9525">
            <a:noFill/>
            <a:miter lim="800000"/>
            <a:headEnd/>
            <a:tailEnd/>
          </a:ln>
        </p:spPr>
        <p:txBody>
          <a:bodyPr wrap="none">
            <a:spAutoFit/>
          </a:bodyPr>
          <a:lstStyle/>
          <a:p>
            <a:pPr algn="ctr"/>
            <a:r>
              <a:rPr lang="en-US" b="1" i="1">
                <a:solidFill>
                  <a:schemeClr val="bg1"/>
                </a:solidFill>
              </a:rPr>
              <a:t>Warm Clouds</a:t>
            </a:r>
          </a:p>
          <a:p>
            <a:pPr algn="ctr"/>
            <a:r>
              <a:rPr lang="en-US" b="1" i="1">
                <a:solidFill>
                  <a:schemeClr val="bg1"/>
                </a:solidFill>
              </a:rPr>
              <a:t>(tropical areas)</a:t>
            </a:r>
          </a:p>
        </p:txBody>
      </p:sp>
      <p:sp>
        <p:nvSpPr>
          <p:cNvPr id="12294" name="Text Box 6"/>
          <p:cNvSpPr txBox="1">
            <a:spLocks noChangeArrowheads="1"/>
          </p:cNvSpPr>
          <p:nvPr/>
        </p:nvSpPr>
        <p:spPr bwMode="auto">
          <a:xfrm>
            <a:off x="5391150" y="1660525"/>
            <a:ext cx="2101850" cy="641350"/>
          </a:xfrm>
          <a:prstGeom prst="rect">
            <a:avLst/>
          </a:prstGeom>
          <a:noFill/>
          <a:ln w="9525">
            <a:noFill/>
            <a:miter lim="800000"/>
            <a:headEnd/>
            <a:tailEnd/>
          </a:ln>
        </p:spPr>
        <p:txBody>
          <a:bodyPr wrap="none">
            <a:spAutoFit/>
          </a:bodyPr>
          <a:lstStyle/>
          <a:p>
            <a:pPr algn="ctr"/>
            <a:r>
              <a:rPr lang="en-US" b="1" i="1">
                <a:solidFill>
                  <a:schemeClr val="bg1"/>
                </a:solidFill>
              </a:rPr>
              <a:t>Cold Clouds</a:t>
            </a:r>
          </a:p>
          <a:p>
            <a:pPr algn="ctr"/>
            <a:r>
              <a:rPr lang="en-US" b="1" i="1">
                <a:solidFill>
                  <a:schemeClr val="bg1"/>
                </a:solidFill>
              </a:rPr>
              <a:t>(everywhere else)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0375" y="2281238"/>
            <a:ext cx="8229600" cy="1143000"/>
          </a:xfrm>
        </p:spPr>
        <p:txBody>
          <a:bodyPr/>
          <a:lstStyle/>
          <a:p>
            <a:pPr eaLnBrk="1" hangingPunct="1"/>
            <a:r>
              <a:rPr lang="en-US" b="1" smtClean="0">
                <a:solidFill>
                  <a:schemeClr val="bg1"/>
                </a:solidFill>
              </a:rPr>
              <a:t>Background on AZ Climate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52002"/>
            <a:ext cx="8229600" cy="1143000"/>
          </a:xfrm>
        </p:spPr>
        <p:txBody>
          <a:bodyPr/>
          <a:lstStyle/>
          <a:p>
            <a:pPr eaLnBrk="1" hangingPunct="1"/>
            <a:r>
              <a:rPr lang="en-US" b="1" dirty="0" smtClean="0">
                <a:solidFill>
                  <a:schemeClr val="bg1"/>
                </a:solidFill>
              </a:rPr>
              <a:t>Presentation Overview</a:t>
            </a:r>
          </a:p>
        </p:txBody>
      </p:sp>
      <p:sp>
        <p:nvSpPr>
          <p:cNvPr id="3075" name="Rectangle 3"/>
          <p:cNvSpPr>
            <a:spLocks noGrp="1" noChangeArrowheads="1"/>
          </p:cNvSpPr>
          <p:nvPr>
            <p:ph type="body" idx="1"/>
          </p:nvPr>
        </p:nvSpPr>
        <p:spPr>
          <a:xfrm>
            <a:off x="1209675" y="2050134"/>
            <a:ext cx="6753225" cy="2470150"/>
          </a:xfrm>
        </p:spPr>
        <p:txBody>
          <a:bodyPr/>
          <a:lstStyle/>
          <a:p>
            <a:pPr eaLnBrk="1" hangingPunct="1">
              <a:lnSpc>
                <a:spcPct val="90000"/>
              </a:lnSpc>
            </a:pPr>
            <a:r>
              <a:rPr lang="en-US" sz="3600" dirty="0" smtClean="0">
                <a:solidFill>
                  <a:schemeClr val="bg1"/>
                </a:solidFill>
              </a:rPr>
              <a:t>The global climate system</a:t>
            </a:r>
          </a:p>
          <a:p>
            <a:pPr eaLnBrk="1" hangingPunct="1">
              <a:lnSpc>
                <a:spcPct val="90000"/>
              </a:lnSpc>
            </a:pPr>
            <a:r>
              <a:rPr lang="en-US" sz="3600" dirty="0" smtClean="0">
                <a:solidFill>
                  <a:schemeClr val="bg1"/>
                </a:solidFill>
              </a:rPr>
              <a:t>Meteorology 101</a:t>
            </a:r>
          </a:p>
          <a:p>
            <a:pPr eaLnBrk="1" hangingPunct="1">
              <a:lnSpc>
                <a:spcPct val="90000"/>
              </a:lnSpc>
            </a:pPr>
            <a:r>
              <a:rPr lang="en-US" sz="3600" dirty="0" smtClean="0">
                <a:solidFill>
                  <a:schemeClr val="bg1"/>
                </a:solidFill>
              </a:rPr>
              <a:t>Controls on Arizona climate</a:t>
            </a:r>
          </a:p>
          <a:p>
            <a:pPr eaLnBrk="1" hangingPunct="1">
              <a:lnSpc>
                <a:spcPct val="90000"/>
              </a:lnSpc>
            </a:pPr>
            <a:r>
              <a:rPr lang="en-US" sz="3600" dirty="0" smtClean="0">
                <a:solidFill>
                  <a:schemeClr val="bg1"/>
                </a:solidFill>
              </a:rPr>
              <a:t>Climate variability and Change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z_temp"/>
          <p:cNvPicPr>
            <a:picLocks noChangeAspect="1" noChangeArrowheads="1"/>
          </p:cNvPicPr>
          <p:nvPr/>
        </p:nvPicPr>
        <p:blipFill>
          <a:blip r:embed="rId3" cstate="print"/>
          <a:srcRect l="12285" t="27272" r="16606" b="23651"/>
          <a:stretch>
            <a:fillRect/>
          </a:stretch>
        </p:blipFill>
        <p:spPr bwMode="auto">
          <a:xfrm>
            <a:off x="1152525" y="631825"/>
            <a:ext cx="6816725" cy="6088063"/>
          </a:xfrm>
          <a:prstGeom prst="rect">
            <a:avLst/>
          </a:prstGeom>
          <a:noFill/>
          <a:ln w="9525">
            <a:noFill/>
            <a:miter lim="800000"/>
            <a:headEnd/>
            <a:tailEnd/>
          </a:ln>
        </p:spPr>
      </p:pic>
      <p:sp>
        <p:nvSpPr>
          <p:cNvPr id="33795" name="Rectangle 3"/>
          <p:cNvSpPr>
            <a:spLocks noGrp="1" noChangeArrowheads="1"/>
          </p:cNvSpPr>
          <p:nvPr>
            <p:ph type="title"/>
          </p:nvPr>
        </p:nvSpPr>
        <p:spPr>
          <a:xfrm>
            <a:off x="876300" y="53975"/>
            <a:ext cx="7391400" cy="660400"/>
          </a:xfrm>
        </p:spPr>
        <p:txBody>
          <a:bodyPr/>
          <a:lstStyle/>
          <a:p>
            <a:pPr eaLnBrk="1" hangingPunct="1"/>
            <a:r>
              <a:rPr lang="en-US" sz="2800" b="1" smtClean="0">
                <a:solidFill>
                  <a:schemeClr val="bg1"/>
                </a:solidFill>
              </a:rPr>
              <a:t>Annual Average Arizona Temperatures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z_precip"/>
          <p:cNvPicPr>
            <a:picLocks noChangeAspect="1" noChangeArrowheads="1"/>
          </p:cNvPicPr>
          <p:nvPr/>
        </p:nvPicPr>
        <p:blipFill>
          <a:blip r:embed="rId3" cstate="print"/>
          <a:srcRect l="11765" t="27425" r="16470" b="23561"/>
          <a:stretch>
            <a:fillRect/>
          </a:stretch>
        </p:blipFill>
        <p:spPr bwMode="auto">
          <a:xfrm>
            <a:off x="1125538" y="623888"/>
            <a:ext cx="6883400" cy="6086475"/>
          </a:xfrm>
          <a:prstGeom prst="rect">
            <a:avLst/>
          </a:prstGeom>
          <a:noFill/>
          <a:ln w="9525">
            <a:noFill/>
            <a:miter lim="800000"/>
            <a:headEnd/>
            <a:tailEnd/>
          </a:ln>
        </p:spPr>
      </p:pic>
      <p:sp>
        <p:nvSpPr>
          <p:cNvPr id="34819" name="Rectangle 3"/>
          <p:cNvSpPr>
            <a:spLocks noGrp="1" noChangeArrowheads="1"/>
          </p:cNvSpPr>
          <p:nvPr>
            <p:ph type="title"/>
          </p:nvPr>
        </p:nvSpPr>
        <p:spPr>
          <a:xfrm>
            <a:off x="876300" y="53975"/>
            <a:ext cx="7391400" cy="660400"/>
          </a:xfrm>
        </p:spPr>
        <p:txBody>
          <a:bodyPr/>
          <a:lstStyle/>
          <a:p>
            <a:pPr eaLnBrk="1" hangingPunct="1"/>
            <a:r>
              <a:rPr lang="en-US" sz="2800" b="1" smtClean="0">
                <a:solidFill>
                  <a:schemeClr val="bg1"/>
                </a:solidFill>
              </a:rPr>
              <a:t>Annual Average Arizona Precipitation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457200" y="55563"/>
            <a:ext cx="8229600" cy="1143000"/>
          </a:xfrm>
        </p:spPr>
        <p:txBody>
          <a:bodyPr/>
          <a:lstStyle/>
          <a:p>
            <a:pPr eaLnBrk="1" hangingPunct="1"/>
            <a:r>
              <a:rPr lang="en-US" b="1" smtClean="0">
                <a:solidFill>
                  <a:schemeClr val="bg1"/>
                </a:solidFill>
              </a:rPr>
              <a:t>Arizona Climograph</a:t>
            </a:r>
          </a:p>
        </p:txBody>
      </p:sp>
      <p:pic>
        <p:nvPicPr>
          <p:cNvPr id="35843" name="Picture 9"/>
          <p:cNvPicPr>
            <a:picLocks noChangeAspect="1" noChangeArrowheads="1"/>
          </p:cNvPicPr>
          <p:nvPr/>
        </p:nvPicPr>
        <p:blipFill>
          <a:blip r:embed="rId3" cstate="print"/>
          <a:srcRect/>
          <a:stretch>
            <a:fillRect/>
          </a:stretch>
        </p:blipFill>
        <p:spPr bwMode="auto">
          <a:xfrm>
            <a:off x="808038" y="977900"/>
            <a:ext cx="7507287" cy="513397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431800" y="3698875"/>
            <a:ext cx="3976688" cy="2520950"/>
          </a:xfrm>
          <a:prstGeom prst="rect">
            <a:avLst/>
          </a:prstGeom>
          <a:noFill/>
          <a:ln w="9525">
            <a:noFill/>
            <a:miter lim="800000"/>
            <a:headEnd/>
            <a:tailEnd/>
          </a:ln>
        </p:spPr>
      </p:pic>
      <p:sp>
        <p:nvSpPr>
          <p:cNvPr id="36867" name="Rectangle 3"/>
          <p:cNvSpPr>
            <a:spLocks noGrp="1" noChangeArrowheads="1"/>
          </p:cNvSpPr>
          <p:nvPr>
            <p:ph type="title"/>
          </p:nvPr>
        </p:nvSpPr>
        <p:spPr>
          <a:xfrm>
            <a:off x="450850" y="0"/>
            <a:ext cx="8229600" cy="1143000"/>
          </a:xfrm>
        </p:spPr>
        <p:txBody>
          <a:bodyPr/>
          <a:lstStyle/>
          <a:p>
            <a:r>
              <a:rPr lang="en-US" sz="4000" b="1" smtClean="0">
                <a:solidFill>
                  <a:schemeClr val="bg1"/>
                </a:solidFill>
              </a:rPr>
              <a:t>Climate Quiz</a:t>
            </a:r>
          </a:p>
        </p:txBody>
      </p:sp>
      <p:pic>
        <p:nvPicPr>
          <p:cNvPr id="36868" name="Picture 4"/>
          <p:cNvPicPr>
            <a:picLocks noChangeAspect="1" noChangeArrowheads="1"/>
          </p:cNvPicPr>
          <p:nvPr/>
        </p:nvPicPr>
        <p:blipFill>
          <a:blip r:embed="rId4" cstate="print"/>
          <a:srcRect/>
          <a:stretch>
            <a:fillRect/>
          </a:stretch>
        </p:blipFill>
        <p:spPr bwMode="auto">
          <a:xfrm>
            <a:off x="427038" y="955675"/>
            <a:ext cx="3986212" cy="2525713"/>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srcRect/>
          <a:stretch>
            <a:fillRect/>
          </a:stretch>
        </p:blipFill>
        <p:spPr bwMode="auto">
          <a:xfrm>
            <a:off x="4719638" y="965200"/>
            <a:ext cx="3976687" cy="2522538"/>
          </a:xfrm>
          <a:prstGeom prst="rect">
            <a:avLst/>
          </a:prstGeom>
          <a:noFill/>
          <a:ln w="9525">
            <a:noFill/>
            <a:miter lim="800000"/>
            <a:headEnd/>
            <a:tailEnd/>
          </a:ln>
        </p:spPr>
      </p:pic>
      <p:pic>
        <p:nvPicPr>
          <p:cNvPr id="36870" name="Picture 6"/>
          <p:cNvPicPr>
            <a:picLocks noChangeAspect="1" noChangeArrowheads="1"/>
          </p:cNvPicPr>
          <p:nvPr/>
        </p:nvPicPr>
        <p:blipFill>
          <a:blip r:embed="rId6" cstate="print"/>
          <a:srcRect/>
          <a:stretch>
            <a:fillRect/>
          </a:stretch>
        </p:blipFill>
        <p:spPr bwMode="auto">
          <a:xfrm>
            <a:off x="4708525" y="3687763"/>
            <a:ext cx="3994150" cy="2535237"/>
          </a:xfrm>
          <a:prstGeom prst="rect">
            <a:avLst/>
          </a:prstGeom>
          <a:noFill/>
          <a:ln w="9525">
            <a:noFill/>
            <a:miter lim="800000"/>
            <a:headEnd/>
            <a:tailEnd/>
          </a:ln>
        </p:spPr>
      </p:pic>
      <p:sp>
        <p:nvSpPr>
          <p:cNvPr id="36871" name="Text Box 7"/>
          <p:cNvSpPr txBox="1">
            <a:spLocks noChangeArrowheads="1"/>
          </p:cNvSpPr>
          <p:nvPr/>
        </p:nvSpPr>
        <p:spPr bwMode="auto">
          <a:xfrm>
            <a:off x="879475" y="1147763"/>
            <a:ext cx="349250" cy="366712"/>
          </a:xfrm>
          <a:prstGeom prst="rect">
            <a:avLst/>
          </a:prstGeom>
          <a:noFill/>
          <a:ln w="9525">
            <a:noFill/>
            <a:miter lim="800000"/>
            <a:headEnd/>
            <a:tailEnd/>
          </a:ln>
        </p:spPr>
        <p:txBody>
          <a:bodyPr wrap="none">
            <a:spAutoFit/>
          </a:bodyPr>
          <a:lstStyle/>
          <a:p>
            <a:r>
              <a:rPr lang="en-US" b="1" i="1">
                <a:solidFill>
                  <a:srgbClr val="FF0000"/>
                </a:solidFill>
              </a:rPr>
              <a:t>A</a:t>
            </a:r>
          </a:p>
        </p:txBody>
      </p:sp>
      <p:sp>
        <p:nvSpPr>
          <p:cNvPr id="36872" name="Text Box 8"/>
          <p:cNvSpPr txBox="1">
            <a:spLocks noChangeArrowheads="1"/>
          </p:cNvSpPr>
          <p:nvPr/>
        </p:nvSpPr>
        <p:spPr bwMode="auto">
          <a:xfrm>
            <a:off x="5173663" y="1185863"/>
            <a:ext cx="349250" cy="366712"/>
          </a:xfrm>
          <a:prstGeom prst="rect">
            <a:avLst/>
          </a:prstGeom>
          <a:noFill/>
          <a:ln w="9525">
            <a:noFill/>
            <a:miter lim="800000"/>
            <a:headEnd/>
            <a:tailEnd/>
          </a:ln>
        </p:spPr>
        <p:txBody>
          <a:bodyPr wrap="none">
            <a:spAutoFit/>
          </a:bodyPr>
          <a:lstStyle/>
          <a:p>
            <a:r>
              <a:rPr lang="en-US" b="1" i="1">
                <a:solidFill>
                  <a:srgbClr val="FF0000"/>
                </a:solidFill>
              </a:rPr>
              <a:t>B</a:t>
            </a:r>
          </a:p>
        </p:txBody>
      </p:sp>
      <p:sp>
        <p:nvSpPr>
          <p:cNvPr id="36873" name="Text Box 9"/>
          <p:cNvSpPr txBox="1">
            <a:spLocks noChangeArrowheads="1"/>
          </p:cNvSpPr>
          <p:nvPr/>
        </p:nvSpPr>
        <p:spPr bwMode="auto">
          <a:xfrm>
            <a:off x="920750" y="3935413"/>
            <a:ext cx="349250" cy="366712"/>
          </a:xfrm>
          <a:prstGeom prst="rect">
            <a:avLst/>
          </a:prstGeom>
          <a:noFill/>
          <a:ln w="9525">
            <a:noFill/>
            <a:miter lim="800000"/>
            <a:headEnd/>
            <a:tailEnd/>
          </a:ln>
        </p:spPr>
        <p:txBody>
          <a:bodyPr wrap="none">
            <a:spAutoFit/>
          </a:bodyPr>
          <a:lstStyle/>
          <a:p>
            <a:r>
              <a:rPr lang="en-US" b="1" i="1">
                <a:solidFill>
                  <a:srgbClr val="FF0000"/>
                </a:solidFill>
              </a:rPr>
              <a:t>C</a:t>
            </a:r>
          </a:p>
        </p:txBody>
      </p:sp>
      <p:sp>
        <p:nvSpPr>
          <p:cNvPr id="36874" name="Text Box 10"/>
          <p:cNvSpPr txBox="1">
            <a:spLocks noChangeArrowheads="1"/>
          </p:cNvSpPr>
          <p:nvPr/>
        </p:nvSpPr>
        <p:spPr bwMode="auto">
          <a:xfrm>
            <a:off x="5180013" y="3884613"/>
            <a:ext cx="349250" cy="366712"/>
          </a:xfrm>
          <a:prstGeom prst="rect">
            <a:avLst/>
          </a:prstGeom>
          <a:noFill/>
          <a:ln w="9525">
            <a:noFill/>
            <a:miter lim="800000"/>
            <a:headEnd/>
            <a:tailEnd/>
          </a:ln>
        </p:spPr>
        <p:txBody>
          <a:bodyPr wrap="none">
            <a:spAutoFit/>
          </a:bodyPr>
          <a:lstStyle/>
          <a:p>
            <a:r>
              <a:rPr lang="en-US" b="1" i="1">
                <a:solidFill>
                  <a:srgbClr val="FF0000"/>
                </a:solidFill>
              </a:rPr>
              <a:t>D</a:t>
            </a:r>
          </a:p>
        </p:txBody>
      </p:sp>
      <p:sp>
        <p:nvSpPr>
          <p:cNvPr id="410635" name="Text Box 11"/>
          <p:cNvSpPr txBox="1">
            <a:spLocks noChangeArrowheads="1"/>
          </p:cNvSpPr>
          <p:nvPr/>
        </p:nvSpPr>
        <p:spPr bwMode="auto">
          <a:xfrm>
            <a:off x="1803400" y="1163638"/>
            <a:ext cx="2139950" cy="366712"/>
          </a:xfrm>
          <a:prstGeom prst="rect">
            <a:avLst/>
          </a:prstGeom>
          <a:noFill/>
          <a:ln w="9525">
            <a:noFill/>
            <a:miter lim="800000"/>
            <a:headEnd/>
            <a:tailEnd/>
          </a:ln>
        </p:spPr>
        <p:txBody>
          <a:bodyPr wrap="none">
            <a:spAutoFit/>
          </a:bodyPr>
          <a:lstStyle/>
          <a:p>
            <a:r>
              <a:rPr lang="en-US" b="1" i="1">
                <a:solidFill>
                  <a:srgbClr val="FF0000"/>
                </a:solidFill>
              </a:rPr>
              <a:t>San Francisco,CA</a:t>
            </a:r>
          </a:p>
        </p:txBody>
      </p:sp>
      <p:sp>
        <p:nvSpPr>
          <p:cNvPr id="410636" name="Text Box 12"/>
          <p:cNvSpPr txBox="1">
            <a:spLocks noChangeArrowheads="1"/>
          </p:cNvSpPr>
          <p:nvPr/>
        </p:nvSpPr>
        <p:spPr bwMode="auto">
          <a:xfrm>
            <a:off x="6216650" y="1169988"/>
            <a:ext cx="1987550" cy="366712"/>
          </a:xfrm>
          <a:prstGeom prst="rect">
            <a:avLst/>
          </a:prstGeom>
          <a:noFill/>
          <a:ln w="9525">
            <a:noFill/>
            <a:miter lim="800000"/>
            <a:headEnd/>
            <a:tailEnd/>
          </a:ln>
        </p:spPr>
        <p:txBody>
          <a:bodyPr wrap="none">
            <a:spAutoFit/>
          </a:bodyPr>
          <a:lstStyle/>
          <a:p>
            <a:r>
              <a:rPr lang="en-US" b="1" i="1">
                <a:solidFill>
                  <a:srgbClr val="FF0000"/>
                </a:solidFill>
              </a:rPr>
              <a:t>Minneapolis, MN</a:t>
            </a:r>
          </a:p>
        </p:txBody>
      </p:sp>
      <p:sp>
        <p:nvSpPr>
          <p:cNvPr id="410637" name="Text Box 13"/>
          <p:cNvSpPr txBox="1">
            <a:spLocks noChangeArrowheads="1"/>
          </p:cNvSpPr>
          <p:nvPr/>
        </p:nvSpPr>
        <p:spPr bwMode="auto">
          <a:xfrm>
            <a:off x="2586038" y="3903663"/>
            <a:ext cx="1263650" cy="366712"/>
          </a:xfrm>
          <a:prstGeom prst="rect">
            <a:avLst/>
          </a:prstGeom>
          <a:noFill/>
          <a:ln w="9525">
            <a:noFill/>
            <a:miter lim="800000"/>
            <a:headEnd/>
            <a:tailEnd/>
          </a:ln>
        </p:spPr>
        <p:txBody>
          <a:bodyPr wrap="none">
            <a:spAutoFit/>
          </a:bodyPr>
          <a:lstStyle/>
          <a:p>
            <a:r>
              <a:rPr lang="en-US" b="1" i="1">
                <a:solidFill>
                  <a:srgbClr val="FF0000"/>
                </a:solidFill>
              </a:rPr>
              <a:t>Globe, AZ</a:t>
            </a:r>
          </a:p>
        </p:txBody>
      </p:sp>
      <p:sp>
        <p:nvSpPr>
          <p:cNvPr id="410638" name="Text Box 14"/>
          <p:cNvSpPr txBox="1">
            <a:spLocks noChangeArrowheads="1"/>
          </p:cNvSpPr>
          <p:nvPr/>
        </p:nvSpPr>
        <p:spPr bwMode="auto">
          <a:xfrm>
            <a:off x="6789738" y="3862388"/>
            <a:ext cx="1428750" cy="366712"/>
          </a:xfrm>
          <a:prstGeom prst="rect">
            <a:avLst/>
          </a:prstGeom>
          <a:noFill/>
          <a:ln w="9525">
            <a:noFill/>
            <a:miter lim="800000"/>
            <a:headEnd/>
            <a:tailEnd/>
          </a:ln>
        </p:spPr>
        <p:txBody>
          <a:bodyPr wrap="none">
            <a:spAutoFit/>
          </a:bodyPr>
          <a:lstStyle/>
          <a:p>
            <a:r>
              <a:rPr lang="en-US" b="1" i="1">
                <a:solidFill>
                  <a:srgbClr val="FF0000"/>
                </a:solidFill>
              </a:rPr>
              <a:t>Atlanta, 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blinds(horizontal)">
                                      <p:cBhvr>
                                        <p:cTn id="7" dur="500"/>
                                        <p:tgtEl>
                                          <p:spTgt spid="4106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0636"/>
                                        </p:tgtEl>
                                        <p:attrNameLst>
                                          <p:attrName>style.visibility</p:attrName>
                                        </p:attrNameLst>
                                      </p:cBhvr>
                                      <p:to>
                                        <p:strVal val="visible"/>
                                      </p:to>
                                    </p:set>
                                    <p:animEffect transition="in" filter="blinds(horizontal)">
                                      <p:cBhvr>
                                        <p:cTn id="12" dur="500"/>
                                        <p:tgtEl>
                                          <p:spTgt spid="4106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10637"/>
                                        </p:tgtEl>
                                        <p:attrNameLst>
                                          <p:attrName>style.visibility</p:attrName>
                                        </p:attrNameLst>
                                      </p:cBhvr>
                                      <p:to>
                                        <p:strVal val="visible"/>
                                      </p:to>
                                    </p:set>
                                    <p:animEffect transition="in" filter="blinds(horizontal)">
                                      <p:cBhvr>
                                        <p:cTn id="17" dur="500"/>
                                        <p:tgtEl>
                                          <p:spTgt spid="4106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0638"/>
                                        </p:tgtEl>
                                        <p:attrNameLst>
                                          <p:attrName>style.visibility</p:attrName>
                                        </p:attrNameLst>
                                      </p:cBhvr>
                                      <p:to>
                                        <p:strVal val="visible"/>
                                      </p:to>
                                    </p:set>
                                    <p:animEffect transition="in" filter="blinds(horizontal)">
                                      <p:cBhvr>
                                        <p:cTn id="22" dur="500"/>
                                        <p:tgtEl>
                                          <p:spTgt spid="410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5" grpId="0"/>
      <p:bldP spid="410636" grpId="0"/>
      <p:bldP spid="410637" grpId="0"/>
      <p:bldP spid="4106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3" cstate="print"/>
          <a:srcRect t="49722" r="52562"/>
          <a:stretch>
            <a:fillRect/>
          </a:stretch>
        </p:blipFill>
        <p:spPr bwMode="auto">
          <a:xfrm>
            <a:off x="987425" y="452438"/>
            <a:ext cx="4654550" cy="5822950"/>
          </a:xfrm>
          <a:prstGeom prst="rect">
            <a:avLst/>
          </a:prstGeom>
          <a:noFill/>
          <a:ln w="9525">
            <a:noFill/>
            <a:miter lim="800000"/>
            <a:headEnd/>
            <a:tailEnd/>
          </a:ln>
        </p:spPr>
      </p:pic>
      <p:sp>
        <p:nvSpPr>
          <p:cNvPr id="37891" name="Rectangle 8"/>
          <p:cNvSpPr>
            <a:spLocks noChangeArrowheads="1"/>
          </p:cNvSpPr>
          <p:nvPr/>
        </p:nvSpPr>
        <p:spPr bwMode="auto">
          <a:xfrm>
            <a:off x="5602288" y="609600"/>
            <a:ext cx="3276600" cy="1143000"/>
          </a:xfrm>
          <a:prstGeom prst="rect">
            <a:avLst/>
          </a:prstGeom>
          <a:noFill/>
          <a:ln w="9525">
            <a:noFill/>
            <a:miter lim="800000"/>
            <a:headEnd/>
            <a:tailEnd/>
          </a:ln>
        </p:spPr>
        <p:txBody>
          <a:bodyPr anchor="ctr"/>
          <a:lstStyle/>
          <a:p>
            <a:pPr algn="ctr"/>
            <a:r>
              <a:rPr lang="en-US" sz="2800" b="1">
                <a:solidFill>
                  <a:schemeClr val="bg1"/>
                </a:solidFill>
              </a:rPr>
              <a:t>Seasonal Distribution of Precipitation</a:t>
            </a:r>
          </a:p>
        </p:txBody>
      </p:sp>
      <p:sp>
        <p:nvSpPr>
          <p:cNvPr id="37892" name="Oval 9"/>
          <p:cNvSpPr>
            <a:spLocks noChangeArrowheads="1"/>
          </p:cNvSpPr>
          <p:nvPr/>
        </p:nvSpPr>
        <p:spPr bwMode="auto">
          <a:xfrm>
            <a:off x="4141788" y="4706938"/>
            <a:ext cx="366712" cy="366712"/>
          </a:xfrm>
          <a:prstGeom prst="ellipse">
            <a:avLst/>
          </a:prstGeom>
          <a:noFill/>
          <a:ln w="28575">
            <a:solidFill>
              <a:srgbClr val="FF0000"/>
            </a:solidFill>
            <a:round/>
            <a:headEnd/>
            <a:tailEnd/>
          </a:ln>
        </p:spPr>
        <p:txBody>
          <a:bodyPr wrap="none" anchor="ctr"/>
          <a:lstStyle/>
          <a:p>
            <a:endParaRPr lang="en-US"/>
          </a:p>
        </p:txBody>
      </p:sp>
      <p:sp>
        <p:nvSpPr>
          <p:cNvPr id="37893" name="Line 10"/>
          <p:cNvSpPr>
            <a:spLocks noChangeShapeType="1"/>
          </p:cNvSpPr>
          <p:nvPr/>
        </p:nvSpPr>
        <p:spPr bwMode="auto">
          <a:xfrm flipV="1">
            <a:off x="3913188" y="5132388"/>
            <a:ext cx="301625" cy="684212"/>
          </a:xfrm>
          <a:prstGeom prst="line">
            <a:avLst/>
          </a:prstGeom>
          <a:noFill/>
          <a:ln w="9525">
            <a:solidFill>
              <a:srgbClr val="FF0000"/>
            </a:solidFill>
            <a:round/>
            <a:headEnd/>
            <a:tailEnd type="triangle" w="med" len="med"/>
          </a:ln>
        </p:spPr>
        <p:txBody>
          <a:bodyPr/>
          <a:lstStyle/>
          <a:p>
            <a:endParaRPr lang="en-US"/>
          </a:p>
        </p:txBody>
      </p:sp>
      <p:sp>
        <p:nvSpPr>
          <p:cNvPr id="37894" name="Text Box 11"/>
          <p:cNvSpPr txBox="1">
            <a:spLocks noChangeArrowheads="1"/>
          </p:cNvSpPr>
          <p:nvPr/>
        </p:nvSpPr>
        <p:spPr bwMode="auto">
          <a:xfrm>
            <a:off x="3330575" y="5746750"/>
            <a:ext cx="1241425" cy="517525"/>
          </a:xfrm>
          <a:prstGeom prst="rect">
            <a:avLst/>
          </a:prstGeom>
          <a:noFill/>
          <a:ln w="9525">
            <a:noFill/>
            <a:miter lim="800000"/>
            <a:headEnd/>
            <a:tailEnd/>
          </a:ln>
        </p:spPr>
        <p:txBody>
          <a:bodyPr wrap="none">
            <a:spAutoFit/>
          </a:bodyPr>
          <a:lstStyle/>
          <a:p>
            <a:r>
              <a:rPr lang="en-US" sz="1400" b="1">
                <a:solidFill>
                  <a:srgbClr val="FF0000"/>
                </a:solidFill>
                <a:latin typeface="Humanst521 BT"/>
              </a:rPr>
              <a:t>Mean Annual</a:t>
            </a:r>
          </a:p>
          <a:p>
            <a:r>
              <a:rPr lang="en-US" sz="1400" b="1">
                <a:solidFill>
                  <a:srgbClr val="FF0000"/>
                </a:solidFill>
                <a:latin typeface="Humanst521 BT"/>
              </a:rPr>
              <a:t>Precip (in.)</a:t>
            </a:r>
          </a:p>
        </p:txBody>
      </p:sp>
      <p:sp>
        <p:nvSpPr>
          <p:cNvPr id="37895" name="Text Box 12"/>
          <p:cNvSpPr txBox="1">
            <a:spLocks noChangeArrowheads="1"/>
          </p:cNvSpPr>
          <p:nvPr/>
        </p:nvSpPr>
        <p:spPr bwMode="auto">
          <a:xfrm>
            <a:off x="4572000" y="5713413"/>
            <a:ext cx="1154113" cy="517525"/>
          </a:xfrm>
          <a:prstGeom prst="rect">
            <a:avLst/>
          </a:prstGeom>
          <a:noFill/>
          <a:ln w="9525">
            <a:noFill/>
            <a:miter lim="800000"/>
            <a:headEnd/>
            <a:tailEnd/>
          </a:ln>
        </p:spPr>
        <p:txBody>
          <a:bodyPr wrap="none">
            <a:spAutoFit/>
          </a:bodyPr>
          <a:lstStyle/>
          <a:p>
            <a:r>
              <a:rPr lang="en-US" sz="1400" b="1">
                <a:solidFill>
                  <a:srgbClr val="FF0000"/>
                </a:solidFill>
                <a:latin typeface="Humanst521 BT"/>
              </a:rPr>
              <a:t>Annual Avg.</a:t>
            </a:r>
          </a:p>
          <a:p>
            <a:r>
              <a:rPr lang="en-US" sz="1400" b="1">
                <a:solidFill>
                  <a:srgbClr val="FF0000"/>
                </a:solidFill>
                <a:latin typeface="Humanst521 BT"/>
              </a:rPr>
              <a:t>Temp (F)</a:t>
            </a:r>
          </a:p>
        </p:txBody>
      </p:sp>
      <p:sp>
        <p:nvSpPr>
          <p:cNvPr id="37896" name="Line 13"/>
          <p:cNvSpPr>
            <a:spLocks noChangeShapeType="1"/>
          </p:cNvSpPr>
          <p:nvPr/>
        </p:nvSpPr>
        <p:spPr bwMode="auto">
          <a:xfrm flipH="1" flipV="1">
            <a:off x="5068888" y="5067300"/>
            <a:ext cx="49212" cy="688975"/>
          </a:xfrm>
          <a:prstGeom prst="line">
            <a:avLst/>
          </a:prstGeom>
          <a:noFill/>
          <a:ln w="9525">
            <a:solidFill>
              <a:srgbClr val="FF0000"/>
            </a:solidFill>
            <a:round/>
            <a:headEnd/>
            <a:tailEnd type="triangle" w="med" len="med"/>
          </a:ln>
        </p:spPr>
        <p:txBody>
          <a:bodyPr/>
          <a:lstStyle/>
          <a:p>
            <a:endParaRPr lang="en-US"/>
          </a:p>
        </p:txBody>
      </p:sp>
      <p:sp>
        <p:nvSpPr>
          <p:cNvPr id="37897" name="Text Box 14"/>
          <p:cNvSpPr txBox="1">
            <a:spLocks noChangeArrowheads="1"/>
          </p:cNvSpPr>
          <p:nvPr/>
        </p:nvSpPr>
        <p:spPr bwMode="auto">
          <a:xfrm>
            <a:off x="3930650" y="1716088"/>
            <a:ext cx="401638" cy="244475"/>
          </a:xfrm>
          <a:prstGeom prst="rect">
            <a:avLst/>
          </a:prstGeom>
          <a:solidFill>
            <a:schemeClr val="bg1"/>
          </a:solidFill>
          <a:ln w="9525">
            <a:noFill/>
            <a:miter lim="800000"/>
            <a:headEnd/>
            <a:tailEnd/>
          </a:ln>
        </p:spPr>
        <p:txBody>
          <a:bodyPr wrap="none">
            <a:spAutoFit/>
          </a:bodyPr>
          <a:lstStyle/>
          <a:p>
            <a:r>
              <a:rPr lang="en-US" sz="1000" b="1">
                <a:solidFill>
                  <a:srgbClr val="FF0000"/>
                </a:solidFill>
                <a:latin typeface="Humanst521 BT"/>
              </a:rPr>
              <a:t>Jan</a:t>
            </a:r>
          </a:p>
        </p:txBody>
      </p:sp>
      <p:sp>
        <p:nvSpPr>
          <p:cNvPr id="37898" name="Text Box 15"/>
          <p:cNvSpPr txBox="1">
            <a:spLocks noChangeArrowheads="1"/>
          </p:cNvSpPr>
          <p:nvPr/>
        </p:nvSpPr>
        <p:spPr bwMode="auto">
          <a:xfrm>
            <a:off x="4895850" y="1709738"/>
            <a:ext cx="415925" cy="244475"/>
          </a:xfrm>
          <a:prstGeom prst="rect">
            <a:avLst/>
          </a:prstGeom>
          <a:solidFill>
            <a:schemeClr val="bg1"/>
          </a:solidFill>
          <a:ln w="9525">
            <a:noFill/>
            <a:miter lim="800000"/>
            <a:headEnd/>
            <a:tailEnd/>
          </a:ln>
        </p:spPr>
        <p:txBody>
          <a:bodyPr wrap="none">
            <a:spAutoFit/>
          </a:bodyPr>
          <a:lstStyle/>
          <a:p>
            <a:r>
              <a:rPr lang="en-US" sz="1000" b="1">
                <a:solidFill>
                  <a:srgbClr val="FF0000"/>
                </a:solidFill>
                <a:latin typeface="Humanst521 BT"/>
              </a:rPr>
              <a:t>Dec</a:t>
            </a:r>
          </a:p>
        </p:txBody>
      </p:sp>
      <p:sp>
        <p:nvSpPr>
          <p:cNvPr id="37899" name="Text Box 16"/>
          <p:cNvSpPr txBox="1">
            <a:spLocks noChangeArrowheads="1"/>
          </p:cNvSpPr>
          <p:nvPr/>
        </p:nvSpPr>
        <p:spPr bwMode="auto">
          <a:xfrm>
            <a:off x="5164138" y="763588"/>
            <a:ext cx="436562" cy="244475"/>
          </a:xfrm>
          <a:prstGeom prst="rect">
            <a:avLst/>
          </a:prstGeom>
          <a:solidFill>
            <a:schemeClr val="bg1"/>
          </a:solidFill>
          <a:ln w="9525">
            <a:noFill/>
            <a:miter lim="800000"/>
            <a:headEnd/>
            <a:tailEnd/>
          </a:ln>
        </p:spPr>
        <p:txBody>
          <a:bodyPr>
            <a:spAutoFit/>
          </a:bodyPr>
          <a:lstStyle/>
          <a:p>
            <a:r>
              <a:rPr lang="en-US" sz="1000" b="1">
                <a:solidFill>
                  <a:srgbClr val="FF0000"/>
                </a:solidFill>
                <a:latin typeface="Humanst521 BT"/>
              </a:rPr>
              <a:t>3 in.</a:t>
            </a:r>
          </a:p>
        </p:txBody>
      </p:sp>
      <p:sp>
        <p:nvSpPr>
          <p:cNvPr id="37900" name="Text Box 17"/>
          <p:cNvSpPr txBox="1">
            <a:spLocks noChangeArrowheads="1"/>
          </p:cNvSpPr>
          <p:nvPr/>
        </p:nvSpPr>
        <p:spPr bwMode="auto">
          <a:xfrm>
            <a:off x="5907088" y="2193925"/>
            <a:ext cx="2773362" cy="1616075"/>
          </a:xfrm>
          <a:prstGeom prst="rect">
            <a:avLst/>
          </a:prstGeom>
          <a:noFill/>
          <a:ln w="9525">
            <a:noFill/>
            <a:miter lim="800000"/>
            <a:headEnd/>
            <a:tailEnd/>
          </a:ln>
        </p:spPr>
        <p:txBody>
          <a:bodyPr>
            <a:spAutoFit/>
          </a:bodyPr>
          <a:lstStyle/>
          <a:p>
            <a:pPr>
              <a:buFontTx/>
              <a:buChar char="•"/>
            </a:pPr>
            <a:r>
              <a:rPr lang="en-US" sz="2000">
                <a:solidFill>
                  <a:schemeClr val="bg1"/>
                </a:solidFill>
              </a:rPr>
              <a:t>More winter precip in northern AZ</a:t>
            </a:r>
          </a:p>
          <a:p>
            <a:pPr>
              <a:buFontTx/>
              <a:buChar char="•"/>
            </a:pPr>
            <a:r>
              <a:rPr lang="en-US" sz="2000">
                <a:solidFill>
                  <a:schemeClr val="bg1"/>
                </a:solidFill>
              </a:rPr>
              <a:t>Stronger monsoon signal in southeast AZ (more summer precip)</a:t>
            </a:r>
            <a:endParaRPr lang="en-US" sz="2000"/>
          </a:p>
        </p:txBody>
      </p:sp>
      <p:sp>
        <p:nvSpPr>
          <p:cNvPr id="37901" name="Text Box 18"/>
          <p:cNvSpPr txBox="1">
            <a:spLocks noChangeArrowheads="1"/>
          </p:cNvSpPr>
          <p:nvPr/>
        </p:nvSpPr>
        <p:spPr bwMode="auto">
          <a:xfrm>
            <a:off x="6145213" y="4349750"/>
            <a:ext cx="2422525" cy="274638"/>
          </a:xfrm>
          <a:prstGeom prst="rect">
            <a:avLst/>
          </a:prstGeom>
          <a:noFill/>
          <a:ln w="9525">
            <a:noFill/>
            <a:miter lim="800000"/>
            <a:headEnd/>
            <a:tailEnd/>
          </a:ln>
        </p:spPr>
        <p:txBody>
          <a:bodyPr>
            <a:spAutoFit/>
          </a:bodyPr>
          <a:lstStyle/>
          <a:p>
            <a:r>
              <a:rPr lang="en-US" sz="1200">
                <a:solidFill>
                  <a:schemeClr val="bg1"/>
                </a:solidFill>
                <a:latin typeface="Humanst521 BT"/>
              </a:rPr>
              <a:t>(graphic from Sheppard, et al. 2000)</a:t>
            </a:r>
          </a:p>
        </p:txBody>
      </p:sp>
      <p:sp>
        <p:nvSpPr>
          <p:cNvPr id="37902" name="Oval 20"/>
          <p:cNvSpPr>
            <a:spLocks noChangeArrowheads="1"/>
          </p:cNvSpPr>
          <p:nvPr/>
        </p:nvSpPr>
        <p:spPr bwMode="auto">
          <a:xfrm>
            <a:off x="4802188" y="4702175"/>
            <a:ext cx="366712" cy="366713"/>
          </a:xfrm>
          <a:prstGeom prst="ellipse">
            <a:avLst/>
          </a:prstGeom>
          <a:noFill/>
          <a:ln w="285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49225" y="2105025"/>
            <a:ext cx="4191000" cy="660400"/>
          </a:xfrm>
        </p:spPr>
        <p:txBody>
          <a:bodyPr/>
          <a:lstStyle/>
          <a:p>
            <a:pPr eaLnBrk="1" hangingPunct="1"/>
            <a:r>
              <a:rPr lang="en-US" sz="2800" b="1" smtClean="0">
                <a:solidFill>
                  <a:schemeClr val="bg1"/>
                </a:solidFill>
              </a:rPr>
              <a:t>Annual Average Arizona Potential Evapotranspiration</a:t>
            </a:r>
          </a:p>
        </p:txBody>
      </p:sp>
      <p:pic>
        <p:nvPicPr>
          <p:cNvPr id="38915" name="Picture 3" descr="pla009"/>
          <p:cNvPicPr>
            <a:picLocks noChangeAspect="1" noChangeArrowheads="1"/>
          </p:cNvPicPr>
          <p:nvPr/>
        </p:nvPicPr>
        <p:blipFill>
          <a:blip r:embed="rId3" cstate="print"/>
          <a:srcRect/>
          <a:stretch>
            <a:fillRect/>
          </a:stretch>
        </p:blipFill>
        <p:spPr bwMode="auto">
          <a:xfrm>
            <a:off x="3889375" y="233363"/>
            <a:ext cx="5068888" cy="6203950"/>
          </a:xfrm>
          <a:prstGeom prst="rect">
            <a:avLst/>
          </a:prstGeom>
          <a:noFill/>
          <a:ln w="9525">
            <a:noFill/>
            <a:miter lim="800000"/>
            <a:headEnd/>
            <a:tailEnd/>
          </a:ln>
        </p:spPr>
      </p:pic>
      <p:sp>
        <p:nvSpPr>
          <p:cNvPr id="38916" name="Rectangle 4"/>
          <p:cNvSpPr>
            <a:spLocks noChangeArrowheads="1"/>
          </p:cNvSpPr>
          <p:nvPr/>
        </p:nvSpPr>
        <p:spPr bwMode="auto">
          <a:xfrm>
            <a:off x="660400" y="3149600"/>
            <a:ext cx="2584450" cy="274638"/>
          </a:xfrm>
          <a:prstGeom prst="rect">
            <a:avLst/>
          </a:prstGeom>
          <a:noFill/>
          <a:ln w="9525">
            <a:noFill/>
            <a:miter lim="800000"/>
            <a:headEnd/>
            <a:tailEnd/>
          </a:ln>
        </p:spPr>
        <p:txBody>
          <a:bodyPr wrap="none" anchor="ctr">
            <a:spAutoFit/>
          </a:bodyPr>
          <a:lstStyle/>
          <a:p>
            <a:r>
              <a:rPr lang="en-US" sz="1200">
                <a:solidFill>
                  <a:schemeClr val="bg1"/>
                </a:solidFill>
              </a:rPr>
              <a:t>http://southwest.library.arizona.edu/</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descr="C:\Users\Crimmins\Google Drive\MAC\swap\maricopa\PET.png"/>
          <p:cNvPicPr>
            <a:picLocks noChangeAspect="1" noChangeArrowheads="1"/>
          </p:cNvPicPr>
          <p:nvPr/>
        </p:nvPicPr>
        <p:blipFill>
          <a:blip r:embed="rId2" cstate="print"/>
          <a:srcRect/>
          <a:stretch>
            <a:fillRect/>
          </a:stretch>
        </p:blipFill>
        <p:spPr bwMode="auto">
          <a:xfrm>
            <a:off x="4767211" y="801384"/>
            <a:ext cx="4022331" cy="5363107"/>
          </a:xfrm>
          <a:prstGeom prst="rect">
            <a:avLst/>
          </a:prstGeom>
          <a:noFill/>
        </p:spPr>
      </p:pic>
      <p:pic>
        <p:nvPicPr>
          <p:cNvPr id="5" name="Picture 4" descr="PET_yavapai.png"/>
          <p:cNvPicPr>
            <a:picLocks noChangeAspect="1"/>
          </p:cNvPicPr>
          <p:nvPr/>
        </p:nvPicPr>
        <p:blipFill>
          <a:blip r:embed="rId3" cstate="print"/>
          <a:stretch>
            <a:fillRect/>
          </a:stretch>
        </p:blipFill>
        <p:spPr>
          <a:xfrm>
            <a:off x="400691" y="821933"/>
            <a:ext cx="4014627" cy="5352836"/>
          </a:xfrm>
          <a:prstGeom prst="rect">
            <a:avLst/>
          </a:prstGeom>
        </p:spPr>
      </p:pic>
      <p:sp>
        <p:nvSpPr>
          <p:cNvPr id="4" name="Rectangle 3"/>
          <p:cNvSpPr>
            <a:spLocks noChangeArrowheads="1"/>
          </p:cNvSpPr>
          <p:nvPr/>
        </p:nvSpPr>
        <p:spPr bwMode="auto">
          <a:xfrm>
            <a:off x="0" y="0"/>
            <a:ext cx="9144000" cy="739739"/>
          </a:xfrm>
          <a:prstGeom prst="rect">
            <a:avLst/>
          </a:prstGeom>
          <a:noFill/>
          <a:ln w="9525">
            <a:noFill/>
            <a:miter lim="800000"/>
            <a:headEnd/>
            <a:tailEnd/>
          </a:ln>
          <a:effectLst/>
        </p:spPr>
        <p:txBody>
          <a:bodyPr anchor="ctr"/>
          <a:lstStyle/>
          <a:p>
            <a:pPr algn="ctr"/>
            <a:r>
              <a:rPr lang="en-US" sz="3200" b="1" dirty="0" smtClean="0">
                <a:solidFill>
                  <a:schemeClr val="bg1"/>
                </a:solidFill>
              </a:rPr>
              <a:t>Arid-</a:t>
            </a:r>
            <a:r>
              <a:rPr lang="en-US" sz="3200" b="1" dirty="0" err="1" smtClean="0">
                <a:solidFill>
                  <a:schemeClr val="bg1"/>
                </a:solidFill>
              </a:rPr>
              <a:t>zona</a:t>
            </a:r>
            <a:r>
              <a:rPr lang="en-US" sz="3200" b="1" dirty="0" smtClean="0">
                <a:solidFill>
                  <a:schemeClr val="bg1"/>
                </a:solidFill>
              </a:rPr>
              <a:t>: Seasonality and aridity</a:t>
            </a:r>
            <a:endParaRPr lang="en-US" sz="3200" b="1" dirty="0">
              <a:solidFill>
                <a:schemeClr val="bg1"/>
              </a:solidFill>
            </a:endParaRPr>
          </a:p>
        </p:txBody>
      </p:sp>
    </p:spTree>
    <p:extLst>
      <p:ext uri="{BB962C8B-B14F-4D97-AF65-F5344CB8AC3E}">
        <p14:creationId xmlns:p14="http://schemas.microsoft.com/office/powerpoint/2010/main" val="3508269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473311"/>
            <a:ext cx="8229600" cy="1143000"/>
          </a:xfrm>
        </p:spPr>
        <p:txBody>
          <a:bodyPr/>
          <a:lstStyle/>
          <a:p>
            <a:r>
              <a:rPr lang="en-US" b="1" dirty="0" smtClean="0">
                <a:solidFill>
                  <a:schemeClr val="bg1"/>
                </a:solidFill>
              </a:rPr>
              <a:t>How has </a:t>
            </a:r>
            <a:r>
              <a:rPr lang="en-US" b="1" dirty="0" smtClean="0">
                <a:solidFill>
                  <a:schemeClr val="bg1"/>
                </a:solidFill>
              </a:rPr>
              <a:t>Maricopa County </a:t>
            </a:r>
            <a:r>
              <a:rPr lang="en-US" b="1" dirty="0" smtClean="0">
                <a:solidFill>
                  <a:schemeClr val="bg1"/>
                </a:solidFill>
              </a:rPr>
              <a:t>climate varied over time?</a:t>
            </a:r>
            <a:br>
              <a:rPr lang="en-US" b="1" dirty="0" smtClean="0">
                <a:solidFill>
                  <a:schemeClr val="bg1"/>
                </a:solidFill>
              </a:rPr>
            </a:br>
            <a:endParaRPr lang="en-US" sz="2400" b="1" i="1" dirty="0">
              <a:solidFill>
                <a:schemeClr val="bg1"/>
              </a:solidFill>
            </a:endParaRPr>
          </a:p>
        </p:txBody>
      </p:sp>
    </p:spTree>
    <p:extLst>
      <p:ext uri="{BB962C8B-B14F-4D97-AF65-F5344CB8AC3E}">
        <p14:creationId xmlns:p14="http://schemas.microsoft.com/office/powerpoint/2010/main" val="183610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98" y="2514404"/>
            <a:ext cx="3220948" cy="1143000"/>
          </a:xfrm>
        </p:spPr>
        <p:txBody>
          <a:bodyPr/>
          <a:lstStyle/>
          <a:p>
            <a:r>
              <a:rPr lang="en-US" sz="3200" b="1" dirty="0" smtClean="0">
                <a:solidFill>
                  <a:schemeClr val="bg1"/>
                </a:solidFill>
              </a:rPr>
              <a:t>Annual Precipitation and Temperature (departures from average)</a:t>
            </a:r>
            <a:endParaRPr lang="en-US" sz="3200" b="1" dirty="0">
              <a:solidFill>
                <a:schemeClr val="bg1"/>
              </a:solidFill>
            </a:endParaRPr>
          </a:p>
        </p:txBody>
      </p:sp>
      <p:pic>
        <p:nvPicPr>
          <p:cNvPr id="5123" name="Picture 3" descr="C:\Users\Crimmins\Google Drive\MAC\swap\maricopa\annprecip.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1" t="3174" r="5669" b="5115"/>
          <a:stretch/>
        </p:blipFill>
        <p:spPr bwMode="auto">
          <a:xfrm>
            <a:off x="3904343" y="0"/>
            <a:ext cx="5239657" cy="684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40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61" y="2627414"/>
            <a:ext cx="3534309" cy="1143000"/>
          </a:xfrm>
        </p:spPr>
        <p:txBody>
          <a:bodyPr/>
          <a:lstStyle/>
          <a:p>
            <a:r>
              <a:rPr lang="en-US" sz="3200" b="1" dirty="0" smtClean="0">
                <a:solidFill>
                  <a:schemeClr val="bg1"/>
                </a:solidFill>
              </a:rPr>
              <a:t>Seasonal Temperatures (departure from average)</a:t>
            </a:r>
            <a:endParaRPr lang="en-US" sz="3200" b="1" dirty="0">
              <a:solidFill>
                <a:schemeClr val="bg1"/>
              </a:solidFill>
            </a:endParaRPr>
          </a:p>
        </p:txBody>
      </p:sp>
      <p:pic>
        <p:nvPicPr>
          <p:cNvPr id="6146" name="Picture 2" descr="C:\Users\Crimmins\Google Drive\MAC\swap\maricopa\seastemp.png"/>
          <p:cNvPicPr>
            <a:picLocks noChangeAspect="1" noChangeArrowheads="1"/>
          </p:cNvPicPr>
          <p:nvPr/>
        </p:nvPicPr>
        <p:blipFill rotWithShape="1">
          <a:blip r:embed="rId2">
            <a:extLst>
              <a:ext uri="{28A0092B-C50C-407E-A947-70E740481C1C}">
                <a14:useLocalDpi xmlns:a14="http://schemas.microsoft.com/office/drawing/2010/main" val="0"/>
              </a:ext>
            </a:extLst>
          </a:blip>
          <a:srcRect l="4535" t="3351" r="5215" b="6525"/>
          <a:stretch/>
        </p:blipFill>
        <p:spPr bwMode="auto">
          <a:xfrm>
            <a:off x="3802546" y="0"/>
            <a:ext cx="534145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97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smtClean="0">
                <a:solidFill>
                  <a:schemeClr val="bg1"/>
                </a:solidFill>
              </a:rPr>
              <a:t>Global Energy Balance</a:t>
            </a:r>
          </a:p>
        </p:txBody>
      </p:sp>
      <p:pic>
        <p:nvPicPr>
          <p:cNvPr id="5123" name="Picture 3"/>
          <p:cNvPicPr>
            <a:picLocks noChangeAspect="1" noChangeArrowheads="1"/>
          </p:cNvPicPr>
          <p:nvPr/>
        </p:nvPicPr>
        <p:blipFill>
          <a:blip r:embed="rId3" cstate="print"/>
          <a:srcRect/>
          <a:stretch>
            <a:fillRect/>
          </a:stretch>
        </p:blipFill>
        <p:spPr bwMode="auto">
          <a:xfrm>
            <a:off x="2343150" y="1276350"/>
            <a:ext cx="6546850" cy="4832350"/>
          </a:xfrm>
          <a:prstGeom prst="rect">
            <a:avLst/>
          </a:prstGeom>
          <a:noFill/>
          <a:ln w="9525">
            <a:noFill/>
            <a:miter lim="800000"/>
            <a:headEnd/>
            <a:tailEnd/>
          </a:ln>
        </p:spPr>
      </p:pic>
      <p:sp>
        <p:nvSpPr>
          <p:cNvPr id="5124" name="Text Box 4"/>
          <p:cNvSpPr txBox="1">
            <a:spLocks noChangeArrowheads="1"/>
          </p:cNvSpPr>
          <p:nvPr/>
        </p:nvSpPr>
        <p:spPr bwMode="auto">
          <a:xfrm>
            <a:off x="5688013" y="6162675"/>
            <a:ext cx="2130425" cy="274638"/>
          </a:xfrm>
          <a:prstGeom prst="rect">
            <a:avLst/>
          </a:prstGeom>
          <a:noFill/>
          <a:ln w="9525">
            <a:noFill/>
            <a:miter lim="800000"/>
            <a:headEnd/>
            <a:tailEnd/>
          </a:ln>
        </p:spPr>
        <p:txBody>
          <a:bodyPr wrap="none">
            <a:spAutoFit/>
          </a:bodyPr>
          <a:lstStyle/>
          <a:p>
            <a:r>
              <a:rPr lang="en-US" sz="1200">
                <a:solidFill>
                  <a:schemeClr val="bg1"/>
                </a:solidFill>
              </a:rPr>
              <a:t>From http://www.bom.gov.au</a:t>
            </a:r>
          </a:p>
        </p:txBody>
      </p:sp>
      <p:pic>
        <p:nvPicPr>
          <p:cNvPr id="5125" name="Picture 5" descr="j0318890[1]"/>
          <p:cNvPicPr>
            <a:picLocks noChangeAspect="1" noChangeArrowheads="1"/>
          </p:cNvPicPr>
          <p:nvPr/>
        </p:nvPicPr>
        <p:blipFill>
          <a:blip r:embed="rId4" cstate="print"/>
          <a:srcRect/>
          <a:stretch>
            <a:fillRect/>
          </a:stretch>
        </p:blipFill>
        <p:spPr bwMode="auto">
          <a:xfrm>
            <a:off x="133350" y="2790825"/>
            <a:ext cx="1803400" cy="1824038"/>
          </a:xfrm>
          <a:prstGeom prst="rect">
            <a:avLst/>
          </a:prstGeom>
          <a:noFill/>
          <a:ln w="9525">
            <a:noFill/>
            <a:miter lim="800000"/>
            <a:headEnd/>
            <a:tailEnd/>
          </a:ln>
        </p:spPr>
      </p:pic>
      <p:sp>
        <p:nvSpPr>
          <p:cNvPr id="5126" name="AutoShape 6"/>
          <p:cNvSpPr>
            <a:spLocks noChangeArrowheads="1"/>
          </p:cNvSpPr>
          <p:nvPr/>
        </p:nvSpPr>
        <p:spPr bwMode="auto">
          <a:xfrm>
            <a:off x="1735138" y="3305175"/>
            <a:ext cx="841375" cy="7889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91" y="1"/>
            <a:ext cx="5784359" cy="513707"/>
          </a:xfrm>
        </p:spPr>
        <p:txBody>
          <a:bodyPr/>
          <a:lstStyle/>
          <a:p>
            <a:r>
              <a:rPr lang="en-US" sz="3200" b="1" dirty="0" smtClean="0">
                <a:solidFill>
                  <a:schemeClr val="bg1"/>
                </a:solidFill>
              </a:rPr>
              <a:t>Seasonal Precipitation   </a:t>
            </a:r>
            <a:r>
              <a:rPr lang="en-US" sz="3200" b="1" dirty="0" smtClean="0">
                <a:solidFill>
                  <a:schemeClr val="bg1"/>
                </a:solidFill>
                <a:sym typeface="Wingdings" pitchFamily="2" charset="2"/>
              </a:rPr>
              <a:t></a:t>
            </a:r>
            <a:endParaRPr lang="en-US" sz="3200" b="1" dirty="0">
              <a:solidFill>
                <a:schemeClr val="bg1"/>
              </a:solidFill>
            </a:endParaRPr>
          </a:p>
        </p:txBody>
      </p:sp>
      <p:sp>
        <p:nvSpPr>
          <p:cNvPr id="3" name="Content Placeholder 2"/>
          <p:cNvSpPr>
            <a:spLocks noGrp="1"/>
          </p:cNvSpPr>
          <p:nvPr>
            <p:ph idx="1"/>
          </p:nvPr>
        </p:nvSpPr>
        <p:spPr/>
        <p:txBody>
          <a:bodyPr/>
          <a:lstStyle/>
          <a:p>
            <a:endParaRPr lang="en-US"/>
          </a:p>
        </p:txBody>
      </p:sp>
      <p:sp>
        <p:nvSpPr>
          <p:cNvPr id="6" name="Title 1"/>
          <p:cNvSpPr txBox="1">
            <a:spLocks/>
          </p:cNvSpPr>
          <p:nvPr/>
        </p:nvSpPr>
        <p:spPr bwMode="auto">
          <a:xfrm>
            <a:off x="5926464" y="0"/>
            <a:ext cx="2857937" cy="5137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j-lt"/>
                <a:ea typeface="+mj-ea"/>
                <a:cs typeface="+mj-cs"/>
              </a:rPr>
              <a:t>Drought</a:t>
            </a:r>
            <a:endParaRPr kumimoji="0" lang="en-US" sz="3200" b="1" i="0" u="none" strike="noStrike" kern="0" cap="none" spc="0" normalizeH="0" baseline="0" noProof="0" dirty="0">
              <a:ln>
                <a:noFill/>
              </a:ln>
              <a:solidFill>
                <a:schemeClr val="bg1"/>
              </a:solidFill>
              <a:effectLst/>
              <a:uLnTx/>
              <a:uFillTx/>
              <a:latin typeface="+mj-lt"/>
              <a:ea typeface="+mj-ea"/>
              <a:cs typeface="+mj-cs"/>
            </a:endParaRPr>
          </a:p>
        </p:txBody>
      </p:sp>
      <p:pic>
        <p:nvPicPr>
          <p:cNvPr id="7170" name="Picture 2" descr="C:\Users\Crimmins\Google Drive\MAC\swap\maricopa\seaspreci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08" t="2892" r="5618" b="6102"/>
          <a:stretch/>
        </p:blipFill>
        <p:spPr bwMode="auto">
          <a:xfrm>
            <a:off x="740224" y="513707"/>
            <a:ext cx="4744265" cy="616286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Crimmins\Google Drive\MAC\swap\maricopa\spi_barcod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18" b="5460"/>
          <a:stretch/>
        </p:blipFill>
        <p:spPr bwMode="auto">
          <a:xfrm>
            <a:off x="6360513" y="513708"/>
            <a:ext cx="2004787" cy="616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128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60375" y="2808288"/>
            <a:ext cx="8229600" cy="1143000"/>
          </a:xfrm>
        </p:spPr>
        <p:txBody>
          <a:bodyPr/>
          <a:lstStyle/>
          <a:p>
            <a:pPr eaLnBrk="1" hangingPunct="1"/>
            <a:r>
              <a:rPr lang="en-US" sz="4000" b="1" smtClean="0">
                <a:solidFill>
                  <a:schemeClr val="bg1"/>
                </a:solidFill>
              </a:rPr>
              <a:t>Atmospheric Controls on Arizona Climate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b="1" smtClean="0">
                <a:solidFill>
                  <a:schemeClr val="bg1"/>
                </a:solidFill>
              </a:rPr>
              <a:t>Atmospheric Circulation and Arizona Climate</a:t>
            </a:r>
          </a:p>
        </p:txBody>
      </p:sp>
      <p:sp>
        <p:nvSpPr>
          <p:cNvPr id="46083" name="Rectangle 3"/>
          <p:cNvSpPr>
            <a:spLocks noGrp="1" noChangeArrowheads="1"/>
          </p:cNvSpPr>
          <p:nvPr>
            <p:ph type="body" idx="1"/>
          </p:nvPr>
        </p:nvSpPr>
        <p:spPr>
          <a:xfrm>
            <a:off x="342900" y="1800225"/>
            <a:ext cx="5408613" cy="4525963"/>
          </a:xfrm>
        </p:spPr>
        <p:txBody>
          <a:bodyPr/>
          <a:lstStyle/>
          <a:p>
            <a:pPr eaLnBrk="1" hangingPunct="1">
              <a:lnSpc>
                <a:spcPct val="80000"/>
              </a:lnSpc>
            </a:pPr>
            <a:r>
              <a:rPr lang="en-US" sz="2800" smtClean="0">
                <a:solidFill>
                  <a:schemeClr val="bg1"/>
                </a:solidFill>
              </a:rPr>
              <a:t>Large-scale circulation patterns are an important determinant of local climate</a:t>
            </a:r>
          </a:p>
          <a:p>
            <a:pPr eaLnBrk="1" hangingPunct="1">
              <a:lnSpc>
                <a:spcPct val="80000"/>
              </a:lnSpc>
            </a:pPr>
            <a:r>
              <a:rPr lang="en-US" sz="2800" smtClean="0">
                <a:solidFill>
                  <a:schemeClr val="bg1"/>
                </a:solidFill>
              </a:rPr>
              <a:t>Arizona has a unique geographic position in northern hemisphere</a:t>
            </a:r>
          </a:p>
          <a:p>
            <a:pPr eaLnBrk="1" hangingPunct="1">
              <a:lnSpc>
                <a:spcPct val="80000"/>
              </a:lnSpc>
            </a:pPr>
            <a:r>
              <a:rPr lang="en-US" sz="2800" smtClean="0">
                <a:solidFill>
                  <a:schemeClr val="bg1"/>
                </a:solidFill>
              </a:rPr>
              <a:t>Circulation patterns are tied to global ocean sea surface temperatures</a:t>
            </a:r>
          </a:p>
          <a:p>
            <a:pPr eaLnBrk="1" hangingPunct="1">
              <a:lnSpc>
                <a:spcPct val="80000"/>
              </a:lnSpc>
            </a:pPr>
            <a:r>
              <a:rPr lang="en-US" sz="2800" smtClean="0">
                <a:solidFill>
                  <a:schemeClr val="bg1"/>
                </a:solidFill>
              </a:rPr>
              <a:t>Patterns can persist for years and even decades</a:t>
            </a:r>
          </a:p>
        </p:txBody>
      </p:sp>
      <p:pic>
        <p:nvPicPr>
          <p:cNvPr id="46084" name="Picture 4"/>
          <p:cNvPicPr>
            <a:picLocks noChangeAspect="1" noChangeArrowheads="1"/>
          </p:cNvPicPr>
          <p:nvPr/>
        </p:nvPicPr>
        <p:blipFill>
          <a:blip r:embed="rId3" cstate="print"/>
          <a:srcRect/>
          <a:stretch>
            <a:fillRect/>
          </a:stretch>
        </p:blipFill>
        <p:spPr bwMode="auto">
          <a:xfrm>
            <a:off x="5745163" y="2116138"/>
            <a:ext cx="3208337" cy="3657600"/>
          </a:xfrm>
          <a:prstGeom prst="rect">
            <a:avLst/>
          </a:prstGeom>
          <a:noFill/>
          <a:ln w="9525">
            <a:noFill/>
            <a:miter lim="800000"/>
            <a:headEnd/>
            <a:tailEnd/>
          </a:ln>
        </p:spPr>
      </p:pic>
      <p:sp>
        <p:nvSpPr>
          <p:cNvPr id="5" name="Rectangle 4"/>
          <p:cNvSpPr/>
          <p:nvPr/>
        </p:nvSpPr>
        <p:spPr>
          <a:xfrm>
            <a:off x="805216" y="6024433"/>
            <a:ext cx="9335068" cy="307777"/>
          </a:xfrm>
          <a:prstGeom prst="rect">
            <a:avLst/>
          </a:prstGeom>
        </p:spPr>
        <p:txBody>
          <a:bodyPr wrap="square">
            <a:spAutoFit/>
          </a:bodyPr>
          <a:lstStyle/>
          <a:p>
            <a:r>
              <a:rPr lang="en-US" sz="1400" b="1" dirty="0" smtClean="0">
                <a:hlinkClick r:id="rId4"/>
              </a:rPr>
              <a:t>http://www.geography.hunter.cuny.edu/~tbw/wc.notes/7.circ.atm/animations/GlobalWind.html</a:t>
            </a:r>
            <a:endParaRPr lang="en-US" sz="14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4000" b="1" smtClean="0">
                <a:solidFill>
                  <a:schemeClr val="bg1"/>
                </a:solidFill>
              </a:rPr>
              <a:t>Seasonality of Circulation Patterns</a:t>
            </a:r>
          </a:p>
        </p:txBody>
      </p:sp>
      <p:sp>
        <p:nvSpPr>
          <p:cNvPr id="47107" name="Rectangle 3"/>
          <p:cNvSpPr>
            <a:spLocks noGrp="1" noChangeArrowheads="1"/>
          </p:cNvSpPr>
          <p:nvPr>
            <p:ph type="body" idx="1"/>
          </p:nvPr>
        </p:nvSpPr>
        <p:spPr/>
        <p:txBody>
          <a:bodyPr/>
          <a:lstStyle/>
          <a:p>
            <a:pPr eaLnBrk="1" hangingPunct="1"/>
            <a:endParaRPr lang="en-US" smtClean="0"/>
          </a:p>
        </p:txBody>
      </p:sp>
      <p:pic>
        <p:nvPicPr>
          <p:cNvPr id="47108" name="Picture 4" descr="sp"/>
          <p:cNvPicPr>
            <a:picLocks noChangeAspect="1" noChangeArrowheads="1" noCrop="1"/>
          </p:cNvPicPr>
          <p:nvPr/>
        </p:nvPicPr>
        <p:blipFill>
          <a:blip r:embed="rId3" cstate="print"/>
          <a:srcRect/>
          <a:stretch>
            <a:fillRect/>
          </a:stretch>
        </p:blipFill>
        <p:spPr bwMode="auto">
          <a:xfrm>
            <a:off x="1462088" y="1419225"/>
            <a:ext cx="6219825"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b="1" smtClean="0">
                <a:solidFill>
                  <a:schemeClr val="bg1"/>
                </a:solidFill>
              </a:rPr>
              <a:t>Global Hydroclimate</a:t>
            </a:r>
          </a:p>
        </p:txBody>
      </p:sp>
      <p:pic>
        <p:nvPicPr>
          <p:cNvPr id="13315" name="Picture 2" descr="C:\uofa\teaching\SWES461\four_moist_web (1).gif"/>
          <p:cNvPicPr>
            <a:picLocks noGrp="1" noChangeAspect="1" noChangeArrowheads="1" noCrop="1"/>
          </p:cNvPicPr>
          <p:nvPr>
            <p:ph idx="1"/>
          </p:nvPr>
        </p:nvPicPr>
        <p:blipFill>
          <a:blip r:embed="rId2" cstate="print"/>
          <a:srcRect/>
          <a:stretch>
            <a:fillRect/>
          </a:stretch>
        </p:blipFill>
        <p:spPr>
          <a:xfrm>
            <a:off x="1400175" y="1600200"/>
            <a:ext cx="6342063" cy="4525963"/>
          </a:xfrm>
          <a:solidFill>
            <a:schemeClr val="bg1"/>
          </a:solid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07950"/>
            <a:ext cx="8229600" cy="1143000"/>
          </a:xfrm>
        </p:spPr>
        <p:txBody>
          <a:bodyPr/>
          <a:lstStyle/>
          <a:p>
            <a:pPr eaLnBrk="1" hangingPunct="1"/>
            <a:r>
              <a:rPr lang="en-US" sz="4000" b="1" smtClean="0">
                <a:solidFill>
                  <a:schemeClr val="bg1"/>
                </a:solidFill>
              </a:rPr>
              <a:t>Global Circulations and Aridity</a:t>
            </a:r>
          </a:p>
        </p:txBody>
      </p:sp>
      <p:sp>
        <p:nvSpPr>
          <p:cNvPr id="48131" name="Rectangle 3"/>
          <p:cNvSpPr>
            <a:spLocks noGrp="1" noChangeArrowheads="1"/>
          </p:cNvSpPr>
          <p:nvPr>
            <p:ph type="body" idx="1"/>
          </p:nvPr>
        </p:nvSpPr>
        <p:spPr/>
        <p:txBody>
          <a:bodyPr/>
          <a:lstStyle/>
          <a:p>
            <a:pPr eaLnBrk="1" hangingPunct="1"/>
            <a:endParaRPr lang="en-US" smtClean="0"/>
          </a:p>
        </p:txBody>
      </p:sp>
      <p:pic>
        <p:nvPicPr>
          <p:cNvPr id="48132" name="Picture 4"/>
          <p:cNvPicPr>
            <a:picLocks noChangeAspect="1" noChangeArrowheads="1"/>
          </p:cNvPicPr>
          <p:nvPr/>
        </p:nvPicPr>
        <p:blipFill>
          <a:blip r:embed="rId3" cstate="print"/>
          <a:srcRect/>
          <a:stretch>
            <a:fillRect/>
          </a:stretch>
        </p:blipFill>
        <p:spPr bwMode="auto">
          <a:xfrm>
            <a:off x="2759075" y="2754313"/>
            <a:ext cx="6199188" cy="3932237"/>
          </a:xfrm>
          <a:prstGeom prst="rect">
            <a:avLst/>
          </a:prstGeom>
          <a:noFill/>
          <a:ln w="9525">
            <a:noFill/>
            <a:miter lim="800000"/>
            <a:headEnd/>
            <a:tailEnd/>
          </a:ln>
        </p:spPr>
      </p:pic>
      <p:pic>
        <p:nvPicPr>
          <p:cNvPr id="48133" name="Picture 5"/>
          <p:cNvPicPr>
            <a:picLocks noChangeAspect="1" noChangeArrowheads="1"/>
          </p:cNvPicPr>
          <p:nvPr/>
        </p:nvPicPr>
        <p:blipFill>
          <a:blip r:embed="rId4" cstate="print"/>
          <a:srcRect/>
          <a:stretch>
            <a:fillRect/>
          </a:stretch>
        </p:blipFill>
        <p:spPr bwMode="auto">
          <a:xfrm>
            <a:off x="350838" y="1036638"/>
            <a:ext cx="3597275" cy="304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us_map"/>
          <p:cNvPicPr>
            <a:picLocks noChangeAspect="1" noChangeArrowheads="1"/>
          </p:cNvPicPr>
          <p:nvPr/>
        </p:nvPicPr>
        <p:blipFill>
          <a:blip r:embed="rId3" cstate="print"/>
          <a:srcRect/>
          <a:stretch>
            <a:fillRect/>
          </a:stretch>
        </p:blipFill>
        <p:spPr bwMode="auto">
          <a:xfrm>
            <a:off x="0" y="-122238"/>
            <a:ext cx="9144000" cy="6980238"/>
          </a:xfrm>
          <a:prstGeom prst="rect">
            <a:avLst/>
          </a:prstGeom>
          <a:gradFill rotWithShape="1">
            <a:gsLst>
              <a:gs pos="0">
                <a:srgbClr val="0033CC"/>
              </a:gs>
              <a:gs pos="100000">
                <a:schemeClr val="accent1"/>
              </a:gs>
            </a:gsLst>
            <a:lin ang="0" scaled="1"/>
          </a:gradFill>
          <a:ln w="9525">
            <a:noFill/>
            <a:miter lim="800000"/>
            <a:headEnd/>
            <a:tailEnd/>
          </a:ln>
        </p:spPr>
      </p:pic>
      <p:sp>
        <p:nvSpPr>
          <p:cNvPr id="49155" name="AutoShape 3"/>
          <p:cNvSpPr>
            <a:spLocks noChangeArrowheads="1"/>
          </p:cNvSpPr>
          <p:nvPr/>
        </p:nvSpPr>
        <p:spPr bwMode="auto">
          <a:xfrm rot="317764">
            <a:off x="1905000" y="2971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56" name="AutoShape 4"/>
          <p:cNvSpPr>
            <a:spLocks noChangeArrowheads="1"/>
          </p:cNvSpPr>
          <p:nvPr/>
        </p:nvSpPr>
        <p:spPr bwMode="auto">
          <a:xfrm rot="645946">
            <a:off x="3352800" y="32004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57" name="AutoShape 5"/>
          <p:cNvSpPr>
            <a:spLocks noChangeArrowheads="1"/>
          </p:cNvSpPr>
          <p:nvPr/>
        </p:nvSpPr>
        <p:spPr bwMode="auto">
          <a:xfrm rot="702819">
            <a:off x="4800600" y="3429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58" name="AutoShape 6"/>
          <p:cNvSpPr>
            <a:spLocks noChangeArrowheads="1"/>
          </p:cNvSpPr>
          <p:nvPr/>
        </p:nvSpPr>
        <p:spPr bwMode="auto">
          <a:xfrm rot="524769">
            <a:off x="6172200" y="3657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59" name="AutoShape 7"/>
          <p:cNvSpPr>
            <a:spLocks noChangeArrowheads="1"/>
          </p:cNvSpPr>
          <p:nvPr/>
        </p:nvSpPr>
        <p:spPr bwMode="auto">
          <a:xfrm rot="-380412">
            <a:off x="7543800" y="3657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60" name="AutoShape 8"/>
          <p:cNvSpPr>
            <a:spLocks noChangeArrowheads="1"/>
          </p:cNvSpPr>
          <p:nvPr/>
        </p:nvSpPr>
        <p:spPr bwMode="auto">
          <a:xfrm rot="1776946">
            <a:off x="1066800" y="39624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49161" name="AutoShape 9"/>
          <p:cNvSpPr>
            <a:spLocks noChangeArrowheads="1"/>
          </p:cNvSpPr>
          <p:nvPr/>
        </p:nvSpPr>
        <p:spPr bwMode="auto">
          <a:xfrm rot="1024296">
            <a:off x="2362200" y="44958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49162" name="AutoShape 10"/>
          <p:cNvSpPr>
            <a:spLocks noChangeArrowheads="1"/>
          </p:cNvSpPr>
          <p:nvPr/>
        </p:nvSpPr>
        <p:spPr bwMode="auto">
          <a:xfrm rot="-430460">
            <a:off x="3733800" y="45720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49163" name="AutoShape 11"/>
          <p:cNvSpPr>
            <a:spLocks noChangeArrowheads="1"/>
          </p:cNvSpPr>
          <p:nvPr/>
        </p:nvSpPr>
        <p:spPr bwMode="auto">
          <a:xfrm rot="-787272">
            <a:off x="5029200" y="43434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49164" name="AutoShape 12"/>
          <p:cNvSpPr>
            <a:spLocks noChangeArrowheads="1"/>
          </p:cNvSpPr>
          <p:nvPr/>
        </p:nvSpPr>
        <p:spPr bwMode="auto">
          <a:xfrm rot="-430460">
            <a:off x="457200" y="3048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49165" name="Text Box 13"/>
          <p:cNvSpPr txBox="1">
            <a:spLocks noChangeArrowheads="1"/>
          </p:cNvSpPr>
          <p:nvPr/>
        </p:nvSpPr>
        <p:spPr bwMode="auto">
          <a:xfrm rot="471876">
            <a:off x="3352800" y="3154363"/>
            <a:ext cx="3779838" cy="274637"/>
          </a:xfrm>
          <a:prstGeom prst="rect">
            <a:avLst/>
          </a:prstGeom>
          <a:noFill/>
          <a:ln w="9525">
            <a:noFill/>
            <a:miter lim="800000"/>
            <a:headEnd/>
            <a:tailEnd/>
          </a:ln>
        </p:spPr>
        <p:txBody>
          <a:bodyPr wrap="none">
            <a:spAutoFit/>
          </a:bodyPr>
          <a:lstStyle/>
          <a:p>
            <a:r>
              <a:rPr lang="en-US" sz="1200" b="1" i="1"/>
              <a:t>Average Wintertime Mid-latitude Jet Stream Track</a:t>
            </a:r>
          </a:p>
        </p:txBody>
      </p:sp>
      <p:sp>
        <p:nvSpPr>
          <p:cNvPr id="49166" name="Text Box 14"/>
          <p:cNvSpPr txBox="1">
            <a:spLocks noChangeArrowheads="1"/>
          </p:cNvSpPr>
          <p:nvPr/>
        </p:nvSpPr>
        <p:spPr bwMode="auto">
          <a:xfrm>
            <a:off x="3505200" y="5181600"/>
            <a:ext cx="3148013" cy="274638"/>
          </a:xfrm>
          <a:prstGeom prst="rect">
            <a:avLst/>
          </a:prstGeom>
          <a:noFill/>
          <a:ln w="9525">
            <a:noFill/>
            <a:miter lim="800000"/>
            <a:headEnd/>
            <a:tailEnd/>
          </a:ln>
        </p:spPr>
        <p:txBody>
          <a:bodyPr wrap="none">
            <a:spAutoFit/>
          </a:bodyPr>
          <a:lstStyle/>
          <a:p>
            <a:r>
              <a:rPr lang="en-US" sz="1200" b="1" i="1"/>
              <a:t>Shift of jet stream track towards Arizona </a:t>
            </a:r>
          </a:p>
        </p:txBody>
      </p:sp>
      <p:pic>
        <p:nvPicPr>
          <p:cNvPr id="49167" name="Picture 15" descr="j0389350[1]"/>
          <p:cNvPicPr>
            <a:picLocks noChangeAspect="1" noChangeArrowheads="1"/>
          </p:cNvPicPr>
          <p:nvPr/>
        </p:nvPicPr>
        <p:blipFill>
          <a:blip r:embed="rId4" cstate="print"/>
          <a:srcRect/>
          <a:stretch>
            <a:fillRect/>
          </a:stretch>
        </p:blipFill>
        <p:spPr bwMode="auto">
          <a:xfrm>
            <a:off x="3124200" y="4164013"/>
            <a:ext cx="881063" cy="941387"/>
          </a:xfrm>
          <a:prstGeom prst="rect">
            <a:avLst/>
          </a:prstGeom>
          <a:noFill/>
          <a:ln w="9525">
            <a:noFill/>
            <a:miter lim="800000"/>
            <a:headEnd/>
            <a:tailEnd/>
          </a:ln>
        </p:spPr>
      </p:pic>
      <p:sp>
        <p:nvSpPr>
          <p:cNvPr id="436240" name="Text Box 16"/>
          <p:cNvSpPr txBox="1">
            <a:spLocks noChangeArrowheads="1"/>
          </p:cNvSpPr>
          <p:nvPr/>
        </p:nvSpPr>
        <p:spPr bwMode="auto">
          <a:xfrm>
            <a:off x="3276600" y="4267200"/>
            <a:ext cx="488950" cy="64135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3600" b="1" i="1">
                <a:solidFill>
                  <a:srgbClr val="FF0000"/>
                </a:solidFill>
                <a:latin typeface="Arial Black" pitchFamily="34" charset="0"/>
                <a:cs typeface="+mn-cs"/>
              </a:rPr>
              <a:t>L</a:t>
            </a:r>
          </a:p>
        </p:txBody>
      </p:sp>
      <p:sp>
        <p:nvSpPr>
          <p:cNvPr id="49169" name="Freeform 17"/>
          <p:cNvSpPr>
            <a:spLocks/>
          </p:cNvSpPr>
          <p:nvPr/>
        </p:nvSpPr>
        <p:spPr bwMode="auto">
          <a:xfrm>
            <a:off x="381000" y="914400"/>
            <a:ext cx="3937000" cy="3289300"/>
          </a:xfrm>
          <a:custGeom>
            <a:avLst/>
            <a:gdLst>
              <a:gd name="T0" fmla="*/ 0 w 2480"/>
              <a:gd name="T1" fmla="*/ 2147483647 h 2072"/>
              <a:gd name="T2" fmla="*/ 2147483647 w 2480"/>
              <a:gd name="T3" fmla="*/ 2147483647 h 2072"/>
              <a:gd name="T4" fmla="*/ 2147483647 w 2480"/>
              <a:gd name="T5" fmla="*/ 2147483647 h 2072"/>
              <a:gd name="T6" fmla="*/ 2147483647 w 2480"/>
              <a:gd name="T7" fmla="*/ 2147483647 h 2072"/>
              <a:gd name="T8" fmla="*/ 2147483647 w 2480"/>
              <a:gd name="T9" fmla="*/ 2147483647 h 2072"/>
              <a:gd name="T10" fmla="*/ 2147483647 w 2480"/>
              <a:gd name="T11" fmla="*/ 2147483647 h 2072"/>
              <a:gd name="T12" fmla="*/ 2147483647 w 2480"/>
              <a:gd name="T13" fmla="*/ 2147483647 h 2072"/>
              <a:gd name="T14" fmla="*/ 2147483647 w 2480"/>
              <a:gd name="T15" fmla="*/ 2147483647 h 2072"/>
              <a:gd name="T16" fmla="*/ 2147483647 w 2480"/>
              <a:gd name="T17" fmla="*/ 0 h 2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0"/>
              <a:gd name="T28" fmla="*/ 0 h 2072"/>
              <a:gd name="T29" fmla="*/ 2480 w 2480"/>
              <a:gd name="T30" fmla="*/ 2072 h 20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0" h="2072">
                <a:moveTo>
                  <a:pt x="0" y="1680"/>
                </a:moveTo>
                <a:cubicBezTo>
                  <a:pt x="288" y="1768"/>
                  <a:pt x="576" y="1856"/>
                  <a:pt x="816" y="1920"/>
                </a:cubicBezTo>
                <a:cubicBezTo>
                  <a:pt x="1056" y="1984"/>
                  <a:pt x="1248" y="2056"/>
                  <a:pt x="1440" y="2064"/>
                </a:cubicBezTo>
                <a:cubicBezTo>
                  <a:pt x="1632" y="2072"/>
                  <a:pt x="1824" y="2016"/>
                  <a:pt x="1968" y="1968"/>
                </a:cubicBezTo>
                <a:cubicBezTo>
                  <a:pt x="2112" y="1920"/>
                  <a:pt x="2224" y="1864"/>
                  <a:pt x="2304" y="1776"/>
                </a:cubicBezTo>
                <a:cubicBezTo>
                  <a:pt x="2384" y="1688"/>
                  <a:pt x="2424" y="1584"/>
                  <a:pt x="2448" y="1440"/>
                </a:cubicBezTo>
                <a:cubicBezTo>
                  <a:pt x="2472" y="1296"/>
                  <a:pt x="2480" y="1096"/>
                  <a:pt x="2448" y="912"/>
                </a:cubicBezTo>
                <a:cubicBezTo>
                  <a:pt x="2416" y="728"/>
                  <a:pt x="2312" y="488"/>
                  <a:pt x="2256" y="336"/>
                </a:cubicBezTo>
                <a:cubicBezTo>
                  <a:pt x="2200" y="184"/>
                  <a:pt x="2156" y="92"/>
                  <a:pt x="2112" y="0"/>
                </a:cubicBezTo>
              </a:path>
            </a:pathLst>
          </a:custGeom>
          <a:noFill/>
          <a:ln w="38100" cap="flat" cmpd="sng">
            <a:solidFill>
              <a:srgbClr val="339933"/>
            </a:solidFill>
            <a:prstDash val="dash"/>
            <a:round/>
            <a:headEnd/>
            <a:tailEnd/>
          </a:ln>
        </p:spPr>
        <p:txBody>
          <a:bodyPr/>
          <a:lstStyle/>
          <a:p>
            <a:endParaRPr lang="en-US"/>
          </a:p>
        </p:txBody>
      </p:sp>
      <p:sp>
        <p:nvSpPr>
          <p:cNvPr id="49170" name="Freeform 18"/>
          <p:cNvSpPr>
            <a:spLocks/>
          </p:cNvSpPr>
          <p:nvPr/>
        </p:nvSpPr>
        <p:spPr bwMode="auto">
          <a:xfrm>
            <a:off x="317500" y="4613275"/>
            <a:ext cx="3367088" cy="2168525"/>
          </a:xfrm>
          <a:custGeom>
            <a:avLst/>
            <a:gdLst>
              <a:gd name="T0" fmla="*/ 0 w 2121"/>
              <a:gd name="T1" fmla="*/ 2147483647 h 1366"/>
              <a:gd name="T2" fmla="*/ 2147483647 w 2121"/>
              <a:gd name="T3" fmla="*/ 2147483647 h 1366"/>
              <a:gd name="T4" fmla="*/ 2147483647 w 2121"/>
              <a:gd name="T5" fmla="*/ 2147483647 h 1366"/>
              <a:gd name="T6" fmla="*/ 2147483647 w 2121"/>
              <a:gd name="T7" fmla="*/ 2147483647 h 1366"/>
              <a:gd name="T8" fmla="*/ 2147483647 w 2121"/>
              <a:gd name="T9" fmla="*/ 2147483647 h 1366"/>
              <a:gd name="T10" fmla="*/ 2147483647 w 2121"/>
              <a:gd name="T11" fmla="*/ 2147483647 h 1366"/>
              <a:gd name="T12" fmla="*/ 2147483647 w 2121"/>
              <a:gd name="T13" fmla="*/ 2147483647 h 1366"/>
              <a:gd name="T14" fmla="*/ 2147483647 w 2121"/>
              <a:gd name="T15" fmla="*/ 2147483647 h 1366"/>
              <a:gd name="T16" fmla="*/ 0 60000 65536"/>
              <a:gd name="T17" fmla="*/ 0 60000 65536"/>
              <a:gd name="T18" fmla="*/ 0 60000 65536"/>
              <a:gd name="T19" fmla="*/ 0 60000 65536"/>
              <a:gd name="T20" fmla="*/ 0 60000 65536"/>
              <a:gd name="T21" fmla="*/ 0 60000 65536"/>
              <a:gd name="T22" fmla="*/ 0 60000 65536"/>
              <a:gd name="T23" fmla="*/ 0 60000 65536"/>
              <a:gd name="T24" fmla="*/ 0 w 2121"/>
              <a:gd name="T25" fmla="*/ 0 h 1366"/>
              <a:gd name="T26" fmla="*/ 2121 w 2121"/>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1" h="1366">
                <a:moveTo>
                  <a:pt x="0" y="99"/>
                </a:moveTo>
                <a:cubicBezTo>
                  <a:pt x="79" y="87"/>
                  <a:pt x="305" y="34"/>
                  <a:pt x="472" y="22"/>
                </a:cubicBezTo>
                <a:cubicBezTo>
                  <a:pt x="639" y="10"/>
                  <a:pt x="826" y="0"/>
                  <a:pt x="1002" y="24"/>
                </a:cubicBezTo>
                <a:cubicBezTo>
                  <a:pt x="1178" y="48"/>
                  <a:pt x="1385" y="107"/>
                  <a:pt x="1528" y="166"/>
                </a:cubicBezTo>
                <a:cubicBezTo>
                  <a:pt x="1671" y="225"/>
                  <a:pt x="1776" y="287"/>
                  <a:pt x="1860" y="375"/>
                </a:cubicBezTo>
                <a:cubicBezTo>
                  <a:pt x="1944" y="463"/>
                  <a:pt x="1993" y="582"/>
                  <a:pt x="2035" y="694"/>
                </a:cubicBezTo>
                <a:cubicBezTo>
                  <a:pt x="2077" y="806"/>
                  <a:pt x="2099" y="933"/>
                  <a:pt x="2110" y="1045"/>
                </a:cubicBezTo>
                <a:cubicBezTo>
                  <a:pt x="2121" y="1157"/>
                  <a:pt x="2105" y="1299"/>
                  <a:pt x="2104" y="1366"/>
                </a:cubicBezTo>
              </a:path>
            </a:pathLst>
          </a:custGeom>
          <a:noFill/>
          <a:ln w="38100" cap="flat" cmpd="sng">
            <a:solidFill>
              <a:srgbClr val="996600"/>
            </a:solidFill>
            <a:prstDash val="dash"/>
            <a:round/>
            <a:headEnd/>
            <a:tailEnd/>
          </a:ln>
        </p:spPr>
        <p:txBody>
          <a:bodyPr/>
          <a:lstStyle/>
          <a:p>
            <a:endParaRPr lang="en-US"/>
          </a:p>
        </p:txBody>
      </p:sp>
      <p:sp>
        <p:nvSpPr>
          <p:cNvPr id="49171" name="Text Box 19"/>
          <p:cNvSpPr txBox="1">
            <a:spLocks noChangeArrowheads="1"/>
          </p:cNvSpPr>
          <p:nvPr/>
        </p:nvSpPr>
        <p:spPr bwMode="auto">
          <a:xfrm>
            <a:off x="1508125" y="5370513"/>
            <a:ext cx="1123950" cy="366712"/>
          </a:xfrm>
          <a:prstGeom prst="rect">
            <a:avLst/>
          </a:prstGeom>
          <a:noFill/>
          <a:ln w="9525">
            <a:noFill/>
            <a:miter lim="800000"/>
            <a:headEnd/>
            <a:tailEnd/>
          </a:ln>
        </p:spPr>
        <p:txBody>
          <a:bodyPr wrap="none">
            <a:spAutoFit/>
          </a:bodyPr>
          <a:lstStyle/>
          <a:p>
            <a:r>
              <a:rPr lang="en-US" b="1" i="1">
                <a:solidFill>
                  <a:srgbClr val="996600"/>
                </a:solidFill>
              </a:rPr>
              <a:t>DRY AIR</a:t>
            </a:r>
          </a:p>
        </p:txBody>
      </p:sp>
      <p:sp>
        <p:nvSpPr>
          <p:cNvPr id="49172" name="Text Box 20"/>
          <p:cNvSpPr txBox="1">
            <a:spLocks noChangeArrowheads="1"/>
          </p:cNvSpPr>
          <p:nvPr/>
        </p:nvSpPr>
        <p:spPr bwMode="auto">
          <a:xfrm>
            <a:off x="1676400" y="2528888"/>
            <a:ext cx="1365250" cy="366712"/>
          </a:xfrm>
          <a:prstGeom prst="rect">
            <a:avLst/>
          </a:prstGeom>
          <a:noFill/>
          <a:ln w="9525">
            <a:noFill/>
            <a:miter lim="800000"/>
            <a:headEnd/>
            <a:tailEnd/>
          </a:ln>
        </p:spPr>
        <p:txBody>
          <a:bodyPr wrap="none">
            <a:spAutoFit/>
          </a:bodyPr>
          <a:lstStyle/>
          <a:p>
            <a:r>
              <a:rPr lang="en-US" b="1" i="1">
                <a:solidFill>
                  <a:srgbClr val="339933"/>
                </a:solidFill>
              </a:rPr>
              <a:t>MOIST AIR</a:t>
            </a:r>
          </a:p>
        </p:txBody>
      </p:sp>
      <p:sp>
        <p:nvSpPr>
          <p:cNvPr id="49173" name="Rectangle 21"/>
          <p:cNvSpPr>
            <a:spLocks noGrp="1" noChangeArrowheads="1"/>
          </p:cNvSpPr>
          <p:nvPr>
            <p:ph type="title"/>
          </p:nvPr>
        </p:nvSpPr>
        <p:spPr>
          <a:xfrm>
            <a:off x="565150" y="460375"/>
            <a:ext cx="2994025" cy="1143000"/>
          </a:xfrm>
        </p:spPr>
        <p:txBody>
          <a:bodyPr/>
          <a:lstStyle/>
          <a:p>
            <a:pPr eaLnBrk="1" hangingPunct="1"/>
            <a:r>
              <a:rPr lang="en-US" sz="2400" b="1" i="1" smtClean="0">
                <a:solidFill>
                  <a:schemeClr val="tx1"/>
                </a:solidFill>
              </a:rPr>
              <a:t>Winter Circulation Pattern</a:t>
            </a:r>
          </a:p>
        </p:txBody>
      </p:sp>
      <p:sp>
        <p:nvSpPr>
          <p:cNvPr id="436246" name="Text Box 22"/>
          <p:cNvSpPr txBox="1">
            <a:spLocks noChangeArrowheads="1"/>
          </p:cNvSpPr>
          <p:nvPr/>
        </p:nvSpPr>
        <p:spPr bwMode="auto">
          <a:xfrm>
            <a:off x="1512888" y="5692775"/>
            <a:ext cx="649287"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us_map"/>
          <p:cNvPicPr>
            <a:picLocks noChangeAspect="1" noChangeArrowheads="1"/>
          </p:cNvPicPr>
          <p:nvPr/>
        </p:nvPicPr>
        <p:blipFill>
          <a:blip r:embed="rId3" cstate="print"/>
          <a:srcRect/>
          <a:stretch>
            <a:fillRect/>
          </a:stretch>
        </p:blipFill>
        <p:spPr bwMode="auto">
          <a:xfrm>
            <a:off x="0" y="-122238"/>
            <a:ext cx="9144000" cy="6980238"/>
          </a:xfrm>
          <a:prstGeom prst="rect">
            <a:avLst/>
          </a:prstGeom>
          <a:gradFill rotWithShape="1">
            <a:gsLst>
              <a:gs pos="0">
                <a:srgbClr val="0033CC"/>
              </a:gs>
              <a:gs pos="100000">
                <a:schemeClr val="accent1"/>
              </a:gs>
            </a:gsLst>
            <a:lin ang="0" scaled="1"/>
          </a:gradFill>
          <a:ln w="9525">
            <a:noFill/>
            <a:miter lim="800000"/>
            <a:headEnd/>
            <a:tailEnd/>
          </a:ln>
        </p:spPr>
      </p:pic>
      <p:sp>
        <p:nvSpPr>
          <p:cNvPr id="50179" name="AutoShape 3"/>
          <p:cNvSpPr>
            <a:spLocks noChangeArrowheads="1"/>
          </p:cNvSpPr>
          <p:nvPr/>
        </p:nvSpPr>
        <p:spPr bwMode="auto">
          <a:xfrm rot="317764">
            <a:off x="1905000" y="381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0" name="AutoShape 4"/>
          <p:cNvSpPr>
            <a:spLocks noChangeArrowheads="1"/>
          </p:cNvSpPr>
          <p:nvPr/>
        </p:nvSpPr>
        <p:spPr bwMode="auto">
          <a:xfrm rot="645946">
            <a:off x="3352800" y="609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1" name="AutoShape 5"/>
          <p:cNvSpPr>
            <a:spLocks noChangeArrowheads="1"/>
          </p:cNvSpPr>
          <p:nvPr/>
        </p:nvSpPr>
        <p:spPr bwMode="auto">
          <a:xfrm rot="702819">
            <a:off x="4800600" y="8382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2" name="AutoShape 6"/>
          <p:cNvSpPr>
            <a:spLocks noChangeArrowheads="1"/>
          </p:cNvSpPr>
          <p:nvPr/>
        </p:nvSpPr>
        <p:spPr bwMode="auto">
          <a:xfrm rot="524769">
            <a:off x="6172200" y="1066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3" name="AutoShape 7"/>
          <p:cNvSpPr>
            <a:spLocks noChangeArrowheads="1"/>
          </p:cNvSpPr>
          <p:nvPr/>
        </p:nvSpPr>
        <p:spPr bwMode="auto">
          <a:xfrm rot="-380412">
            <a:off x="7543800" y="1066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4" name="AutoShape 8"/>
          <p:cNvSpPr>
            <a:spLocks noChangeArrowheads="1"/>
          </p:cNvSpPr>
          <p:nvPr/>
        </p:nvSpPr>
        <p:spPr bwMode="auto">
          <a:xfrm rot="10800000">
            <a:off x="47244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438281" name="Text Box 9"/>
          <p:cNvSpPr txBox="1">
            <a:spLocks noChangeArrowheads="1"/>
          </p:cNvSpPr>
          <p:nvPr/>
        </p:nvSpPr>
        <p:spPr bwMode="auto">
          <a:xfrm>
            <a:off x="4800600" y="4572000"/>
            <a:ext cx="649288"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
        <p:nvSpPr>
          <p:cNvPr id="50186" name="AutoShape 10"/>
          <p:cNvSpPr>
            <a:spLocks noChangeArrowheads="1"/>
          </p:cNvSpPr>
          <p:nvPr/>
        </p:nvSpPr>
        <p:spPr bwMode="auto">
          <a:xfrm rot="-430460">
            <a:off x="457200" y="4572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50187" name="Text Box 11"/>
          <p:cNvSpPr txBox="1">
            <a:spLocks noChangeArrowheads="1"/>
          </p:cNvSpPr>
          <p:nvPr/>
        </p:nvSpPr>
        <p:spPr bwMode="auto">
          <a:xfrm rot="471876">
            <a:off x="3352800" y="563563"/>
            <a:ext cx="3802063" cy="274637"/>
          </a:xfrm>
          <a:prstGeom prst="rect">
            <a:avLst/>
          </a:prstGeom>
          <a:noFill/>
          <a:ln w="9525">
            <a:noFill/>
            <a:miter lim="800000"/>
            <a:headEnd/>
            <a:tailEnd/>
          </a:ln>
        </p:spPr>
        <p:txBody>
          <a:bodyPr wrap="none">
            <a:spAutoFit/>
          </a:bodyPr>
          <a:lstStyle/>
          <a:p>
            <a:r>
              <a:rPr lang="en-US" sz="1200" b="1" i="1"/>
              <a:t>Average summertime mid-latitude jet stream track</a:t>
            </a:r>
          </a:p>
        </p:txBody>
      </p:sp>
      <p:sp>
        <p:nvSpPr>
          <p:cNvPr id="50188" name="Text Box 12"/>
          <p:cNvSpPr txBox="1">
            <a:spLocks noChangeArrowheads="1"/>
          </p:cNvSpPr>
          <p:nvPr/>
        </p:nvSpPr>
        <p:spPr bwMode="auto">
          <a:xfrm>
            <a:off x="4343400" y="5867400"/>
            <a:ext cx="955675" cy="457200"/>
          </a:xfrm>
          <a:prstGeom prst="rect">
            <a:avLst/>
          </a:prstGeom>
          <a:noFill/>
          <a:ln w="9525">
            <a:noFill/>
            <a:miter lim="800000"/>
            <a:headEnd/>
            <a:tailEnd/>
          </a:ln>
        </p:spPr>
        <p:txBody>
          <a:bodyPr wrap="none">
            <a:spAutoFit/>
          </a:bodyPr>
          <a:lstStyle/>
          <a:p>
            <a:pPr algn="ctr"/>
            <a:r>
              <a:rPr lang="en-US" sz="1200" b="1" i="1"/>
              <a:t>Monsoon</a:t>
            </a:r>
          </a:p>
          <a:p>
            <a:pPr algn="ctr"/>
            <a:r>
              <a:rPr lang="en-US" sz="1200" b="1" i="1"/>
              <a:t>circulation</a:t>
            </a:r>
          </a:p>
        </p:txBody>
      </p:sp>
      <p:sp>
        <p:nvSpPr>
          <p:cNvPr id="50189" name="AutoShape 13"/>
          <p:cNvSpPr>
            <a:spLocks noChangeArrowheads="1"/>
          </p:cNvSpPr>
          <p:nvPr/>
        </p:nvSpPr>
        <p:spPr bwMode="auto">
          <a:xfrm rot="-8413433">
            <a:off x="3429000" y="5867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0" name="AutoShape 14"/>
          <p:cNvSpPr>
            <a:spLocks noChangeArrowheads="1"/>
          </p:cNvSpPr>
          <p:nvPr/>
        </p:nvSpPr>
        <p:spPr bwMode="auto">
          <a:xfrm rot="-5400000">
            <a:off x="2705100" y="47625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1" name="AutoShape 15"/>
          <p:cNvSpPr>
            <a:spLocks noChangeArrowheads="1"/>
          </p:cNvSpPr>
          <p:nvPr/>
        </p:nvSpPr>
        <p:spPr bwMode="auto">
          <a:xfrm rot="-1773457">
            <a:off x="3429000" y="37338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2" name="AutoShape 16"/>
          <p:cNvSpPr>
            <a:spLocks noChangeArrowheads="1"/>
          </p:cNvSpPr>
          <p:nvPr/>
        </p:nvSpPr>
        <p:spPr bwMode="auto">
          <a:xfrm>
            <a:off x="4800600" y="34290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3" name="AutoShape 17"/>
          <p:cNvSpPr>
            <a:spLocks noChangeArrowheads="1"/>
          </p:cNvSpPr>
          <p:nvPr/>
        </p:nvSpPr>
        <p:spPr bwMode="auto">
          <a:xfrm rot="309513">
            <a:off x="6172200" y="34290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4" name="AutoShape 18"/>
          <p:cNvSpPr>
            <a:spLocks noChangeArrowheads="1"/>
          </p:cNvSpPr>
          <p:nvPr/>
        </p:nvSpPr>
        <p:spPr bwMode="auto">
          <a:xfrm rot="309513">
            <a:off x="7543800" y="3581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5" name="AutoShape 19"/>
          <p:cNvSpPr>
            <a:spLocks noChangeArrowheads="1"/>
          </p:cNvSpPr>
          <p:nvPr/>
        </p:nvSpPr>
        <p:spPr bwMode="auto">
          <a:xfrm rot="10800000">
            <a:off x="62484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50196" name="AutoShape 20"/>
          <p:cNvSpPr>
            <a:spLocks noChangeArrowheads="1"/>
          </p:cNvSpPr>
          <p:nvPr/>
        </p:nvSpPr>
        <p:spPr bwMode="auto">
          <a:xfrm rot="10800000">
            <a:off x="76962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438293" name="Text Box 21"/>
          <p:cNvSpPr txBox="1">
            <a:spLocks noChangeArrowheads="1"/>
          </p:cNvSpPr>
          <p:nvPr/>
        </p:nvSpPr>
        <p:spPr bwMode="auto">
          <a:xfrm>
            <a:off x="8001000" y="4953000"/>
            <a:ext cx="649288"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
        <p:nvSpPr>
          <p:cNvPr id="50198" name="Text Box 22"/>
          <p:cNvSpPr txBox="1">
            <a:spLocks noChangeArrowheads="1"/>
          </p:cNvSpPr>
          <p:nvPr/>
        </p:nvSpPr>
        <p:spPr bwMode="auto">
          <a:xfrm>
            <a:off x="4724400" y="4419600"/>
            <a:ext cx="3862388" cy="457200"/>
          </a:xfrm>
          <a:prstGeom prst="rect">
            <a:avLst/>
          </a:prstGeom>
          <a:noFill/>
          <a:ln w="9525">
            <a:noFill/>
            <a:miter lim="800000"/>
            <a:headEnd/>
            <a:tailEnd/>
          </a:ln>
        </p:spPr>
        <p:txBody>
          <a:bodyPr wrap="none">
            <a:spAutoFit/>
          </a:bodyPr>
          <a:lstStyle/>
          <a:p>
            <a:pPr algn="ctr"/>
            <a:r>
              <a:rPr lang="en-US" sz="1200" b="1" i="1"/>
              <a:t>Weak flow around expanded Bermuda sub-tropical</a:t>
            </a:r>
          </a:p>
          <a:p>
            <a:pPr algn="ctr"/>
            <a:r>
              <a:rPr lang="en-US" sz="1200" b="1" i="1"/>
              <a:t>high-pressure system</a:t>
            </a:r>
          </a:p>
        </p:txBody>
      </p:sp>
      <p:pic>
        <p:nvPicPr>
          <p:cNvPr id="50199" name="Picture 23" descr="j0371018[1]"/>
          <p:cNvPicPr>
            <a:picLocks noChangeAspect="1" noChangeArrowheads="1"/>
          </p:cNvPicPr>
          <p:nvPr/>
        </p:nvPicPr>
        <p:blipFill>
          <a:blip r:embed="rId4" cstate="print"/>
          <a:srcRect/>
          <a:stretch>
            <a:fillRect/>
          </a:stretch>
        </p:blipFill>
        <p:spPr bwMode="auto">
          <a:xfrm>
            <a:off x="3494088" y="4589463"/>
            <a:ext cx="773112" cy="820737"/>
          </a:xfrm>
          <a:prstGeom prst="rect">
            <a:avLst/>
          </a:prstGeom>
          <a:noFill/>
          <a:ln w="9525">
            <a:noFill/>
            <a:miter lim="800000"/>
            <a:headEnd/>
            <a:tailEnd/>
          </a:ln>
        </p:spPr>
      </p:pic>
      <p:sp>
        <p:nvSpPr>
          <p:cNvPr id="50200" name="Freeform 24"/>
          <p:cNvSpPr>
            <a:spLocks/>
          </p:cNvSpPr>
          <p:nvPr/>
        </p:nvSpPr>
        <p:spPr bwMode="auto">
          <a:xfrm>
            <a:off x="533400" y="2819400"/>
            <a:ext cx="2333625" cy="3733800"/>
          </a:xfrm>
          <a:custGeom>
            <a:avLst/>
            <a:gdLst>
              <a:gd name="T0" fmla="*/ 0 w 1470"/>
              <a:gd name="T1" fmla="*/ 0 h 2352"/>
              <a:gd name="T2" fmla="*/ 2147483647 w 1470"/>
              <a:gd name="T3" fmla="*/ 2147483647 h 2352"/>
              <a:gd name="T4" fmla="*/ 2147483647 w 1470"/>
              <a:gd name="T5" fmla="*/ 2147483647 h 2352"/>
              <a:gd name="T6" fmla="*/ 2147483647 w 1470"/>
              <a:gd name="T7" fmla="*/ 2147483647 h 2352"/>
              <a:gd name="T8" fmla="*/ 2147483647 w 1470"/>
              <a:gd name="T9" fmla="*/ 2147483647 h 2352"/>
              <a:gd name="T10" fmla="*/ 2147483647 w 1470"/>
              <a:gd name="T11" fmla="*/ 2147483647 h 2352"/>
              <a:gd name="T12" fmla="*/ 2147483647 w 1470"/>
              <a:gd name="T13" fmla="*/ 2147483647 h 2352"/>
              <a:gd name="T14" fmla="*/ 2147483647 w 1470"/>
              <a:gd name="T15" fmla="*/ 2147483647 h 2352"/>
              <a:gd name="T16" fmla="*/ 2147483647 w 1470"/>
              <a:gd name="T17" fmla="*/ 2147483647 h 2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0"/>
              <a:gd name="T28" fmla="*/ 0 h 2352"/>
              <a:gd name="T29" fmla="*/ 1470 w 1470"/>
              <a:gd name="T30" fmla="*/ 2352 h 2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0" h="2352">
                <a:moveTo>
                  <a:pt x="0" y="0"/>
                </a:moveTo>
                <a:cubicBezTo>
                  <a:pt x="156" y="0"/>
                  <a:pt x="292" y="19"/>
                  <a:pt x="432" y="48"/>
                </a:cubicBezTo>
                <a:cubicBezTo>
                  <a:pt x="572" y="77"/>
                  <a:pt x="733" y="129"/>
                  <a:pt x="841" y="177"/>
                </a:cubicBezTo>
                <a:cubicBezTo>
                  <a:pt x="949" y="225"/>
                  <a:pt x="1003" y="268"/>
                  <a:pt x="1079" y="334"/>
                </a:cubicBezTo>
                <a:cubicBezTo>
                  <a:pt x="1155" y="400"/>
                  <a:pt x="1236" y="480"/>
                  <a:pt x="1296" y="576"/>
                </a:cubicBezTo>
                <a:cubicBezTo>
                  <a:pt x="1356" y="672"/>
                  <a:pt x="1418" y="760"/>
                  <a:pt x="1440" y="912"/>
                </a:cubicBezTo>
                <a:cubicBezTo>
                  <a:pt x="1462" y="1064"/>
                  <a:pt x="1470" y="1310"/>
                  <a:pt x="1430" y="1486"/>
                </a:cubicBezTo>
                <a:cubicBezTo>
                  <a:pt x="1390" y="1662"/>
                  <a:pt x="1326" y="1824"/>
                  <a:pt x="1200" y="1968"/>
                </a:cubicBezTo>
                <a:cubicBezTo>
                  <a:pt x="1074" y="2112"/>
                  <a:pt x="760" y="2288"/>
                  <a:pt x="672" y="2352"/>
                </a:cubicBezTo>
              </a:path>
            </a:pathLst>
          </a:custGeom>
          <a:noFill/>
          <a:ln w="38100" cap="flat" cmpd="sng">
            <a:solidFill>
              <a:srgbClr val="996600"/>
            </a:solidFill>
            <a:prstDash val="dash"/>
            <a:round/>
            <a:headEnd/>
            <a:tailEnd/>
          </a:ln>
        </p:spPr>
        <p:txBody>
          <a:bodyPr/>
          <a:lstStyle/>
          <a:p>
            <a:endParaRPr lang="en-US"/>
          </a:p>
        </p:txBody>
      </p:sp>
      <p:sp>
        <p:nvSpPr>
          <p:cNvPr id="50201" name="Text Box 25"/>
          <p:cNvSpPr txBox="1">
            <a:spLocks noChangeArrowheads="1"/>
          </p:cNvSpPr>
          <p:nvPr/>
        </p:nvSpPr>
        <p:spPr bwMode="auto">
          <a:xfrm>
            <a:off x="838200" y="4495800"/>
            <a:ext cx="1123950" cy="366713"/>
          </a:xfrm>
          <a:prstGeom prst="rect">
            <a:avLst/>
          </a:prstGeom>
          <a:noFill/>
          <a:ln w="9525">
            <a:noFill/>
            <a:miter lim="800000"/>
            <a:headEnd/>
            <a:tailEnd/>
          </a:ln>
        </p:spPr>
        <p:txBody>
          <a:bodyPr wrap="none">
            <a:spAutoFit/>
          </a:bodyPr>
          <a:lstStyle/>
          <a:p>
            <a:r>
              <a:rPr lang="en-US" b="1" i="1">
                <a:solidFill>
                  <a:srgbClr val="996600"/>
                </a:solidFill>
              </a:rPr>
              <a:t>DRY AIR</a:t>
            </a:r>
          </a:p>
        </p:txBody>
      </p:sp>
      <p:sp>
        <p:nvSpPr>
          <p:cNvPr id="50202" name="Freeform 26"/>
          <p:cNvSpPr>
            <a:spLocks/>
          </p:cNvSpPr>
          <p:nvPr/>
        </p:nvSpPr>
        <p:spPr bwMode="auto">
          <a:xfrm>
            <a:off x="2362200" y="4146550"/>
            <a:ext cx="4068763" cy="2482850"/>
          </a:xfrm>
          <a:custGeom>
            <a:avLst/>
            <a:gdLst>
              <a:gd name="T0" fmla="*/ 0 w 2563"/>
              <a:gd name="T1" fmla="*/ 2147483647 h 1564"/>
              <a:gd name="T2" fmla="*/ 2147483647 w 2563"/>
              <a:gd name="T3" fmla="*/ 2147483647 h 1564"/>
              <a:gd name="T4" fmla="*/ 2147483647 w 2563"/>
              <a:gd name="T5" fmla="*/ 2147483647 h 1564"/>
              <a:gd name="T6" fmla="*/ 2147483647 w 2563"/>
              <a:gd name="T7" fmla="*/ 2147483647 h 1564"/>
              <a:gd name="T8" fmla="*/ 2147483647 w 2563"/>
              <a:gd name="T9" fmla="*/ 2147483647 h 1564"/>
              <a:gd name="T10" fmla="*/ 2147483647 w 2563"/>
              <a:gd name="T11" fmla="*/ 2147483647 h 1564"/>
              <a:gd name="T12" fmla="*/ 2147483647 w 2563"/>
              <a:gd name="T13" fmla="*/ 2147483647 h 1564"/>
              <a:gd name="T14" fmla="*/ 2147483647 w 2563"/>
              <a:gd name="T15" fmla="*/ 2147483647 h 1564"/>
              <a:gd name="T16" fmla="*/ 0 60000 65536"/>
              <a:gd name="T17" fmla="*/ 0 60000 65536"/>
              <a:gd name="T18" fmla="*/ 0 60000 65536"/>
              <a:gd name="T19" fmla="*/ 0 60000 65536"/>
              <a:gd name="T20" fmla="*/ 0 60000 65536"/>
              <a:gd name="T21" fmla="*/ 0 60000 65536"/>
              <a:gd name="T22" fmla="*/ 0 60000 65536"/>
              <a:gd name="T23" fmla="*/ 0 60000 65536"/>
              <a:gd name="T24" fmla="*/ 0 w 2563"/>
              <a:gd name="T25" fmla="*/ 0 h 1564"/>
              <a:gd name="T26" fmla="*/ 2563 w 2563"/>
              <a:gd name="T27" fmla="*/ 1564 h 15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3" h="1564">
                <a:moveTo>
                  <a:pt x="0" y="1564"/>
                </a:moveTo>
                <a:cubicBezTo>
                  <a:pt x="76" y="1416"/>
                  <a:pt x="152" y="1268"/>
                  <a:pt x="240" y="1084"/>
                </a:cubicBezTo>
                <a:cubicBezTo>
                  <a:pt x="328" y="900"/>
                  <a:pt x="426" y="615"/>
                  <a:pt x="528" y="460"/>
                </a:cubicBezTo>
                <a:cubicBezTo>
                  <a:pt x="630" y="305"/>
                  <a:pt x="736" y="224"/>
                  <a:pt x="854" y="155"/>
                </a:cubicBezTo>
                <a:cubicBezTo>
                  <a:pt x="972" y="86"/>
                  <a:pt x="1083" y="68"/>
                  <a:pt x="1235" y="43"/>
                </a:cubicBezTo>
                <a:cubicBezTo>
                  <a:pt x="1387" y="18"/>
                  <a:pt x="1606" y="0"/>
                  <a:pt x="1768" y="5"/>
                </a:cubicBezTo>
                <a:cubicBezTo>
                  <a:pt x="1930" y="10"/>
                  <a:pt x="2076" y="39"/>
                  <a:pt x="2208" y="76"/>
                </a:cubicBezTo>
                <a:cubicBezTo>
                  <a:pt x="2340" y="113"/>
                  <a:pt x="2489" y="198"/>
                  <a:pt x="2563" y="230"/>
                </a:cubicBezTo>
              </a:path>
            </a:pathLst>
          </a:custGeom>
          <a:noFill/>
          <a:ln w="38100" cap="flat" cmpd="sng">
            <a:solidFill>
              <a:srgbClr val="339933"/>
            </a:solidFill>
            <a:prstDash val="dash"/>
            <a:round/>
            <a:headEnd/>
            <a:tailEnd/>
          </a:ln>
        </p:spPr>
        <p:txBody>
          <a:bodyPr/>
          <a:lstStyle/>
          <a:p>
            <a:endParaRPr lang="en-US"/>
          </a:p>
        </p:txBody>
      </p:sp>
      <p:sp>
        <p:nvSpPr>
          <p:cNvPr id="50203" name="Text Box 27"/>
          <p:cNvSpPr txBox="1">
            <a:spLocks noChangeArrowheads="1"/>
          </p:cNvSpPr>
          <p:nvPr/>
        </p:nvSpPr>
        <p:spPr bwMode="auto">
          <a:xfrm>
            <a:off x="4044950" y="5257800"/>
            <a:ext cx="1365250" cy="366713"/>
          </a:xfrm>
          <a:prstGeom prst="rect">
            <a:avLst/>
          </a:prstGeom>
          <a:noFill/>
          <a:ln w="9525">
            <a:noFill/>
            <a:miter lim="800000"/>
            <a:headEnd/>
            <a:tailEnd/>
          </a:ln>
        </p:spPr>
        <p:txBody>
          <a:bodyPr wrap="none">
            <a:spAutoFit/>
          </a:bodyPr>
          <a:lstStyle/>
          <a:p>
            <a:r>
              <a:rPr lang="en-US" b="1" i="1">
                <a:solidFill>
                  <a:srgbClr val="339933"/>
                </a:solidFill>
              </a:rPr>
              <a:t>MOIST AIR</a:t>
            </a:r>
          </a:p>
        </p:txBody>
      </p:sp>
      <p:sp>
        <p:nvSpPr>
          <p:cNvPr id="50204" name="Rectangle 28"/>
          <p:cNvSpPr>
            <a:spLocks noGrp="1" noChangeArrowheads="1"/>
          </p:cNvSpPr>
          <p:nvPr>
            <p:ph type="title"/>
          </p:nvPr>
        </p:nvSpPr>
        <p:spPr>
          <a:xfrm>
            <a:off x="1182688" y="1004888"/>
            <a:ext cx="2994025" cy="1143000"/>
          </a:xfrm>
        </p:spPr>
        <p:txBody>
          <a:bodyPr/>
          <a:lstStyle/>
          <a:p>
            <a:pPr eaLnBrk="1" hangingPunct="1"/>
            <a:r>
              <a:rPr lang="en-US" sz="2400" b="1" i="1" smtClean="0">
                <a:solidFill>
                  <a:schemeClr val="tx1"/>
                </a:solidFill>
              </a:rPr>
              <a:t>Summer Circulation Pattern</a:t>
            </a:r>
          </a:p>
        </p:txBody>
      </p:sp>
      <p:sp>
        <p:nvSpPr>
          <p:cNvPr id="438301" name="Text Box 29"/>
          <p:cNvSpPr txBox="1">
            <a:spLocks noChangeArrowheads="1"/>
          </p:cNvSpPr>
          <p:nvPr/>
        </p:nvSpPr>
        <p:spPr bwMode="auto">
          <a:xfrm>
            <a:off x="188913" y="4649788"/>
            <a:ext cx="649287"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 y="2212616"/>
            <a:ext cx="8229600" cy="1143000"/>
          </a:xfrm>
        </p:spPr>
        <p:txBody>
          <a:bodyPr/>
          <a:lstStyle/>
          <a:p>
            <a:r>
              <a:rPr lang="en-US" b="1" dirty="0" err="1" smtClean="0">
                <a:solidFill>
                  <a:schemeClr val="bg1"/>
                </a:solidFill>
              </a:rPr>
              <a:t>Interannual</a:t>
            </a:r>
            <a:r>
              <a:rPr lang="en-US" b="1" dirty="0" smtClean="0">
                <a:solidFill>
                  <a:schemeClr val="bg1"/>
                </a:solidFill>
              </a:rPr>
              <a:t> Climate Variability</a:t>
            </a:r>
            <a:endParaRPr lang="en-US" b="1" dirty="0">
              <a:solidFill>
                <a:schemeClr val="bg1"/>
              </a:solidFill>
            </a:endParaRPr>
          </a:p>
        </p:txBody>
      </p:sp>
    </p:spTree>
    <p:extLst>
      <p:ext uri="{BB962C8B-B14F-4D97-AF65-F5344CB8AC3E}">
        <p14:creationId xmlns:p14="http://schemas.microsoft.com/office/powerpoint/2010/main" val="2998327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31775"/>
            <a:ext cx="7772400" cy="498475"/>
          </a:xfrm>
        </p:spPr>
        <p:txBody>
          <a:bodyPr/>
          <a:lstStyle/>
          <a:p>
            <a:pPr eaLnBrk="1" hangingPunct="1"/>
            <a:r>
              <a:rPr lang="en-US" sz="3200" b="1" smtClean="0">
                <a:solidFill>
                  <a:schemeClr val="bg1"/>
                </a:solidFill>
              </a:rPr>
              <a:t>What are El Ni</a:t>
            </a:r>
            <a:r>
              <a:rPr lang="en-US" sz="3200" b="1" smtClean="0">
                <a:solidFill>
                  <a:schemeClr val="bg1"/>
                </a:solidFill>
                <a:cs typeface="Arial" pitchFamily="34" charset="0"/>
              </a:rPr>
              <a:t>ñ</a:t>
            </a:r>
            <a:r>
              <a:rPr lang="en-US" sz="3200" b="1" smtClean="0">
                <a:solidFill>
                  <a:schemeClr val="bg1"/>
                </a:solidFill>
              </a:rPr>
              <a:t>o and La Ni</a:t>
            </a:r>
            <a:r>
              <a:rPr lang="en-US" sz="3200" b="1" smtClean="0">
                <a:solidFill>
                  <a:schemeClr val="bg1"/>
                </a:solidFill>
                <a:cs typeface="Arial" pitchFamily="34" charset="0"/>
              </a:rPr>
              <a:t>ñ</a:t>
            </a:r>
            <a:r>
              <a:rPr lang="en-US" sz="3200" b="1" smtClean="0">
                <a:solidFill>
                  <a:schemeClr val="bg1"/>
                </a:solidFill>
              </a:rPr>
              <a:t>a?</a:t>
            </a:r>
          </a:p>
        </p:txBody>
      </p:sp>
      <p:pic>
        <p:nvPicPr>
          <p:cNvPr id="440323" name="Picture 3" descr="sst_nino_nina"/>
          <p:cNvPicPr>
            <a:picLocks noChangeAspect="1" noChangeArrowheads="1"/>
          </p:cNvPicPr>
          <p:nvPr/>
        </p:nvPicPr>
        <p:blipFill>
          <a:blip r:embed="rId3" cstate="print"/>
          <a:srcRect/>
          <a:stretch>
            <a:fillRect/>
          </a:stretch>
        </p:blipFill>
        <p:spPr bwMode="auto">
          <a:xfrm>
            <a:off x="1463675" y="954088"/>
            <a:ext cx="6218238" cy="5668962"/>
          </a:xfrm>
          <a:prstGeom prst="rect">
            <a:avLst/>
          </a:prstGeom>
          <a:noFill/>
          <a:effectLst>
            <a:outerShdw dist="53882" dir="2700000" algn="ctr" rotWithShape="0">
              <a:srgbClr val="808080"/>
            </a:outerShdw>
          </a:effectLst>
        </p:spPr>
      </p:pic>
    </p:spTree>
    <p:extLst>
      <p:ext uri="{BB962C8B-B14F-4D97-AF65-F5344CB8AC3E}">
        <p14:creationId xmlns:p14="http://schemas.microsoft.com/office/powerpoint/2010/main" val="87380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873125" y="1517650"/>
            <a:ext cx="7377113" cy="45815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147" name="Rectangle 2"/>
          <p:cNvSpPr>
            <a:spLocks noGrp="1" noChangeArrowheads="1"/>
          </p:cNvSpPr>
          <p:nvPr>
            <p:ph type="title"/>
          </p:nvPr>
        </p:nvSpPr>
        <p:spPr/>
        <p:txBody>
          <a:bodyPr/>
          <a:lstStyle/>
          <a:p>
            <a:pPr eaLnBrk="1" hangingPunct="1"/>
            <a:r>
              <a:rPr lang="en-US" b="1" smtClean="0">
                <a:solidFill>
                  <a:schemeClr val="bg1"/>
                </a:solidFill>
              </a:rPr>
              <a:t>Annual Cycle</a:t>
            </a:r>
          </a:p>
        </p:txBody>
      </p:sp>
      <p:pic>
        <p:nvPicPr>
          <p:cNvPr id="6148" name="Picture 4" descr="netrad_web"/>
          <p:cNvPicPr>
            <a:picLocks noChangeAspect="1" noChangeArrowheads="1" noCrop="1"/>
          </p:cNvPicPr>
          <p:nvPr/>
        </p:nvPicPr>
        <p:blipFill>
          <a:blip r:embed="rId3" cstate="print"/>
          <a:srcRect/>
          <a:stretch>
            <a:fillRect/>
          </a:stretch>
        </p:blipFill>
        <p:spPr bwMode="auto">
          <a:xfrm>
            <a:off x="1365250" y="1544638"/>
            <a:ext cx="6419850"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76200"/>
            <a:ext cx="7772400" cy="1143000"/>
          </a:xfrm>
        </p:spPr>
        <p:txBody>
          <a:bodyPr/>
          <a:lstStyle/>
          <a:p>
            <a:pPr eaLnBrk="1" hangingPunct="1"/>
            <a:r>
              <a:rPr lang="en-US" sz="4000" b="1" smtClean="0">
                <a:solidFill>
                  <a:schemeClr val="bg1"/>
                </a:solidFill>
              </a:rPr>
              <a:t>Atmosphere-Ocean Coupling</a:t>
            </a:r>
          </a:p>
        </p:txBody>
      </p:sp>
      <p:pic>
        <p:nvPicPr>
          <p:cNvPr id="442371" name="Picture 3" descr="normal-only"/>
          <p:cNvPicPr>
            <a:picLocks noChangeAspect="1" noChangeArrowheads="1"/>
          </p:cNvPicPr>
          <p:nvPr/>
        </p:nvPicPr>
        <p:blipFill>
          <a:blip r:embed="rId3" cstate="print"/>
          <a:srcRect/>
          <a:stretch>
            <a:fillRect/>
          </a:stretch>
        </p:blipFill>
        <p:spPr bwMode="auto">
          <a:xfrm>
            <a:off x="1798638" y="1325563"/>
            <a:ext cx="5548312" cy="4202112"/>
          </a:xfrm>
          <a:prstGeom prst="rect">
            <a:avLst/>
          </a:prstGeom>
          <a:noFill/>
          <a:effectLst>
            <a:outerShdw dist="107763" dir="2700000" algn="ctr" rotWithShape="0">
              <a:srgbClr val="808080"/>
            </a:outerShdw>
          </a:effectLst>
        </p:spPr>
      </p:pic>
    </p:spTree>
    <p:extLst>
      <p:ext uri="{BB962C8B-B14F-4D97-AF65-F5344CB8AC3E}">
        <p14:creationId xmlns:p14="http://schemas.microsoft.com/office/powerpoint/2010/main" val="411786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nino-only"/>
          <p:cNvPicPr>
            <a:picLocks noChangeAspect="1" noChangeArrowheads="1"/>
          </p:cNvPicPr>
          <p:nvPr/>
        </p:nvPicPr>
        <p:blipFill>
          <a:blip r:embed="rId3" cstate="print"/>
          <a:srcRect/>
          <a:stretch>
            <a:fillRect/>
          </a:stretch>
        </p:blipFill>
        <p:spPr bwMode="auto">
          <a:xfrm>
            <a:off x="1803400" y="1308100"/>
            <a:ext cx="5538788" cy="4235450"/>
          </a:xfrm>
          <a:prstGeom prst="rect">
            <a:avLst/>
          </a:prstGeom>
          <a:noFill/>
          <a:effectLst>
            <a:outerShdw dist="107763" dir="2700000" algn="ctr" rotWithShape="0">
              <a:srgbClr val="808080"/>
            </a:outerShdw>
          </a:effectLst>
        </p:spPr>
      </p:pic>
      <p:sp>
        <p:nvSpPr>
          <p:cNvPr id="78851" name="Rectangle 3"/>
          <p:cNvSpPr>
            <a:spLocks noChangeArrowheads="1"/>
          </p:cNvSpPr>
          <p:nvPr/>
        </p:nvSpPr>
        <p:spPr bwMode="auto">
          <a:xfrm>
            <a:off x="685800" y="73025"/>
            <a:ext cx="7772400" cy="1143000"/>
          </a:xfrm>
          <a:prstGeom prst="rect">
            <a:avLst/>
          </a:prstGeom>
          <a:noFill/>
          <a:ln w="9525">
            <a:noFill/>
            <a:miter lim="800000"/>
            <a:headEnd/>
            <a:tailEnd/>
          </a:ln>
        </p:spPr>
        <p:txBody>
          <a:bodyPr anchor="ctr"/>
          <a:lstStyle/>
          <a:p>
            <a:pPr algn="ctr"/>
            <a:r>
              <a:rPr lang="en-US" sz="4000" b="1">
                <a:solidFill>
                  <a:schemeClr val="bg1"/>
                </a:solidFill>
              </a:rPr>
              <a:t>Atmosphere-Ocean</a:t>
            </a:r>
            <a:r>
              <a:rPr lang="en-US" sz="4400" b="1">
                <a:solidFill>
                  <a:schemeClr val="bg1"/>
                </a:solidFill>
              </a:rPr>
              <a:t> Coupling</a:t>
            </a:r>
          </a:p>
        </p:txBody>
      </p:sp>
    </p:spTree>
    <p:extLst>
      <p:ext uri="{BB962C8B-B14F-4D97-AF65-F5344CB8AC3E}">
        <p14:creationId xmlns:p14="http://schemas.microsoft.com/office/powerpoint/2010/main" val="2270602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nina-only"/>
          <p:cNvPicPr>
            <a:picLocks noChangeAspect="1" noChangeArrowheads="1"/>
          </p:cNvPicPr>
          <p:nvPr/>
        </p:nvPicPr>
        <p:blipFill>
          <a:blip r:embed="rId3" cstate="print"/>
          <a:srcRect/>
          <a:stretch>
            <a:fillRect/>
          </a:stretch>
        </p:blipFill>
        <p:spPr bwMode="auto">
          <a:xfrm>
            <a:off x="1798638" y="1325563"/>
            <a:ext cx="5548312" cy="4202112"/>
          </a:xfrm>
          <a:prstGeom prst="rect">
            <a:avLst/>
          </a:prstGeom>
          <a:noFill/>
          <a:effectLst>
            <a:outerShdw dist="107763" dir="2700000" algn="ctr" rotWithShape="0">
              <a:srgbClr val="808080"/>
            </a:outerShdw>
          </a:effectLst>
        </p:spPr>
      </p:pic>
      <p:sp>
        <p:nvSpPr>
          <p:cNvPr id="79875" name="Rectangle 3"/>
          <p:cNvSpPr>
            <a:spLocks noChangeArrowheads="1"/>
          </p:cNvSpPr>
          <p:nvPr/>
        </p:nvSpPr>
        <p:spPr bwMode="auto">
          <a:xfrm>
            <a:off x="685800" y="73025"/>
            <a:ext cx="7772400" cy="1143000"/>
          </a:xfrm>
          <a:prstGeom prst="rect">
            <a:avLst/>
          </a:prstGeom>
          <a:noFill/>
          <a:ln w="9525">
            <a:noFill/>
            <a:miter lim="800000"/>
            <a:headEnd/>
            <a:tailEnd/>
          </a:ln>
        </p:spPr>
        <p:txBody>
          <a:bodyPr anchor="ctr"/>
          <a:lstStyle/>
          <a:p>
            <a:pPr algn="ctr"/>
            <a:r>
              <a:rPr lang="en-US" sz="4000" b="1">
                <a:solidFill>
                  <a:schemeClr val="bg1"/>
                </a:solidFill>
              </a:rPr>
              <a:t>Atmosphere-Ocean Coupling</a:t>
            </a:r>
          </a:p>
        </p:txBody>
      </p:sp>
    </p:spTree>
    <p:extLst>
      <p:ext uri="{BB962C8B-B14F-4D97-AF65-F5344CB8AC3E}">
        <p14:creationId xmlns:p14="http://schemas.microsoft.com/office/powerpoint/2010/main" val="108995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0380" y="393392"/>
            <a:ext cx="8212540" cy="588962"/>
          </a:xfrm>
        </p:spPr>
        <p:txBody>
          <a:bodyPr/>
          <a:lstStyle/>
          <a:p>
            <a:pPr eaLnBrk="1" hangingPunct="1"/>
            <a:r>
              <a:rPr lang="en-US" sz="2800" b="1" dirty="0" smtClean="0">
                <a:solidFill>
                  <a:schemeClr val="bg1"/>
                </a:solidFill>
              </a:rPr>
              <a:t>Dominant Circulation Pattern: La Niña Winter</a:t>
            </a:r>
          </a:p>
        </p:txBody>
      </p:sp>
      <p:pic>
        <p:nvPicPr>
          <p:cNvPr id="452611" name="Picture 3"/>
          <p:cNvPicPr>
            <a:picLocks noChangeAspect="1" noChangeArrowheads="1"/>
          </p:cNvPicPr>
          <p:nvPr/>
        </p:nvPicPr>
        <p:blipFill>
          <a:blip r:embed="rId3" cstate="print"/>
          <a:srcRect/>
          <a:stretch>
            <a:fillRect/>
          </a:stretch>
        </p:blipFill>
        <p:spPr bwMode="auto">
          <a:xfrm>
            <a:off x="276225" y="1285875"/>
            <a:ext cx="8591550" cy="5114925"/>
          </a:xfrm>
          <a:prstGeom prst="rect">
            <a:avLst/>
          </a:prstGeom>
          <a:noFill/>
          <a:ln w="9525">
            <a:noFill/>
            <a:miter lim="800000"/>
            <a:headEnd/>
            <a:tailEnd/>
          </a:ln>
          <a:effectLst>
            <a:outerShdw dist="53882" dir="2700000" algn="ctr" rotWithShape="0">
              <a:schemeClr val="bg2"/>
            </a:outerShdw>
          </a:effectLst>
        </p:spPr>
      </p:pic>
    </p:spTree>
    <p:extLst>
      <p:ext uri="{BB962C8B-B14F-4D97-AF65-F5344CB8AC3E}">
        <p14:creationId xmlns:p14="http://schemas.microsoft.com/office/powerpoint/2010/main" val="1312020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ChangeAspect="1" noChangeArrowheads="1"/>
          </p:cNvPicPr>
          <p:nvPr/>
        </p:nvPicPr>
        <p:blipFill>
          <a:blip r:embed="rId3" cstate="print"/>
          <a:srcRect/>
          <a:stretch>
            <a:fillRect/>
          </a:stretch>
        </p:blipFill>
        <p:spPr bwMode="auto">
          <a:xfrm>
            <a:off x="361950" y="1616075"/>
            <a:ext cx="8420100" cy="4381500"/>
          </a:xfrm>
          <a:prstGeom prst="rect">
            <a:avLst/>
          </a:prstGeom>
          <a:noFill/>
          <a:ln w="9525">
            <a:noFill/>
            <a:miter lim="800000"/>
            <a:headEnd/>
            <a:tailEnd/>
          </a:ln>
          <a:effectLst>
            <a:outerShdw dist="53882" dir="2700000" algn="ctr" rotWithShape="0">
              <a:schemeClr val="bg2"/>
            </a:outerShdw>
          </a:effectLst>
        </p:spPr>
      </p:pic>
      <p:sp>
        <p:nvSpPr>
          <p:cNvPr id="86019" name="Rectangle 3"/>
          <p:cNvSpPr>
            <a:spLocks noChangeArrowheads="1"/>
          </p:cNvSpPr>
          <p:nvPr/>
        </p:nvSpPr>
        <p:spPr bwMode="auto">
          <a:xfrm>
            <a:off x="685800" y="420688"/>
            <a:ext cx="7772400" cy="588962"/>
          </a:xfrm>
          <a:prstGeom prst="rect">
            <a:avLst/>
          </a:prstGeom>
          <a:noFill/>
          <a:ln w="9525">
            <a:noFill/>
            <a:miter lim="800000"/>
            <a:headEnd/>
            <a:tailEnd/>
          </a:ln>
        </p:spPr>
        <p:txBody>
          <a:bodyPr anchor="ctr"/>
          <a:lstStyle/>
          <a:p>
            <a:pPr algn="ctr"/>
            <a:r>
              <a:rPr lang="en-US" sz="2800" b="1" dirty="0">
                <a:solidFill>
                  <a:schemeClr val="bg1"/>
                </a:solidFill>
              </a:rPr>
              <a:t>Dominant Circulation Pattern: El </a:t>
            </a:r>
            <a:r>
              <a:rPr lang="en-US" sz="2800" b="1" dirty="0" smtClean="0">
                <a:solidFill>
                  <a:schemeClr val="bg1"/>
                </a:solidFill>
              </a:rPr>
              <a:t>Niño </a:t>
            </a:r>
            <a:r>
              <a:rPr lang="en-US" sz="2800" b="1" dirty="0">
                <a:solidFill>
                  <a:schemeClr val="bg1"/>
                </a:solidFill>
              </a:rPr>
              <a:t>Winter</a:t>
            </a:r>
          </a:p>
        </p:txBody>
      </p:sp>
    </p:spTree>
    <p:extLst>
      <p:ext uri="{BB962C8B-B14F-4D97-AF65-F5344CB8AC3E}">
        <p14:creationId xmlns:p14="http://schemas.microsoft.com/office/powerpoint/2010/main" val="2088730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539750"/>
          </a:xfrm>
        </p:spPr>
        <p:txBody>
          <a:bodyPr/>
          <a:lstStyle/>
          <a:p>
            <a:pPr eaLnBrk="1" hangingPunct="1"/>
            <a:r>
              <a:rPr lang="en-US" sz="3600" b="1" smtClean="0">
                <a:solidFill>
                  <a:schemeClr val="bg1"/>
                </a:solidFill>
              </a:rPr>
              <a:t>Arizona ENSO Connection</a:t>
            </a:r>
          </a:p>
        </p:txBody>
      </p:sp>
      <p:pic>
        <p:nvPicPr>
          <p:cNvPr id="487427" name="Picture 3" descr="soi-ppt"/>
          <p:cNvPicPr>
            <a:picLocks noChangeAspect="1" noChangeArrowheads="1"/>
          </p:cNvPicPr>
          <p:nvPr/>
        </p:nvPicPr>
        <p:blipFill>
          <a:blip r:embed="rId3" cstate="print"/>
          <a:srcRect r="11258"/>
          <a:stretch>
            <a:fillRect/>
          </a:stretch>
        </p:blipFill>
        <p:spPr bwMode="auto">
          <a:xfrm>
            <a:off x="1281113" y="788988"/>
            <a:ext cx="6581775" cy="5737225"/>
          </a:xfrm>
          <a:prstGeom prst="rect">
            <a:avLst/>
          </a:prstGeom>
          <a:noFill/>
          <a:effectLst>
            <a:outerShdw dist="53882" dir="2700000" algn="ctr" rotWithShape="0">
              <a:srgbClr val="808080"/>
            </a:outerShdw>
          </a:effectLst>
        </p:spPr>
      </p:pic>
      <p:grpSp>
        <p:nvGrpSpPr>
          <p:cNvPr id="2" name="Group 4"/>
          <p:cNvGrpSpPr>
            <a:grpSpLocks/>
          </p:cNvGrpSpPr>
          <p:nvPr/>
        </p:nvGrpSpPr>
        <p:grpSpPr bwMode="auto">
          <a:xfrm>
            <a:off x="2546350" y="2092325"/>
            <a:ext cx="3330575" cy="3657600"/>
            <a:chOff x="1604" y="1318"/>
            <a:chExt cx="2098" cy="2304"/>
          </a:xfrm>
        </p:grpSpPr>
        <p:sp>
          <p:nvSpPr>
            <p:cNvPr id="87045" name="Oval 5"/>
            <p:cNvSpPr>
              <a:spLocks noChangeArrowheads="1"/>
            </p:cNvSpPr>
            <p:nvPr/>
          </p:nvSpPr>
          <p:spPr bwMode="auto">
            <a:xfrm>
              <a:off x="3352" y="3317"/>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6" name="Text Box 6"/>
            <p:cNvSpPr txBox="1">
              <a:spLocks noChangeArrowheads="1"/>
            </p:cNvSpPr>
            <p:nvPr/>
          </p:nvSpPr>
          <p:spPr bwMode="auto">
            <a:xfrm>
              <a:off x="3338" y="3315"/>
              <a:ext cx="364" cy="192"/>
            </a:xfrm>
            <a:prstGeom prst="rect">
              <a:avLst/>
            </a:prstGeom>
            <a:noFill/>
            <a:ln w="9525">
              <a:noFill/>
              <a:miter lim="800000"/>
              <a:headEnd/>
              <a:tailEnd/>
            </a:ln>
          </p:spPr>
          <p:txBody>
            <a:bodyPr wrap="none">
              <a:spAutoFit/>
            </a:bodyPr>
            <a:lstStyle/>
            <a:p>
              <a:r>
                <a:rPr lang="en-US" sz="1400" b="1"/>
                <a:t>1999</a:t>
              </a:r>
            </a:p>
          </p:txBody>
        </p:sp>
        <p:sp>
          <p:nvSpPr>
            <p:cNvPr id="87047" name="Oval 7"/>
            <p:cNvSpPr>
              <a:spLocks noChangeArrowheads="1"/>
            </p:cNvSpPr>
            <p:nvPr/>
          </p:nvSpPr>
          <p:spPr bwMode="auto">
            <a:xfrm>
              <a:off x="2882" y="3392"/>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8" name="Oval 8"/>
            <p:cNvSpPr>
              <a:spLocks noChangeArrowheads="1"/>
            </p:cNvSpPr>
            <p:nvPr/>
          </p:nvSpPr>
          <p:spPr bwMode="auto">
            <a:xfrm>
              <a:off x="2991" y="2328"/>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9" name="Oval 9"/>
            <p:cNvSpPr>
              <a:spLocks noChangeArrowheads="1"/>
            </p:cNvSpPr>
            <p:nvPr/>
          </p:nvSpPr>
          <p:spPr bwMode="auto">
            <a:xfrm>
              <a:off x="2488" y="3429"/>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0" name="Oval 10"/>
            <p:cNvSpPr>
              <a:spLocks noChangeArrowheads="1"/>
            </p:cNvSpPr>
            <p:nvPr/>
          </p:nvSpPr>
          <p:spPr bwMode="auto">
            <a:xfrm>
              <a:off x="2044" y="2849"/>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1" name="Oval 11"/>
            <p:cNvSpPr>
              <a:spLocks noChangeArrowheads="1"/>
            </p:cNvSpPr>
            <p:nvPr/>
          </p:nvSpPr>
          <p:spPr bwMode="auto">
            <a:xfrm>
              <a:off x="2376" y="3157"/>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2" name="Oval 12"/>
            <p:cNvSpPr>
              <a:spLocks noChangeArrowheads="1"/>
            </p:cNvSpPr>
            <p:nvPr/>
          </p:nvSpPr>
          <p:spPr bwMode="auto">
            <a:xfrm>
              <a:off x="2108" y="1361"/>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3" name="Text Box 13"/>
            <p:cNvSpPr txBox="1">
              <a:spLocks noChangeArrowheads="1"/>
            </p:cNvSpPr>
            <p:nvPr/>
          </p:nvSpPr>
          <p:spPr bwMode="auto">
            <a:xfrm>
              <a:off x="2882" y="3374"/>
              <a:ext cx="364" cy="192"/>
            </a:xfrm>
            <a:prstGeom prst="rect">
              <a:avLst/>
            </a:prstGeom>
            <a:noFill/>
            <a:ln w="9525">
              <a:noFill/>
              <a:miter lim="800000"/>
              <a:headEnd/>
              <a:tailEnd/>
            </a:ln>
          </p:spPr>
          <p:txBody>
            <a:bodyPr wrap="none">
              <a:spAutoFit/>
            </a:bodyPr>
            <a:lstStyle/>
            <a:p>
              <a:r>
                <a:rPr lang="en-US" sz="1400" b="1"/>
                <a:t>2000</a:t>
              </a:r>
            </a:p>
          </p:txBody>
        </p:sp>
        <p:sp>
          <p:nvSpPr>
            <p:cNvPr id="87054" name="Text Box 14"/>
            <p:cNvSpPr txBox="1">
              <a:spLocks noChangeArrowheads="1"/>
            </p:cNvSpPr>
            <p:nvPr/>
          </p:nvSpPr>
          <p:spPr bwMode="auto">
            <a:xfrm>
              <a:off x="2964" y="2366"/>
              <a:ext cx="364" cy="192"/>
            </a:xfrm>
            <a:prstGeom prst="rect">
              <a:avLst/>
            </a:prstGeom>
            <a:noFill/>
            <a:ln w="9525">
              <a:noFill/>
              <a:miter lim="800000"/>
              <a:headEnd/>
              <a:tailEnd/>
            </a:ln>
          </p:spPr>
          <p:txBody>
            <a:bodyPr wrap="none">
              <a:spAutoFit/>
            </a:bodyPr>
            <a:lstStyle/>
            <a:p>
              <a:r>
                <a:rPr lang="en-US" sz="1400" b="1"/>
                <a:t>2001</a:t>
              </a:r>
            </a:p>
          </p:txBody>
        </p:sp>
        <p:sp>
          <p:nvSpPr>
            <p:cNvPr id="87055" name="Text Box 15"/>
            <p:cNvSpPr txBox="1">
              <a:spLocks noChangeArrowheads="1"/>
            </p:cNvSpPr>
            <p:nvPr/>
          </p:nvSpPr>
          <p:spPr bwMode="auto">
            <a:xfrm>
              <a:off x="2180" y="3430"/>
              <a:ext cx="364" cy="192"/>
            </a:xfrm>
            <a:prstGeom prst="rect">
              <a:avLst/>
            </a:prstGeom>
            <a:noFill/>
            <a:ln w="9525">
              <a:noFill/>
              <a:miter lim="800000"/>
              <a:headEnd/>
              <a:tailEnd/>
            </a:ln>
          </p:spPr>
          <p:txBody>
            <a:bodyPr wrap="none">
              <a:spAutoFit/>
            </a:bodyPr>
            <a:lstStyle/>
            <a:p>
              <a:r>
                <a:rPr lang="en-US" sz="1400" b="1"/>
                <a:t>2002</a:t>
              </a:r>
            </a:p>
          </p:txBody>
        </p:sp>
        <p:sp>
          <p:nvSpPr>
            <p:cNvPr id="87056" name="Text Box 16"/>
            <p:cNvSpPr txBox="1">
              <a:spLocks noChangeArrowheads="1"/>
            </p:cNvSpPr>
            <p:nvPr/>
          </p:nvSpPr>
          <p:spPr bwMode="auto">
            <a:xfrm>
              <a:off x="1752" y="2870"/>
              <a:ext cx="364" cy="192"/>
            </a:xfrm>
            <a:prstGeom prst="rect">
              <a:avLst/>
            </a:prstGeom>
            <a:noFill/>
            <a:ln w="9525">
              <a:noFill/>
              <a:miter lim="800000"/>
              <a:headEnd/>
              <a:tailEnd/>
            </a:ln>
          </p:spPr>
          <p:txBody>
            <a:bodyPr wrap="none">
              <a:spAutoFit/>
            </a:bodyPr>
            <a:lstStyle/>
            <a:p>
              <a:r>
                <a:rPr lang="en-US" sz="1400" b="1"/>
                <a:t>2003</a:t>
              </a:r>
            </a:p>
          </p:txBody>
        </p:sp>
        <p:sp>
          <p:nvSpPr>
            <p:cNvPr id="87057" name="Text Box 17"/>
            <p:cNvSpPr txBox="1">
              <a:spLocks noChangeArrowheads="1"/>
            </p:cNvSpPr>
            <p:nvPr/>
          </p:nvSpPr>
          <p:spPr bwMode="auto">
            <a:xfrm>
              <a:off x="2032" y="3042"/>
              <a:ext cx="364" cy="192"/>
            </a:xfrm>
            <a:prstGeom prst="rect">
              <a:avLst/>
            </a:prstGeom>
            <a:noFill/>
            <a:ln w="9525">
              <a:noFill/>
              <a:miter lim="800000"/>
              <a:headEnd/>
              <a:tailEnd/>
            </a:ln>
          </p:spPr>
          <p:txBody>
            <a:bodyPr wrap="none">
              <a:spAutoFit/>
            </a:bodyPr>
            <a:lstStyle/>
            <a:p>
              <a:r>
                <a:rPr lang="en-US" sz="1400" b="1"/>
                <a:t>2004</a:t>
              </a:r>
            </a:p>
          </p:txBody>
        </p:sp>
        <p:sp>
          <p:nvSpPr>
            <p:cNvPr id="87058" name="Text Box 18"/>
            <p:cNvSpPr txBox="1">
              <a:spLocks noChangeArrowheads="1"/>
            </p:cNvSpPr>
            <p:nvPr/>
          </p:nvSpPr>
          <p:spPr bwMode="auto">
            <a:xfrm>
              <a:off x="2136" y="1318"/>
              <a:ext cx="364" cy="192"/>
            </a:xfrm>
            <a:prstGeom prst="rect">
              <a:avLst/>
            </a:prstGeom>
            <a:noFill/>
            <a:ln w="9525">
              <a:noFill/>
              <a:miter lim="800000"/>
              <a:headEnd/>
              <a:tailEnd/>
            </a:ln>
          </p:spPr>
          <p:txBody>
            <a:bodyPr wrap="none">
              <a:spAutoFit/>
            </a:bodyPr>
            <a:lstStyle/>
            <a:p>
              <a:r>
                <a:rPr lang="en-US" sz="1400" b="1"/>
                <a:t>2005</a:t>
              </a:r>
            </a:p>
          </p:txBody>
        </p:sp>
        <p:sp>
          <p:nvSpPr>
            <p:cNvPr id="87059" name="Oval 19"/>
            <p:cNvSpPr>
              <a:spLocks noChangeArrowheads="1"/>
            </p:cNvSpPr>
            <p:nvPr/>
          </p:nvSpPr>
          <p:spPr bwMode="auto">
            <a:xfrm>
              <a:off x="2730" y="3332"/>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60" name="Oval 20"/>
            <p:cNvSpPr>
              <a:spLocks noChangeArrowheads="1"/>
            </p:cNvSpPr>
            <p:nvPr/>
          </p:nvSpPr>
          <p:spPr bwMode="auto">
            <a:xfrm>
              <a:off x="1926" y="3240"/>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61" name="Text Box 21"/>
            <p:cNvSpPr txBox="1">
              <a:spLocks noChangeArrowheads="1"/>
            </p:cNvSpPr>
            <p:nvPr/>
          </p:nvSpPr>
          <p:spPr bwMode="auto">
            <a:xfrm>
              <a:off x="2732" y="3190"/>
              <a:ext cx="364" cy="192"/>
            </a:xfrm>
            <a:prstGeom prst="rect">
              <a:avLst/>
            </a:prstGeom>
            <a:noFill/>
            <a:ln w="9525">
              <a:noFill/>
              <a:miter lim="800000"/>
              <a:headEnd/>
              <a:tailEnd/>
            </a:ln>
          </p:spPr>
          <p:txBody>
            <a:bodyPr wrap="none">
              <a:spAutoFit/>
            </a:bodyPr>
            <a:lstStyle/>
            <a:p>
              <a:r>
                <a:rPr lang="en-US" sz="1400" b="1"/>
                <a:t>2006</a:t>
              </a:r>
            </a:p>
          </p:txBody>
        </p:sp>
        <p:sp>
          <p:nvSpPr>
            <p:cNvPr id="87062" name="Text Box 22"/>
            <p:cNvSpPr txBox="1">
              <a:spLocks noChangeArrowheads="1"/>
            </p:cNvSpPr>
            <p:nvPr/>
          </p:nvSpPr>
          <p:spPr bwMode="auto">
            <a:xfrm>
              <a:off x="1604" y="3266"/>
              <a:ext cx="364" cy="192"/>
            </a:xfrm>
            <a:prstGeom prst="rect">
              <a:avLst/>
            </a:prstGeom>
            <a:noFill/>
            <a:ln w="9525">
              <a:noFill/>
              <a:miter lim="800000"/>
              <a:headEnd/>
              <a:tailEnd/>
            </a:ln>
          </p:spPr>
          <p:txBody>
            <a:bodyPr wrap="none">
              <a:spAutoFit/>
            </a:bodyPr>
            <a:lstStyle/>
            <a:p>
              <a:r>
                <a:rPr lang="en-US" sz="1400" b="1"/>
                <a:t>2007</a:t>
              </a:r>
            </a:p>
          </p:txBody>
        </p:sp>
      </p:grpSp>
    </p:spTree>
    <p:extLst>
      <p:ext uri="{BB962C8B-B14F-4D97-AF65-F5344CB8AC3E}">
        <p14:creationId xmlns:p14="http://schemas.microsoft.com/office/powerpoint/2010/main" val="67518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ENSO: 1982-2012</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134146" name="Picture 2" descr="http://iri.columbia.edu/climate/ENSO/currentinfo/figure2.gif"/>
          <p:cNvPicPr>
            <a:picLocks noChangeAspect="1" noChangeArrowheads="1"/>
          </p:cNvPicPr>
          <p:nvPr/>
        </p:nvPicPr>
        <p:blipFill>
          <a:blip r:embed="rId2" cstate="print"/>
          <a:srcRect/>
          <a:stretch>
            <a:fillRect/>
          </a:stretch>
        </p:blipFill>
        <p:spPr bwMode="auto">
          <a:xfrm>
            <a:off x="701489" y="1271538"/>
            <a:ext cx="7719182" cy="4618427"/>
          </a:xfrm>
          <a:prstGeom prst="rect">
            <a:avLst/>
          </a:prstGeom>
          <a:noFill/>
        </p:spPr>
      </p:pic>
      <p:sp>
        <p:nvSpPr>
          <p:cNvPr id="5" name="Rectangle 4"/>
          <p:cNvSpPr/>
          <p:nvPr/>
        </p:nvSpPr>
        <p:spPr>
          <a:xfrm>
            <a:off x="2612945" y="6014832"/>
            <a:ext cx="3890809" cy="369332"/>
          </a:xfrm>
          <a:prstGeom prst="rect">
            <a:avLst/>
          </a:prstGeom>
        </p:spPr>
        <p:txBody>
          <a:bodyPr wrap="none">
            <a:spAutoFit/>
          </a:bodyPr>
          <a:lstStyle/>
          <a:p>
            <a:r>
              <a:rPr lang="en-US" dirty="0" smtClean="0">
                <a:solidFill>
                  <a:schemeClr val="bg1"/>
                </a:solidFill>
              </a:rPr>
              <a:t>http://iri.columbia.edu/climate/ENSO</a:t>
            </a:r>
            <a:endParaRPr lang="en-US" dirty="0">
              <a:solidFill>
                <a:schemeClr val="bg1"/>
              </a:solidFill>
            </a:endParaRPr>
          </a:p>
        </p:txBody>
      </p:sp>
    </p:spTree>
    <p:extLst>
      <p:ext uri="{BB962C8B-B14F-4D97-AF65-F5344CB8AC3E}">
        <p14:creationId xmlns:p14="http://schemas.microsoft.com/office/powerpoint/2010/main" val="3009600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0" y="0"/>
            <a:ext cx="5960414" cy="400110"/>
          </a:xfrm>
          <a:prstGeom prst="rect">
            <a:avLst/>
          </a:prstGeom>
          <a:noFill/>
        </p:spPr>
        <p:txBody>
          <a:bodyPr wrap="none" rtlCol="0">
            <a:spAutoFit/>
          </a:bodyPr>
          <a:lstStyle/>
          <a:p>
            <a:r>
              <a:rPr lang="en-US" sz="2000" b="1" dirty="0" smtClean="0"/>
              <a:t>Average Jet stream winds (~30,000 ft) - January</a:t>
            </a:r>
            <a:endParaRPr lang="en-US" sz="2000" b="1" dirty="0"/>
          </a:p>
        </p:txBody>
      </p:sp>
      <p:sp>
        <p:nvSpPr>
          <p:cNvPr id="5" name="Text Box 6"/>
          <p:cNvSpPr txBox="1">
            <a:spLocks noChangeArrowheads="1"/>
          </p:cNvSpPr>
          <p:nvPr/>
        </p:nvSpPr>
        <p:spPr bwMode="auto">
          <a:xfrm>
            <a:off x="3847156" y="3825216"/>
            <a:ext cx="479187"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defRPr/>
            </a:pPr>
            <a:r>
              <a:rPr lang="en-US" sz="2800" b="1" i="1" dirty="0">
                <a:solidFill>
                  <a:schemeClr val="accent2"/>
                </a:solidFill>
                <a:latin typeface="Arial Black" pitchFamily="34" charset="0"/>
              </a:rPr>
              <a:t>H</a:t>
            </a:r>
          </a:p>
        </p:txBody>
      </p:sp>
      <p:sp>
        <p:nvSpPr>
          <p:cNvPr id="6" name="Text Box 9"/>
          <p:cNvSpPr txBox="1">
            <a:spLocks noChangeArrowheads="1"/>
          </p:cNvSpPr>
          <p:nvPr/>
        </p:nvSpPr>
        <p:spPr bwMode="auto">
          <a:xfrm>
            <a:off x="6574193" y="3127706"/>
            <a:ext cx="717550" cy="52322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2800" b="1" i="1" dirty="0">
                <a:solidFill>
                  <a:srgbClr val="FF0000"/>
                </a:solidFill>
                <a:latin typeface="Arial Black" pitchFamily="34" charset="0"/>
              </a:rPr>
              <a:t>L</a:t>
            </a:r>
          </a:p>
        </p:txBody>
      </p:sp>
      <p:sp>
        <p:nvSpPr>
          <p:cNvPr id="7" name="AutoShape 14"/>
          <p:cNvSpPr>
            <a:spLocks noChangeArrowheads="1"/>
          </p:cNvSpPr>
          <p:nvPr/>
        </p:nvSpPr>
        <p:spPr bwMode="auto">
          <a:xfrm>
            <a:off x="1460309" y="3712192"/>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8" name="AutoShape 14"/>
          <p:cNvSpPr>
            <a:spLocks noChangeArrowheads="1"/>
          </p:cNvSpPr>
          <p:nvPr/>
        </p:nvSpPr>
        <p:spPr bwMode="auto">
          <a:xfrm>
            <a:off x="2254153" y="3673523"/>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9" name="AutoShape 14"/>
          <p:cNvSpPr>
            <a:spLocks noChangeArrowheads="1"/>
          </p:cNvSpPr>
          <p:nvPr/>
        </p:nvSpPr>
        <p:spPr bwMode="auto">
          <a:xfrm rot="20032735">
            <a:off x="2938817" y="3239070"/>
            <a:ext cx="537049" cy="277741"/>
          </a:xfrm>
          <a:prstGeom prst="rightArrow">
            <a:avLst>
              <a:gd name="adj1" fmla="val 50000"/>
              <a:gd name="adj2" fmla="val 55924"/>
            </a:avLst>
          </a:prstGeom>
          <a:solidFill>
            <a:schemeClr val="accent3"/>
          </a:solidFill>
          <a:ln w="9525">
            <a:solidFill>
              <a:schemeClr val="tx1"/>
            </a:solidFill>
            <a:prstDash val="lgDash"/>
            <a:miter lim="800000"/>
            <a:headEnd/>
            <a:tailEnd/>
          </a:ln>
        </p:spPr>
        <p:txBody>
          <a:bodyPr wrap="none" anchor="ctr"/>
          <a:lstStyle/>
          <a:p>
            <a:endParaRPr lang="en-US"/>
          </a:p>
        </p:txBody>
      </p:sp>
      <p:sp>
        <p:nvSpPr>
          <p:cNvPr id="10" name="AutoShape 14"/>
          <p:cNvSpPr>
            <a:spLocks noChangeArrowheads="1"/>
          </p:cNvSpPr>
          <p:nvPr/>
        </p:nvSpPr>
        <p:spPr bwMode="auto">
          <a:xfrm rot="20439270">
            <a:off x="6293891" y="3550692"/>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1" name="AutoShape 14"/>
          <p:cNvSpPr>
            <a:spLocks noChangeArrowheads="1"/>
          </p:cNvSpPr>
          <p:nvPr/>
        </p:nvSpPr>
        <p:spPr bwMode="auto">
          <a:xfrm rot="20577524">
            <a:off x="6951257" y="3307308"/>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2" name="AutoShape 14"/>
          <p:cNvSpPr>
            <a:spLocks noChangeArrowheads="1"/>
          </p:cNvSpPr>
          <p:nvPr/>
        </p:nvSpPr>
        <p:spPr bwMode="auto">
          <a:xfrm rot="20032735">
            <a:off x="7567684" y="3050275"/>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3" name="AutoShape 14"/>
          <p:cNvSpPr>
            <a:spLocks noChangeArrowheads="1"/>
          </p:cNvSpPr>
          <p:nvPr/>
        </p:nvSpPr>
        <p:spPr bwMode="auto">
          <a:xfrm rot="1348890">
            <a:off x="2954741" y="4019269"/>
            <a:ext cx="537049" cy="277741"/>
          </a:xfrm>
          <a:prstGeom prst="rightArrow">
            <a:avLst>
              <a:gd name="adj1" fmla="val 50000"/>
              <a:gd name="adj2" fmla="val 55924"/>
            </a:avLst>
          </a:prstGeom>
          <a:solidFill>
            <a:schemeClr val="accent3"/>
          </a:solidFill>
          <a:ln w="9525">
            <a:solidFill>
              <a:schemeClr val="tx1"/>
            </a:solidFill>
            <a:prstDash val="dash"/>
            <a:miter lim="800000"/>
            <a:headEnd/>
            <a:tailEnd/>
          </a:ln>
        </p:spPr>
        <p:txBody>
          <a:bodyPr wrap="none" anchor="ctr"/>
          <a:lstStyle/>
          <a:p>
            <a:endParaRPr lang="en-US"/>
          </a:p>
        </p:txBody>
      </p:sp>
      <p:sp>
        <p:nvSpPr>
          <p:cNvPr id="14" name="Rectangle 13"/>
          <p:cNvSpPr/>
          <p:nvPr/>
        </p:nvSpPr>
        <p:spPr>
          <a:xfrm>
            <a:off x="6814976" y="6556908"/>
            <a:ext cx="2322174" cy="276999"/>
          </a:xfrm>
          <a:prstGeom prst="rect">
            <a:avLst/>
          </a:prstGeom>
        </p:spPr>
        <p:txBody>
          <a:bodyPr wrap="none">
            <a:spAutoFit/>
          </a:bodyPr>
          <a:lstStyle/>
          <a:p>
            <a:r>
              <a:rPr lang="en-US" sz="1200" b="1" dirty="0" smtClean="0"/>
              <a:t>http://www.esrl.noaa.gov/psd</a:t>
            </a:r>
            <a:endParaRPr lang="en-US" sz="1200" b="1" dirty="0"/>
          </a:p>
        </p:txBody>
      </p:sp>
    </p:spTree>
    <p:extLst>
      <p:ext uri="{BB962C8B-B14F-4D97-AF65-F5344CB8AC3E}">
        <p14:creationId xmlns:p14="http://schemas.microsoft.com/office/powerpoint/2010/main" val="39301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ChangeAspect="1" noChangeArrowheads="1"/>
          </p:cNvPicPr>
          <p:nvPr/>
        </p:nvPicPr>
        <p:blipFill>
          <a:blip r:embed="rId2" cstate="print"/>
          <a:srcRect/>
          <a:stretch>
            <a:fillRect/>
          </a:stretch>
        </p:blipFill>
        <p:spPr bwMode="auto">
          <a:xfrm>
            <a:off x="0" y="0"/>
            <a:ext cx="9144000" cy="6860135"/>
          </a:xfrm>
          <a:prstGeom prst="rect">
            <a:avLst/>
          </a:prstGeom>
          <a:noFill/>
          <a:ln w="9525">
            <a:noFill/>
            <a:miter lim="800000"/>
            <a:headEnd/>
            <a:tailEnd/>
          </a:ln>
        </p:spPr>
      </p:pic>
      <p:sp>
        <p:nvSpPr>
          <p:cNvPr id="5" name="TextBox 4"/>
          <p:cNvSpPr txBox="1"/>
          <p:nvPr/>
        </p:nvSpPr>
        <p:spPr>
          <a:xfrm>
            <a:off x="0" y="0"/>
            <a:ext cx="5571012" cy="400110"/>
          </a:xfrm>
          <a:prstGeom prst="rect">
            <a:avLst/>
          </a:prstGeom>
          <a:noFill/>
        </p:spPr>
        <p:txBody>
          <a:bodyPr wrap="none" rtlCol="0">
            <a:spAutoFit/>
          </a:bodyPr>
          <a:lstStyle/>
          <a:p>
            <a:r>
              <a:rPr lang="en-US" sz="2000" b="1" dirty="0" smtClean="0"/>
              <a:t>Jet stream winds (~30,000 ft) – January 2011</a:t>
            </a:r>
            <a:endParaRPr lang="en-US" sz="2000" b="1" dirty="0"/>
          </a:p>
        </p:txBody>
      </p:sp>
      <p:pic>
        <p:nvPicPr>
          <p:cNvPr id="6" name="Picture 3"/>
          <p:cNvPicPr>
            <a:picLocks noChangeAspect="1" noChangeArrowheads="1"/>
          </p:cNvPicPr>
          <p:nvPr/>
        </p:nvPicPr>
        <p:blipFill>
          <a:blip r:embed="rId3" cstate="print"/>
          <a:srcRect/>
          <a:stretch>
            <a:fillRect/>
          </a:stretch>
        </p:blipFill>
        <p:spPr bwMode="auto">
          <a:xfrm>
            <a:off x="191044" y="4626589"/>
            <a:ext cx="3444832" cy="2050859"/>
          </a:xfrm>
          <a:prstGeom prst="rect">
            <a:avLst/>
          </a:prstGeom>
          <a:noFill/>
          <a:ln w="9525">
            <a:noFill/>
            <a:miter lim="800000"/>
            <a:headEnd/>
            <a:tailEnd/>
          </a:ln>
          <a:effectLst>
            <a:outerShdw dist="53882" dir="2700000" algn="ctr" rotWithShape="0">
              <a:schemeClr val="bg2"/>
            </a:outerShdw>
          </a:effectLst>
        </p:spPr>
      </p:pic>
      <p:sp>
        <p:nvSpPr>
          <p:cNvPr id="7" name="Text Box 6"/>
          <p:cNvSpPr txBox="1">
            <a:spLocks noChangeArrowheads="1"/>
          </p:cNvSpPr>
          <p:nvPr/>
        </p:nvSpPr>
        <p:spPr bwMode="auto">
          <a:xfrm>
            <a:off x="3330054" y="3575713"/>
            <a:ext cx="859812" cy="83099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defRPr/>
            </a:pPr>
            <a:r>
              <a:rPr lang="en-US" sz="4800" b="1" i="1" dirty="0">
                <a:solidFill>
                  <a:schemeClr val="accent2"/>
                </a:solidFill>
                <a:latin typeface="Arial Black" pitchFamily="34" charset="0"/>
              </a:rPr>
              <a:t>H</a:t>
            </a:r>
          </a:p>
        </p:txBody>
      </p:sp>
      <p:sp>
        <p:nvSpPr>
          <p:cNvPr id="8" name="Text Box 9"/>
          <p:cNvSpPr txBox="1">
            <a:spLocks noChangeArrowheads="1"/>
          </p:cNvSpPr>
          <p:nvPr/>
        </p:nvSpPr>
        <p:spPr bwMode="auto">
          <a:xfrm>
            <a:off x="6451363" y="3264183"/>
            <a:ext cx="717550" cy="52322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2800" b="1" i="1" dirty="0">
                <a:solidFill>
                  <a:srgbClr val="FF0000"/>
                </a:solidFill>
                <a:latin typeface="Arial Black" pitchFamily="34" charset="0"/>
              </a:rPr>
              <a:t>L</a:t>
            </a:r>
          </a:p>
        </p:txBody>
      </p:sp>
      <p:sp>
        <p:nvSpPr>
          <p:cNvPr id="9" name="AutoShape 14"/>
          <p:cNvSpPr>
            <a:spLocks noChangeArrowheads="1"/>
          </p:cNvSpPr>
          <p:nvPr/>
        </p:nvSpPr>
        <p:spPr bwMode="auto">
          <a:xfrm rot="20489965">
            <a:off x="1528548" y="3725838"/>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0" name="AutoShape 14"/>
          <p:cNvSpPr>
            <a:spLocks noChangeArrowheads="1"/>
          </p:cNvSpPr>
          <p:nvPr/>
        </p:nvSpPr>
        <p:spPr bwMode="auto">
          <a:xfrm rot="19730002">
            <a:off x="2254154" y="3373275"/>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1" name="AutoShape 14"/>
          <p:cNvSpPr>
            <a:spLocks noChangeArrowheads="1"/>
          </p:cNvSpPr>
          <p:nvPr/>
        </p:nvSpPr>
        <p:spPr bwMode="auto">
          <a:xfrm rot="20032735">
            <a:off x="2911521" y="2979763"/>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2" name="AutoShape 14"/>
          <p:cNvSpPr>
            <a:spLocks noChangeArrowheads="1"/>
          </p:cNvSpPr>
          <p:nvPr/>
        </p:nvSpPr>
        <p:spPr bwMode="auto">
          <a:xfrm rot="20439270">
            <a:off x="6130117" y="3700817"/>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3" name="AutoShape 14"/>
          <p:cNvSpPr>
            <a:spLocks noChangeArrowheads="1"/>
          </p:cNvSpPr>
          <p:nvPr/>
        </p:nvSpPr>
        <p:spPr bwMode="auto">
          <a:xfrm rot="20577524">
            <a:off x="6828428" y="3484730"/>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4" name="AutoShape 14"/>
          <p:cNvSpPr>
            <a:spLocks noChangeArrowheads="1"/>
          </p:cNvSpPr>
          <p:nvPr/>
        </p:nvSpPr>
        <p:spPr bwMode="auto">
          <a:xfrm rot="20032735">
            <a:off x="7526741" y="3254993"/>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5" name="AutoShape 14"/>
          <p:cNvSpPr>
            <a:spLocks noChangeArrowheads="1"/>
          </p:cNvSpPr>
          <p:nvPr/>
        </p:nvSpPr>
        <p:spPr bwMode="auto">
          <a:xfrm rot="21267487">
            <a:off x="3623479" y="2763675"/>
            <a:ext cx="537049" cy="277741"/>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6" name="Rectangle 15"/>
          <p:cNvSpPr/>
          <p:nvPr/>
        </p:nvSpPr>
        <p:spPr>
          <a:xfrm>
            <a:off x="6814976" y="6556908"/>
            <a:ext cx="2322174" cy="276999"/>
          </a:xfrm>
          <a:prstGeom prst="rect">
            <a:avLst/>
          </a:prstGeom>
        </p:spPr>
        <p:txBody>
          <a:bodyPr wrap="none">
            <a:spAutoFit/>
          </a:bodyPr>
          <a:lstStyle/>
          <a:p>
            <a:r>
              <a:rPr lang="en-US" sz="1200" b="1" dirty="0" smtClean="0"/>
              <a:t>http://www.esrl.noaa.gov/psd</a:t>
            </a:r>
            <a:endParaRPr lang="en-US" sz="1200" b="1" dirty="0"/>
          </a:p>
        </p:txBody>
      </p:sp>
    </p:spTree>
    <p:extLst>
      <p:ext uri="{BB962C8B-B14F-4D97-AF65-F5344CB8AC3E}">
        <p14:creationId xmlns:p14="http://schemas.microsoft.com/office/powerpoint/2010/main" val="32982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685800" y="2286000"/>
            <a:ext cx="7772400" cy="1143000"/>
          </a:xfrm>
        </p:spPr>
        <p:txBody>
          <a:bodyPr/>
          <a:lstStyle/>
          <a:p>
            <a:pPr eaLnBrk="1" hangingPunct="1"/>
            <a:r>
              <a:rPr lang="en-US" b="1" smtClean="0">
                <a:solidFill>
                  <a:schemeClr val="bg1"/>
                </a:solidFill>
              </a:rPr>
              <a:t>North American Monsoon</a:t>
            </a:r>
          </a:p>
        </p:txBody>
      </p:sp>
    </p:spTree>
    <p:extLst>
      <p:ext uri="{BB962C8B-B14F-4D97-AF65-F5344CB8AC3E}">
        <p14:creationId xmlns:p14="http://schemas.microsoft.com/office/powerpoint/2010/main" val="1575318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b="1" smtClean="0">
                <a:solidFill>
                  <a:schemeClr val="bg1"/>
                </a:solidFill>
              </a:rPr>
              <a:t>Global Circulations</a:t>
            </a:r>
          </a:p>
        </p:txBody>
      </p:sp>
      <p:pic>
        <p:nvPicPr>
          <p:cNvPr id="7171" name="Picture 4"/>
          <p:cNvPicPr>
            <a:picLocks noChangeAspect="1" noChangeArrowheads="1"/>
          </p:cNvPicPr>
          <p:nvPr/>
        </p:nvPicPr>
        <p:blipFill>
          <a:blip r:embed="rId3" cstate="print"/>
          <a:srcRect/>
          <a:stretch>
            <a:fillRect/>
          </a:stretch>
        </p:blipFill>
        <p:spPr bwMode="auto">
          <a:xfrm>
            <a:off x="330200" y="1839913"/>
            <a:ext cx="4044950" cy="4035425"/>
          </a:xfrm>
          <a:prstGeom prst="rect">
            <a:avLst/>
          </a:prstGeom>
          <a:noFill/>
          <a:ln w="9525">
            <a:noFill/>
            <a:miter lim="800000"/>
            <a:headEnd/>
            <a:tailEnd/>
          </a:ln>
        </p:spPr>
      </p:pic>
      <p:pic>
        <p:nvPicPr>
          <p:cNvPr id="7172" name="Picture 5"/>
          <p:cNvPicPr>
            <a:picLocks noChangeAspect="1" noChangeArrowheads="1"/>
          </p:cNvPicPr>
          <p:nvPr/>
        </p:nvPicPr>
        <p:blipFill>
          <a:blip r:embed="rId4" cstate="print"/>
          <a:srcRect/>
          <a:stretch>
            <a:fillRect/>
          </a:stretch>
        </p:blipFill>
        <p:spPr bwMode="auto">
          <a:xfrm>
            <a:off x="4494213" y="2411413"/>
            <a:ext cx="4572000" cy="2979737"/>
          </a:xfrm>
          <a:prstGeom prst="rect">
            <a:avLst/>
          </a:prstGeom>
          <a:noFill/>
          <a:ln w="9525">
            <a:noFill/>
            <a:miter lim="800000"/>
            <a:headEnd/>
            <a:tailEnd/>
          </a:ln>
        </p:spPr>
      </p:pic>
      <p:sp>
        <p:nvSpPr>
          <p:cNvPr id="7173" name="Text Box 6"/>
          <p:cNvSpPr txBox="1">
            <a:spLocks noChangeArrowheads="1"/>
          </p:cNvSpPr>
          <p:nvPr/>
        </p:nvSpPr>
        <p:spPr bwMode="auto">
          <a:xfrm>
            <a:off x="1657350" y="1425575"/>
            <a:ext cx="1416050" cy="366713"/>
          </a:xfrm>
          <a:prstGeom prst="rect">
            <a:avLst/>
          </a:prstGeom>
          <a:noFill/>
          <a:ln w="9525">
            <a:noFill/>
            <a:miter lim="800000"/>
            <a:headEnd/>
            <a:tailEnd/>
          </a:ln>
        </p:spPr>
        <p:txBody>
          <a:bodyPr wrap="none">
            <a:spAutoFit/>
          </a:bodyPr>
          <a:lstStyle/>
          <a:p>
            <a:r>
              <a:rPr lang="en-US" i="1">
                <a:solidFill>
                  <a:schemeClr val="bg1"/>
                </a:solidFill>
              </a:rPr>
              <a:t>Atmosphere</a:t>
            </a:r>
          </a:p>
        </p:txBody>
      </p:sp>
      <p:sp>
        <p:nvSpPr>
          <p:cNvPr id="7174" name="Text Box 7"/>
          <p:cNvSpPr txBox="1">
            <a:spLocks noChangeArrowheads="1"/>
          </p:cNvSpPr>
          <p:nvPr/>
        </p:nvSpPr>
        <p:spPr bwMode="auto">
          <a:xfrm>
            <a:off x="6326188" y="2057400"/>
            <a:ext cx="857250" cy="366713"/>
          </a:xfrm>
          <a:prstGeom prst="rect">
            <a:avLst/>
          </a:prstGeom>
          <a:noFill/>
          <a:ln w="9525">
            <a:noFill/>
            <a:miter lim="800000"/>
            <a:headEnd/>
            <a:tailEnd/>
          </a:ln>
        </p:spPr>
        <p:txBody>
          <a:bodyPr wrap="none">
            <a:spAutoFit/>
          </a:bodyPr>
          <a:lstStyle/>
          <a:p>
            <a:r>
              <a:rPr lang="en-US" i="1">
                <a:solidFill>
                  <a:schemeClr val="bg1"/>
                </a:solidFill>
              </a:rPr>
              <a:t>Ocean</a:t>
            </a:r>
          </a:p>
        </p:txBody>
      </p:sp>
      <p:sp>
        <p:nvSpPr>
          <p:cNvPr id="7175" name="Text Box 8"/>
          <p:cNvSpPr txBox="1">
            <a:spLocks noChangeArrowheads="1"/>
          </p:cNvSpPr>
          <p:nvPr/>
        </p:nvSpPr>
        <p:spPr bwMode="auto">
          <a:xfrm>
            <a:off x="5729288" y="5383213"/>
            <a:ext cx="2130425" cy="274637"/>
          </a:xfrm>
          <a:prstGeom prst="rect">
            <a:avLst/>
          </a:prstGeom>
          <a:noFill/>
          <a:ln w="9525">
            <a:noFill/>
            <a:miter lim="800000"/>
            <a:headEnd/>
            <a:tailEnd/>
          </a:ln>
        </p:spPr>
        <p:txBody>
          <a:bodyPr wrap="none">
            <a:spAutoFit/>
          </a:bodyPr>
          <a:lstStyle/>
          <a:p>
            <a:r>
              <a:rPr lang="en-US" sz="1200">
                <a:solidFill>
                  <a:schemeClr val="bg1"/>
                </a:solidFill>
              </a:rPr>
              <a:t>From http://www.bom.gov.au</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87313"/>
            <a:ext cx="7772400" cy="930275"/>
          </a:xfrm>
        </p:spPr>
        <p:txBody>
          <a:bodyPr/>
          <a:lstStyle/>
          <a:p>
            <a:pPr eaLnBrk="1" hangingPunct="1"/>
            <a:r>
              <a:rPr lang="en-US" smtClean="0">
                <a:solidFill>
                  <a:schemeClr val="bg1"/>
                </a:solidFill>
              </a:rPr>
              <a:t>Monsoon</a:t>
            </a:r>
          </a:p>
        </p:txBody>
      </p:sp>
      <p:sp>
        <p:nvSpPr>
          <p:cNvPr id="52227" name="Rectangle 3"/>
          <p:cNvSpPr>
            <a:spLocks noChangeArrowheads="1"/>
          </p:cNvSpPr>
          <p:nvPr/>
        </p:nvSpPr>
        <p:spPr bwMode="auto">
          <a:xfrm>
            <a:off x="609600" y="1403350"/>
            <a:ext cx="3729038" cy="1920875"/>
          </a:xfrm>
          <a:prstGeom prst="rect">
            <a:avLst/>
          </a:prstGeom>
          <a:noFill/>
          <a:ln w="9525">
            <a:noFill/>
            <a:miter lim="800000"/>
            <a:headEnd/>
            <a:tailEnd/>
          </a:ln>
        </p:spPr>
        <p:txBody>
          <a:bodyPr>
            <a:spAutoFit/>
          </a:bodyPr>
          <a:lstStyle/>
          <a:p>
            <a:r>
              <a:rPr lang="en-US" sz="2000" b="1">
                <a:solidFill>
                  <a:schemeClr val="bg1"/>
                </a:solidFill>
              </a:rPr>
              <a:t>Monsoon start dates for Tucson</a:t>
            </a:r>
            <a:r>
              <a:rPr lang="en-US" sz="2000">
                <a:solidFill>
                  <a:schemeClr val="bg1"/>
                </a:solidFill>
              </a:rPr>
              <a:t> </a:t>
            </a:r>
          </a:p>
          <a:p>
            <a:pPr>
              <a:buFontTx/>
              <a:buChar char="•"/>
            </a:pPr>
            <a:r>
              <a:rPr lang="en-US" sz="2000">
                <a:solidFill>
                  <a:schemeClr val="bg1"/>
                </a:solidFill>
              </a:rPr>
              <a:t>Average start July 3</a:t>
            </a:r>
            <a:r>
              <a:rPr lang="en-US" sz="2000" baseline="30000">
                <a:solidFill>
                  <a:schemeClr val="bg1"/>
                </a:solidFill>
              </a:rPr>
              <a:t>rd</a:t>
            </a:r>
          </a:p>
          <a:p>
            <a:pPr>
              <a:buFontTx/>
              <a:buChar char="•"/>
            </a:pPr>
            <a:r>
              <a:rPr lang="en-US" sz="2000">
                <a:solidFill>
                  <a:schemeClr val="bg1"/>
                </a:solidFill>
              </a:rPr>
              <a:t>Earliest start June 17 2000 </a:t>
            </a:r>
          </a:p>
          <a:p>
            <a:pPr>
              <a:buFontTx/>
              <a:buChar char="•"/>
            </a:pPr>
            <a:r>
              <a:rPr lang="en-US" sz="2000">
                <a:solidFill>
                  <a:schemeClr val="bg1"/>
                </a:solidFill>
              </a:rPr>
              <a:t>Latest start July 25 1987</a:t>
            </a:r>
          </a:p>
          <a:p>
            <a:endParaRPr lang="en-US" sz="2000">
              <a:solidFill>
                <a:schemeClr val="bg1"/>
              </a:solidFill>
            </a:endParaRPr>
          </a:p>
        </p:txBody>
      </p:sp>
      <p:pic>
        <p:nvPicPr>
          <p:cNvPr id="52228" name="Picture 4" descr="july"/>
          <p:cNvPicPr>
            <a:picLocks noChangeAspect="1" noChangeArrowheads="1"/>
          </p:cNvPicPr>
          <p:nvPr/>
        </p:nvPicPr>
        <p:blipFill>
          <a:blip r:embed="rId3" cstate="print"/>
          <a:srcRect/>
          <a:stretch>
            <a:fillRect/>
          </a:stretch>
        </p:blipFill>
        <p:spPr bwMode="auto">
          <a:xfrm>
            <a:off x="457200" y="3868738"/>
            <a:ext cx="3790950" cy="2698750"/>
          </a:xfrm>
          <a:prstGeom prst="rect">
            <a:avLst/>
          </a:prstGeom>
          <a:noFill/>
          <a:ln w="9525">
            <a:noFill/>
            <a:miter lim="800000"/>
            <a:headEnd/>
            <a:tailEnd/>
          </a:ln>
        </p:spPr>
      </p:pic>
      <p:pic>
        <p:nvPicPr>
          <p:cNvPr id="52229" name="Picture 5" descr="june"/>
          <p:cNvPicPr>
            <a:picLocks noChangeAspect="1" noChangeArrowheads="1"/>
          </p:cNvPicPr>
          <p:nvPr/>
        </p:nvPicPr>
        <p:blipFill>
          <a:blip r:embed="rId4" cstate="print"/>
          <a:srcRect/>
          <a:stretch>
            <a:fillRect/>
          </a:stretch>
        </p:blipFill>
        <p:spPr bwMode="auto">
          <a:xfrm>
            <a:off x="4640263" y="1063625"/>
            <a:ext cx="3746500" cy="2667000"/>
          </a:xfrm>
          <a:prstGeom prst="rect">
            <a:avLst/>
          </a:prstGeom>
          <a:noFill/>
          <a:ln w="9525">
            <a:noFill/>
            <a:miter lim="800000"/>
            <a:headEnd/>
            <a:tailEnd/>
          </a:ln>
        </p:spPr>
      </p:pic>
      <p:sp>
        <p:nvSpPr>
          <p:cNvPr id="52230" name="Text Box 6"/>
          <p:cNvSpPr txBox="1">
            <a:spLocks noChangeArrowheads="1"/>
          </p:cNvSpPr>
          <p:nvPr/>
        </p:nvSpPr>
        <p:spPr bwMode="auto">
          <a:xfrm>
            <a:off x="4868863" y="3767138"/>
            <a:ext cx="3784600" cy="2835275"/>
          </a:xfrm>
          <a:prstGeom prst="rect">
            <a:avLst/>
          </a:prstGeom>
          <a:noFill/>
          <a:ln w="9525">
            <a:noFill/>
            <a:miter lim="800000"/>
            <a:headEnd/>
            <a:tailEnd/>
          </a:ln>
        </p:spPr>
        <p:txBody>
          <a:bodyPr>
            <a:spAutoFit/>
          </a:bodyPr>
          <a:lstStyle/>
          <a:p>
            <a:r>
              <a:rPr lang="en-US" sz="2000" b="1">
                <a:solidFill>
                  <a:schemeClr val="bg1"/>
                </a:solidFill>
              </a:rPr>
              <a:t>Monsoon season rainfall (June 15th to September 30th)</a:t>
            </a:r>
            <a:r>
              <a:rPr lang="en-US" sz="2000">
                <a:solidFill>
                  <a:schemeClr val="bg1"/>
                </a:solidFill>
              </a:rPr>
              <a:t> </a:t>
            </a:r>
          </a:p>
          <a:p>
            <a:pPr>
              <a:buFontTx/>
              <a:buChar char="•"/>
            </a:pPr>
            <a:r>
              <a:rPr lang="en-US" sz="2000">
                <a:solidFill>
                  <a:schemeClr val="bg1"/>
                </a:solidFill>
              </a:rPr>
              <a:t>Average monsoon season rainfall 6.06” </a:t>
            </a:r>
          </a:p>
          <a:p>
            <a:pPr>
              <a:buFontTx/>
              <a:buChar char="•"/>
            </a:pPr>
            <a:r>
              <a:rPr lang="en-US" sz="2000">
                <a:solidFill>
                  <a:schemeClr val="bg1"/>
                </a:solidFill>
              </a:rPr>
              <a:t>Driest monsoon season 1.59” in 1924 </a:t>
            </a:r>
          </a:p>
          <a:p>
            <a:pPr>
              <a:buFontTx/>
              <a:buChar char="•"/>
            </a:pPr>
            <a:r>
              <a:rPr lang="en-US" sz="2000">
                <a:solidFill>
                  <a:schemeClr val="bg1"/>
                </a:solidFill>
              </a:rPr>
              <a:t>Wettest monsoon season 13.84” in 1964</a:t>
            </a:r>
          </a:p>
        </p:txBody>
      </p:sp>
      <p:sp>
        <p:nvSpPr>
          <p:cNvPr id="52231" name="Text Box 7"/>
          <p:cNvSpPr txBox="1">
            <a:spLocks noChangeArrowheads="1"/>
          </p:cNvSpPr>
          <p:nvPr/>
        </p:nvSpPr>
        <p:spPr bwMode="auto">
          <a:xfrm>
            <a:off x="327025" y="2663825"/>
            <a:ext cx="4627563" cy="396875"/>
          </a:xfrm>
          <a:prstGeom prst="rect">
            <a:avLst/>
          </a:prstGeom>
          <a:noFill/>
          <a:ln w="9525">
            <a:noFill/>
            <a:miter lim="800000"/>
            <a:headEnd/>
            <a:tailEnd/>
          </a:ln>
        </p:spPr>
        <p:txBody>
          <a:bodyPr>
            <a:spAutoFit/>
          </a:bodyPr>
          <a:lstStyle/>
          <a:p>
            <a:endParaRPr lang="en-US" sz="2000">
              <a:solidFill>
                <a:schemeClr val="bg1"/>
              </a:solidFill>
            </a:endParaRPr>
          </a:p>
        </p:txBody>
      </p:sp>
    </p:spTree>
    <p:extLst>
      <p:ext uri="{BB962C8B-B14F-4D97-AF65-F5344CB8AC3E}">
        <p14:creationId xmlns:p14="http://schemas.microsoft.com/office/powerpoint/2010/main" val="10341787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b="1" smtClean="0">
                <a:solidFill>
                  <a:schemeClr val="bg1"/>
                </a:solidFill>
              </a:rPr>
              <a:t>Upper Level Flow - May</a:t>
            </a:r>
          </a:p>
        </p:txBody>
      </p:sp>
      <p:pic>
        <p:nvPicPr>
          <p:cNvPr id="53251" name="Picture 3" descr="may"/>
          <p:cNvPicPr>
            <a:picLocks noChangeAspect="1" noChangeArrowheads="1"/>
          </p:cNvPicPr>
          <p:nvPr/>
        </p:nvPicPr>
        <p:blipFill>
          <a:blip r:embed="rId3" cstate="print"/>
          <a:srcRect/>
          <a:stretch>
            <a:fillRect/>
          </a:stretch>
        </p:blipFill>
        <p:spPr bwMode="auto">
          <a:xfrm>
            <a:off x="1371600" y="1555750"/>
            <a:ext cx="6399213" cy="4951413"/>
          </a:xfrm>
          <a:prstGeom prst="rect">
            <a:avLst/>
          </a:prstGeom>
          <a:noFill/>
          <a:ln w="9525">
            <a:noFill/>
            <a:miter lim="800000"/>
            <a:headEnd/>
            <a:tailEnd/>
          </a:ln>
        </p:spPr>
      </p:pic>
      <p:sp>
        <p:nvSpPr>
          <p:cNvPr id="53252" name="WordArt 4"/>
          <p:cNvSpPr>
            <a:spLocks noChangeArrowheads="1" noChangeShapeType="1" noTextEdit="1"/>
          </p:cNvSpPr>
          <p:nvPr/>
        </p:nvSpPr>
        <p:spPr bwMode="auto">
          <a:xfrm rot="5400000">
            <a:off x="4064000" y="4811713"/>
            <a:ext cx="425450"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53253" name="WordArt 6"/>
          <p:cNvSpPr>
            <a:spLocks noChangeArrowheads="1" noChangeShapeType="1" noTextEdit="1"/>
          </p:cNvSpPr>
          <p:nvPr/>
        </p:nvSpPr>
        <p:spPr bwMode="auto">
          <a:xfrm rot="5400000">
            <a:off x="6306343" y="4977607"/>
            <a:ext cx="423863"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extLst>
      <p:ext uri="{BB962C8B-B14F-4D97-AF65-F5344CB8AC3E}">
        <p14:creationId xmlns:p14="http://schemas.microsoft.com/office/powerpoint/2010/main" val="3637163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b="1" smtClean="0">
                <a:solidFill>
                  <a:schemeClr val="bg1"/>
                </a:solidFill>
              </a:rPr>
              <a:t>Upper Level Flow - June</a:t>
            </a:r>
          </a:p>
        </p:txBody>
      </p:sp>
      <p:pic>
        <p:nvPicPr>
          <p:cNvPr id="54275" name="Picture 3" descr="june"/>
          <p:cNvPicPr>
            <a:picLocks noChangeAspect="1" noChangeArrowheads="1"/>
          </p:cNvPicPr>
          <p:nvPr/>
        </p:nvPicPr>
        <p:blipFill>
          <a:blip r:embed="rId3" cstate="print"/>
          <a:srcRect/>
          <a:stretch>
            <a:fillRect/>
          </a:stretch>
        </p:blipFill>
        <p:spPr bwMode="auto">
          <a:xfrm>
            <a:off x="1371600" y="1563688"/>
            <a:ext cx="6399213" cy="4949825"/>
          </a:xfrm>
          <a:prstGeom prst="rect">
            <a:avLst/>
          </a:prstGeom>
          <a:noFill/>
          <a:ln w="9525">
            <a:noFill/>
            <a:miter lim="800000"/>
            <a:headEnd/>
            <a:tailEnd/>
          </a:ln>
        </p:spPr>
      </p:pic>
      <p:sp>
        <p:nvSpPr>
          <p:cNvPr id="54276" name="WordArt 6"/>
          <p:cNvSpPr>
            <a:spLocks noChangeArrowheads="1" noChangeShapeType="1" noTextEdit="1"/>
          </p:cNvSpPr>
          <p:nvPr/>
        </p:nvSpPr>
        <p:spPr bwMode="auto">
          <a:xfrm rot="5400000">
            <a:off x="3889375" y="3868738"/>
            <a:ext cx="425450"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54277" name="WordArt 7"/>
          <p:cNvSpPr>
            <a:spLocks noChangeArrowheads="1" noChangeShapeType="1" noTextEdit="1"/>
          </p:cNvSpPr>
          <p:nvPr/>
        </p:nvSpPr>
        <p:spPr bwMode="auto">
          <a:xfrm rot="5400000">
            <a:off x="6330950" y="4289426"/>
            <a:ext cx="422275"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extLst>
      <p:ext uri="{BB962C8B-B14F-4D97-AF65-F5344CB8AC3E}">
        <p14:creationId xmlns:p14="http://schemas.microsoft.com/office/powerpoint/2010/main" val="41900885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b="1" smtClean="0">
                <a:solidFill>
                  <a:schemeClr val="bg1"/>
                </a:solidFill>
              </a:rPr>
              <a:t>Upper Level Flow - July</a:t>
            </a:r>
          </a:p>
        </p:txBody>
      </p:sp>
      <p:pic>
        <p:nvPicPr>
          <p:cNvPr id="55299" name="Picture 3" descr="jul"/>
          <p:cNvPicPr>
            <a:picLocks noChangeAspect="1" noChangeArrowheads="1"/>
          </p:cNvPicPr>
          <p:nvPr/>
        </p:nvPicPr>
        <p:blipFill>
          <a:blip r:embed="rId3" cstate="print"/>
          <a:srcRect/>
          <a:stretch>
            <a:fillRect/>
          </a:stretch>
        </p:blipFill>
        <p:spPr bwMode="auto">
          <a:xfrm>
            <a:off x="1371600" y="1563688"/>
            <a:ext cx="6399213" cy="4949825"/>
          </a:xfrm>
          <a:prstGeom prst="rect">
            <a:avLst/>
          </a:prstGeom>
          <a:noFill/>
          <a:ln w="9525">
            <a:noFill/>
            <a:miter lim="800000"/>
            <a:headEnd/>
            <a:tailEnd/>
          </a:ln>
        </p:spPr>
      </p:pic>
      <p:sp>
        <p:nvSpPr>
          <p:cNvPr id="55300" name="WordArt 6"/>
          <p:cNvSpPr>
            <a:spLocks noChangeArrowheads="1" noChangeShapeType="1" noTextEdit="1"/>
          </p:cNvSpPr>
          <p:nvPr/>
        </p:nvSpPr>
        <p:spPr bwMode="auto">
          <a:xfrm rot="5400000">
            <a:off x="3629818" y="3148807"/>
            <a:ext cx="423863"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55301" name="WordArt 7"/>
          <p:cNvSpPr>
            <a:spLocks noChangeArrowheads="1" noChangeShapeType="1" noTextEdit="1"/>
          </p:cNvSpPr>
          <p:nvPr/>
        </p:nvSpPr>
        <p:spPr bwMode="auto">
          <a:xfrm rot="5400000">
            <a:off x="6257925" y="3606801"/>
            <a:ext cx="422275"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extLst>
      <p:ext uri="{BB962C8B-B14F-4D97-AF65-F5344CB8AC3E}">
        <p14:creationId xmlns:p14="http://schemas.microsoft.com/office/powerpoint/2010/main" val="3139927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481013" y="2171700"/>
            <a:ext cx="8181975" cy="1408113"/>
          </a:xfrm>
        </p:spPr>
        <p:txBody>
          <a:bodyPr/>
          <a:lstStyle/>
          <a:p>
            <a:pPr eaLnBrk="1" hangingPunct="1"/>
            <a:endParaRPr lang="en-US" smtClean="0"/>
          </a:p>
        </p:txBody>
      </p:sp>
      <p:sp>
        <p:nvSpPr>
          <p:cNvPr id="56323" name="Rectangle 3"/>
          <p:cNvSpPr>
            <a:spLocks noGrp="1" noChangeArrowheads="1"/>
          </p:cNvSpPr>
          <p:nvPr>
            <p:ph type="subTitle" idx="1"/>
          </p:nvPr>
        </p:nvSpPr>
        <p:spPr>
          <a:xfrm>
            <a:off x="1203325" y="3935413"/>
            <a:ext cx="6737350" cy="1677987"/>
          </a:xfrm>
        </p:spPr>
        <p:txBody>
          <a:bodyPr/>
          <a:lstStyle/>
          <a:p>
            <a:pPr eaLnBrk="1" hangingPunct="1"/>
            <a:endParaRPr lang="en-US" smtClean="0"/>
          </a:p>
        </p:txBody>
      </p:sp>
      <p:pic>
        <p:nvPicPr>
          <p:cNvPr id="56324" name="Picture 4" descr="us_mx"/>
          <p:cNvPicPr>
            <a:picLocks noChangeAspect="1" noChangeArrowheads="1"/>
          </p:cNvPicPr>
          <p:nvPr/>
        </p:nvPicPr>
        <p:blipFill>
          <a:blip r:embed="rId3" cstate="print"/>
          <a:srcRect/>
          <a:stretch>
            <a:fillRect/>
          </a:stretch>
        </p:blipFill>
        <p:spPr bwMode="auto">
          <a:xfrm>
            <a:off x="0" y="9525"/>
            <a:ext cx="9144000" cy="6856413"/>
          </a:xfrm>
          <a:prstGeom prst="rect">
            <a:avLst/>
          </a:prstGeom>
          <a:noFill/>
          <a:ln w="9525">
            <a:noFill/>
            <a:miter lim="800000"/>
            <a:headEnd/>
            <a:tailEnd/>
          </a:ln>
        </p:spPr>
      </p:pic>
      <p:sp>
        <p:nvSpPr>
          <p:cNvPr id="56325" name="WordArt 5"/>
          <p:cNvSpPr>
            <a:spLocks noChangeArrowheads="1" noChangeShapeType="1" noTextEdit="1"/>
          </p:cNvSpPr>
          <p:nvPr/>
        </p:nvSpPr>
        <p:spPr bwMode="auto">
          <a:xfrm rot="5400000">
            <a:off x="4362450" y="1271588"/>
            <a:ext cx="417513" cy="642937"/>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56326" name="Freeform 6"/>
          <p:cNvSpPr>
            <a:spLocks/>
          </p:cNvSpPr>
          <p:nvPr/>
        </p:nvSpPr>
        <p:spPr bwMode="auto">
          <a:xfrm>
            <a:off x="3028950" y="2849563"/>
            <a:ext cx="801688" cy="1020762"/>
          </a:xfrm>
          <a:custGeom>
            <a:avLst/>
            <a:gdLst>
              <a:gd name="T0" fmla="*/ 2147483647 w 312"/>
              <a:gd name="T1" fmla="*/ 2147483647 h 624"/>
              <a:gd name="T2" fmla="*/ 2147483647 w 312"/>
              <a:gd name="T3" fmla="*/ 2147483647 h 624"/>
              <a:gd name="T4" fmla="*/ 2147483647 w 312"/>
              <a:gd name="T5" fmla="*/ 2147483647 h 624"/>
              <a:gd name="T6" fmla="*/ 2147483647 w 312"/>
              <a:gd name="T7" fmla="*/ 2147483647 h 624"/>
              <a:gd name="T8" fmla="*/ 2147483647 w 312"/>
              <a:gd name="T9" fmla="*/ 2147483647 h 624"/>
              <a:gd name="T10" fmla="*/ 2147483647 w 312"/>
              <a:gd name="T11" fmla="*/ 2147483647 h 624"/>
              <a:gd name="T12" fmla="*/ 2147483647 w 312"/>
              <a:gd name="T13" fmla="*/ 0 h 624"/>
              <a:gd name="T14" fmla="*/ 0 60000 65536"/>
              <a:gd name="T15" fmla="*/ 0 60000 65536"/>
              <a:gd name="T16" fmla="*/ 0 60000 65536"/>
              <a:gd name="T17" fmla="*/ 0 60000 65536"/>
              <a:gd name="T18" fmla="*/ 0 60000 65536"/>
              <a:gd name="T19" fmla="*/ 0 60000 65536"/>
              <a:gd name="T20" fmla="*/ 0 60000 65536"/>
              <a:gd name="T21" fmla="*/ 0 w 312"/>
              <a:gd name="T22" fmla="*/ 0 h 624"/>
              <a:gd name="T23" fmla="*/ 312 w 3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2" h="624">
                <a:moveTo>
                  <a:pt x="216" y="624"/>
                </a:moveTo>
                <a:cubicBezTo>
                  <a:pt x="200" y="608"/>
                  <a:pt x="184" y="592"/>
                  <a:pt x="168" y="576"/>
                </a:cubicBezTo>
                <a:cubicBezTo>
                  <a:pt x="152" y="560"/>
                  <a:pt x="144" y="560"/>
                  <a:pt x="120" y="528"/>
                </a:cubicBezTo>
                <a:cubicBezTo>
                  <a:pt x="96" y="496"/>
                  <a:pt x="40" y="440"/>
                  <a:pt x="24" y="384"/>
                </a:cubicBezTo>
                <a:cubicBezTo>
                  <a:pt x="8" y="328"/>
                  <a:pt x="0" y="248"/>
                  <a:pt x="24" y="192"/>
                </a:cubicBezTo>
                <a:cubicBezTo>
                  <a:pt x="48" y="136"/>
                  <a:pt x="120" y="80"/>
                  <a:pt x="168" y="48"/>
                </a:cubicBezTo>
                <a:cubicBezTo>
                  <a:pt x="216" y="16"/>
                  <a:pt x="264" y="8"/>
                  <a:pt x="312" y="0"/>
                </a:cubicBezTo>
              </a:path>
            </a:pathLst>
          </a:custGeom>
          <a:noFill/>
          <a:ln w="76200" cmpd="sng">
            <a:solidFill>
              <a:schemeClr val="accent2"/>
            </a:solidFill>
            <a:round/>
            <a:headEnd type="none" w="med" len="med"/>
            <a:tailEnd type="triangle" w="med" len="med"/>
          </a:ln>
        </p:spPr>
        <p:txBody>
          <a:bodyPr/>
          <a:lstStyle/>
          <a:p>
            <a:endParaRPr lang="en-US"/>
          </a:p>
        </p:txBody>
      </p:sp>
      <p:sp>
        <p:nvSpPr>
          <p:cNvPr id="440328" name="WordArt 8"/>
          <p:cNvSpPr>
            <a:spLocks noChangeArrowheads="1" noChangeShapeType="1" noTextEdit="1"/>
          </p:cNvSpPr>
          <p:nvPr/>
        </p:nvSpPr>
        <p:spPr bwMode="auto">
          <a:xfrm>
            <a:off x="2801938" y="2686050"/>
            <a:ext cx="260350" cy="401638"/>
          </a:xfrm>
          <a:prstGeom prst="rect">
            <a:avLst/>
          </a:prstGeom>
          <a:scene3d>
            <a:camera prst="orthographicFront">
              <a:rot lat="0" lon="0" rev="16200000"/>
            </a:camera>
            <a:lightRig rig="threePt" dir="t"/>
          </a:scene3d>
        </p:spPr>
        <p:txBody>
          <a:bodyPr vert="wordArtVert" wrap="none" fromWordArt="1">
            <a:prstTxWarp prst="textPlain">
              <a:avLst>
                <a:gd name="adj" fmla="val 50000"/>
              </a:avLst>
            </a:prstTxWarp>
            <a:scene3d>
              <a:camera prst="orthographicFront">
                <a:rot lat="0" lon="0" rev="21299999"/>
              </a:camera>
              <a:lightRig rig="threePt" dir="t"/>
            </a:scene3d>
          </a:bodyPr>
          <a:lstStyle/>
          <a:p>
            <a:pPr algn="ctr" fontAlgn="auto">
              <a:defRPr/>
            </a:pPr>
            <a:r>
              <a:rPr lang="en-US" sz="3600" i="1" kern="10" dirty="0">
                <a:ln w="9525">
                  <a:solidFill>
                    <a:srgbClr val="800000"/>
                  </a:solidFill>
                  <a:round/>
                  <a:headEnd/>
                  <a:tailEnd/>
                </a:ln>
                <a:solidFill>
                  <a:srgbClr val="FF0000"/>
                </a:solidFill>
                <a:effectLst>
                  <a:outerShdw dist="35921" dir="2700000" algn="ctr" rotWithShape="0">
                    <a:srgbClr val="B2B2B2">
                      <a:alpha val="80000"/>
                    </a:srgbClr>
                  </a:outerShdw>
                </a:effectLst>
                <a:latin typeface="Arial Black"/>
                <a:cs typeface="+mn-cs"/>
              </a:rPr>
              <a:t>L</a:t>
            </a:r>
          </a:p>
        </p:txBody>
      </p:sp>
      <p:sp>
        <p:nvSpPr>
          <p:cNvPr id="56328" name="AutoShape 9"/>
          <p:cNvSpPr>
            <a:spLocks noChangeArrowheads="1"/>
          </p:cNvSpPr>
          <p:nvPr/>
        </p:nvSpPr>
        <p:spPr bwMode="auto">
          <a:xfrm>
            <a:off x="2409825" y="2611438"/>
            <a:ext cx="401638" cy="728662"/>
          </a:xfrm>
          <a:prstGeom prst="curvedRightArrow">
            <a:avLst>
              <a:gd name="adj1" fmla="val 36285"/>
              <a:gd name="adj2" fmla="val 72569"/>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56329" name="AutoShape 10"/>
          <p:cNvSpPr>
            <a:spLocks noChangeArrowheads="1"/>
          </p:cNvSpPr>
          <p:nvPr/>
        </p:nvSpPr>
        <p:spPr bwMode="auto">
          <a:xfrm rot="10800000">
            <a:off x="3132138" y="2538413"/>
            <a:ext cx="400050" cy="728662"/>
          </a:xfrm>
          <a:prstGeom prst="curvedRightArrow">
            <a:avLst>
              <a:gd name="adj1" fmla="val 36429"/>
              <a:gd name="adj2" fmla="val 72857"/>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56330" name="AutoShape 11"/>
          <p:cNvSpPr>
            <a:spLocks noChangeArrowheads="1"/>
          </p:cNvSpPr>
          <p:nvPr/>
        </p:nvSpPr>
        <p:spPr bwMode="auto">
          <a:xfrm>
            <a:off x="4710113" y="1096963"/>
            <a:ext cx="561975" cy="1020762"/>
          </a:xfrm>
          <a:prstGeom prst="curvedLeftArrow">
            <a:avLst>
              <a:gd name="adj1" fmla="val 36328"/>
              <a:gd name="adj2" fmla="val 72655"/>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6331" name="AutoShape 12"/>
          <p:cNvSpPr>
            <a:spLocks noChangeArrowheads="1"/>
          </p:cNvSpPr>
          <p:nvPr/>
        </p:nvSpPr>
        <p:spPr bwMode="auto">
          <a:xfrm rot="-10543926">
            <a:off x="3870325" y="1017588"/>
            <a:ext cx="557213" cy="1019175"/>
          </a:xfrm>
          <a:prstGeom prst="curvedLeftArrow">
            <a:avLst>
              <a:gd name="adj1" fmla="val 36581"/>
              <a:gd name="adj2" fmla="val 73162"/>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6332" name="AutoShape 13"/>
          <p:cNvSpPr>
            <a:spLocks noChangeArrowheads="1"/>
          </p:cNvSpPr>
          <p:nvPr/>
        </p:nvSpPr>
        <p:spPr bwMode="auto">
          <a:xfrm>
            <a:off x="1408113" y="312738"/>
            <a:ext cx="1603375" cy="292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solidFill>
          <a:ln w="9525">
            <a:solidFill>
              <a:schemeClr val="tx1"/>
            </a:solidFill>
            <a:miter lim="800000"/>
            <a:headEnd/>
            <a:tailEnd/>
          </a:ln>
        </p:spPr>
        <p:txBody>
          <a:bodyPr wrap="none" anchor="ctr"/>
          <a:lstStyle/>
          <a:p>
            <a:pPr algn="ctr"/>
            <a:r>
              <a:rPr lang="en-US" sz="1000" b="1"/>
              <a:t>westerly wind</a:t>
            </a:r>
          </a:p>
        </p:txBody>
      </p:sp>
      <p:sp>
        <p:nvSpPr>
          <p:cNvPr id="56333" name="AutoShape 14"/>
          <p:cNvSpPr>
            <a:spLocks noChangeArrowheads="1"/>
          </p:cNvSpPr>
          <p:nvPr/>
        </p:nvSpPr>
        <p:spPr bwMode="auto">
          <a:xfrm rot="4261047">
            <a:off x="3733007" y="3225006"/>
            <a:ext cx="838200" cy="207963"/>
          </a:xfrm>
          <a:prstGeom prst="leftRightArrow">
            <a:avLst>
              <a:gd name="adj1" fmla="val 50000"/>
              <a:gd name="adj2" fmla="val 80610"/>
            </a:avLst>
          </a:prstGeom>
          <a:solidFill>
            <a:srgbClr val="99FF99"/>
          </a:solidFill>
          <a:ln w="9525">
            <a:solidFill>
              <a:schemeClr val="tx1"/>
            </a:solidFill>
            <a:miter lim="800000"/>
            <a:headEnd/>
            <a:tailEnd/>
          </a:ln>
        </p:spPr>
        <p:txBody>
          <a:bodyPr wrap="none" anchor="ctr"/>
          <a:lstStyle/>
          <a:p>
            <a:endParaRPr lang="en-US"/>
          </a:p>
        </p:txBody>
      </p:sp>
      <p:grpSp>
        <p:nvGrpSpPr>
          <p:cNvPr id="56334" name="Group 15"/>
          <p:cNvGrpSpPr>
            <a:grpSpLocks/>
          </p:cNvGrpSpPr>
          <p:nvPr/>
        </p:nvGrpSpPr>
        <p:grpSpPr bwMode="auto">
          <a:xfrm>
            <a:off x="7199313" y="6256338"/>
            <a:ext cx="1603375" cy="292100"/>
            <a:chOff x="4560" y="3936"/>
            <a:chExt cx="960" cy="192"/>
          </a:xfrm>
        </p:grpSpPr>
        <p:sp>
          <p:nvSpPr>
            <p:cNvPr id="56359" name="AutoShape 16"/>
            <p:cNvSpPr>
              <a:spLocks noChangeArrowheads="1"/>
            </p:cNvSpPr>
            <p:nvPr/>
          </p:nvSpPr>
          <p:spPr bwMode="auto">
            <a:xfrm rot="10800000">
              <a:off x="4560" y="3936"/>
              <a:ext cx="960"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solidFill>
            <a:ln w="9525">
              <a:solidFill>
                <a:schemeClr val="tx1"/>
              </a:solidFill>
              <a:miter lim="800000"/>
              <a:headEnd/>
              <a:tailEnd/>
            </a:ln>
          </p:spPr>
          <p:txBody>
            <a:bodyPr rot="10800000" wrap="none" anchor="ctr"/>
            <a:lstStyle/>
            <a:p>
              <a:endParaRPr lang="en-US"/>
            </a:p>
          </p:txBody>
        </p:sp>
        <p:sp>
          <p:nvSpPr>
            <p:cNvPr id="56360" name="Text Box 17"/>
            <p:cNvSpPr txBox="1">
              <a:spLocks noChangeArrowheads="1"/>
            </p:cNvSpPr>
            <p:nvPr/>
          </p:nvSpPr>
          <p:spPr bwMode="auto">
            <a:xfrm>
              <a:off x="4758" y="3949"/>
              <a:ext cx="589" cy="160"/>
            </a:xfrm>
            <a:prstGeom prst="rect">
              <a:avLst/>
            </a:prstGeom>
            <a:noFill/>
            <a:ln w="9525">
              <a:noFill/>
              <a:miter lim="800000"/>
              <a:headEnd/>
              <a:tailEnd/>
            </a:ln>
          </p:spPr>
          <p:txBody>
            <a:bodyPr wrap="none">
              <a:spAutoFit/>
            </a:bodyPr>
            <a:lstStyle/>
            <a:p>
              <a:r>
                <a:rPr lang="en-US" sz="1000" b="1"/>
                <a:t>easterly wind</a:t>
              </a:r>
            </a:p>
          </p:txBody>
        </p:sp>
      </p:grpSp>
      <p:sp>
        <p:nvSpPr>
          <p:cNvPr id="56335" name="Text Box 18"/>
          <p:cNvSpPr txBox="1">
            <a:spLocks noChangeArrowheads="1"/>
          </p:cNvSpPr>
          <p:nvPr/>
        </p:nvSpPr>
        <p:spPr bwMode="auto">
          <a:xfrm>
            <a:off x="4819650" y="923925"/>
            <a:ext cx="1216025" cy="457200"/>
          </a:xfrm>
          <a:prstGeom prst="rect">
            <a:avLst/>
          </a:prstGeom>
          <a:noFill/>
          <a:ln w="9525">
            <a:noFill/>
            <a:miter lim="800000"/>
            <a:headEnd/>
            <a:tailEnd/>
          </a:ln>
        </p:spPr>
        <p:txBody>
          <a:bodyPr wrap="none">
            <a:spAutoFit/>
          </a:bodyPr>
          <a:lstStyle/>
          <a:p>
            <a:pPr algn="ctr"/>
            <a:r>
              <a:rPr lang="en-US" sz="1200" b="1">
                <a:solidFill>
                  <a:schemeClr val="bg1"/>
                </a:solidFill>
              </a:rPr>
              <a:t>Four Corners</a:t>
            </a:r>
          </a:p>
          <a:p>
            <a:pPr algn="ctr"/>
            <a:r>
              <a:rPr lang="en-US" sz="1200" b="1">
                <a:solidFill>
                  <a:schemeClr val="bg1"/>
                </a:solidFill>
              </a:rPr>
              <a:t>High Pressure</a:t>
            </a:r>
          </a:p>
        </p:txBody>
      </p:sp>
      <p:sp>
        <p:nvSpPr>
          <p:cNvPr id="56336" name="Text Box 19"/>
          <p:cNvSpPr txBox="1">
            <a:spLocks noChangeArrowheads="1"/>
          </p:cNvSpPr>
          <p:nvPr/>
        </p:nvSpPr>
        <p:spPr bwMode="auto">
          <a:xfrm>
            <a:off x="2189163" y="2127250"/>
            <a:ext cx="1360487" cy="457200"/>
          </a:xfrm>
          <a:prstGeom prst="rect">
            <a:avLst/>
          </a:prstGeom>
          <a:noFill/>
          <a:ln w="9525">
            <a:noFill/>
            <a:miter lim="800000"/>
            <a:headEnd/>
            <a:tailEnd/>
          </a:ln>
        </p:spPr>
        <p:txBody>
          <a:bodyPr wrap="none">
            <a:spAutoFit/>
          </a:bodyPr>
          <a:lstStyle/>
          <a:p>
            <a:pPr algn="ctr"/>
            <a:r>
              <a:rPr lang="en-US" sz="1200" b="1">
                <a:solidFill>
                  <a:schemeClr val="bg1"/>
                </a:solidFill>
              </a:rPr>
              <a:t>CO. River Valley</a:t>
            </a:r>
          </a:p>
          <a:p>
            <a:pPr algn="ctr"/>
            <a:r>
              <a:rPr lang="en-US" sz="1200" b="1">
                <a:solidFill>
                  <a:schemeClr val="bg1"/>
                </a:solidFill>
              </a:rPr>
              <a:t>Thermal Low</a:t>
            </a:r>
          </a:p>
        </p:txBody>
      </p:sp>
      <p:sp>
        <p:nvSpPr>
          <p:cNvPr id="56337" name="Text Box 20"/>
          <p:cNvSpPr txBox="1">
            <a:spLocks noChangeArrowheads="1"/>
          </p:cNvSpPr>
          <p:nvPr/>
        </p:nvSpPr>
        <p:spPr bwMode="auto">
          <a:xfrm>
            <a:off x="3492500" y="3917950"/>
            <a:ext cx="2351088" cy="822325"/>
          </a:xfrm>
          <a:prstGeom prst="rect">
            <a:avLst/>
          </a:prstGeom>
          <a:noFill/>
          <a:ln w="9525">
            <a:noFill/>
            <a:miter lim="800000"/>
            <a:headEnd/>
            <a:tailEnd/>
          </a:ln>
        </p:spPr>
        <p:txBody>
          <a:bodyPr>
            <a:spAutoFit/>
          </a:bodyPr>
          <a:lstStyle/>
          <a:p>
            <a:pPr algn="ctr"/>
            <a:r>
              <a:rPr lang="en-US" sz="1200" b="1">
                <a:solidFill>
                  <a:srgbClr val="CCFFCC"/>
                </a:solidFill>
              </a:rPr>
              <a:t>Core Monsoon Area</a:t>
            </a:r>
          </a:p>
          <a:p>
            <a:pPr algn="ctr"/>
            <a:r>
              <a:rPr lang="en-US" sz="1200" b="1">
                <a:solidFill>
                  <a:srgbClr val="CCFFCC"/>
                </a:solidFill>
              </a:rPr>
              <a:t>(abundant tropical moisture, frequent</a:t>
            </a:r>
          </a:p>
          <a:p>
            <a:pPr algn="ctr"/>
            <a:r>
              <a:rPr lang="en-US" sz="1200" b="1">
                <a:solidFill>
                  <a:srgbClr val="CCFFCC"/>
                </a:solidFill>
              </a:rPr>
              <a:t> thunderstorm activity)</a:t>
            </a:r>
          </a:p>
        </p:txBody>
      </p:sp>
      <p:sp>
        <p:nvSpPr>
          <p:cNvPr id="56338" name="Text Box 21"/>
          <p:cNvSpPr txBox="1">
            <a:spLocks noChangeArrowheads="1"/>
          </p:cNvSpPr>
          <p:nvPr/>
        </p:nvSpPr>
        <p:spPr bwMode="auto">
          <a:xfrm>
            <a:off x="5348288" y="2901950"/>
            <a:ext cx="1617662" cy="457200"/>
          </a:xfrm>
          <a:prstGeom prst="rect">
            <a:avLst/>
          </a:prstGeom>
          <a:noFill/>
          <a:ln w="9525">
            <a:noFill/>
            <a:miter lim="800000"/>
            <a:headEnd/>
            <a:tailEnd/>
          </a:ln>
        </p:spPr>
        <p:txBody>
          <a:bodyPr wrap="none">
            <a:spAutoFit/>
          </a:bodyPr>
          <a:lstStyle/>
          <a:p>
            <a:pPr algn="ctr"/>
            <a:r>
              <a:rPr lang="en-US" sz="1200" b="1">
                <a:solidFill>
                  <a:schemeClr val="bg1"/>
                </a:solidFill>
              </a:rPr>
              <a:t>Mid-level moisture</a:t>
            </a:r>
          </a:p>
          <a:p>
            <a:pPr algn="ctr"/>
            <a:r>
              <a:rPr lang="en-US" sz="1200" b="1">
                <a:solidFill>
                  <a:schemeClr val="bg1"/>
                </a:solidFill>
              </a:rPr>
              <a:t>from Gulf of Mexico</a:t>
            </a:r>
          </a:p>
        </p:txBody>
      </p:sp>
      <p:sp>
        <p:nvSpPr>
          <p:cNvPr id="56339" name="Text Box 22"/>
          <p:cNvSpPr txBox="1">
            <a:spLocks noChangeArrowheads="1"/>
          </p:cNvSpPr>
          <p:nvPr/>
        </p:nvSpPr>
        <p:spPr bwMode="auto">
          <a:xfrm>
            <a:off x="1598613" y="3557588"/>
            <a:ext cx="1804987" cy="457200"/>
          </a:xfrm>
          <a:prstGeom prst="rect">
            <a:avLst/>
          </a:prstGeom>
          <a:noFill/>
          <a:ln w="9525">
            <a:noFill/>
            <a:miter lim="800000"/>
            <a:headEnd/>
            <a:tailEnd/>
          </a:ln>
        </p:spPr>
        <p:txBody>
          <a:bodyPr wrap="none">
            <a:spAutoFit/>
          </a:bodyPr>
          <a:lstStyle/>
          <a:p>
            <a:pPr algn="ctr"/>
            <a:r>
              <a:rPr lang="en-US" sz="1200" b="1">
                <a:solidFill>
                  <a:schemeClr val="bg1"/>
                </a:solidFill>
              </a:rPr>
              <a:t>Low-level moisture</a:t>
            </a:r>
          </a:p>
          <a:p>
            <a:pPr algn="ctr"/>
            <a:r>
              <a:rPr lang="en-US" sz="1200" b="1">
                <a:solidFill>
                  <a:schemeClr val="bg1"/>
                </a:solidFill>
              </a:rPr>
              <a:t>from Gulf of California</a:t>
            </a:r>
          </a:p>
        </p:txBody>
      </p:sp>
      <p:sp>
        <p:nvSpPr>
          <p:cNvPr id="56340" name="Text Box 23"/>
          <p:cNvSpPr txBox="1">
            <a:spLocks noChangeArrowheads="1"/>
          </p:cNvSpPr>
          <p:nvPr/>
        </p:nvSpPr>
        <p:spPr bwMode="auto">
          <a:xfrm>
            <a:off x="720725" y="5813425"/>
            <a:ext cx="1587500" cy="304800"/>
          </a:xfrm>
          <a:prstGeom prst="rect">
            <a:avLst/>
          </a:prstGeom>
          <a:noFill/>
          <a:ln w="9525">
            <a:noFill/>
            <a:miter lim="800000"/>
            <a:headEnd/>
            <a:tailEnd/>
          </a:ln>
        </p:spPr>
        <p:txBody>
          <a:bodyPr wrap="none">
            <a:spAutoFit/>
          </a:bodyPr>
          <a:lstStyle/>
          <a:p>
            <a:r>
              <a:rPr lang="en-US" sz="1400" b="1">
                <a:solidFill>
                  <a:schemeClr val="bg1"/>
                </a:solidFill>
              </a:rPr>
              <a:t>PACIFIC OCEAN</a:t>
            </a:r>
          </a:p>
        </p:txBody>
      </p:sp>
      <p:sp>
        <p:nvSpPr>
          <p:cNvPr id="56341" name="Text Box 24"/>
          <p:cNvSpPr txBox="1">
            <a:spLocks noChangeArrowheads="1"/>
          </p:cNvSpPr>
          <p:nvPr/>
        </p:nvSpPr>
        <p:spPr bwMode="auto">
          <a:xfrm>
            <a:off x="6918325" y="6586538"/>
            <a:ext cx="700088" cy="274637"/>
          </a:xfrm>
          <a:prstGeom prst="rect">
            <a:avLst/>
          </a:prstGeom>
          <a:noFill/>
          <a:ln w="9525">
            <a:noFill/>
            <a:miter lim="800000"/>
            <a:headEnd/>
            <a:tailEnd/>
          </a:ln>
        </p:spPr>
        <p:txBody>
          <a:bodyPr wrap="none">
            <a:spAutoFit/>
          </a:bodyPr>
          <a:lstStyle/>
          <a:p>
            <a:r>
              <a:rPr lang="en-US" sz="1200" b="1">
                <a:solidFill>
                  <a:srgbClr val="DDDDDD"/>
                </a:solidFill>
              </a:rPr>
              <a:t>Mexico</a:t>
            </a:r>
          </a:p>
        </p:txBody>
      </p:sp>
      <p:sp>
        <p:nvSpPr>
          <p:cNvPr id="56342" name="Text Box 25"/>
          <p:cNvSpPr txBox="1">
            <a:spLocks noChangeArrowheads="1"/>
          </p:cNvSpPr>
          <p:nvPr/>
        </p:nvSpPr>
        <p:spPr bwMode="auto">
          <a:xfrm>
            <a:off x="7423150" y="3162300"/>
            <a:ext cx="379413" cy="274638"/>
          </a:xfrm>
          <a:prstGeom prst="rect">
            <a:avLst/>
          </a:prstGeom>
          <a:noFill/>
          <a:ln w="9525">
            <a:noFill/>
            <a:miter lim="800000"/>
            <a:headEnd/>
            <a:tailEnd/>
          </a:ln>
        </p:spPr>
        <p:txBody>
          <a:bodyPr wrap="none">
            <a:spAutoFit/>
          </a:bodyPr>
          <a:lstStyle/>
          <a:p>
            <a:r>
              <a:rPr lang="en-US" sz="1200" b="1">
                <a:solidFill>
                  <a:srgbClr val="DDDDDD"/>
                </a:solidFill>
              </a:rPr>
              <a:t>TX</a:t>
            </a:r>
          </a:p>
        </p:txBody>
      </p:sp>
      <p:sp>
        <p:nvSpPr>
          <p:cNvPr id="56343" name="Text Box 26"/>
          <p:cNvSpPr txBox="1">
            <a:spLocks noChangeArrowheads="1"/>
          </p:cNvSpPr>
          <p:nvPr/>
        </p:nvSpPr>
        <p:spPr bwMode="auto">
          <a:xfrm>
            <a:off x="5300663" y="2043113"/>
            <a:ext cx="420687" cy="274637"/>
          </a:xfrm>
          <a:prstGeom prst="rect">
            <a:avLst/>
          </a:prstGeom>
          <a:noFill/>
          <a:ln w="9525">
            <a:noFill/>
            <a:miter lim="800000"/>
            <a:headEnd/>
            <a:tailEnd/>
          </a:ln>
        </p:spPr>
        <p:txBody>
          <a:bodyPr wrap="none">
            <a:spAutoFit/>
          </a:bodyPr>
          <a:lstStyle/>
          <a:p>
            <a:r>
              <a:rPr lang="en-US" sz="1200" b="1">
                <a:solidFill>
                  <a:srgbClr val="DDDDDD"/>
                </a:solidFill>
              </a:rPr>
              <a:t>NM</a:t>
            </a:r>
          </a:p>
        </p:txBody>
      </p:sp>
      <p:sp>
        <p:nvSpPr>
          <p:cNvPr id="56344" name="Text Box 27"/>
          <p:cNvSpPr txBox="1">
            <a:spLocks noChangeArrowheads="1"/>
          </p:cNvSpPr>
          <p:nvPr/>
        </p:nvSpPr>
        <p:spPr bwMode="auto">
          <a:xfrm>
            <a:off x="5381625" y="681038"/>
            <a:ext cx="412750" cy="274637"/>
          </a:xfrm>
          <a:prstGeom prst="rect">
            <a:avLst/>
          </a:prstGeom>
          <a:noFill/>
          <a:ln w="9525">
            <a:noFill/>
            <a:miter lim="800000"/>
            <a:headEnd/>
            <a:tailEnd/>
          </a:ln>
        </p:spPr>
        <p:txBody>
          <a:bodyPr wrap="none">
            <a:spAutoFit/>
          </a:bodyPr>
          <a:lstStyle/>
          <a:p>
            <a:r>
              <a:rPr lang="en-US" sz="1200" b="1">
                <a:solidFill>
                  <a:srgbClr val="DDDDDD"/>
                </a:solidFill>
              </a:rPr>
              <a:t>CO</a:t>
            </a:r>
          </a:p>
        </p:txBody>
      </p:sp>
      <p:sp>
        <p:nvSpPr>
          <p:cNvPr id="56345" name="Text Box 28"/>
          <p:cNvSpPr txBox="1">
            <a:spLocks noChangeArrowheads="1"/>
          </p:cNvSpPr>
          <p:nvPr/>
        </p:nvSpPr>
        <p:spPr bwMode="auto">
          <a:xfrm>
            <a:off x="3751263" y="2152650"/>
            <a:ext cx="387350" cy="274638"/>
          </a:xfrm>
          <a:prstGeom prst="rect">
            <a:avLst/>
          </a:prstGeom>
          <a:noFill/>
          <a:ln w="9525">
            <a:noFill/>
            <a:miter lim="800000"/>
            <a:headEnd/>
            <a:tailEnd/>
          </a:ln>
        </p:spPr>
        <p:txBody>
          <a:bodyPr wrap="none">
            <a:spAutoFit/>
          </a:bodyPr>
          <a:lstStyle/>
          <a:p>
            <a:r>
              <a:rPr lang="en-US" sz="1200" b="1">
                <a:solidFill>
                  <a:srgbClr val="DDDDDD"/>
                </a:solidFill>
              </a:rPr>
              <a:t>AZ</a:t>
            </a:r>
          </a:p>
        </p:txBody>
      </p:sp>
      <p:sp>
        <p:nvSpPr>
          <p:cNvPr id="56346" name="Text Box 29"/>
          <p:cNvSpPr txBox="1">
            <a:spLocks noChangeArrowheads="1"/>
          </p:cNvSpPr>
          <p:nvPr/>
        </p:nvSpPr>
        <p:spPr bwMode="auto">
          <a:xfrm>
            <a:off x="3783013" y="590550"/>
            <a:ext cx="387350" cy="274638"/>
          </a:xfrm>
          <a:prstGeom prst="rect">
            <a:avLst/>
          </a:prstGeom>
          <a:noFill/>
          <a:ln w="9525">
            <a:noFill/>
            <a:miter lim="800000"/>
            <a:headEnd/>
            <a:tailEnd/>
          </a:ln>
        </p:spPr>
        <p:txBody>
          <a:bodyPr wrap="none">
            <a:spAutoFit/>
          </a:bodyPr>
          <a:lstStyle/>
          <a:p>
            <a:r>
              <a:rPr lang="en-US" sz="1200" b="1">
                <a:solidFill>
                  <a:srgbClr val="DDDDDD"/>
                </a:solidFill>
              </a:rPr>
              <a:t>UT</a:t>
            </a:r>
          </a:p>
        </p:txBody>
      </p:sp>
      <p:sp>
        <p:nvSpPr>
          <p:cNvPr id="56347" name="Text Box 30"/>
          <p:cNvSpPr txBox="1">
            <a:spLocks noChangeArrowheads="1"/>
          </p:cNvSpPr>
          <p:nvPr/>
        </p:nvSpPr>
        <p:spPr bwMode="auto">
          <a:xfrm>
            <a:off x="2347913" y="669925"/>
            <a:ext cx="395287" cy="274638"/>
          </a:xfrm>
          <a:prstGeom prst="rect">
            <a:avLst/>
          </a:prstGeom>
          <a:noFill/>
          <a:ln w="9525">
            <a:noFill/>
            <a:miter lim="800000"/>
            <a:headEnd/>
            <a:tailEnd/>
          </a:ln>
        </p:spPr>
        <p:txBody>
          <a:bodyPr wrap="none">
            <a:spAutoFit/>
          </a:bodyPr>
          <a:lstStyle/>
          <a:p>
            <a:r>
              <a:rPr lang="en-US" sz="1200" b="1">
                <a:solidFill>
                  <a:srgbClr val="DDDDDD"/>
                </a:solidFill>
              </a:rPr>
              <a:t>NV</a:t>
            </a:r>
          </a:p>
        </p:txBody>
      </p:sp>
      <p:sp>
        <p:nvSpPr>
          <p:cNvPr id="56348" name="Text Box 31"/>
          <p:cNvSpPr txBox="1">
            <a:spLocks noChangeArrowheads="1"/>
          </p:cNvSpPr>
          <p:nvPr/>
        </p:nvSpPr>
        <p:spPr bwMode="auto">
          <a:xfrm>
            <a:off x="828675" y="1166813"/>
            <a:ext cx="403225" cy="274637"/>
          </a:xfrm>
          <a:prstGeom prst="rect">
            <a:avLst/>
          </a:prstGeom>
          <a:noFill/>
          <a:ln w="9525">
            <a:noFill/>
            <a:miter lim="800000"/>
            <a:headEnd/>
            <a:tailEnd/>
          </a:ln>
        </p:spPr>
        <p:txBody>
          <a:bodyPr wrap="none">
            <a:spAutoFit/>
          </a:bodyPr>
          <a:lstStyle/>
          <a:p>
            <a:r>
              <a:rPr lang="en-US" sz="1200" b="1">
                <a:solidFill>
                  <a:srgbClr val="DDDDDD"/>
                </a:solidFill>
              </a:rPr>
              <a:t>CA</a:t>
            </a:r>
          </a:p>
        </p:txBody>
      </p:sp>
      <p:sp>
        <p:nvSpPr>
          <p:cNvPr id="56349" name="Text Box 32"/>
          <p:cNvSpPr txBox="1">
            <a:spLocks noChangeArrowheads="1"/>
          </p:cNvSpPr>
          <p:nvPr/>
        </p:nvSpPr>
        <p:spPr bwMode="auto">
          <a:xfrm>
            <a:off x="8145463" y="1874838"/>
            <a:ext cx="379412" cy="274637"/>
          </a:xfrm>
          <a:prstGeom prst="rect">
            <a:avLst/>
          </a:prstGeom>
          <a:noFill/>
          <a:ln w="9525">
            <a:noFill/>
            <a:miter lim="800000"/>
            <a:headEnd/>
            <a:tailEnd/>
          </a:ln>
        </p:spPr>
        <p:txBody>
          <a:bodyPr wrap="none">
            <a:spAutoFit/>
          </a:bodyPr>
          <a:lstStyle/>
          <a:p>
            <a:r>
              <a:rPr lang="en-US" sz="1200" b="1">
                <a:solidFill>
                  <a:srgbClr val="DDDDDD"/>
                </a:solidFill>
              </a:rPr>
              <a:t>TX</a:t>
            </a:r>
          </a:p>
        </p:txBody>
      </p:sp>
      <p:sp>
        <p:nvSpPr>
          <p:cNvPr id="56350" name="Text Box 33"/>
          <p:cNvSpPr txBox="1">
            <a:spLocks noChangeArrowheads="1"/>
          </p:cNvSpPr>
          <p:nvPr/>
        </p:nvSpPr>
        <p:spPr bwMode="auto">
          <a:xfrm>
            <a:off x="7745413" y="1019175"/>
            <a:ext cx="395287" cy="274638"/>
          </a:xfrm>
          <a:prstGeom prst="rect">
            <a:avLst/>
          </a:prstGeom>
          <a:noFill/>
          <a:ln w="9525">
            <a:noFill/>
            <a:miter lim="800000"/>
            <a:headEnd/>
            <a:tailEnd/>
          </a:ln>
        </p:spPr>
        <p:txBody>
          <a:bodyPr wrap="none">
            <a:spAutoFit/>
          </a:bodyPr>
          <a:lstStyle/>
          <a:p>
            <a:r>
              <a:rPr lang="en-US" sz="1200" b="1">
                <a:solidFill>
                  <a:srgbClr val="DDDDDD"/>
                </a:solidFill>
              </a:rPr>
              <a:t>KS</a:t>
            </a:r>
          </a:p>
        </p:txBody>
      </p:sp>
      <p:sp>
        <p:nvSpPr>
          <p:cNvPr id="56351" name="Text Box 34"/>
          <p:cNvSpPr txBox="1">
            <a:spLocks noChangeArrowheads="1"/>
          </p:cNvSpPr>
          <p:nvPr/>
        </p:nvSpPr>
        <p:spPr bwMode="auto">
          <a:xfrm>
            <a:off x="7467600" y="214313"/>
            <a:ext cx="395288" cy="274637"/>
          </a:xfrm>
          <a:prstGeom prst="rect">
            <a:avLst/>
          </a:prstGeom>
          <a:noFill/>
          <a:ln w="9525">
            <a:noFill/>
            <a:miter lim="800000"/>
            <a:headEnd/>
            <a:tailEnd/>
          </a:ln>
        </p:spPr>
        <p:txBody>
          <a:bodyPr wrap="none">
            <a:spAutoFit/>
          </a:bodyPr>
          <a:lstStyle/>
          <a:p>
            <a:r>
              <a:rPr lang="en-US" sz="1200" b="1">
                <a:solidFill>
                  <a:srgbClr val="DDDDDD"/>
                </a:solidFill>
              </a:rPr>
              <a:t>NE</a:t>
            </a:r>
          </a:p>
        </p:txBody>
      </p:sp>
      <p:sp>
        <p:nvSpPr>
          <p:cNvPr id="56352" name="Text Box 35"/>
          <p:cNvSpPr txBox="1">
            <a:spLocks noChangeArrowheads="1"/>
          </p:cNvSpPr>
          <p:nvPr/>
        </p:nvSpPr>
        <p:spPr bwMode="auto">
          <a:xfrm>
            <a:off x="7989888" y="5270500"/>
            <a:ext cx="962025" cy="517525"/>
          </a:xfrm>
          <a:prstGeom prst="rect">
            <a:avLst/>
          </a:prstGeom>
          <a:noFill/>
          <a:ln w="9525">
            <a:noFill/>
            <a:miter lim="800000"/>
            <a:headEnd/>
            <a:tailEnd/>
          </a:ln>
        </p:spPr>
        <p:txBody>
          <a:bodyPr wrap="none">
            <a:spAutoFit/>
          </a:bodyPr>
          <a:lstStyle/>
          <a:p>
            <a:pPr algn="ctr"/>
            <a:r>
              <a:rPr lang="en-US" sz="1400" b="1">
                <a:solidFill>
                  <a:schemeClr val="bg1"/>
                </a:solidFill>
              </a:rPr>
              <a:t>GULF OF</a:t>
            </a:r>
          </a:p>
          <a:p>
            <a:pPr algn="ctr"/>
            <a:r>
              <a:rPr lang="en-US" sz="1400" b="1">
                <a:solidFill>
                  <a:schemeClr val="bg1"/>
                </a:solidFill>
              </a:rPr>
              <a:t>MEXICO</a:t>
            </a:r>
          </a:p>
        </p:txBody>
      </p:sp>
      <p:sp>
        <p:nvSpPr>
          <p:cNvPr id="56353" name="Text Box 36"/>
          <p:cNvSpPr txBox="1">
            <a:spLocks noChangeArrowheads="1"/>
          </p:cNvSpPr>
          <p:nvPr/>
        </p:nvSpPr>
        <p:spPr bwMode="auto">
          <a:xfrm>
            <a:off x="166688" y="6283325"/>
            <a:ext cx="5651500" cy="457200"/>
          </a:xfrm>
          <a:prstGeom prst="rect">
            <a:avLst/>
          </a:prstGeom>
          <a:noFill/>
          <a:ln w="9525">
            <a:noFill/>
            <a:miter lim="800000"/>
            <a:headEnd/>
            <a:tailEnd/>
          </a:ln>
        </p:spPr>
        <p:txBody>
          <a:bodyPr>
            <a:spAutoFit/>
          </a:bodyPr>
          <a:lstStyle/>
          <a:p>
            <a:r>
              <a:rPr lang="en-US" sz="1200" b="1" i="1">
                <a:solidFill>
                  <a:schemeClr val="bg1"/>
                </a:solidFill>
              </a:rPr>
              <a:t>Conceptual diagram of key circulation features of the North American Monsoon System </a:t>
            </a:r>
          </a:p>
        </p:txBody>
      </p:sp>
      <p:sp>
        <p:nvSpPr>
          <p:cNvPr id="56354" name="Freeform 37"/>
          <p:cNvSpPr>
            <a:spLocks/>
          </p:cNvSpPr>
          <p:nvPr/>
        </p:nvSpPr>
        <p:spPr bwMode="auto">
          <a:xfrm>
            <a:off x="3549650" y="3281363"/>
            <a:ext cx="4203700" cy="3457575"/>
          </a:xfrm>
          <a:custGeom>
            <a:avLst/>
            <a:gdLst>
              <a:gd name="T0" fmla="*/ 2147483647 w 2516"/>
              <a:gd name="T1" fmla="*/ 2147483647 h 2275"/>
              <a:gd name="T2" fmla="*/ 2147483647 w 2516"/>
              <a:gd name="T3" fmla="*/ 2147483647 h 2275"/>
              <a:gd name="T4" fmla="*/ 2147483647 w 2516"/>
              <a:gd name="T5" fmla="*/ 2147483647 h 2275"/>
              <a:gd name="T6" fmla="*/ 2147483647 w 2516"/>
              <a:gd name="T7" fmla="*/ 2147483647 h 2275"/>
              <a:gd name="T8" fmla="*/ 2147483647 w 2516"/>
              <a:gd name="T9" fmla="*/ 2147483647 h 2275"/>
              <a:gd name="T10" fmla="*/ 2147483647 w 2516"/>
              <a:gd name="T11" fmla="*/ 2147483647 h 2275"/>
              <a:gd name="T12" fmla="*/ 2147483647 w 2516"/>
              <a:gd name="T13" fmla="*/ 2147483647 h 2275"/>
              <a:gd name="T14" fmla="*/ 2147483647 w 2516"/>
              <a:gd name="T15" fmla="*/ 2147483647 h 2275"/>
              <a:gd name="T16" fmla="*/ 2147483647 w 2516"/>
              <a:gd name="T17" fmla="*/ 2147483647 h 2275"/>
              <a:gd name="T18" fmla="*/ 2147483647 w 2516"/>
              <a:gd name="T19" fmla="*/ 2147483647 h 2275"/>
              <a:gd name="T20" fmla="*/ 2147483647 w 2516"/>
              <a:gd name="T21" fmla="*/ 2147483647 h 2275"/>
              <a:gd name="T22" fmla="*/ 2147483647 w 2516"/>
              <a:gd name="T23" fmla="*/ 2147483647 h 2275"/>
              <a:gd name="T24" fmla="*/ 2147483647 w 2516"/>
              <a:gd name="T25" fmla="*/ 2147483647 h 2275"/>
              <a:gd name="T26" fmla="*/ 2147483647 w 2516"/>
              <a:gd name="T27" fmla="*/ 2147483647 h 2275"/>
              <a:gd name="T28" fmla="*/ 2147483647 w 2516"/>
              <a:gd name="T29" fmla="*/ 2147483647 h 2275"/>
              <a:gd name="T30" fmla="*/ 2147483647 w 2516"/>
              <a:gd name="T31" fmla="*/ 2147483647 h 2275"/>
              <a:gd name="T32" fmla="*/ 2147483647 w 2516"/>
              <a:gd name="T33" fmla="*/ 2147483647 h 2275"/>
              <a:gd name="T34" fmla="*/ 2147483647 w 2516"/>
              <a:gd name="T35" fmla="*/ 2147483647 h 2275"/>
              <a:gd name="T36" fmla="*/ 2147483647 w 2516"/>
              <a:gd name="T37" fmla="*/ 2147483647 h 22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16"/>
              <a:gd name="T58" fmla="*/ 0 h 2275"/>
              <a:gd name="T59" fmla="*/ 2516 w 2516"/>
              <a:gd name="T60" fmla="*/ 2275 h 22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16" h="2275">
                <a:moveTo>
                  <a:pt x="1016" y="2275"/>
                </a:moveTo>
                <a:cubicBezTo>
                  <a:pt x="1007" y="2247"/>
                  <a:pt x="1009" y="2182"/>
                  <a:pt x="962" y="2107"/>
                </a:cubicBezTo>
                <a:cubicBezTo>
                  <a:pt x="915" y="2032"/>
                  <a:pt x="821" y="1911"/>
                  <a:pt x="734" y="1825"/>
                </a:cubicBezTo>
                <a:cubicBezTo>
                  <a:pt x="647" y="1739"/>
                  <a:pt x="524" y="1680"/>
                  <a:pt x="440" y="1591"/>
                </a:cubicBezTo>
                <a:cubicBezTo>
                  <a:pt x="356" y="1502"/>
                  <a:pt x="297" y="1388"/>
                  <a:pt x="230" y="1291"/>
                </a:cubicBezTo>
                <a:cubicBezTo>
                  <a:pt x="163" y="1194"/>
                  <a:pt x="76" y="1101"/>
                  <a:pt x="38" y="1009"/>
                </a:cubicBezTo>
                <a:cubicBezTo>
                  <a:pt x="0" y="917"/>
                  <a:pt x="0" y="828"/>
                  <a:pt x="2" y="739"/>
                </a:cubicBezTo>
                <a:cubicBezTo>
                  <a:pt x="4" y="650"/>
                  <a:pt x="28" y="554"/>
                  <a:pt x="50" y="475"/>
                </a:cubicBezTo>
                <a:cubicBezTo>
                  <a:pt x="72" y="396"/>
                  <a:pt x="103" y="329"/>
                  <a:pt x="134" y="265"/>
                </a:cubicBezTo>
                <a:cubicBezTo>
                  <a:pt x="165" y="201"/>
                  <a:pt x="194" y="133"/>
                  <a:pt x="236" y="91"/>
                </a:cubicBezTo>
                <a:cubicBezTo>
                  <a:pt x="278" y="49"/>
                  <a:pt x="342" y="26"/>
                  <a:pt x="386" y="13"/>
                </a:cubicBezTo>
                <a:cubicBezTo>
                  <a:pt x="430" y="0"/>
                  <a:pt x="447" y="2"/>
                  <a:pt x="500" y="13"/>
                </a:cubicBezTo>
                <a:cubicBezTo>
                  <a:pt x="553" y="24"/>
                  <a:pt x="619" y="31"/>
                  <a:pt x="704" y="79"/>
                </a:cubicBezTo>
                <a:cubicBezTo>
                  <a:pt x="789" y="127"/>
                  <a:pt x="914" y="220"/>
                  <a:pt x="1010" y="301"/>
                </a:cubicBezTo>
                <a:cubicBezTo>
                  <a:pt x="1106" y="382"/>
                  <a:pt x="1203" y="450"/>
                  <a:pt x="1280" y="565"/>
                </a:cubicBezTo>
                <a:cubicBezTo>
                  <a:pt x="1357" y="680"/>
                  <a:pt x="1384" y="845"/>
                  <a:pt x="1472" y="991"/>
                </a:cubicBezTo>
                <a:cubicBezTo>
                  <a:pt x="1560" y="1137"/>
                  <a:pt x="1696" y="1303"/>
                  <a:pt x="1808" y="1441"/>
                </a:cubicBezTo>
                <a:cubicBezTo>
                  <a:pt x="1920" y="1579"/>
                  <a:pt x="2026" y="1682"/>
                  <a:pt x="2144" y="1819"/>
                </a:cubicBezTo>
                <a:cubicBezTo>
                  <a:pt x="2262" y="1956"/>
                  <a:pt x="2392" y="2123"/>
                  <a:pt x="2516" y="2263"/>
                </a:cubicBezTo>
              </a:path>
            </a:pathLst>
          </a:custGeom>
          <a:noFill/>
          <a:ln w="28575" cap="flat" cmpd="sng">
            <a:solidFill>
              <a:srgbClr val="00FF00"/>
            </a:solidFill>
            <a:prstDash val="dash"/>
            <a:round/>
            <a:headEnd/>
            <a:tailEnd/>
          </a:ln>
        </p:spPr>
        <p:txBody>
          <a:bodyPr/>
          <a:lstStyle/>
          <a:p>
            <a:endParaRPr lang="en-US"/>
          </a:p>
        </p:txBody>
      </p:sp>
      <p:grpSp>
        <p:nvGrpSpPr>
          <p:cNvPr id="56355" name="Group 38"/>
          <p:cNvGrpSpPr>
            <a:grpSpLocks/>
          </p:cNvGrpSpPr>
          <p:nvPr/>
        </p:nvGrpSpPr>
        <p:grpSpPr bwMode="auto">
          <a:xfrm>
            <a:off x="4522788" y="2994025"/>
            <a:ext cx="1970087" cy="903288"/>
            <a:chOff x="2880" y="1869"/>
            <a:chExt cx="1179" cy="595"/>
          </a:xfrm>
        </p:grpSpPr>
        <p:sp>
          <p:nvSpPr>
            <p:cNvPr id="56356" name="Freeform 39"/>
            <p:cNvSpPr>
              <a:spLocks/>
            </p:cNvSpPr>
            <p:nvPr/>
          </p:nvSpPr>
          <p:spPr bwMode="auto">
            <a:xfrm rot="-10425240">
              <a:off x="2880" y="2160"/>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sp>
          <p:nvSpPr>
            <p:cNvPr id="56357" name="Freeform 40"/>
            <p:cNvSpPr>
              <a:spLocks/>
            </p:cNvSpPr>
            <p:nvPr/>
          </p:nvSpPr>
          <p:spPr bwMode="auto">
            <a:xfrm rot="-10425240">
              <a:off x="2955" y="2004"/>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sp>
          <p:nvSpPr>
            <p:cNvPr id="56358" name="Freeform 41"/>
            <p:cNvSpPr>
              <a:spLocks/>
            </p:cNvSpPr>
            <p:nvPr/>
          </p:nvSpPr>
          <p:spPr bwMode="auto">
            <a:xfrm rot="-10425240">
              <a:off x="3051" y="1869"/>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grpSp>
    </p:spTree>
    <p:extLst>
      <p:ext uri="{BB962C8B-B14F-4D97-AF65-F5344CB8AC3E}">
        <p14:creationId xmlns:p14="http://schemas.microsoft.com/office/powerpoint/2010/main" val="3581983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87313"/>
            <a:ext cx="7772400" cy="742950"/>
          </a:xfrm>
        </p:spPr>
        <p:txBody>
          <a:bodyPr/>
          <a:lstStyle/>
          <a:p>
            <a:pPr eaLnBrk="1" hangingPunct="1"/>
            <a:r>
              <a:rPr lang="en-US" sz="3600" b="1" dirty="0" smtClean="0">
                <a:solidFill>
                  <a:schemeClr val="bg1"/>
                </a:solidFill>
              </a:rPr>
              <a:t>Monsoon Precipitation across AZ</a:t>
            </a:r>
            <a:endParaRPr lang="en-US" sz="3600" b="1" dirty="0" smtClean="0">
              <a:solidFill>
                <a:schemeClr val="bg1"/>
              </a:solidFill>
            </a:endParaRPr>
          </a:p>
        </p:txBody>
      </p:sp>
      <p:sp>
        <p:nvSpPr>
          <p:cNvPr id="20483" name="Text Box 3"/>
          <p:cNvSpPr txBox="1">
            <a:spLocks noChangeArrowheads="1"/>
          </p:cNvSpPr>
          <p:nvPr/>
        </p:nvSpPr>
        <p:spPr bwMode="auto">
          <a:xfrm>
            <a:off x="327025" y="2663825"/>
            <a:ext cx="462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000"/>
          </a:p>
        </p:txBody>
      </p:sp>
      <p:pic>
        <p:nvPicPr>
          <p:cNvPr id="487428" name="Picture 4"/>
          <p:cNvPicPr>
            <a:picLocks noChangeAspect="1" noChangeArrowheads="1"/>
          </p:cNvPicPr>
          <p:nvPr/>
        </p:nvPicPr>
        <p:blipFill>
          <a:blip r:embed="rId3"/>
          <a:srcRect/>
          <a:stretch>
            <a:fillRect/>
          </a:stretch>
        </p:blipFill>
        <p:spPr bwMode="auto">
          <a:xfrm>
            <a:off x="134938" y="819150"/>
            <a:ext cx="4448175" cy="3890963"/>
          </a:xfrm>
          <a:prstGeom prst="rect">
            <a:avLst/>
          </a:prstGeom>
          <a:noFill/>
          <a:ln w="9525" algn="ctr">
            <a:solidFill>
              <a:schemeClr val="bg2"/>
            </a:solidFill>
            <a:miter lim="800000"/>
            <a:headEnd/>
            <a:tailEnd/>
          </a:ln>
          <a:effectLst>
            <a:outerShdw dist="107763" dir="2700000" algn="ctr" rotWithShape="0">
              <a:schemeClr val="tx1">
                <a:alpha val="50000"/>
              </a:schemeClr>
            </a:outerShdw>
          </a:effectLst>
        </p:spPr>
      </p:pic>
      <p:pic>
        <p:nvPicPr>
          <p:cNvPr id="487429" name="Picture 5"/>
          <p:cNvPicPr>
            <a:picLocks noChangeAspect="1" noChangeArrowheads="1"/>
          </p:cNvPicPr>
          <p:nvPr/>
        </p:nvPicPr>
        <p:blipFill>
          <a:blip r:embed="rId4"/>
          <a:srcRect/>
          <a:stretch>
            <a:fillRect/>
          </a:stretch>
        </p:blipFill>
        <p:spPr bwMode="auto">
          <a:xfrm>
            <a:off x="4540250" y="2743200"/>
            <a:ext cx="4433888" cy="3898900"/>
          </a:xfrm>
          <a:prstGeom prst="rect">
            <a:avLst/>
          </a:prstGeom>
          <a:noFill/>
          <a:ln w="9525" algn="ctr">
            <a:solidFill>
              <a:schemeClr val="bg2"/>
            </a:solidFill>
            <a:miter lim="800000"/>
            <a:headEnd/>
            <a:tailEnd/>
          </a:ln>
          <a:effectLst>
            <a:outerShdw dist="107763" dir="2700000" algn="ctr" rotWithShape="0">
              <a:schemeClr val="tx1">
                <a:alpha val="50000"/>
              </a:schemeClr>
            </a:outerShdw>
          </a:effectLst>
        </p:spPr>
      </p:pic>
      <p:sp>
        <p:nvSpPr>
          <p:cNvPr id="20486" name="Text Box 6"/>
          <p:cNvSpPr txBox="1">
            <a:spLocks noChangeArrowheads="1"/>
          </p:cNvSpPr>
          <p:nvPr/>
        </p:nvSpPr>
        <p:spPr bwMode="auto">
          <a:xfrm>
            <a:off x="4833938" y="1622425"/>
            <a:ext cx="3532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chemeClr val="bg1"/>
                </a:solidFill>
              </a:rPr>
              <a:t>Total Monsoon Rainfall</a:t>
            </a:r>
          </a:p>
        </p:txBody>
      </p:sp>
      <p:sp>
        <p:nvSpPr>
          <p:cNvPr id="20487" name="Text Box 7"/>
          <p:cNvSpPr txBox="1">
            <a:spLocks noChangeArrowheads="1"/>
          </p:cNvSpPr>
          <p:nvPr/>
        </p:nvSpPr>
        <p:spPr bwMode="auto">
          <a:xfrm>
            <a:off x="661988" y="5270500"/>
            <a:ext cx="3468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chemeClr val="bg1"/>
                </a:solidFill>
              </a:rPr>
              <a:t>JAS Percent of Annual</a:t>
            </a:r>
          </a:p>
          <a:p>
            <a:pPr algn="ctr" eaLnBrk="1" hangingPunct="1"/>
            <a:r>
              <a:rPr lang="en-US" sz="2400" b="1">
                <a:solidFill>
                  <a:schemeClr val="bg1"/>
                </a:solidFill>
              </a:rPr>
              <a:t>Rainfall</a:t>
            </a:r>
          </a:p>
        </p:txBody>
      </p:sp>
    </p:spTree>
    <p:extLst>
      <p:ext uri="{BB962C8B-B14F-4D97-AF65-F5344CB8AC3E}">
        <p14:creationId xmlns:p14="http://schemas.microsoft.com/office/powerpoint/2010/main" val="484823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1507" name="Rectangle 3"/>
          <p:cNvSpPr>
            <a:spLocks noGrp="1" noChangeArrowheads="1"/>
          </p:cNvSpPr>
          <p:nvPr>
            <p:ph type="body" idx="1"/>
          </p:nvPr>
        </p:nvSpPr>
        <p:spPr/>
        <p:txBody>
          <a:bodyPr/>
          <a:lstStyle/>
          <a:p>
            <a:pPr eaLnBrk="1" hangingPunct="1"/>
            <a:r>
              <a:rPr lang="en-US" smtClean="0">
                <a:solidFill>
                  <a:schemeClr val="bg1"/>
                </a:solidFill>
              </a:rPr>
              <a:t>Gulf Surge</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398588"/>
            <a:ext cx="3541713"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487488"/>
            <a:ext cx="89344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p:cNvSpPr txBox="1">
            <a:spLocks noChangeArrowheads="1"/>
          </p:cNvSpPr>
          <p:nvPr/>
        </p:nvSpPr>
        <p:spPr bwMode="auto">
          <a:xfrm>
            <a:off x="5842000" y="6345238"/>
            <a:ext cx="1863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chemeClr val="bg1"/>
                </a:solidFill>
              </a:rPr>
              <a:t>Adams and Comrie 1997</a:t>
            </a:r>
          </a:p>
        </p:txBody>
      </p:sp>
    </p:spTree>
    <p:extLst>
      <p:ext uri="{BB962C8B-B14F-4D97-AF65-F5344CB8AC3E}">
        <p14:creationId xmlns:p14="http://schemas.microsoft.com/office/powerpoint/2010/main" val="4218349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3573"/>
                                        </p:tgtEl>
                                        <p:attrNameLst>
                                          <p:attrName>style.visibility</p:attrName>
                                        </p:attrNameLst>
                                      </p:cBhvr>
                                      <p:to>
                                        <p:strVal val="visible"/>
                                      </p:to>
                                    </p:set>
                                    <p:animEffect transition="in" filter="blinds(horizontal)">
                                      <p:cBhvr>
                                        <p:cTn id="7" dur="500"/>
                                        <p:tgtEl>
                                          <p:spTgt spid="49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2531" name="Rectangle 3"/>
          <p:cNvSpPr>
            <a:spLocks noGrp="1" noChangeArrowheads="1"/>
          </p:cNvSpPr>
          <p:nvPr>
            <p:ph type="body" idx="1"/>
          </p:nvPr>
        </p:nvSpPr>
        <p:spPr/>
        <p:txBody>
          <a:bodyPr/>
          <a:lstStyle/>
          <a:p>
            <a:pPr eaLnBrk="1" hangingPunct="1"/>
            <a:r>
              <a:rPr lang="en-US" smtClean="0">
                <a:solidFill>
                  <a:schemeClr val="bg1"/>
                </a:solidFill>
              </a:rPr>
              <a:t>Upper level waves/vortices</a:t>
            </a:r>
          </a:p>
        </p:txBody>
      </p:sp>
      <p:pic>
        <p:nvPicPr>
          <p:cNvPr id="4956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0"/>
            <a:ext cx="808355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07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5624"/>
                                        </p:tgtEl>
                                        <p:attrNameLst>
                                          <p:attrName>style.visibility</p:attrName>
                                        </p:attrNameLst>
                                      </p:cBhvr>
                                      <p:to>
                                        <p:strVal val="visible"/>
                                      </p:to>
                                    </p:set>
                                    <p:animEffect transition="in" filter="blinds(horizontal)">
                                      <p:cBhvr>
                                        <p:cTn id="7"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3555" name="Rectangle 3"/>
          <p:cNvSpPr>
            <a:spLocks noGrp="1" noChangeArrowheads="1"/>
          </p:cNvSpPr>
          <p:nvPr>
            <p:ph type="body" idx="1"/>
          </p:nvPr>
        </p:nvSpPr>
        <p:spPr/>
        <p:txBody>
          <a:bodyPr/>
          <a:lstStyle/>
          <a:p>
            <a:pPr eaLnBrk="1" hangingPunct="1"/>
            <a:r>
              <a:rPr lang="en-US" smtClean="0">
                <a:solidFill>
                  <a:schemeClr val="bg1"/>
                </a:solidFill>
              </a:rPr>
              <a:t>Thunderstorm Outflows</a:t>
            </a:r>
          </a:p>
        </p:txBody>
      </p:sp>
      <p:sp>
        <p:nvSpPr>
          <p:cNvPr id="23556" name="Text Box 4"/>
          <p:cNvSpPr txBox="1">
            <a:spLocks noChangeArrowheads="1"/>
          </p:cNvSpPr>
          <p:nvPr/>
        </p:nvSpPr>
        <p:spPr bwMode="auto">
          <a:xfrm>
            <a:off x="6865938" y="6345238"/>
            <a:ext cx="744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chemeClr val="bg1"/>
                </a:solidFill>
              </a:rPr>
              <a:t>AZ DOT</a:t>
            </a:r>
          </a:p>
        </p:txBody>
      </p:sp>
      <p:pic>
        <p:nvPicPr>
          <p:cNvPr id="235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2208213"/>
            <a:ext cx="609282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6174" y="6250321"/>
            <a:ext cx="6306457" cy="369332"/>
          </a:xfrm>
          <a:prstGeom prst="rect">
            <a:avLst/>
          </a:prstGeom>
        </p:spPr>
        <p:txBody>
          <a:bodyPr wrap="square">
            <a:spAutoFit/>
          </a:bodyPr>
          <a:lstStyle/>
          <a:p>
            <a:r>
              <a:rPr lang="en-US" dirty="0">
                <a:hlinkClick r:id="rId4"/>
              </a:rPr>
              <a:t>http://www.wrh.noaa.gov/psr/pns/2011/July/DustStorm.php</a:t>
            </a:r>
            <a:endParaRPr lang="en-US" dirty="0"/>
          </a:p>
        </p:txBody>
      </p:sp>
    </p:spTree>
    <p:extLst>
      <p:ext uri="{BB962C8B-B14F-4D97-AF65-F5344CB8AC3E}">
        <p14:creationId xmlns:p14="http://schemas.microsoft.com/office/powerpoint/2010/main" val="30326969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4579" name="Rectangle 3"/>
          <p:cNvSpPr>
            <a:spLocks noGrp="1" noChangeArrowheads="1"/>
          </p:cNvSpPr>
          <p:nvPr>
            <p:ph type="body" idx="1"/>
          </p:nvPr>
        </p:nvSpPr>
        <p:spPr/>
        <p:txBody>
          <a:bodyPr/>
          <a:lstStyle/>
          <a:p>
            <a:pPr eaLnBrk="1" hangingPunct="1"/>
            <a:r>
              <a:rPr lang="en-US" smtClean="0">
                <a:solidFill>
                  <a:schemeClr val="bg1"/>
                </a:solidFill>
              </a:rPr>
              <a:t>Thunderstorm Outflows</a:t>
            </a:r>
          </a:p>
        </p:txBody>
      </p:sp>
      <p:sp>
        <p:nvSpPr>
          <p:cNvPr id="24580" name="Text Box 4"/>
          <p:cNvSpPr txBox="1">
            <a:spLocks noChangeArrowheads="1"/>
          </p:cNvSpPr>
          <p:nvPr/>
        </p:nvSpPr>
        <p:spPr bwMode="auto">
          <a:xfrm>
            <a:off x="5842000" y="6345238"/>
            <a:ext cx="1863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chemeClr val="bg1"/>
                </a:solidFill>
              </a:rPr>
              <a:t>Adams and Comrie 1997</a:t>
            </a:r>
          </a:p>
        </p:txBody>
      </p:sp>
      <p:pic>
        <p:nvPicPr>
          <p:cNvPr id="24581" name="Picture 5" descr="072006V"/>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 y="-900113"/>
            <a:ext cx="9048750" cy="865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772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Global Circulations</a:t>
            </a:r>
            <a:endParaRPr lang="en-US" b="1" dirty="0">
              <a:solidFill>
                <a:schemeClr val="bg1"/>
              </a:solidFill>
            </a:endParaRPr>
          </a:p>
        </p:txBody>
      </p:sp>
      <p:pic>
        <p:nvPicPr>
          <p:cNvPr id="4" name="nugam_full_2pass_msmpeg4_notext_small_short.avi">
            <a:hlinkClick r:id="" action="ppaction://media"/>
          </p:cNvPr>
          <p:cNvPicPr>
            <a:picLocks noGrp="1" noRot="1" noChangeAspect="1"/>
          </p:cNvPicPr>
          <p:nvPr>
            <p:ph idx="1"/>
            <a:videoFile r:link="rId1"/>
          </p:nvPr>
        </p:nvPicPr>
        <p:blipFill>
          <a:blip r:embed="rId3" cstate="print"/>
          <a:stretch>
            <a:fillRect/>
          </a:stretch>
        </p:blipFill>
        <p:spPr>
          <a:xfrm>
            <a:off x="1524000" y="2339975"/>
            <a:ext cx="60960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5603" name="Rectangle 3"/>
          <p:cNvSpPr>
            <a:spLocks noGrp="1" noChangeArrowheads="1"/>
          </p:cNvSpPr>
          <p:nvPr>
            <p:ph type="body" idx="1"/>
          </p:nvPr>
        </p:nvSpPr>
        <p:spPr/>
        <p:txBody>
          <a:bodyPr/>
          <a:lstStyle/>
          <a:p>
            <a:pPr eaLnBrk="1" hangingPunct="1"/>
            <a:r>
              <a:rPr lang="en-US" smtClean="0">
                <a:solidFill>
                  <a:schemeClr val="bg1"/>
                </a:solidFill>
              </a:rPr>
              <a:t>Frontal Storms</a:t>
            </a:r>
          </a:p>
        </p:txBody>
      </p:sp>
      <p:sp>
        <p:nvSpPr>
          <p:cNvPr id="25604" name="Text Box 4"/>
          <p:cNvSpPr txBox="1">
            <a:spLocks noChangeArrowheads="1"/>
          </p:cNvSpPr>
          <p:nvPr/>
        </p:nvSpPr>
        <p:spPr bwMode="auto">
          <a:xfrm>
            <a:off x="6865938" y="6345238"/>
            <a:ext cx="1166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chemeClr val="bg1"/>
                </a:solidFill>
              </a:rPr>
              <a:t>NWS Flagstaff</a:t>
            </a:r>
          </a:p>
        </p:txBody>
      </p:sp>
    </p:spTree>
    <p:extLst>
      <p:ext uri="{BB962C8B-B14F-4D97-AF65-F5344CB8AC3E}">
        <p14:creationId xmlns:p14="http://schemas.microsoft.com/office/powerpoint/2010/main" val="1945674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b="1" smtClean="0">
                <a:solidFill>
                  <a:schemeClr val="bg1"/>
                </a:solidFill>
              </a:rPr>
              <a:t>Triggers of Thunderstorm Events</a:t>
            </a:r>
          </a:p>
        </p:txBody>
      </p:sp>
      <p:sp>
        <p:nvSpPr>
          <p:cNvPr id="26627" name="Rectangle 3"/>
          <p:cNvSpPr>
            <a:spLocks noGrp="1" noChangeArrowheads="1"/>
          </p:cNvSpPr>
          <p:nvPr>
            <p:ph type="body" idx="1"/>
          </p:nvPr>
        </p:nvSpPr>
        <p:spPr/>
        <p:txBody>
          <a:bodyPr/>
          <a:lstStyle/>
          <a:p>
            <a:pPr eaLnBrk="1" hangingPunct="1"/>
            <a:r>
              <a:rPr lang="en-US" smtClean="0">
                <a:solidFill>
                  <a:schemeClr val="bg1"/>
                </a:solidFill>
              </a:rPr>
              <a:t>Frontal Storms</a:t>
            </a:r>
          </a:p>
        </p:txBody>
      </p:sp>
      <p:sp>
        <p:nvSpPr>
          <p:cNvPr id="26628" name="Text Box 4"/>
          <p:cNvSpPr txBox="1">
            <a:spLocks noChangeArrowheads="1"/>
          </p:cNvSpPr>
          <p:nvPr/>
        </p:nvSpPr>
        <p:spPr bwMode="auto">
          <a:xfrm>
            <a:off x="6865938" y="6345238"/>
            <a:ext cx="1166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chemeClr val="bg1"/>
                </a:solidFill>
              </a:rPr>
              <a:t>NWS Flagstaff</a:t>
            </a:r>
          </a:p>
        </p:txBody>
      </p:sp>
      <p:pic>
        <p:nvPicPr>
          <p:cNvPr id="26629" name="Picture 5" descr="FGZs3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813" y="-919163"/>
            <a:ext cx="9096375" cy="86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8406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z="3200" b="1" smtClean="0">
                <a:solidFill>
                  <a:schemeClr val="bg1"/>
                </a:solidFill>
              </a:rPr>
              <a:t>Summer Severe Thunderstorm Patterns in Arizona</a:t>
            </a:r>
            <a:endParaRPr lang="en-US" sz="3200" smtClean="0">
              <a:solidFill>
                <a:schemeClr val="bg1"/>
              </a:solidFill>
            </a:endParaRPr>
          </a:p>
        </p:txBody>
      </p:sp>
      <p:sp>
        <p:nvSpPr>
          <p:cNvPr id="27651" name="TextBox 3"/>
          <p:cNvSpPr txBox="1">
            <a:spLocks noChangeArrowheads="1"/>
          </p:cNvSpPr>
          <p:nvPr/>
        </p:nvSpPr>
        <p:spPr bwMode="auto">
          <a:xfrm>
            <a:off x="2165350" y="6056313"/>
            <a:ext cx="4799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solidFill>
                  <a:schemeClr val="bg1"/>
                </a:solidFill>
              </a:rPr>
              <a:t>From National Weather Service – Tucson</a:t>
            </a:r>
          </a:p>
          <a:p>
            <a:pPr algn="ctr" eaLnBrk="1" hangingPunct="1"/>
            <a:r>
              <a:rPr lang="en-US" sz="1200" b="1">
                <a:solidFill>
                  <a:schemeClr val="bg1"/>
                </a:solidFill>
              </a:rPr>
              <a:t>http://www.wrh.noaa.gov/twc/monsoon/monsoon_patterns.php</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25" y="1514475"/>
            <a:ext cx="63420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1514475"/>
            <a:ext cx="63420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588" y="1517650"/>
            <a:ext cx="6332537"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520825"/>
            <a:ext cx="63230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1219"/>
                                        </p:tgtEl>
                                        <p:attrNameLst>
                                          <p:attrName>style.visibility</p:attrName>
                                        </p:attrNameLst>
                                      </p:cBhvr>
                                      <p:to>
                                        <p:strVal val="visible"/>
                                      </p:to>
                                    </p:set>
                                    <p:animEffect transition="in" filter="blinds(horizontal)">
                                      <p:cBhvr>
                                        <p:cTn id="7" dur="500"/>
                                        <p:tgtEl>
                                          <p:spTgt spid="521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1220"/>
                                        </p:tgtEl>
                                        <p:attrNameLst>
                                          <p:attrName>style.visibility</p:attrName>
                                        </p:attrNameLst>
                                      </p:cBhvr>
                                      <p:to>
                                        <p:strVal val="visible"/>
                                      </p:to>
                                    </p:set>
                                    <p:animEffect transition="in" filter="blinds(horizontal)">
                                      <p:cBhvr>
                                        <p:cTn id="12" dur="500"/>
                                        <p:tgtEl>
                                          <p:spTgt spid="5212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21221"/>
                                        </p:tgtEl>
                                        <p:attrNameLst>
                                          <p:attrName>style.visibility</p:attrName>
                                        </p:attrNameLst>
                                      </p:cBhvr>
                                      <p:to>
                                        <p:strVal val="visible"/>
                                      </p:to>
                                    </p:set>
                                    <p:animEffect transition="in" filter="blinds(horizontal)">
                                      <p:cBhvr>
                                        <p:cTn id="17" dur="500"/>
                                        <p:tgtEl>
                                          <p:spTgt spid="521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smtClean="0">
                <a:solidFill>
                  <a:schemeClr val="bg1"/>
                </a:solidFill>
              </a:rPr>
              <a:t>Monsoon Day in Tucson</a:t>
            </a:r>
          </a:p>
        </p:txBody>
      </p:sp>
      <p:sp>
        <p:nvSpPr>
          <p:cNvPr id="28675" name="Rectangle 3"/>
          <p:cNvSpPr>
            <a:spLocks noGrp="1" noChangeArrowheads="1"/>
          </p:cNvSpPr>
          <p:nvPr>
            <p:ph type="body" idx="1"/>
          </p:nvPr>
        </p:nvSpPr>
        <p:spPr/>
        <p:txBody>
          <a:bodyPr/>
          <a:lstStyle/>
          <a:p>
            <a:pPr eaLnBrk="1" hangingPunct="1"/>
            <a:r>
              <a:rPr lang="en-US" smtClean="0">
                <a:hlinkClick r:id="rId3" action="ppaction://hlinkfile"/>
              </a:rPr>
              <a:t>UofA Cloud Convection Experiment</a:t>
            </a:r>
            <a:endParaRPr lang="en-US" smtClean="0"/>
          </a:p>
        </p:txBody>
      </p:sp>
    </p:spTree>
    <p:extLst>
      <p:ext uri="{BB962C8B-B14F-4D97-AF65-F5344CB8AC3E}">
        <p14:creationId xmlns:p14="http://schemas.microsoft.com/office/powerpoint/2010/main" val="3651931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b="1" smtClean="0">
                <a:solidFill>
                  <a:schemeClr val="bg1"/>
                </a:solidFill>
              </a:rPr>
              <a:t>Flash floods</a:t>
            </a:r>
          </a:p>
        </p:txBody>
      </p:sp>
      <p:sp>
        <p:nvSpPr>
          <p:cNvPr id="29699" name="Content Placeholder 2"/>
          <p:cNvSpPr>
            <a:spLocks noGrp="1"/>
          </p:cNvSpPr>
          <p:nvPr>
            <p:ph idx="1"/>
          </p:nvPr>
        </p:nvSpPr>
        <p:spPr>
          <a:xfrm>
            <a:off x="457200" y="1265238"/>
            <a:ext cx="8229600" cy="4525962"/>
          </a:xfrm>
        </p:spPr>
        <p:txBody>
          <a:bodyPr/>
          <a:lstStyle/>
          <a:p>
            <a:pPr eaLnBrk="1" hangingPunct="1"/>
            <a:r>
              <a:rPr lang="en-US" sz="2400" b="1" smtClean="0">
                <a:solidFill>
                  <a:schemeClr val="bg1"/>
                </a:solidFill>
              </a:rPr>
              <a:t>Flash Flood Watch:</a:t>
            </a:r>
            <a:r>
              <a:rPr lang="en-US" sz="2400" smtClean="0">
                <a:solidFill>
                  <a:schemeClr val="bg1"/>
                </a:solidFill>
              </a:rPr>
              <a:t> Conditions are favorable for flash flooding over large or multiple areas of the region. These are usually issued only when an especially active day is expected. Watch weather reports and conditions closely.</a:t>
            </a:r>
          </a:p>
          <a:p>
            <a:pPr eaLnBrk="1" hangingPunct="1"/>
            <a:r>
              <a:rPr lang="en-US" sz="2400" b="1" smtClean="0">
                <a:solidFill>
                  <a:schemeClr val="bg1"/>
                </a:solidFill>
              </a:rPr>
              <a:t>Urban and Small Stream Flood Advisory:</a:t>
            </a:r>
            <a:r>
              <a:rPr lang="en-US" sz="2400" smtClean="0">
                <a:solidFill>
                  <a:schemeClr val="bg1"/>
                </a:solidFill>
              </a:rPr>
              <a:t> Minor flooding is expected or underway in low lying and flood prone areas. While it may not be life threatening, extreme caution is advised, particularly for motorists. </a:t>
            </a:r>
          </a:p>
          <a:p>
            <a:pPr eaLnBrk="1" hangingPunct="1"/>
            <a:r>
              <a:rPr lang="en-US" sz="2400" b="1" smtClean="0">
                <a:solidFill>
                  <a:schemeClr val="bg1"/>
                </a:solidFill>
              </a:rPr>
              <a:t>Flash Flood Warning:</a:t>
            </a:r>
            <a:r>
              <a:rPr lang="en-US" sz="2400" smtClean="0">
                <a:solidFill>
                  <a:schemeClr val="bg1"/>
                </a:solidFill>
              </a:rPr>
              <a:t> Life-threatening, rapid flooding is about to occur, or is already underway. Move to higher ground now! It is particularly dangerous to be in a low lying area or near a wash. </a:t>
            </a:r>
          </a:p>
          <a:p>
            <a:pPr eaLnBrk="1" hangingPunct="1"/>
            <a:endParaRPr lang="en-US" sz="2400" smtClean="0">
              <a:solidFill>
                <a:schemeClr val="bg1"/>
              </a:solidFill>
            </a:endParaRPr>
          </a:p>
        </p:txBody>
      </p:sp>
      <p:sp>
        <p:nvSpPr>
          <p:cNvPr id="29700" name="TextBox 3"/>
          <p:cNvSpPr txBox="1">
            <a:spLocks noChangeArrowheads="1"/>
          </p:cNvSpPr>
          <p:nvPr/>
        </p:nvSpPr>
        <p:spPr bwMode="auto">
          <a:xfrm>
            <a:off x="2495550" y="5978525"/>
            <a:ext cx="4137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solidFill>
                  <a:schemeClr val="bg1"/>
                </a:solidFill>
              </a:rPr>
              <a:t>From National Weather Service – Phoenix</a:t>
            </a:r>
          </a:p>
          <a:p>
            <a:pPr algn="ctr" eaLnBrk="1" hangingPunct="1"/>
            <a:r>
              <a:rPr lang="en-US" sz="1200" b="1">
                <a:solidFill>
                  <a:schemeClr val="bg1"/>
                </a:solidFill>
              </a:rPr>
              <a:t>http://www.wrh.noaa.gov/psr/general/safety/index.php</a:t>
            </a:r>
          </a:p>
        </p:txBody>
      </p:sp>
    </p:spTree>
    <p:extLst>
      <p:ext uri="{BB962C8B-B14F-4D97-AF65-F5344CB8AC3E}">
        <p14:creationId xmlns:p14="http://schemas.microsoft.com/office/powerpoint/2010/main" val="2646002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34963" y="2527300"/>
            <a:ext cx="3367087" cy="1143000"/>
          </a:xfrm>
        </p:spPr>
        <p:txBody>
          <a:bodyPr/>
          <a:lstStyle/>
          <a:p>
            <a:pPr eaLnBrk="1" hangingPunct="1"/>
            <a:r>
              <a:rPr lang="en-US" sz="3600" b="1" smtClean="0">
                <a:solidFill>
                  <a:schemeClr val="bg1"/>
                </a:solidFill>
              </a:rPr>
              <a:t>Flash Floods</a:t>
            </a:r>
            <a:r>
              <a:rPr lang="en-US" sz="3600" smtClean="0">
                <a:solidFill>
                  <a:schemeClr val="bg1"/>
                </a:solidFill>
              </a:rPr>
              <a:t>:</a:t>
            </a:r>
            <a:br>
              <a:rPr lang="en-US" sz="3600" smtClean="0">
                <a:solidFill>
                  <a:schemeClr val="bg1"/>
                </a:solidFill>
              </a:rPr>
            </a:br>
            <a:r>
              <a:rPr lang="en-US" sz="3600" smtClean="0">
                <a:solidFill>
                  <a:schemeClr val="bg1"/>
                </a:solidFill>
              </a:rPr>
              <a:t>Never drive into a flooded roadway!</a:t>
            </a:r>
          </a:p>
        </p:txBody>
      </p:sp>
      <p:pic>
        <p:nvPicPr>
          <p:cNvPr id="30723" name="Picture 2" descr="fema_footortw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4746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p:cNvSpPr txBox="1">
            <a:spLocks noChangeArrowheads="1"/>
          </p:cNvSpPr>
          <p:nvPr/>
        </p:nvSpPr>
        <p:spPr bwMode="auto">
          <a:xfrm>
            <a:off x="7716838" y="6323013"/>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FEMA</a:t>
            </a:r>
          </a:p>
        </p:txBody>
      </p:sp>
    </p:spTree>
    <p:extLst>
      <p:ext uri="{BB962C8B-B14F-4D97-AF65-F5344CB8AC3E}">
        <p14:creationId xmlns:p14="http://schemas.microsoft.com/office/powerpoint/2010/main" val="1268347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990600"/>
          </a:xfrm>
        </p:spPr>
        <p:txBody>
          <a:bodyPr/>
          <a:lstStyle/>
          <a:p>
            <a:pPr eaLnBrk="1" hangingPunct="1"/>
            <a:r>
              <a:rPr lang="en-US" b="1" smtClean="0">
                <a:solidFill>
                  <a:schemeClr val="bg1"/>
                </a:solidFill>
              </a:rPr>
              <a:t>Fighting a Losing Battle</a:t>
            </a:r>
          </a:p>
        </p:txBody>
      </p:sp>
      <p:pic>
        <p:nvPicPr>
          <p:cNvPr id="31747" name="Picture 3" descr="Jeep@SaltRi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4724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Grp="1" noChangeArrowheads="1"/>
          </p:cNvSpPr>
          <p:nvPr>
            <p:ph type="body" idx="1"/>
          </p:nvPr>
        </p:nvSpPr>
        <p:spPr>
          <a:xfrm>
            <a:off x="5257800" y="2438400"/>
            <a:ext cx="3581400" cy="1905000"/>
          </a:xfrm>
          <a:noFill/>
        </p:spPr>
        <p:txBody>
          <a:bodyPr/>
          <a:lstStyle/>
          <a:p>
            <a:pPr eaLnBrk="1" hangingPunct="1"/>
            <a:r>
              <a:rPr lang="en-US" sz="2000" smtClean="0">
                <a:solidFill>
                  <a:schemeClr val="bg1"/>
                </a:solidFill>
              </a:rPr>
              <a:t>Width: 5.5 feet</a:t>
            </a:r>
          </a:p>
          <a:p>
            <a:pPr eaLnBrk="1" hangingPunct="1"/>
            <a:r>
              <a:rPr lang="en-US" sz="2000" smtClean="0">
                <a:solidFill>
                  <a:schemeClr val="bg1"/>
                </a:solidFill>
              </a:rPr>
              <a:t>Length: 14 feet</a:t>
            </a:r>
          </a:p>
          <a:p>
            <a:pPr eaLnBrk="1" hangingPunct="1"/>
            <a:r>
              <a:rPr lang="en-US" sz="2000" smtClean="0">
                <a:solidFill>
                  <a:schemeClr val="bg1"/>
                </a:solidFill>
              </a:rPr>
              <a:t>Ground Clearance: 10 inches</a:t>
            </a:r>
          </a:p>
          <a:p>
            <a:pPr eaLnBrk="1" hangingPunct="1"/>
            <a:r>
              <a:rPr lang="en-US" sz="2000" smtClean="0">
                <a:solidFill>
                  <a:schemeClr val="bg1"/>
                </a:solidFill>
              </a:rPr>
              <a:t>Weight: 3,400 pounds</a:t>
            </a:r>
          </a:p>
        </p:txBody>
      </p:sp>
      <p:sp>
        <p:nvSpPr>
          <p:cNvPr id="31749" name="Rectangle 5"/>
          <p:cNvSpPr>
            <a:spLocks noChangeArrowheads="1"/>
          </p:cNvSpPr>
          <p:nvPr/>
        </p:nvSpPr>
        <p:spPr bwMode="auto">
          <a:xfrm>
            <a:off x="860425" y="5075238"/>
            <a:ext cx="73914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000">
                <a:solidFill>
                  <a:schemeClr val="bg1"/>
                </a:solidFill>
              </a:rPr>
              <a:t>	However, 1 foot of water displaced by this vehicle weighs:</a:t>
            </a:r>
          </a:p>
          <a:p>
            <a:pPr marL="342900" indent="-342900" algn="ctr">
              <a:spcBef>
                <a:spcPct val="20000"/>
              </a:spcBef>
            </a:pPr>
            <a:r>
              <a:rPr lang="en-US" sz="2000">
                <a:solidFill>
                  <a:schemeClr val="bg1"/>
                </a:solidFill>
              </a:rPr>
              <a:t>(5.5’ x 14’ x 1’ x 62.4 lbs./cu.ft.) = 4,805 pounds</a:t>
            </a:r>
          </a:p>
        </p:txBody>
      </p:sp>
      <p:grpSp>
        <p:nvGrpSpPr>
          <p:cNvPr id="31750" name="Group 6"/>
          <p:cNvGrpSpPr>
            <a:grpSpLocks/>
          </p:cNvGrpSpPr>
          <p:nvPr/>
        </p:nvGrpSpPr>
        <p:grpSpPr bwMode="auto">
          <a:xfrm>
            <a:off x="1676400" y="3449638"/>
            <a:ext cx="3200400" cy="436562"/>
            <a:chOff x="1056" y="2173"/>
            <a:chExt cx="2016" cy="358"/>
          </a:xfrm>
        </p:grpSpPr>
        <p:sp>
          <p:nvSpPr>
            <p:cNvPr id="31752" name="Line 7"/>
            <p:cNvSpPr>
              <a:spLocks noChangeShapeType="1"/>
            </p:cNvSpPr>
            <p:nvPr/>
          </p:nvSpPr>
          <p:spPr bwMode="auto">
            <a:xfrm flipV="1">
              <a:off x="1056" y="2400"/>
              <a:ext cx="2016" cy="131"/>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3" name="Line 8"/>
            <p:cNvSpPr>
              <a:spLocks noChangeShapeType="1"/>
            </p:cNvSpPr>
            <p:nvPr/>
          </p:nvSpPr>
          <p:spPr bwMode="auto">
            <a:xfrm flipV="1">
              <a:off x="1063" y="2173"/>
              <a:ext cx="2002" cy="79"/>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1751" name="TextBox 8"/>
          <p:cNvSpPr txBox="1">
            <a:spLocks noChangeArrowheads="1"/>
          </p:cNvSpPr>
          <p:nvPr/>
        </p:nvSpPr>
        <p:spPr bwMode="auto">
          <a:xfrm>
            <a:off x="2308225" y="6096000"/>
            <a:ext cx="453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solidFill>
                  <a:schemeClr val="bg1"/>
                </a:solidFill>
              </a:rPr>
              <a:t>From Steve Waters, Maricopa County Flood Control District</a:t>
            </a:r>
          </a:p>
        </p:txBody>
      </p:sp>
    </p:spTree>
    <p:extLst>
      <p:ext uri="{BB962C8B-B14F-4D97-AF65-F5344CB8AC3E}">
        <p14:creationId xmlns:p14="http://schemas.microsoft.com/office/powerpoint/2010/main" val="4204093955"/>
      </p:ext>
    </p:extLst>
  </p:cSld>
  <p:clrMapOvr>
    <a:masterClrMapping/>
  </p:clrMapOvr>
  <p:transition spd="med">
    <p:check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52400"/>
            <a:ext cx="8229600" cy="973138"/>
          </a:xfrm>
        </p:spPr>
        <p:txBody>
          <a:bodyPr/>
          <a:lstStyle/>
          <a:p>
            <a:pPr eaLnBrk="1" hangingPunct="1"/>
            <a:r>
              <a:rPr lang="en-US" b="1" smtClean="0">
                <a:solidFill>
                  <a:schemeClr val="bg1"/>
                </a:solidFill>
              </a:rPr>
              <a:t>Severe Thunderstorms</a:t>
            </a:r>
          </a:p>
        </p:txBody>
      </p:sp>
      <p:sp>
        <p:nvSpPr>
          <p:cNvPr id="32771" name="Content Placeholder 2"/>
          <p:cNvSpPr>
            <a:spLocks noGrp="1"/>
          </p:cNvSpPr>
          <p:nvPr>
            <p:ph idx="1"/>
          </p:nvPr>
        </p:nvSpPr>
        <p:spPr>
          <a:xfrm>
            <a:off x="457200" y="1020763"/>
            <a:ext cx="8229600" cy="4525962"/>
          </a:xfrm>
        </p:spPr>
        <p:txBody>
          <a:bodyPr/>
          <a:lstStyle/>
          <a:p>
            <a:pPr eaLnBrk="1" hangingPunct="1"/>
            <a:r>
              <a:rPr lang="en-US" sz="2400" b="1" smtClean="0">
                <a:solidFill>
                  <a:schemeClr val="bg1"/>
                </a:solidFill>
              </a:rPr>
              <a:t>Severe Thunderstorm Watch:</a:t>
            </a:r>
            <a:r>
              <a:rPr lang="en-US" sz="2400" smtClean="0">
                <a:solidFill>
                  <a:schemeClr val="bg1"/>
                </a:solidFill>
              </a:rPr>
              <a:t> Conditions are favorable for widespread thunderstorms with damaging winds and even large hail to develop. These are usually issued only when an especially active day is expected. Watch weather reports and conditions closely.</a:t>
            </a:r>
          </a:p>
          <a:p>
            <a:pPr eaLnBrk="1" hangingPunct="1"/>
            <a:r>
              <a:rPr lang="en-US" sz="2400" b="1" smtClean="0">
                <a:solidFill>
                  <a:schemeClr val="bg1"/>
                </a:solidFill>
              </a:rPr>
              <a:t>Severe Thunderstorm Warning:</a:t>
            </a:r>
            <a:r>
              <a:rPr lang="en-US" sz="2400" smtClean="0">
                <a:solidFill>
                  <a:schemeClr val="bg1"/>
                </a:solidFill>
              </a:rPr>
              <a:t> A thunderstorm with damaging winds of 60 mph or greater is about to occur, or is already underway. These winds could also produce a dust storm with visibilities below 1/4 mile. Hail 1" in diameter or larger is also possible.</a:t>
            </a:r>
          </a:p>
          <a:p>
            <a:pPr eaLnBrk="1" hangingPunct="1"/>
            <a:r>
              <a:rPr lang="en-US" sz="2400" b="1" smtClean="0">
                <a:solidFill>
                  <a:schemeClr val="bg1"/>
                </a:solidFill>
              </a:rPr>
              <a:t>Dust Storm Warning:</a:t>
            </a:r>
            <a:r>
              <a:rPr lang="en-US" sz="2400" smtClean="0">
                <a:solidFill>
                  <a:schemeClr val="bg1"/>
                </a:solidFill>
              </a:rPr>
              <a:t> A dust storm, with visibilities of 1/4 mile or less, is about to strike, or has already developed. Pull off the road now! Wind gusts between 40 and 60 mph are also likely. </a:t>
            </a:r>
          </a:p>
          <a:p>
            <a:pPr eaLnBrk="1" hangingPunct="1"/>
            <a:endParaRPr lang="en-US" sz="2400" smtClean="0">
              <a:solidFill>
                <a:schemeClr val="bg1"/>
              </a:solidFill>
            </a:endParaRPr>
          </a:p>
        </p:txBody>
      </p:sp>
      <p:sp>
        <p:nvSpPr>
          <p:cNvPr id="32772" name="TextBox 3"/>
          <p:cNvSpPr txBox="1">
            <a:spLocks noChangeArrowheads="1"/>
          </p:cNvSpPr>
          <p:nvPr/>
        </p:nvSpPr>
        <p:spPr bwMode="auto">
          <a:xfrm>
            <a:off x="3835400" y="6280150"/>
            <a:ext cx="3465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solidFill>
                  <a:schemeClr val="bg1"/>
                </a:solidFill>
              </a:rPr>
              <a:t>From National Weather Service – Phoenix</a:t>
            </a:r>
          </a:p>
          <a:p>
            <a:pPr algn="ctr" eaLnBrk="1" hangingPunct="1"/>
            <a:r>
              <a:rPr lang="en-US" sz="1000" b="1">
                <a:solidFill>
                  <a:schemeClr val="bg1"/>
                </a:solidFill>
              </a:rPr>
              <a:t>http://www.wrh.noaa.gov/psr/general/safety/index.php</a:t>
            </a:r>
          </a:p>
        </p:txBody>
      </p:sp>
    </p:spTree>
    <p:extLst>
      <p:ext uri="{BB962C8B-B14F-4D97-AF65-F5344CB8AC3E}">
        <p14:creationId xmlns:p14="http://schemas.microsoft.com/office/powerpoint/2010/main" val="957769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b="1" smtClean="0">
                <a:solidFill>
                  <a:schemeClr val="bg1"/>
                </a:solidFill>
              </a:rPr>
              <a:t>Lightning</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606550"/>
            <a:ext cx="84915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2219325" y="5792788"/>
            <a:ext cx="46942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http://www.jason.org/digital_library/110.aspx</a:t>
            </a:r>
          </a:p>
        </p:txBody>
      </p:sp>
    </p:spTree>
    <p:extLst>
      <p:ext uri="{BB962C8B-B14F-4D97-AF65-F5344CB8AC3E}">
        <p14:creationId xmlns:p14="http://schemas.microsoft.com/office/powerpoint/2010/main" val="14238190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4613"/>
            <a:ext cx="8229600" cy="1143000"/>
          </a:xfrm>
        </p:spPr>
        <p:txBody>
          <a:bodyPr/>
          <a:lstStyle/>
          <a:p>
            <a:pPr eaLnBrk="1" hangingPunct="1"/>
            <a:r>
              <a:rPr lang="en-US" b="1" smtClean="0">
                <a:solidFill>
                  <a:schemeClr val="bg1"/>
                </a:solidFill>
              </a:rPr>
              <a:t>Lightning Safety</a:t>
            </a:r>
          </a:p>
        </p:txBody>
      </p:sp>
      <p:sp>
        <p:nvSpPr>
          <p:cNvPr id="34819" name="Content Placeholder 2"/>
          <p:cNvSpPr>
            <a:spLocks noGrp="1"/>
          </p:cNvSpPr>
          <p:nvPr>
            <p:ph idx="1"/>
          </p:nvPr>
        </p:nvSpPr>
        <p:spPr>
          <a:xfrm>
            <a:off x="77788" y="1243013"/>
            <a:ext cx="5419725" cy="4991100"/>
          </a:xfrm>
        </p:spPr>
        <p:txBody>
          <a:bodyPr/>
          <a:lstStyle/>
          <a:p>
            <a:pPr eaLnBrk="1" hangingPunct="1"/>
            <a:r>
              <a:rPr lang="en-US" sz="1800" b="1" i="1" smtClean="0">
                <a:solidFill>
                  <a:schemeClr val="bg1"/>
                </a:solidFill>
              </a:rPr>
              <a:t>Flash-to-bang of five seconds = 1 mile</a:t>
            </a:r>
          </a:p>
          <a:p>
            <a:pPr eaLnBrk="1" hangingPunct="1"/>
            <a:r>
              <a:rPr lang="en-US" sz="1800" smtClean="0">
                <a:solidFill>
                  <a:schemeClr val="bg1"/>
                </a:solidFill>
              </a:rPr>
              <a:t>Immediately get off elevated areas such as hills, mountain ridges or peaks</a:t>
            </a:r>
          </a:p>
          <a:p>
            <a:pPr eaLnBrk="1" hangingPunct="1"/>
            <a:r>
              <a:rPr lang="en-US" sz="1800" b="1" smtClean="0">
                <a:solidFill>
                  <a:schemeClr val="bg1"/>
                </a:solidFill>
              </a:rPr>
              <a:t>SEEK:</a:t>
            </a:r>
            <a:r>
              <a:rPr lang="en-US" sz="1800" smtClean="0">
                <a:solidFill>
                  <a:schemeClr val="bg1"/>
                </a:solidFill>
              </a:rPr>
              <a:t> Seek clumps of shrubs or trees of uniform height. Seek ditches, trenches or the low ground. Seek a low, crouching position with feet together with hands on ears to minimize acoustic shock from thunder.</a:t>
            </a:r>
          </a:p>
          <a:p>
            <a:pPr eaLnBrk="1" hangingPunct="1"/>
            <a:r>
              <a:rPr lang="en-US" sz="1800" smtClean="0">
                <a:solidFill>
                  <a:schemeClr val="bg1"/>
                </a:solidFill>
              </a:rPr>
              <a:t>Immediately get out and away from ponds, lakes and other bodies of water</a:t>
            </a:r>
          </a:p>
          <a:p>
            <a:pPr eaLnBrk="1" hangingPunct="1"/>
            <a:r>
              <a:rPr lang="en-US" sz="1800" smtClean="0">
                <a:solidFill>
                  <a:schemeClr val="bg1"/>
                </a:solidFill>
              </a:rPr>
              <a:t>Stay away from objects that conduct electricity (barbed wire fences, power lines, windmills, etc.)</a:t>
            </a:r>
          </a:p>
          <a:p>
            <a:pPr eaLnBrk="1" hangingPunct="1"/>
            <a:r>
              <a:rPr lang="en-US" sz="1800" smtClean="0">
                <a:solidFill>
                  <a:schemeClr val="bg1"/>
                </a:solidFill>
              </a:rPr>
              <a:t>A </a:t>
            </a:r>
            <a:r>
              <a:rPr lang="en-US" sz="1800" b="1" smtClean="0">
                <a:solidFill>
                  <a:schemeClr val="bg1"/>
                </a:solidFill>
              </a:rPr>
              <a:t>safe vehicle</a:t>
            </a:r>
            <a:r>
              <a:rPr lang="en-US" sz="1800" smtClean="0">
                <a:solidFill>
                  <a:schemeClr val="bg1"/>
                </a:solidFill>
              </a:rPr>
              <a:t> is any fully enclosed metal topped vehicle such as a hard topped car, minivan, bus, truck, etc</a:t>
            </a:r>
          </a:p>
          <a:p>
            <a:pPr eaLnBrk="1" hangingPunct="1"/>
            <a:endParaRPr lang="en-US" sz="1800" smtClean="0">
              <a:solidFill>
                <a:schemeClr val="bg1"/>
              </a:solidFill>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538" y="2430463"/>
            <a:ext cx="35401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4"/>
          <p:cNvSpPr>
            <a:spLocks noChangeArrowheads="1"/>
          </p:cNvSpPr>
          <p:nvPr/>
        </p:nvSpPr>
        <p:spPr bwMode="auto">
          <a:xfrm>
            <a:off x="2274888" y="6249988"/>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http://www.lightningsafety.noaa.gov/outdoors.htm</a:t>
            </a:r>
          </a:p>
        </p:txBody>
      </p:sp>
      <p:sp>
        <p:nvSpPr>
          <p:cNvPr id="34822" name="TextBox 5"/>
          <p:cNvSpPr txBox="1">
            <a:spLocks noChangeArrowheads="1"/>
          </p:cNvSpPr>
          <p:nvPr/>
        </p:nvSpPr>
        <p:spPr bwMode="auto">
          <a:xfrm>
            <a:off x="6323013" y="4772025"/>
            <a:ext cx="199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solidFill>
                  <a:schemeClr val="bg1"/>
                </a:solidFill>
              </a:rPr>
              <a:t>Bolt from the blue</a:t>
            </a:r>
          </a:p>
        </p:txBody>
      </p:sp>
    </p:spTree>
    <p:extLst>
      <p:ext uri="{BB962C8B-B14F-4D97-AF65-F5344CB8AC3E}">
        <p14:creationId xmlns:p14="http://schemas.microsoft.com/office/powerpoint/2010/main" val="2204730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7" y="2524352"/>
            <a:ext cx="8229600" cy="1143000"/>
          </a:xfrm>
        </p:spPr>
        <p:txBody>
          <a:bodyPr/>
          <a:lstStyle/>
          <a:p>
            <a:r>
              <a:rPr lang="en-US" b="1" dirty="0" smtClean="0">
                <a:solidFill>
                  <a:schemeClr val="bg1"/>
                </a:solidFill>
              </a:rPr>
              <a:t>Meteorology 101</a:t>
            </a:r>
            <a:endParaRPr lang="en-US" b="1" dirty="0">
              <a:solidFill>
                <a:schemeClr val="bg1"/>
              </a:solidFill>
            </a:endParaRPr>
          </a:p>
        </p:txBody>
      </p:sp>
    </p:spTree>
    <p:extLst>
      <p:ext uri="{BB962C8B-B14F-4D97-AF65-F5344CB8AC3E}">
        <p14:creationId xmlns:p14="http://schemas.microsoft.com/office/powerpoint/2010/main" val="1673097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0375" y="2668588"/>
            <a:ext cx="8229600" cy="1143000"/>
          </a:xfrm>
        </p:spPr>
        <p:txBody>
          <a:bodyPr/>
          <a:lstStyle/>
          <a:p>
            <a:pPr eaLnBrk="1" hangingPunct="1"/>
            <a:r>
              <a:rPr lang="en-US" sz="4000" b="1" dirty="0" smtClean="0">
                <a:solidFill>
                  <a:schemeClr val="bg1"/>
                </a:solidFill>
              </a:rPr>
              <a:t>Climate Change</a:t>
            </a:r>
            <a:endParaRPr lang="en-US" sz="4000" b="1" dirty="0" smtClean="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4" name="Picture 4"/>
          <p:cNvPicPr>
            <a:picLocks noChangeAspect="1" noChangeArrowheads="1"/>
          </p:cNvPicPr>
          <p:nvPr/>
        </p:nvPicPr>
        <p:blipFill>
          <a:blip r:embed="rId3" cstate="print"/>
          <a:srcRect/>
          <a:stretch>
            <a:fillRect/>
          </a:stretch>
        </p:blipFill>
        <p:spPr bwMode="auto">
          <a:xfrm>
            <a:off x="954661" y="569113"/>
            <a:ext cx="7108825" cy="5711825"/>
          </a:xfrm>
          <a:prstGeom prst="rect">
            <a:avLst/>
          </a:prstGeom>
          <a:noFill/>
          <a:ln w="9525">
            <a:noFill/>
            <a:miter lim="800000"/>
            <a:headEnd/>
            <a:tailEnd/>
          </a:ln>
          <a:effectLst/>
        </p:spPr>
      </p:pic>
      <p:sp>
        <p:nvSpPr>
          <p:cNvPr id="368645" name="Text Box 5"/>
          <p:cNvSpPr txBox="1">
            <a:spLocks noChangeArrowheads="1"/>
          </p:cNvSpPr>
          <p:nvPr/>
        </p:nvSpPr>
        <p:spPr bwMode="auto">
          <a:xfrm>
            <a:off x="3198813" y="6262079"/>
            <a:ext cx="2720975" cy="274637"/>
          </a:xfrm>
          <a:prstGeom prst="rect">
            <a:avLst/>
          </a:prstGeom>
          <a:noFill/>
          <a:ln w="9525">
            <a:noFill/>
            <a:miter lim="800000"/>
            <a:headEnd/>
            <a:tailEnd/>
          </a:ln>
          <a:effectLst/>
        </p:spPr>
        <p:txBody>
          <a:bodyPr wrap="none">
            <a:spAutoFit/>
          </a:bodyPr>
          <a:lstStyle/>
          <a:p>
            <a:r>
              <a:rPr lang="en-US" sz="1200" dirty="0">
                <a:solidFill>
                  <a:schemeClr val="bg1"/>
                </a:solidFill>
              </a:rPr>
              <a:t>From http://www.climatechange.gc.ca</a:t>
            </a:r>
          </a:p>
        </p:txBody>
      </p:sp>
      <p:sp>
        <p:nvSpPr>
          <p:cNvPr id="368646" name="Text Box 6"/>
          <p:cNvSpPr txBox="1">
            <a:spLocks noChangeArrowheads="1"/>
          </p:cNvSpPr>
          <p:nvPr/>
        </p:nvSpPr>
        <p:spPr bwMode="auto">
          <a:xfrm>
            <a:off x="5011738" y="4946650"/>
            <a:ext cx="2725737" cy="527050"/>
          </a:xfrm>
          <a:prstGeom prst="rect">
            <a:avLst/>
          </a:prstGeom>
          <a:solidFill>
            <a:schemeClr val="bg1"/>
          </a:solidFill>
          <a:ln w="9525">
            <a:solidFill>
              <a:schemeClr val="tx1"/>
            </a:solidFill>
            <a:miter lim="800000"/>
            <a:headEnd/>
            <a:tailEnd/>
          </a:ln>
          <a:effectLst/>
        </p:spPr>
        <p:txBody>
          <a:bodyPr>
            <a:spAutoFit/>
          </a:bodyPr>
          <a:lstStyle/>
          <a:p>
            <a:r>
              <a:rPr lang="en-US" sz="1400"/>
              <a:t>Carbon Dioxide, Methane, and Nitrous Oxide are major GHGs</a:t>
            </a:r>
          </a:p>
        </p:txBody>
      </p:sp>
      <p:sp>
        <p:nvSpPr>
          <p:cNvPr id="2" name="TextBox 1"/>
          <p:cNvSpPr txBox="1"/>
          <p:nvPr/>
        </p:nvSpPr>
        <p:spPr>
          <a:xfrm>
            <a:off x="1255164" y="0"/>
            <a:ext cx="6625532" cy="584775"/>
          </a:xfrm>
          <a:prstGeom prst="rect">
            <a:avLst/>
          </a:prstGeom>
          <a:noFill/>
        </p:spPr>
        <p:txBody>
          <a:bodyPr wrap="none" rtlCol="0">
            <a:spAutoFit/>
          </a:bodyPr>
          <a:lstStyle/>
          <a:p>
            <a:r>
              <a:rPr lang="en-US" sz="3200" b="1" dirty="0" smtClean="0">
                <a:solidFill>
                  <a:schemeClr val="bg1"/>
                </a:solidFill>
              </a:rPr>
              <a:t>What is causing climate change?</a:t>
            </a:r>
            <a:endParaRPr lang="en-US" sz="3200" b="1" dirty="0">
              <a:solidFill>
                <a:schemeClr val="bg1"/>
              </a:solidFill>
            </a:endParaRPr>
          </a:p>
        </p:txBody>
      </p:sp>
    </p:spTree>
    <p:extLst>
      <p:ext uri="{BB962C8B-B14F-4D97-AF65-F5344CB8AC3E}">
        <p14:creationId xmlns:p14="http://schemas.microsoft.com/office/powerpoint/2010/main" val="3026028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z="3600" b="1" dirty="0" smtClean="0">
                <a:solidFill>
                  <a:schemeClr val="bg1"/>
                </a:solidFill>
              </a:rPr>
              <a:t>Global Temperature and Carbon Dioxide</a:t>
            </a:r>
          </a:p>
        </p:txBody>
      </p:sp>
      <p:sp>
        <p:nvSpPr>
          <p:cNvPr id="27651" name="Content Placeholder 2"/>
          <p:cNvSpPr>
            <a:spLocks noGrp="1"/>
          </p:cNvSpPr>
          <p:nvPr>
            <p:ph idx="1"/>
          </p:nvPr>
        </p:nvSpPr>
        <p:spPr/>
        <p:txBody>
          <a:bodyPr/>
          <a:lstStyle/>
          <a:p>
            <a:pPr eaLnBrk="1" hangingPunct="1"/>
            <a:endParaRPr lang="en-US" dirty="0" smtClean="0"/>
          </a:p>
        </p:txBody>
      </p:sp>
      <p:pic>
        <p:nvPicPr>
          <p:cNvPr id="27652" name="Picture 2"/>
          <p:cNvPicPr>
            <a:picLocks noChangeAspect="1" noChangeArrowheads="1"/>
          </p:cNvPicPr>
          <p:nvPr/>
        </p:nvPicPr>
        <p:blipFill>
          <a:blip r:embed="rId3" cstate="print"/>
          <a:srcRect/>
          <a:stretch>
            <a:fillRect/>
          </a:stretch>
        </p:blipFill>
        <p:spPr bwMode="auto">
          <a:xfrm>
            <a:off x="1322388" y="1454082"/>
            <a:ext cx="6583362" cy="4946650"/>
          </a:xfrm>
          <a:prstGeom prst="rect">
            <a:avLst/>
          </a:prstGeom>
          <a:noFill/>
          <a:ln w="9525">
            <a:noFill/>
            <a:miter lim="800000"/>
            <a:headEnd/>
            <a:tailEnd/>
          </a:ln>
        </p:spPr>
      </p:pic>
      <p:sp>
        <p:nvSpPr>
          <p:cNvPr id="5" name="TextBox 4"/>
          <p:cNvSpPr txBox="1"/>
          <p:nvPr/>
        </p:nvSpPr>
        <p:spPr>
          <a:xfrm>
            <a:off x="6159067" y="6415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extLst>
      <p:ext uri="{BB962C8B-B14F-4D97-AF65-F5344CB8AC3E}">
        <p14:creationId xmlns:p14="http://schemas.microsoft.com/office/powerpoint/2010/main" val="190969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inmax_allnat_ann"/>
          <p:cNvPicPr>
            <a:picLocks noChangeAspect="1" noChangeArrowheads="1"/>
          </p:cNvPicPr>
          <p:nvPr/>
        </p:nvPicPr>
        <p:blipFill>
          <a:blip r:embed="rId3" cstate="print"/>
          <a:srcRect l="4167" t="24110" r="4167" b="9012"/>
          <a:stretch>
            <a:fillRect/>
          </a:stretch>
        </p:blipFill>
        <p:spPr bwMode="auto">
          <a:xfrm>
            <a:off x="304800" y="1295400"/>
            <a:ext cx="8382000" cy="4724400"/>
          </a:xfrm>
          <a:prstGeom prst="rect">
            <a:avLst/>
          </a:prstGeom>
          <a:noFill/>
          <a:ln w="9525">
            <a:noFill/>
            <a:miter lim="800000"/>
            <a:headEnd/>
            <a:tailEnd/>
          </a:ln>
        </p:spPr>
      </p:pic>
      <p:sp>
        <p:nvSpPr>
          <p:cNvPr id="29699" name="Text Box 3"/>
          <p:cNvSpPr txBox="1">
            <a:spLocks noChangeArrowheads="1"/>
          </p:cNvSpPr>
          <p:nvPr/>
        </p:nvSpPr>
        <p:spPr bwMode="auto">
          <a:xfrm>
            <a:off x="231775" y="6103938"/>
            <a:ext cx="8686800" cy="274637"/>
          </a:xfrm>
          <a:prstGeom prst="rect">
            <a:avLst/>
          </a:prstGeom>
          <a:noFill/>
          <a:ln w="9525">
            <a:noFill/>
            <a:miter lim="800000"/>
            <a:headEnd/>
            <a:tailEnd/>
          </a:ln>
        </p:spPr>
        <p:txBody>
          <a:bodyPr>
            <a:spAutoFit/>
          </a:bodyPr>
          <a:lstStyle/>
          <a:p>
            <a:pPr algn="ctr"/>
            <a:r>
              <a:rPr lang="en-US" sz="1200">
                <a:solidFill>
                  <a:schemeClr val="bg1"/>
                </a:solidFill>
              </a:rPr>
              <a:t>Stott et al. (2000)</a:t>
            </a:r>
          </a:p>
        </p:txBody>
      </p:sp>
      <p:sp>
        <p:nvSpPr>
          <p:cNvPr id="29700" name="Text Box 4"/>
          <p:cNvSpPr txBox="1">
            <a:spLocks noChangeArrowheads="1"/>
          </p:cNvSpPr>
          <p:nvPr/>
        </p:nvSpPr>
        <p:spPr bwMode="auto">
          <a:xfrm>
            <a:off x="3657600" y="4600575"/>
            <a:ext cx="1879600" cy="457200"/>
          </a:xfrm>
          <a:prstGeom prst="rect">
            <a:avLst/>
          </a:prstGeom>
          <a:noFill/>
          <a:ln w="9525">
            <a:noFill/>
            <a:miter lim="800000"/>
            <a:headEnd/>
            <a:tailEnd/>
          </a:ln>
        </p:spPr>
        <p:txBody>
          <a:bodyPr wrap="none">
            <a:spAutoFit/>
          </a:bodyPr>
          <a:lstStyle/>
          <a:p>
            <a:pPr eaLnBrk="0" hangingPunct="0"/>
            <a:r>
              <a:rPr lang="en-US" sz="2400" i="1">
                <a:solidFill>
                  <a:schemeClr val="accent2"/>
                </a:solidFill>
              </a:rPr>
              <a:t>Natural Only</a:t>
            </a:r>
          </a:p>
        </p:txBody>
      </p:sp>
      <p:sp>
        <p:nvSpPr>
          <p:cNvPr id="29701" name="Line 5"/>
          <p:cNvSpPr>
            <a:spLocks noChangeShapeType="1"/>
          </p:cNvSpPr>
          <p:nvPr/>
        </p:nvSpPr>
        <p:spPr bwMode="auto">
          <a:xfrm flipV="1">
            <a:off x="5486400" y="4495800"/>
            <a:ext cx="457200" cy="304800"/>
          </a:xfrm>
          <a:prstGeom prst="line">
            <a:avLst/>
          </a:prstGeom>
          <a:noFill/>
          <a:ln w="28575">
            <a:solidFill>
              <a:schemeClr val="accent2"/>
            </a:solidFill>
            <a:round/>
            <a:headEnd/>
            <a:tailEnd type="triangle" w="med" len="med"/>
          </a:ln>
        </p:spPr>
        <p:txBody>
          <a:bodyPr wrap="none" anchor="ctr"/>
          <a:lstStyle/>
          <a:p>
            <a:endParaRPr lang="en-US"/>
          </a:p>
        </p:txBody>
      </p:sp>
      <p:sp>
        <p:nvSpPr>
          <p:cNvPr id="29702" name="Text Box 6"/>
          <p:cNvSpPr txBox="1">
            <a:spLocks noChangeArrowheads="1"/>
          </p:cNvSpPr>
          <p:nvPr/>
        </p:nvSpPr>
        <p:spPr bwMode="auto">
          <a:xfrm>
            <a:off x="2133600" y="2632075"/>
            <a:ext cx="1506538" cy="457200"/>
          </a:xfrm>
          <a:prstGeom prst="rect">
            <a:avLst/>
          </a:prstGeom>
          <a:noFill/>
          <a:ln w="9525">
            <a:noFill/>
            <a:miter lim="800000"/>
            <a:headEnd/>
            <a:tailEnd/>
          </a:ln>
        </p:spPr>
        <p:txBody>
          <a:bodyPr wrap="none">
            <a:spAutoFit/>
          </a:bodyPr>
          <a:lstStyle/>
          <a:p>
            <a:pPr eaLnBrk="0" hangingPunct="0"/>
            <a:r>
              <a:rPr lang="en-US" sz="2400" i="1"/>
              <a:t>Observed</a:t>
            </a:r>
          </a:p>
        </p:txBody>
      </p:sp>
      <p:sp>
        <p:nvSpPr>
          <p:cNvPr id="29703" name="Line 7"/>
          <p:cNvSpPr>
            <a:spLocks noChangeShapeType="1"/>
          </p:cNvSpPr>
          <p:nvPr/>
        </p:nvSpPr>
        <p:spPr bwMode="auto">
          <a:xfrm flipV="1">
            <a:off x="3581400" y="2895600"/>
            <a:ext cx="766763" cy="0"/>
          </a:xfrm>
          <a:prstGeom prst="line">
            <a:avLst/>
          </a:prstGeom>
          <a:noFill/>
          <a:ln w="28575">
            <a:solidFill>
              <a:schemeClr val="tx1"/>
            </a:solidFill>
            <a:round/>
            <a:headEnd/>
            <a:tailEnd type="triangle" w="med" len="med"/>
          </a:ln>
        </p:spPr>
        <p:txBody>
          <a:bodyPr wrap="none" anchor="ctr"/>
          <a:lstStyle/>
          <a:p>
            <a:endParaRPr lang="en-US"/>
          </a:p>
        </p:txBody>
      </p:sp>
      <p:sp>
        <p:nvSpPr>
          <p:cNvPr id="29704" name="Rectangle 8"/>
          <p:cNvSpPr>
            <a:spLocks noChangeArrowheads="1"/>
          </p:cNvSpPr>
          <p:nvPr/>
        </p:nvSpPr>
        <p:spPr bwMode="auto">
          <a:xfrm>
            <a:off x="441325" y="242888"/>
            <a:ext cx="8229600" cy="717550"/>
          </a:xfrm>
          <a:prstGeom prst="rect">
            <a:avLst/>
          </a:prstGeom>
          <a:noFill/>
          <a:ln w="9525">
            <a:noFill/>
            <a:miter lim="800000"/>
            <a:headEnd/>
            <a:tailEnd/>
          </a:ln>
        </p:spPr>
        <p:txBody>
          <a:bodyPr anchor="ctr"/>
          <a:lstStyle/>
          <a:p>
            <a:pPr algn="ctr"/>
            <a:r>
              <a:rPr lang="en-US" sz="3600" b="1">
                <a:solidFill>
                  <a:schemeClr val="bg1"/>
                </a:solidFill>
              </a:rPr>
              <a:t>Natural vs. Anthropogenic Forcings</a:t>
            </a:r>
          </a:p>
        </p:txBody>
      </p:sp>
    </p:spTree>
    <p:extLst>
      <p:ext uri="{BB962C8B-B14F-4D97-AF65-F5344CB8AC3E}">
        <p14:creationId xmlns:p14="http://schemas.microsoft.com/office/powerpoint/2010/main" val="3608084321"/>
      </p:ext>
    </p:extLst>
  </p:cSld>
  <p:clrMapOvr>
    <a:masterClrMapping/>
  </p:clrMapOvr>
  <p:transition advTm="95616"/>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241277" cy="1143000"/>
          </a:xfrm>
        </p:spPr>
        <p:txBody>
          <a:bodyPr/>
          <a:lstStyle/>
          <a:p>
            <a:pPr eaLnBrk="1" hangingPunct="1"/>
            <a:r>
              <a:rPr lang="en-US" sz="4000" b="1" dirty="0" smtClean="0">
                <a:solidFill>
                  <a:schemeClr val="bg1"/>
                </a:solidFill>
              </a:rPr>
              <a:t>Temperature Projections</a:t>
            </a:r>
          </a:p>
        </p:txBody>
      </p:sp>
      <p:pic>
        <p:nvPicPr>
          <p:cNvPr id="29700" name="Picture 2"/>
          <p:cNvPicPr>
            <a:picLocks noChangeAspect="1" noChangeArrowheads="1"/>
          </p:cNvPicPr>
          <p:nvPr/>
        </p:nvPicPr>
        <p:blipFill>
          <a:blip r:embed="rId3" cstate="print"/>
          <a:srcRect/>
          <a:stretch>
            <a:fillRect/>
          </a:stretch>
        </p:blipFill>
        <p:spPr bwMode="auto">
          <a:xfrm>
            <a:off x="170359" y="1139878"/>
            <a:ext cx="8822014" cy="4395159"/>
          </a:xfrm>
          <a:prstGeom prst="rect">
            <a:avLst/>
          </a:prstGeom>
          <a:noFill/>
          <a:ln w="9525">
            <a:noFill/>
            <a:miter lim="800000"/>
            <a:headEnd/>
            <a:tailEnd/>
          </a:ln>
        </p:spPr>
      </p:pic>
      <p:sp>
        <p:nvSpPr>
          <p:cNvPr id="7" name="TextBox 6"/>
          <p:cNvSpPr txBox="1"/>
          <p:nvPr/>
        </p:nvSpPr>
        <p:spPr>
          <a:xfrm>
            <a:off x="3650000" y="6194604"/>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extLst>
      <p:ext uri="{BB962C8B-B14F-4D97-AF65-F5344CB8AC3E}">
        <p14:creationId xmlns:p14="http://schemas.microsoft.com/office/powerpoint/2010/main" val="20842621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p:cNvPicPr>
            <a:picLocks noChangeAspect="1" noChangeArrowheads="1"/>
          </p:cNvPicPr>
          <p:nvPr/>
        </p:nvPicPr>
        <p:blipFill>
          <a:blip r:embed="rId3" cstate="print"/>
          <a:srcRect/>
          <a:stretch>
            <a:fillRect/>
          </a:stretch>
        </p:blipFill>
        <p:spPr bwMode="auto">
          <a:xfrm>
            <a:off x="2894013" y="0"/>
            <a:ext cx="6249987" cy="6858000"/>
          </a:xfrm>
          <a:prstGeom prst="rect">
            <a:avLst/>
          </a:prstGeom>
          <a:noFill/>
          <a:ln w="9525">
            <a:noFill/>
            <a:miter lim="800000"/>
            <a:headEnd/>
            <a:tailEnd/>
          </a:ln>
        </p:spPr>
      </p:pic>
      <p:sp>
        <p:nvSpPr>
          <p:cNvPr id="5" name="Title 1"/>
          <p:cNvSpPr>
            <a:spLocks noGrp="1"/>
          </p:cNvSpPr>
          <p:nvPr>
            <p:ph type="title"/>
          </p:nvPr>
        </p:nvSpPr>
        <p:spPr>
          <a:xfrm>
            <a:off x="185895" y="2615904"/>
            <a:ext cx="2376435" cy="1143000"/>
          </a:xfrm>
        </p:spPr>
        <p:txBody>
          <a:bodyPr/>
          <a:lstStyle/>
          <a:p>
            <a:pPr eaLnBrk="1" hangingPunct="1"/>
            <a:r>
              <a:rPr lang="en-US" sz="2800" b="1" dirty="0" smtClean="0">
                <a:solidFill>
                  <a:schemeClr val="bg1"/>
                </a:solidFill>
              </a:rPr>
              <a:t>Precipitation Projections</a:t>
            </a:r>
          </a:p>
        </p:txBody>
      </p:sp>
      <p:sp>
        <p:nvSpPr>
          <p:cNvPr id="6" name="TextBox 5"/>
          <p:cNvSpPr txBox="1"/>
          <p:nvPr/>
        </p:nvSpPr>
        <p:spPr>
          <a:xfrm>
            <a:off x="420417" y="4891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extLst>
      <p:ext uri="{BB962C8B-B14F-4D97-AF65-F5344CB8AC3E}">
        <p14:creationId xmlns:p14="http://schemas.microsoft.com/office/powerpoint/2010/main" val="28579904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r>
              <a:rPr lang="en-US" sz="4000" b="1">
                <a:solidFill>
                  <a:schemeClr val="bg1"/>
                </a:solidFill>
              </a:rPr>
              <a:t>Interactions between temperature and precipitation</a:t>
            </a:r>
          </a:p>
        </p:txBody>
      </p:sp>
      <p:sp>
        <p:nvSpPr>
          <p:cNvPr id="480259" name="Rectangle 3"/>
          <p:cNvSpPr>
            <a:spLocks noGrp="1" noChangeArrowheads="1"/>
          </p:cNvSpPr>
          <p:nvPr>
            <p:ph type="body" idx="1"/>
          </p:nvPr>
        </p:nvSpPr>
        <p:spPr>
          <a:xfrm>
            <a:off x="203200" y="1676400"/>
            <a:ext cx="3810000" cy="4602163"/>
          </a:xfrm>
        </p:spPr>
        <p:txBody>
          <a:bodyPr/>
          <a:lstStyle/>
          <a:p>
            <a:pPr>
              <a:lnSpc>
                <a:spcPct val="90000"/>
              </a:lnSpc>
            </a:pPr>
            <a:r>
              <a:rPr lang="en-US" sz="2800" dirty="0">
                <a:solidFill>
                  <a:schemeClr val="bg1"/>
                </a:solidFill>
              </a:rPr>
              <a:t>Confidence in continuation of increasing temperatures</a:t>
            </a:r>
          </a:p>
          <a:p>
            <a:pPr>
              <a:lnSpc>
                <a:spcPct val="90000"/>
              </a:lnSpc>
            </a:pPr>
            <a:r>
              <a:rPr lang="en-US" sz="2800" dirty="0">
                <a:solidFill>
                  <a:schemeClr val="bg1"/>
                </a:solidFill>
              </a:rPr>
              <a:t>Projections on precipitation variability are less clear</a:t>
            </a:r>
          </a:p>
          <a:p>
            <a:pPr>
              <a:lnSpc>
                <a:spcPct val="90000"/>
              </a:lnSpc>
            </a:pPr>
            <a:r>
              <a:rPr lang="en-US" sz="2800" dirty="0">
                <a:solidFill>
                  <a:schemeClr val="bg1"/>
                </a:solidFill>
              </a:rPr>
              <a:t>Increasing temperatures alone will increase aridity</a:t>
            </a:r>
          </a:p>
        </p:txBody>
      </p:sp>
      <p:pic>
        <p:nvPicPr>
          <p:cNvPr id="480260" name="Picture 4"/>
          <p:cNvPicPr>
            <a:picLocks noChangeAspect="1" noChangeArrowheads="1"/>
          </p:cNvPicPr>
          <p:nvPr/>
        </p:nvPicPr>
        <p:blipFill>
          <a:blip r:embed="rId3" cstate="print"/>
          <a:srcRect/>
          <a:stretch>
            <a:fillRect/>
          </a:stretch>
        </p:blipFill>
        <p:spPr bwMode="auto">
          <a:xfrm>
            <a:off x="4019550" y="1668463"/>
            <a:ext cx="4619625" cy="4459287"/>
          </a:xfrm>
          <a:prstGeom prst="rect">
            <a:avLst/>
          </a:prstGeom>
          <a:noFill/>
          <a:ln w="9525">
            <a:noFill/>
            <a:miter lim="800000"/>
            <a:headEnd/>
            <a:tailEnd/>
          </a:ln>
          <a:effectLst/>
        </p:spPr>
      </p:pic>
      <p:sp>
        <p:nvSpPr>
          <p:cNvPr id="480261" name="Text Box 5"/>
          <p:cNvSpPr txBox="1">
            <a:spLocks noChangeArrowheads="1"/>
          </p:cNvSpPr>
          <p:nvPr/>
        </p:nvSpPr>
        <p:spPr bwMode="auto">
          <a:xfrm>
            <a:off x="5241925" y="6132513"/>
            <a:ext cx="2176463" cy="304800"/>
          </a:xfrm>
          <a:prstGeom prst="rect">
            <a:avLst/>
          </a:prstGeom>
          <a:noFill/>
          <a:ln w="9525">
            <a:noFill/>
            <a:miter lim="800000"/>
            <a:headEnd/>
            <a:tailEnd/>
          </a:ln>
          <a:effectLst/>
        </p:spPr>
        <p:txBody>
          <a:bodyPr wrap="none">
            <a:spAutoFit/>
          </a:bodyPr>
          <a:lstStyle/>
          <a:p>
            <a:r>
              <a:rPr lang="en-US" sz="1400">
                <a:solidFill>
                  <a:schemeClr val="bg1"/>
                </a:solidFill>
              </a:rPr>
              <a:t>Hoerling &amp; Eischeid 2007</a:t>
            </a:r>
          </a:p>
        </p:txBody>
      </p:sp>
    </p:spTree>
    <p:extLst>
      <p:ext uri="{BB962C8B-B14F-4D97-AF65-F5344CB8AC3E}">
        <p14:creationId xmlns:p14="http://schemas.microsoft.com/office/powerpoint/2010/main" val="12777434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b="1" smtClean="0">
                <a:solidFill>
                  <a:schemeClr val="bg1"/>
                </a:solidFill>
              </a:rPr>
              <a:t>Closing Points</a:t>
            </a:r>
          </a:p>
        </p:txBody>
      </p:sp>
      <p:sp>
        <p:nvSpPr>
          <p:cNvPr id="98307" name="Rectangle 3"/>
          <p:cNvSpPr>
            <a:spLocks noGrp="1" noChangeArrowheads="1"/>
          </p:cNvSpPr>
          <p:nvPr>
            <p:ph type="body" idx="1"/>
          </p:nvPr>
        </p:nvSpPr>
        <p:spPr>
          <a:xfrm>
            <a:off x="457200" y="1314450"/>
            <a:ext cx="8229600" cy="4525963"/>
          </a:xfrm>
        </p:spPr>
        <p:txBody>
          <a:bodyPr/>
          <a:lstStyle/>
          <a:p>
            <a:pPr eaLnBrk="1" hangingPunct="1">
              <a:lnSpc>
                <a:spcPct val="90000"/>
              </a:lnSpc>
            </a:pPr>
            <a:r>
              <a:rPr lang="en-US" smtClean="0">
                <a:solidFill>
                  <a:schemeClr val="bg1"/>
                </a:solidFill>
              </a:rPr>
              <a:t>Elevation, latitude, and ocean sea-surface temperatures create a complex Arizona climate</a:t>
            </a:r>
          </a:p>
          <a:p>
            <a:pPr eaLnBrk="1" hangingPunct="1">
              <a:lnSpc>
                <a:spcPct val="90000"/>
              </a:lnSpc>
            </a:pPr>
            <a:r>
              <a:rPr lang="en-US" smtClean="0">
                <a:solidFill>
                  <a:schemeClr val="bg1"/>
                </a:solidFill>
              </a:rPr>
              <a:t>Different mechanisms create summer versus winter precipitation</a:t>
            </a:r>
          </a:p>
          <a:p>
            <a:pPr eaLnBrk="1" hangingPunct="1">
              <a:lnSpc>
                <a:spcPct val="90000"/>
              </a:lnSpc>
            </a:pPr>
            <a:r>
              <a:rPr lang="en-US" smtClean="0">
                <a:solidFill>
                  <a:schemeClr val="bg1"/>
                </a:solidFill>
              </a:rPr>
              <a:t>Lots of opportunity for variability (spatially and temporally)</a:t>
            </a:r>
          </a:p>
          <a:p>
            <a:pPr eaLnBrk="1" hangingPunct="1">
              <a:lnSpc>
                <a:spcPct val="90000"/>
              </a:lnSpc>
            </a:pPr>
            <a:r>
              <a:rPr lang="en-US" smtClean="0">
                <a:solidFill>
                  <a:schemeClr val="bg1"/>
                </a:solidFill>
              </a:rPr>
              <a:t>Climate change is real and a reason for concern in Arizona</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3133940"/>
            <a:ext cx="8229600" cy="1143000"/>
          </a:xfrm>
        </p:spPr>
        <p:txBody>
          <a:bodyPr/>
          <a:lstStyle/>
          <a:p>
            <a:r>
              <a:rPr lang="en-US" sz="6600" b="1" dirty="0" smtClean="0">
                <a:solidFill>
                  <a:schemeClr val="bg1"/>
                </a:solidFill>
              </a:rPr>
              <a:t>Thanks!</a:t>
            </a: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3200" b="1" dirty="0" smtClean="0">
                <a:solidFill>
                  <a:schemeClr val="bg1"/>
                </a:solidFill>
              </a:rPr>
              <a:t>crimmins@email.arizona.edu</a:t>
            </a:r>
            <a:br>
              <a:rPr lang="en-US" sz="3200" b="1" dirty="0" smtClean="0">
                <a:solidFill>
                  <a:schemeClr val="bg1"/>
                </a:solidFill>
              </a:rPr>
            </a:br>
            <a:r>
              <a:rPr lang="en-US" sz="3200" b="1" dirty="0" smtClean="0">
                <a:solidFill>
                  <a:schemeClr val="bg1"/>
                </a:solidFill>
              </a:rPr>
              <a:t>http://cals.arizona.edu/climate</a:t>
            </a:r>
            <a:r>
              <a:rPr lang="en-US" sz="3600" b="1" dirty="0" smtClean="0">
                <a:solidFill>
                  <a:schemeClr val="bg1"/>
                </a:solidFill>
              </a:rPr>
              <a:t/>
            </a:r>
            <a:br>
              <a:rPr lang="en-US" sz="3600" b="1" dirty="0" smtClean="0">
                <a:solidFill>
                  <a:schemeClr val="bg1"/>
                </a:solidFill>
              </a:rPr>
            </a:br>
            <a:endParaRPr lang="en-US" sz="3600" b="1"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07950"/>
            <a:ext cx="8229600" cy="788988"/>
          </a:xfrm>
        </p:spPr>
        <p:txBody>
          <a:bodyPr/>
          <a:lstStyle/>
          <a:p>
            <a:pPr eaLnBrk="1" hangingPunct="1"/>
            <a:r>
              <a:rPr lang="en-US" sz="3600" b="1" dirty="0" smtClean="0">
                <a:solidFill>
                  <a:schemeClr val="bg1"/>
                </a:solidFill>
              </a:rPr>
              <a:t>Weather Circulation Features</a:t>
            </a:r>
            <a:endParaRPr lang="en-US" sz="3600" b="1" dirty="0" smtClean="0">
              <a:solidFill>
                <a:schemeClr val="bg1"/>
              </a:solidFill>
            </a:endParaRPr>
          </a:p>
        </p:txBody>
      </p:sp>
      <p:sp>
        <p:nvSpPr>
          <p:cNvPr id="14339" name="Rectangle 3"/>
          <p:cNvSpPr>
            <a:spLocks noGrp="1" noChangeArrowheads="1"/>
          </p:cNvSpPr>
          <p:nvPr>
            <p:ph type="body" idx="1"/>
          </p:nvPr>
        </p:nvSpPr>
        <p:spPr>
          <a:xfrm>
            <a:off x="0" y="1327150"/>
            <a:ext cx="5456238" cy="4525963"/>
          </a:xfrm>
        </p:spPr>
        <p:txBody>
          <a:bodyPr/>
          <a:lstStyle/>
          <a:p>
            <a:pPr eaLnBrk="1" hangingPunct="1">
              <a:lnSpc>
                <a:spcPct val="80000"/>
              </a:lnSpc>
            </a:pPr>
            <a:r>
              <a:rPr lang="en-US" sz="2400" dirty="0" smtClean="0">
                <a:solidFill>
                  <a:schemeClr val="bg1"/>
                </a:solidFill>
              </a:rPr>
              <a:t>Low Pressure System</a:t>
            </a:r>
          </a:p>
          <a:p>
            <a:pPr lvl="1" eaLnBrk="1" hangingPunct="1">
              <a:lnSpc>
                <a:spcPct val="80000"/>
              </a:lnSpc>
            </a:pPr>
            <a:r>
              <a:rPr lang="en-US" sz="2000" dirty="0" smtClean="0">
                <a:solidFill>
                  <a:schemeClr val="bg1"/>
                </a:solidFill>
              </a:rPr>
              <a:t>Rising air</a:t>
            </a:r>
          </a:p>
          <a:p>
            <a:pPr lvl="1" eaLnBrk="1" hangingPunct="1">
              <a:lnSpc>
                <a:spcPct val="80000"/>
              </a:lnSpc>
            </a:pPr>
            <a:r>
              <a:rPr lang="en-US" sz="2000" dirty="0" smtClean="0">
                <a:solidFill>
                  <a:schemeClr val="bg1"/>
                </a:solidFill>
              </a:rPr>
              <a:t>Counter-clockwise circulation</a:t>
            </a:r>
          </a:p>
          <a:p>
            <a:pPr lvl="1" eaLnBrk="1" hangingPunct="1">
              <a:lnSpc>
                <a:spcPct val="80000"/>
              </a:lnSpc>
            </a:pPr>
            <a:r>
              <a:rPr lang="en-US" sz="2000" dirty="0" smtClean="0">
                <a:solidFill>
                  <a:schemeClr val="bg1"/>
                </a:solidFill>
              </a:rPr>
              <a:t>Can produce precipitation if moisture is available</a:t>
            </a:r>
          </a:p>
          <a:p>
            <a:pPr eaLnBrk="1" hangingPunct="1">
              <a:lnSpc>
                <a:spcPct val="80000"/>
              </a:lnSpc>
            </a:pPr>
            <a:r>
              <a:rPr lang="en-US" sz="2400" dirty="0" smtClean="0">
                <a:solidFill>
                  <a:schemeClr val="bg1"/>
                </a:solidFill>
              </a:rPr>
              <a:t>Jet Stream</a:t>
            </a:r>
          </a:p>
          <a:p>
            <a:pPr lvl="1" eaLnBrk="1" hangingPunct="1">
              <a:lnSpc>
                <a:spcPct val="80000"/>
              </a:lnSpc>
            </a:pPr>
            <a:r>
              <a:rPr lang="en-US" sz="2000" dirty="0" smtClean="0">
                <a:solidFill>
                  <a:schemeClr val="bg1"/>
                </a:solidFill>
              </a:rPr>
              <a:t>High winds at ~30,000 ft between cold/warm air</a:t>
            </a:r>
          </a:p>
          <a:p>
            <a:pPr lvl="1" eaLnBrk="1" hangingPunct="1">
              <a:lnSpc>
                <a:spcPct val="80000"/>
              </a:lnSpc>
            </a:pPr>
            <a:r>
              <a:rPr lang="en-US" sz="2000" dirty="0" smtClean="0">
                <a:solidFill>
                  <a:schemeClr val="bg1"/>
                </a:solidFill>
              </a:rPr>
              <a:t>Provides energy for low pressure systems; helps steer storms (storm track)</a:t>
            </a:r>
          </a:p>
          <a:p>
            <a:pPr eaLnBrk="1" hangingPunct="1">
              <a:lnSpc>
                <a:spcPct val="80000"/>
              </a:lnSpc>
            </a:pPr>
            <a:r>
              <a:rPr lang="en-US" sz="2400" dirty="0" smtClean="0">
                <a:solidFill>
                  <a:schemeClr val="bg1"/>
                </a:solidFill>
              </a:rPr>
              <a:t>High Pressure System</a:t>
            </a:r>
          </a:p>
          <a:p>
            <a:pPr lvl="1" eaLnBrk="1" hangingPunct="1">
              <a:lnSpc>
                <a:spcPct val="80000"/>
              </a:lnSpc>
            </a:pPr>
            <a:r>
              <a:rPr lang="en-US" sz="2000" dirty="0" smtClean="0">
                <a:solidFill>
                  <a:schemeClr val="bg1"/>
                </a:solidFill>
              </a:rPr>
              <a:t>Sinking air</a:t>
            </a:r>
          </a:p>
          <a:p>
            <a:pPr lvl="1" eaLnBrk="1" hangingPunct="1">
              <a:lnSpc>
                <a:spcPct val="80000"/>
              </a:lnSpc>
            </a:pPr>
            <a:r>
              <a:rPr lang="en-US" sz="2000" dirty="0" smtClean="0">
                <a:solidFill>
                  <a:schemeClr val="bg1"/>
                </a:solidFill>
              </a:rPr>
              <a:t>Clockwise circulation</a:t>
            </a:r>
          </a:p>
          <a:p>
            <a:pPr lvl="1" eaLnBrk="1" hangingPunct="1">
              <a:lnSpc>
                <a:spcPct val="80000"/>
              </a:lnSpc>
            </a:pPr>
            <a:r>
              <a:rPr lang="en-US" sz="2000" dirty="0" smtClean="0">
                <a:solidFill>
                  <a:schemeClr val="bg1"/>
                </a:solidFill>
              </a:rPr>
              <a:t>Typically associated with dry conditions</a:t>
            </a:r>
          </a:p>
          <a:p>
            <a:pPr eaLnBrk="1" hangingPunct="1">
              <a:lnSpc>
                <a:spcPct val="80000"/>
              </a:lnSpc>
            </a:pPr>
            <a:endParaRPr lang="en-US" sz="2400" dirty="0" smtClean="0">
              <a:solidFill>
                <a:schemeClr val="bg1"/>
              </a:solidFill>
            </a:endParaRPr>
          </a:p>
          <a:p>
            <a:pPr eaLnBrk="1" hangingPunct="1">
              <a:lnSpc>
                <a:spcPct val="80000"/>
              </a:lnSpc>
            </a:pPr>
            <a:endParaRPr lang="en-US" sz="2800" dirty="0" smtClean="0">
              <a:solidFill>
                <a:schemeClr val="bg1"/>
              </a:solidFill>
            </a:endParaRPr>
          </a:p>
        </p:txBody>
      </p:sp>
      <p:grpSp>
        <p:nvGrpSpPr>
          <p:cNvPr id="2" name="Group 4"/>
          <p:cNvGrpSpPr>
            <a:grpSpLocks/>
          </p:cNvGrpSpPr>
          <p:nvPr/>
        </p:nvGrpSpPr>
        <p:grpSpPr bwMode="auto">
          <a:xfrm>
            <a:off x="6262688" y="4183063"/>
            <a:ext cx="1527175" cy="1584325"/>
            <a:chOff x="2612" y="2269"/>
            <a:chExt cx="962" cy="998"/>
          </a:xfrm>
        </p:grpSpPr>
        <p:pic>
          <p:nvPicPr>
            <p:cNvPr id="14351" name="Picture 5" descr="na01440_[1]"/>
            <p:cNvPicPr>
              <a:picLocks noChangeAspect="1" noChangeArrowheads="1"/>
            </p:cNvPicPr>
            <p:nvPr/>
          </p:nvPicPr>
          <p:blipFill>
            <a:blip r:embed="rId3" cstate="print"/>
            <a:srcRect/>
            <a:stretch>
              <a:fillRect/>
            </a:stretch>
          </p:blipFill>
          <p:spPr bwMode="auto">
            <a:xfrm>
              <a:off x="2612" y="2269"/>
              <a:ext cx="962" cy="998"/>
            </a:xfrm>
            <a:prstGeom prst="rect">
              <a:avLst/>
            </a:prstGeom>
            <a:noFill/>
            <a:ln w="9525">
              <a:noFill/>
              <a:miter lim="800000"/>
              <a:headEnd/>
              <a:tailEnd/>
            </a:ln>
          </p:spPr>
        </p:pic>
        <p:sp>
          <p:nvSpPr>
            <p:cNvPr id="421894" name="Text Box 6"/>
            <p:cNvSpPr txBox="1">
              <a:spLocks noChangeArrowheads="1"/>
            </p:cNvSpPr>
            <p:nvPr/>
          </p:nvSpPr>
          <p:spPr bwMode="auto">
            <a:xfrm>
              <a:off x="2827" y="2568"/>
              <a:ext cx="409" cy="48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dirty="0">
                  <a:solidFill>
                    <a:schemeClr val="accent2"/>
                  </a:solidFill>
                  <a:latin typeface="Arial Black" pitchFamily="34" charset="0"/>
                </a:rPr>
                <a:t>H</a:t>
              </a:r>
            </a:p>
          </p:txBody>
        </p:sp>
      </p:grpSp>
      <p:grpSp>
        <p:nvGrpSpPr>
          <p:cNvPr id="3" name="Group 7"/>
          <p:cNvGrpSpPr>
            <a:grpSpLocks/>
          </p:cNvGrpSpPr>
          <p:nvPr/>
        </p:nvGrpSpPr>
        <p:grpSpPr bwMode="auto">
          <a:xfrm>
            <a:off x="6275388" y="1258888"/>
            <a:ext cx="1454150" cy="1554162"/>
            <a:chOff x="3513" y="1116"/>
            <a:chExt cx="916" cy="979"/>
          </a:xfrm>
        </p:grpSpPr>
        <p:pic>
          <p:nvPicPr>
            <p:cNvPr id="14349" name="Picture 8" descr="j0389350[1]"/>
            <p:cNvPicPr>
              <a:picLocks noChangeAspect="1" noChangeArrowheads="1"/>
            </p:cNvPicPr>
            <p:nvPr/>
          </p:nvPicPr>
          <p:blipFill>
            <a:blip r:embed="rId4" cstate="print"/>
            <a:srcRect/>
            <a:stretch>
              <a:fillRect/>
            </a:stretch>
          </p:blipFill>
          <p:spPr bwMode="auto">
            <a:xfrm>
              <a:off x="3513" y="1116"/>
              <a:ext cx="916" cy="979"/>
            </a:xfrm>
            <a:prstGeom prst="rect">
              <a:avLst/>
            </a:prstGeom>
            <a:noFill/>
            <a:ln w="9525">
              <a:noFill/>
              <a:miter lim="800000"/>
              <a:headEnd/>
              <a:tailEnd/>
            </a:ln>
          </p:spPr>
        </p:pic>
        <p:sp>
          <p:nvSpPr>
            <p:cNvPr id="421897" name="Text Box 9"/>
            <p:cNvSpPr txBox="1">
              <a:spLocks noChangeArrowheads="1"/>
            </p:cNvSpPr>
            <p:nvPr/>
          </p:nvSpPr>
          <p:spPr bwMode="auto">
            <a:xfrm>
              <a:off x="3770" y="1167"/>
              <a:ext cx="452" cy="48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4400" b="1" i="1" dirty="0">
                  <a:solidFill>
                    <a:srgbClr val="FF0000"/>
                  </a:solidFill>
                  <a:latin typeface="Arial Black" pitchFamily="34" charset="0"/>
                </a:rPr>
                <a:t>L</a:t>
              </a:r>
            </a:p>
          </p:txBody>
        </p:sp>
      </p:grpSp>
      <p:sp>
        <p:nvSpPr>
          <p:cNvPr id="14342" name="AutoShape 10"/>
          <p:cNvSpPr>
            <a:spLocks noChangeArrowheads="1"/>
          </p:cNvSpPr>
          <p:nvPr/>
        </p:nvSpPr>
        <p:spPr bwMode="auto">
          <a:xfrm>
            <a:off x="5543550" y="1233488"/>
            <a:ext cx="685800" cy="955675"/>
          </a:xfrm>
          <a:prstGeom prst="curvedRightArrow">
            <a:avLst>
              <a:gd name="adj1" fmla="val 27870"/>
              <a:gd name="adj2" fmla="val 55741"/>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14343" name="AutoShape 11"/>
          <p:cNvSpPr>
            <a:spLocks noChangeArrowheads="1"/>
          </p:cNvSpPr>
          <p:nvPr/>
        </p:nvSpPr>
        <p:spPr bwMode="auto">
          <a:xfrm rot="10490408">
            <a:off x="7742238" y="1208088"/>
            <a:ext cx="685800" cy="955675"/>
          </a:xfrm>
          <a:prstGeom prst="curvedRightArrow">
            <a:avLst>
              <a:gd name="adj1" fmla="val 27870"/>
              <a:gd name="adj2" fmla="val 55741"/>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14344" name="AutoShape 12"/>
          <p:cNvSpPr>
            <a:spLocks noChangeArrowheads="1"/>
          </p:cNvSpPr>
          <p:nvPr/>
        </p:nvSpPr>
        <p:spPr bwMode="auto">
          <a:xfrm>
            <a:off x="7834313" y="4530725"/>
            <a:ext cx="581025" cy="1111250"/>
          </a:xfrm>
          <a:prstGeom prst="curvedLeftArrow">
            <a:avLst>
              <a:gd name="adj1" fmla="val 38251"/>
              <a:gd name="adj2" fmla="val 76503"/>
              <a:gd name="adj3" fmla="val 33333"/>
            </a:avLst>
          </a:prstGeom>
          <a:solidFill>
            <a:srgbClr val="0000CC"/>
          </a:solidFill>
          <a:ln w="9525">
            <a:solidFill>
              <a:schemeClr val="tx1"/>
            </a:solidFill>
            <a:miter lim="800000"/>
            <a:headEnd/>
            <a:tailEnd/>
          </a:ln>
        </p:spPr>
        <p:txBody>
          <a:bodyPr wrap="none" anchor="ctr"/>
          <a:lstStyle/>
          <a:p>
            <a:endParaRPr lang="en-US"/>
          </a:p>
        </p:txBody>
      </p:sp>
      <p:sp>
        <p:nvSpPr>
          <p:cNvPr id="14345" name="AutoShape 13"/>
          <p:cNvSpPr>
            <a:spLocks noChangeArrowheads="1"/>
          </p:cNvSpPr>
          <p:nvPr/>
        </p:nvSpPr>
        <p:spPr bwMode="auto">
          <a:xfrm rot="10800000">
            <a:off x="5616575" y="4464050"/>
            <a:ext cx="581025" cy="1111250"/>
          </a:xfrm>
          <a:prstGeom prst="curvedLeftArrow">
            <a:avLst>
              <a:gd name="adj1" fmla="val 38251"/>
              <a:gd name="adj2" fmla="val 76503"/>
              <a:gd name="adj3" fmla="val 33333"/>
            </a:avLst>
          </a:prstGeom>
          <a:solidFill>
            <a:srgbClr val="0000CC"/>
          </a:solidFill>
          <a:ln w="9525">
            <a:solidFill>
              <a:schemeClr val="tx1"/>
            </a:solidFill>
            <a:miter lim="800000"/>
            <a:headEnd/>
            <a:tailEnd/>
          </a:ln>
        </p:spPr>
        <p:txBody>
          <a:bodyPr wrap="none" anchor="ctr"/>
          <a:lstStyle/>
          <a:p>
            <a:endParaRPr lang="en-US"/>
          </a:p>
        </p:txBody>
      </p:sp>
      <p:sp>
        <p:nvSpPr>
          <p:cNvPr id="14346" name="AutoShape 14"/>
          <p:cNvSpPr>
            <a:spLocks noChangeArrowheads="1"/>
          </p:cNvSpPr>
          <p:nvPr/>
        </p:nvSpPr>
        <p:spPr bwMode="auto">
          <a:xfrm>
            <a:off x="5589588" y="3335338"/>
            <a:ext cx="884237" cy="395287"/>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4347" name="AutoShape 15"/>
          <p:cNvSpPr>
            <a:spLocks noChangeArrowheads="1"/>
          </p:cNvSpPr>
          <p:nvPr/>
        </p:nvSpPr>
        <p:spPr bwMode="auto">
          <a:xfrm>
            <a:off x="6627813" y="3330575"/>
            <a:ext cx="884237" cy="395288"/>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
        <p:nvSpPr>
          <p:cNvPr id="14348" name="AutoShape 16"/>
          <p:cNvSpPr>
            <a:spLocks noChangeArrowheads="1"/>
          </p:cNvSpPr>
          <p:nvPr/>
        </p:nvSpPr>
        <p:spPr bwMode="auto">
          <a:xfrm>
            <a:off x="7651750" y="3333750"/>
            <a:ext cx="884238" cy="395288"/>
          </a:xfrm>
          <a:prstGeom prst="rightArrow">
            <a:avLst>
              <a:gd name="adj1" fmla="val 50000"/>
              <a:gd name="adj2" fmla="val 55924"/>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56263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5"/>
            <a:ext cx="8229600" cy="653410"/>
          </a:xfrm>
        </p:spPr>
        <p:txBody>
          <a:bodyPr/>
          <a:lstStyle/>
          <a:p>
            <a:r>
              <a:rPr lang="en-US" b="1" dirty="0" smtClean="0">
                <a:solidFill>
                  <a:schemeClr val="bg1"/>
                </a:solidFill>
              </a:rPr>
              <a:t>Jet Streams</a:t>
            </a:r>
            <a:endParaRPr lang="en-US" b="1" dirty="0">
              <a:solidFill>
                <a:schemeClr val="bg1"/>
              </a:solidFill>
            </a:endParaRPr>
          </a:p>
        </p:txBody>
      </p:sp>
      <p:pic>
        <p:nvPicPr>
          <p:cNvPr id="4098" name="Picture 2"/>
          <p:cNvPicPr>
            <a:picLocks noChangeAspect="1" noChangeArrowheads="1"/>
          </p:cNvPicPr>
          <p:nvPr/>
        </p:nvPicPr>
        <p:blipFill>
          <a:blip r:embed="rId2" cstate="print"/>
          <a:srcRect/>
          <a:stretch>
            <a:fillRect/>
          </a:stretch>
        </p:blipFill>
        <p:spPr bwMode="auto">
          <a:xfrm>
            <a:off x="1762321" y="955343"/>
            <a:ext cx="5607474" cy="5500520"/>
          </a:xfrm>
          <a:prstGeom prst="rect">
            <a:avLst/>
          </a:prstGeom>
          <a:noFill/>
          <a:ln w="9525">
            <a:noFill/>
            <a:miter lim="800000"/>
            <a:headEnd/>
            <a:tailEnd/>
          </a:ln>
        </p:spPr>
      </p:pic>
      <p:sp>
        <p:nvSpPr>
          <p:cNvPr id="5" name="TextBox 4"/>
          <p:cNvSpPr txBox="1"/>
          <p:nvPr/>
        </p:nvSpPr>
        <p:spPr>
          <a:xfrm>
            <a:off x="5622878" y="6168789"/>
            <a:ext cx="1733167" cy="276999"/>
          </a:xfrm>
          <a:prstGeom prst="rect">
            <a:avLst/>
          </a:prstGeom>
          <a:noFill/>
        </p:spPr>
        <p:txBody>
          <a:bodyPr wrap="none" rtlCol="0">
            <a:spAutoFit/>
          </a:bodyPr>
          <a:lstStyle/>
          <a:p>
            <a:r>
              <a:rPr lang="en-US" sz="1200" dirty="0" smtClean="0"/>
              <a:t>http://rst.gsfc.nasa.gov</a:t>
            </a:r>
            <a:endParaRPr lang="en-US" sz="1200" dirty="0"/>
          </a:p>
        </p:txBody>
      </p:sp>
      <p:sp>
        <p:nvSpPr>
          <p:cNvPr id="9" name="Text Box 6"/>
          <p:cNvSpPr txBox="1">
            <a:spLocks noChangeArrowheads="1"/>
          </p:cNvSpPr>
          <p:nvPr/>
        </p:nvSpPr>
        <p:spPr bwMode="auto">
          <a:xfrm>
            <a:off x="3328541" y="3333897"/>
            <a:ext cx="479187"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defRPr/>
            </a:pPr>
            <a:r>
              <a:rPr lang="en-US" sz="2800" b="1" i="1" dirty="0">
                <a:solidFill>
                  <a:schemeClr val="accent2"/>
                </a:solidFill>
                <a:latin typeface="Arial Black" pitchFamily="34" charset="0"/>
              </a:rPr>
              <a:t>H</a:t>
            </a:r>
          </a:p>
        </p:txBody>
      </p:sp>
      <p:sp>
        <p:nvSpPr>
          <p:cNvPr id="10" name="Text Box 9"/>
          <p:cNvSpPr txBox="1">
            <a:spLocks noChangeArrowheads="1"/>
          </p:cNvSpPr>
          <p:nvPr/>
        </p:nvSpPr>
        <p:spPr bwMode="auto">
          <a:xfrm>
            <a:off x="2670932" y="2827454"/>
            <a:ext cx="717550" cy="52322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2800" b="1" i="1" dirty="0">
                <a:solidFill>
                  <a:srgbClr val="FF0000"/>
                </a:solidFill>
                <a:latin typeface="Arial Black" pitchFamily="34" charset="0"/>
              </a:rPr>
              <a:t>L</a:t>
            </a:r>
          </a:p>
        </p:txBody>
      </p:sp>
    </p:spTree>
    <p:extLst>
      <p:ext uri="{BB962C8B-B14F-4D97-AF65-F5344CB8AC3E}">
        <p14:creationId xmlns:p14="http://schemas.microsoft.com/office/powerpoint/2010/main" val="16637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4350</TotalTime>
  <Words>2031</Words>
  <Application>Microsoft Office PowerPoint</Application>
  <PresentationFormat>On-screen Show (4:3)</PresentationFormat>
  <Paragraphs>378</Paragraphs>
  <Slides>78</Slides>
  <Notes>53</Notes>
  <HiddenSlides>0</HiddenSlides>
  <MMClips>1</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Default Design</vt:lpstr>
      <vt:lpstr>An intro to Arizona weather and climate </vt:lpstr>
      <vt:lpstr>Presentation Overview</vt:lpstr>
      <vt:lpstr>Global Energy Balance</vt:lpstr>
      <vt:lpstr>Annual Cycle</vt:lpstr>
      <vt:lpstr>Global Circulations</vt:lpstr>
      <vt:lpstr>Global Circulations</vt:lpstr>
      <vt:lpstr>Meteorology 101</vt:lpstr>
      <vt:lpstr>Weather Circulation Features</vt:lpstr>
      <vt:lpstr>Jet Streams</vt:lpstr>
      <vt:lpstr>PowerPoint Presentation</vt:lpstr>
      <vt:lpstr>PowerPoint Presentation</vt:lpstr>
      <vt:lpstr>PowerPoint Presentation</vt:lpstr>
      <vt:lpstr>PowerPoint Presentation</vt:lpstr>
      <vt:lpstr>What does it take to produce precipitation?</vt:lpstr>
      <vt:lpstr>Temperature decrease with height</vt:lpstr>
      <vt:lpstr>Where does atmospheric moisture come from?</vt:lpstr>
      <vt:lpstr>Lifting Mechanisms</vt:lpstr>
      <vt:lpstr>Last step…precipitation processes</vt:lpstr>
      <vt:lpstr>Background on AZ Climate</vt:lpstr>
      <vt:lpstr>Annual Average Arizona Temperatures</vt:lpstr>
      <vt:lpstr>Annual Average Arizona Precipitation</vt:lpstr>
      <vt:lpstr>Arizona Climograph</vt:lpstr>
      <vt:lpstr>Climate Quiz</vt:lpstr>
      <vt:lpstr>PowerPoint Presentation</vt:lpstr>
      <vt:lpstr>Annual Average Arizona Potential Evapotranspiration</vt:lpstr>
      <vt:lpstr>PowerPoint Presentation</vt:lpstr>
      <vt:lpstr>How has Maricopa County climate varied over time? </vt:lpstr>
      <vt:lpstr>Annual Precipitation and Temperature (departures from average)</vt:lpstr>
      <vt:lpstr>Seasonal Temperatures (departure from average)</vt:lpstr>
      <vt:lpstr>Seasonal Precipitation   </vt:lpstr>
      <vt:lpstr>Atmospheric Controls on Arizona Climate</vt:lpstr>
      <vt:lpstr>Atmospheric Circulation and Arizona Climate</vt:lpstr>
      <vt:lpstr>Seasonality of Circulation Patterns</vt:lpstr>
      <vt:lpstr>Global Hydroclimate</vt:lpstr>
      <vt:lpstr>Global Circulations and Aridity</vt:lpstr>
      <vt:lpstr>Winter Circulation Pattern</vt:lpstr>
      <vt:lpstr>Summer Circulation Pattern</vt:lpstr>
      <vt:lpstr>Interannual Climate Variability</vt:lpstr>
      <vt:lpstr>What are El Niño and La Niña?</vt:lpstr>
      <vt:lpstr>Atmosphere-Ocean Coupling</vt:lpstr>
      <vt:lpstr>PowerPoint Presentation</vt:lpstr>
      <vt:lpstr>PowerPoint Presentation</vt:lpstr>
      <vt:lpstr>Dominant Circulation Pattern: La Niña Winter</vt:lpstr>
      <vt:lpstr>PowerPoint Presentation</vt:lpstr>
      <vt:lpstr>Arizona ENSO Connection</vt:lpstr>
      <vt:lpstr>ENSO: 1982-2012</vt:lpstr>
      <vt:lpstr>PowerPoint Presentation</vt:lpstr>
      <vt:lpstr>PowerPoint Presentation</vt:lpstr>
      <vt:lpstr>North American Monsoon</vt:lpstr>
      <vt:lpstr>Monsoon</vt:lpstr>
      <vt:lpstr>Upper Level Flow - May</vt:lpstr>
      <vt:lpstr>Upper Level Flow - June</vt:lpstr>
      <vt:lpstr>Upper Level Flow - July</vt:lpstr>
      <vt:lpstr>PowerPoint Presentation</vt:lpstr>
      <vt:lpstr>Monsoon Precipitation across AZ</vt:lpstr>
      <vt:lpstr>Triggers of Thunderstorm Events</vt:lpstr>
      <vt:lpstr>Triggers of Thunderstorm Events</vt:lpstr>
      <vt:lpstr>Triggers of Thunderstorm Events</vt:lpstr>
      <vt:lpstr>Triggers of Thunderstorm Events</vt:lpstr>
      <vt:lpstr>Triggers of Thunderstorm Events</vt:lpstr>
      <vt:lpstr>Triggers of Thunderstorm Events</vt:lpstr>
      <vt:lpstr>Summer Severe Thunderstorm Patterns in Arizona</vt:lpstr>
      <vt:lpstr>Monsoon Day in Tucson</vt:lpstr>
      <vt:lpstr>Flash floods</vt:lpstr>
      <vt:lpstr>Flash Floods: Never drive into a flooded roadway!</vt:lpstr>
      <vt:lpstr>Fighting a Losing Battle</vt:lpstr>
      <vt:lpstr>Severe Thunderstorms</vt:lpstr>
      <vt:lpstr>Lightning</vt:lpstr>
      <vt:lpstr>Lightning Safety</vt:lpstr>
      <vt:lpstr>Climate Change</vt:lpstr>
      <vt:lpstr>PowerPoint Presentation</vt:lpstr>
      <vt:lpstr>Global Temperature and Carbon Dioxide</vt:lpstr>
      <vt:lpstr>PowerPoint Presentation</vt:lpstr>
      <vt:lpstr>Temperature Projections</vt:lpstr>
      <vt:lpstr>Precipitation Projections</vt:lpstr>
      <vt:lpstr>Interactions between temperature and precipitation</vt:lpstr>
      <vt:lpstr>Closing Points</vt:lpstr>
      <vt:lpstr>Thanks!  crimmins@email.arizona.edu http://cals.arizona.edu/climate </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A. Crimmins</dc:creator>
  <cp:lastModifiedBy>Crimmins</cp:lastModifiedBy>
  <cp:revision>153</cp:revision>
  <dcterms:created xsi:type="dcterms:W3CDTF">2005-03-20T03:10:10Z</dcterms:created>
  <dcterms:modified xsi:type="dcterms:W3CDTF">2013-04-08T21:41:55Z</dcterms:modified>
</cp:coreProperties>
</file>