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549" r:id="rId2"/>
    <p:sldId id="369" r:id="rId3"/>
    <p:sldId id="566" r:id="rId4"/>
    <p:sldId id="537" r:id="rId5"/>
    <p:sldId id="555" r:id="rId6"/>
    <p:sldId id="567" r:id="rId7"/>
    <p:sldId id="556" r:id="rId8"/>
    <p:sldId id="568" r:id="rId9"/>
    <p:sldId id="569" r:id="rId10"/>
    <p:sldId id="570" r:id="rId11"/>
    <p:sldId id="571" r:id="rId12"/>
    <p:sldId id="572" r:id="rId13"/>
    <p:sldId id="545" r:id="rId14"/>
    <p:sldId id="559" r:id="rId15"/>
    <p:sldId id="548" r:id="rId16"/>
    <p:sldId id="560" r:id="rId17"/>
    <p:sldId id="589" r:id="rId18"/>
    <p:sldId id="573" r:id="rId19"/>
    <p:sldId id="574" r:id="rId20"/>
    <p:sldId id="575" r:id="rId21"/>
    <p:sldId id="576" r:id="rId22"/>
    <p:sldId id="577" r:id="rId23"/>
    <p:sldId id="578" r:id="rId24"/>
    <p:sldId id="579" r:id="rId25"/>
    <p:sldId id="580" r:id="rId26"/>
    <p:sldId id="581" r:id="rId27"/>
    <p:sldId id="582" r:id="rId28"/>
    <p:sldId id="583" r:id="rId29"/>
    <p:sldId id="584" r:id="rId30"/>
    <p:sldId id="585" r:id="rId31"/>
    <p:sldId id="586" r:id="rId32"/>
    <p:sldId id="587" r:id="rId33"/>
    <p:sldId id="588" r:id="rId34"/>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9900"/>
    <a:srgbClr val="FF0000"/>
    <a:srgbClr val="CCCC00"/>
    <a:srgbClr val="00CC99"/>
    <a:srgbClr val="FFCC99"/>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88" autoAdjust="0"/>
  </p:normalViewPr>
  <p:slideViewPr>
    <p:cSldViewPr snapToGrid="0">
      <p:cViewPr>
        <p:scale>
          <a:sx n="90" d="100"/>
          <a:sy n="90" d="100"/>
        </p:scale>
        <p:origin x="-1524" y="-444"/>
      </p:cViewPr>
      <p:guideLst>
        <p:guide orient="horz" pos="2171"/>
        <p:guide pos="2882"/>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defTabSz="927100">
              <a:defRPr sz="1200"/>
            </a:lvl1pPr>
          </a:lstStyle>
          <a:p>
            <a:endParaRPr lang="en-US"/>
          </a:p>
        </p:txBody>
      </p:sp>
      <p:sp>
        <p:nvSpPr>
          <p:cNvPr id="95235" name="Rectangle 3"/>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defTabSz="927100">
              <a:defRPr sz="1200"/>
            </a:lvl1pPr>
          </a:lstStyle>
          <a:p>
            <a:endParaRPr lang="en-US"/>
          </a:p>
        </p:txBody>
      </p:sp>
      <p:sp>
        <p:nvSpPr>
          <p:cNvPr id="95236" name="Rectangle 4"/>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defTabSz="927100">
              <a:defRPr sz="1200"/>
            </a:lvl1pPr>
          </a:lstStyle>
          <a:p>
            <a:endParaRPr lang="en-US"/>
          </a:p>
        </p:txBody>
      </p:sp>
      <p:sp>
        <p:nvSpPr>
          <p:cNvPr id="95237" name="Rectangle 5"/>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defTabSz="927100">
              <a:defRPr sz="1200"/>
            </a:lvl1pPr>
          </a:lstStyle>
          <a:p>
            <a:fld id="{3D166968-EED8-4FF2-B7A4-0331EF4AEB68}" type="slidenum">
              <a:rPr lang="en-US"/>
              <a:pPr/>
              <a:t>‹#›</a:t>
            </a:fld>
            <a:endParaRPr lang="en-US"/>
          </a:p>
        </p:txBody>
      </p:sp>
    </p:spTree>
    <p:extLst>
      <p:ext uri="{BB962C8B-B14F-4D97-AF65-F5344CB8AC3E}">
        <p14:creationId xmlns:p14="http://schemas.microsoft.com/office/powerpoint/2010/main" val="216660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3" tIns="47111" rIns="94223" bIns="47111" numCol="1" anchor="t" anchorCtr="0" compatLnSpc="1">
            <a:prstTxWarp prst="textNoShape">
              <a:avLst/>
            </a:prstTxWarp>
          </a:bodyPr>
          <a:lstStyle>
            <a:lvl1pPr defTabSz="941388">
              <a:defRPr sz="1200"/>
            </a:lvl1pPr>
          </a:lstStyle>
          <a:p>
            <a:endParaRPr lang="en-US"/>
          </a:p>
        </p:txBody>
      </p:sp>
      <p:sp>
        <p:nvSpPr>
          <p:cNvPr id="11267" name="Rectangle 3"/>
          <p:cNvSpPr>
            <a:spLocks noGrp="1" noChangeArrowheads="1"/>
          </p:cNvSpPr>
          <p:nvPr>
            <p:ph type="dt" idx="1"/>
          </p:nvPr>
        </p:nvSpPr>
        <p:spPr bwMode="auto">
          <a:xfrm>
            <a:off x="4022725" y="0"/>
            <a:ext cx="3078163" cy="469900"/>
          </a:xfrm>
          <a:prstGeom prst="rect">
            <a:avLst/>
          </a:prstGeom>
          <a:noFill/>
          <a:ln w="9525">
            <a:noFill/>
            <a:miter lim="800000"/>
            <a:headEnd/>
            <a:tailEnd/>
          </a:ln>
          <a:effectLst/>
        </p:spPr>
        <p:txBody>
          <a:bodyPr vert="horz" wrap="square" lIns="94223" tIns="47111" rIns="94223" bIns="47111" numCol="1" anchor="t" anchorCtr="0" compatLnSpc="1">
            <a:prstTxWarp prst="textNoShape">
              <a:avLst/>
            </a:prstTxWarp>
          </a:bodyPr>
          <a:lstStyle>
            <a:lvl1pPr algn="r" defTabSz="941388">
              <a:defRPr sz="1200"/>
            </a:lvl1pPr>
          </a:lstStyle>
          <a:p>
            <a:endParaRPr lang="en-US"/>
          </a:p>
        </p:txBody>
      </p:sp>
      <p:sp>
        <p:nvSpPr>
          <p:cNvPr id="11268"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a:effectLst/>
        </p:spPr>
        <p:txBody>
          <a:bodyPr vert="horz" wrap="square" lIns="94223" tIns="47111" rIns="94223" bIns="471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916988"/>
            <a:ext cx="3078163" cy="469900"/>
          </a:xfrm>
          <a:prstGeom prst="rect">
            <a:avLst/>
          </a:prstGeom>
          <a:noFill/>
          <a:ln w="9525">
            <a:noFill/>
            <a:miter lim="800000"/>
            <a:headEnd/>
            <a:tailEnd/>
          </a:ln>
          <a:effectLst/>
        </p:spPr>
        <p:txBody>
          <a:bodyPr vert="horz" wrap="square" lIns="94223" tIns="47111" rIns="94223" bIns="47111" numCol="1" anchor="b" anchorCtr="0" compatLnSpc="1">
            <a:prstTxWarp prst="textNoShape">
              <a:avLst/>
            </a:prstTxWarp>
          </a:bodyPr>
          <a:lstStyle>
            <a:lvl1pPr defTabSz="941388">
              <a:defRPr sz="1200"/>
            </a:lvl1pPr>
          </a:lstStyle>
          <a:p>
            <a:endParaRPr lang="en-US"/>
          </a:p>
        </p:txBody>
      </p:sp>
      <p:sp>
        <p:nvSpPr>
          <p:cNvPr id="11271" name="Rectangle 7"/>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a:effectLst/>
        </p:spPr>
        <p:txBody>
          <a:bodyPr vert="horz" wrap="square" lIns="94223" tIns="47111" rIns="94223" bIns="47111" numCol="1" anchor="b" anchorCtr="0" compatLnSpc="1">
            <a:prstTxWarp prst="textNoShape">
              <a:avLst/>
            </a:prstTxWarp>
          </a:bodyPr>
          <a:lstStyle>
            <a:lvl1pPr algn="r" defTabSz="941388">
              <a:defRPr sz="1200"/>
            </a:lvl1pPr>
          </a:lstStyle>
          <a:p>
            <a:fld id="{C00B4297-7B1C-4A1B-B164-80A2C007B55B}" type="slidenum">
              <a:rPr lang="en-US"/>
              <a:pPr/>
              <a:t>‹#›</a:t>
            </a:fld>
            <a:endParaRPr lang="en-US"/>
          </a:p>
        </p:txBody>
      </p:sp>
    </p:spTree>
    <p:extLst>
      <p:ext uri="{BB962C8B-B14F-4D97-AF65-F5344CB8AC3E}">
        <p14:creationId xmlns:p14="http://schemas.microsoft.com/office/powerpoint/2010/main" val="19737327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59010-FC41-4B05-9B94-AFD199AF8ACA}" type="slidenum">
              <a:rPr lang="en-US"/>
              <a:pPr/>
              <a:t>1</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9894A-674D-4289-8E5E-80856CE00615}" type="slidenum">
              <a:rPr lang="en-US"/>
              <a:pPr/>
              <a:t>22</a:t>
            </a:fld>
            <a:endParaRPr lang="en-US" dirty="0"/>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8AA14-3426-4D15-B589-41492355D422}" type="slidenum">
              <a:rPr lang="en-US"/>
              <a:pPr/>
              <a:t>23</a:t>
            </a:fld>
            <a:endParaRPr lang="en-US"/>
          </a:p>
        </p:txBody>
      </p:sp>
      <p:sp>
        <p:nvSpPr>
          <p:cNvPr id="420866" name="Rectangle 2"/>
          <p:cNvSpPr>
            <a:spLocks noGrp="1" noRot="1" noChangeAspect="1" noChangeArrowheads="1" noTextEdit="1"/>
          </p:cNvSpPr>
          <p:nvPr>
            <p:ph type="sldImg"/>
          </p:nvPr>
        </p:nvSpPr>
        <p:spPr>
          <a:xfrm>
            <a:off x="1204913" y="703263"/>
            <a:ext cx="4692650" cy="3519487"/>
          </a:xfrm>
          <a:ln/>
        </p:spPr>
      </p:sp>
      <p:sp>
        <p:nvSpPr>
          <p:cNvPr id="420867" name="Rectangle 3"/>
          <p:cNvSpPr>
            <a:spLocks noGrp="1" noChangeArrowheads="1"/>
          </p:cNvSpPr>
          <p:nvPr>
            <p:ph type="body" idx="1"/>
          </p:nvPr>
        </p:nvSpPr>
        <p:spPr>
          <a:xfrm>
            <a:off x="946150" y="4459288"/>
            <a:ext cx="5210175" cy="4225925"/>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Diverse 6-state region</a:t>
            </a:r>
          </a:p>
          <a:p>
            <a:r>
              <a:rPr lang="en-US" dirty="0" smtClean="0"/>
              <a:t>Climate changes superimposed on:</a:t>
            </a:r>
          </a:p>
          <a:p>
            <a:pPr marL="233172" indent="-233172">
              <a:buAutoNum type="arabicPeriod"/>
            </a:pPr>
            <a:r>
              <a:rPr lang="en-US" baseline="0" dirty="0" smtClean="0"/>
              <a:t>Rapid population increase (56 million people in 2010; 94 million in 2050)</a:t>
            </a:r>
          </a:p>
          <a:p>
            <a:pPr marL="233172" indent="-233172">
              <a:buAutoNum type="arabicPeriod"/>
            </a:pPr>
            <a:r>
              <a:rPr lang="en-US" baseline="0" dirty="0" smtClean="0"/>
              <a:t>Infrastructure degradation (ASCE estimates $3.6 trillion needed by 2020, just to maintain infrastructure across U.S. – incl. airports, highways, reservoirs, etc.)</a:t>
            </a:r>
          </a:p>
          <a:p>
            <a:pPr marL="233172" indent="-233172">
              <a:buAutoNum type="arabicPeriod"/>
            </a:pPr>
            <a:r>
              <a:rPr lang="en-US" baseline="0" dirty="0" smtClean="0"/>
              <a:t>Variations in National and state economies</a:t>
            </a:r>
          </a:p>
          <a:p>
            <a:pPr marL="233172" indent="-233172">
              <a:buAutoNum type="arabicPeriod"/>
            </a:pPr>
            <a:r>
              <a:rPr lang="en-US" baseline="0" dirty="0" smtClean="0"/>
              <a:t>U.S.-Mexico border region and associated complicated issues</a:t>
            </a:r>
            <a:endParaRPr lang="en-US" dirty="0"/>
          </a:p>
        </p:txBody>
      </p:sp>
      <p:sp>
        <p:nvSpPr>
          <p:cNvPr id="4" name="Slide Number Placeholder 3"/>
          <p:cNvSpPr>
            <a:spLocks noGrp="1"/>
          </p:cNvSpPr>
          <p:nvPr>
            <p:ph type="sldNum" sz="quarter" idx="10"/>
          </p:nvPr>
        </p:nvSpPr>
        <p:spPr/>
        <p:txBody>
          <a:bodyPr/>
          <a:lstStyle/>
          <a:p>
            <a:fld id="{1EA3FA4D-8AA4-4DD1-9C2B-9225DD406613}" type="slidenum">
              <a:rPr lang="en-US" smtClean="0"/>
              <a:t>25</a:t>
            </a:fld>
            <a:endParaRPr lang="en-US"/>
          </a:p>
        </p:txBody>
      </p:sp>
    </p:spTree>
    <p:extLst>
      <p:ext uri="{BB962C8B-B14F-4D97-AF65-F5344CB8AC3E}">
        <p14:creationId xmlns:p14="http://schemas.microsoft.com/office/powerpoint/2010/main" val="2403507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352" fontAlgn="auto">
              <a:spcBef>
                <a:spcPts val="0"/>
              </a:spcBef>
              <a:spcAft>
                <a:spcPts val="0"/>
              </a:spcAft>
              <a:defRPr/>
            </a:pPr>
            <a:r>
              <a:rPr lang="en-US" b="1" dirty="0">
                <a:latin typeface="+mn-lt"/>
              </a:rPr>
              <a:t>SOUTHWEST REPORT – CHAPTER 7</a:t>
            </a:r>
            <a:endParaRPr lang="en-US" dirty="0">
              <a:latin typeface="+mn-lt"/>
            </a:endParaRPr>
          </a:p>
          <a:p>
            <a:r>
              <a:rPr lang="en-US" dirty="0">
                <a:latin typeface="+mn-lt"/>
              </a:rPr>
              <a:t>In other words, a local heat wave is registered when temperature rises to</a:t>
            </a:r>
          </a:p>
          <a:p>
            <a:r>
              <a:rPr lang="en-US" dirty="0">
                <a:latin typeface="+mn-lt"/>
              </a:rPr>
              <a:t>the level of the hottest 5% of summer days or nights.  The local magnitude of the heat</a:t>
            </a:r>
          </a:p>
          <a:p>
            <a:r>
              <a:rPr lang="en-US" dirty="0">
                <a:latin typeface="+mn-lt"/>
              </a:rPr>
              <a:t>wave (the heat wave index, or HWI) is the difference between the actual </a:t>
            </a:r>
            <a:r>
              <a:rPr lang="en-US" dirty="0" err="1">
                <a:latin typeface="+mn-lt"/>
              </a:rPr>
              <a:t>Tmax</a:t>
            </a:r>
            <a:r>
              <a:rPr lang="en-US" dirty="0">
                <a:latin typeface="+mn-lt"/>
              </a:rPr>
              <a:t> or </a:t>
            </a:r>
            <a:r>
              <a:rPr lang="en-US" dirty="0" err="1">
                <a:latin typeface="+mn-lt"/>
              </a:rPr>
              <a:t>Tmin</a:t>
            </a:r>
            <a:endParaRPr lang="en-US" dirty="0">
              <a:latin typeface="+mn-lt"/>
            </a:endParaRPr>
          </a:p>
          <a:p>
            <a:r>
              <a:rPr lang="en-US" dirty="0">
                <a:latin typeface="+mn-lt"/>
              </a:rPr>
              <a:t>and its corresponding 95th percentile threshold, summed over the consecutive days of</a:t>
            </a:r>
          </a:p>
          <a:p>
            <a:r>
              <a:rPr lang="en-US" dirty="0">
                <a:latin typeface="+mn-lt"/>
              </a:rPr>
              <a:t>the heat wave, or over the entire season if a measure of </a:t>
            </a:r>
            <a:r>
              <a:rPr lang="en-US" i="1" dirty="0">
                <a:latin typeface="+mn-lt"/>
              </a:rPr>
              <a:t>summertime </a:t>
            </a:r>
            <a:r>
              <a:rPr lang="en-US" dirty="0">
                <a:latin typeface="+mn-lt"/>
              </a:rPr>
              <a:t>heat wave activity</a:t>
            </a:r>
          </a:p>
          <a:p>
            <a:r>
              <a:rPr lang="en-US" dirty="0">
                <a:latin typeface="+mn-lt"/>
              </a:rPr>
              <a:t>is desired. </a:t>
            </a:r>
            <a:r>
              <a:rPr lang="en-US" b="1" dirty="0">
                <a:latin typeface="+mn-lt"/>
              </a:rPr>
              <a:t>This measure is similar to the familiar </a:t>
            </a:r>
            <a:r>
              <a:rPr lang="en-US" b="1" i="1" dirty="0">
                <a:latin typeface="+mn-lt"/>
              </a:rPr>
              <a:t>degree days</a:t>
            </a:r>
            <a:r>
              <a:rPr lang="en-US" dirty="0">
                <a:latin typeface="+mn-lt"/>
              </a:rPr>
              <a:t>, except that the threshold</a:t>
            </a:r>
          </a:p>
          <a:p>
            <a:r>
              <a:rPr lang="en-US" dirty="0">
                <a:latin typeface="+mn-lt"/>
              </a:rPr>
              <a:t>temperature is defined relative to local climatology, as opposed to an absolute threshold,</a:t>
            </a:r>
          </a:p>
          <a:p>
            <a:r>
              <a:rPr lang="en-US" dirty="0">
                <a:latin typeface="+mn-lt"/>
              </a:rPr>
              <a:t>making the HWI consistent and comparable for all locations representing a region.</a:t>
            </a:r>
          </a:p>
          <a:p>
            <a:r>
              <a:rPr lang="en-US" dirty="0">
                <a:latin typeface="+mn-lt"/>
              </a:rPr>
              <a:t>The regional HWI is then constructed by taking the regional average of the local values.</a:t>
            </a:r>
          </a:p>
          <a:p>
            <a:r>
              <a:rPr lang="en-US" dirty="0">
                <a:latin typeface="+mn-lt"/>
              </a:rPr>
              <a:t>HWI includes the frequency, intensity, duration, and spatial extent of heat waves across</a:t>
            </a:r>
          </a:p>
          <a:p>
            <a:r>
              <a:rPr lang="en-US" dirty="0">
                <a:latin typeface="+mn-lt"/>
              </a:rPr>
              <a:t>the Southwest.</a:t>
            </a:r>
          </a:p>
          <a:p>
            <a:r>
              <a:rPr lang="en-US" dirty="0">
                <a:latin typeface="+mn-lt"/>
              </a:rPr>
              <a:t>NOTE: Results are confirmed by NCA – which used a different method, and averaged many more statistically downscaled models – see slide 21</a:t>
            </a:r>
            <a:endParaRPr lang="en-US" dirty="0"/>
          </a:p>
        </p:txBody>
      </p:sp>
      <p:sp>
        <p:nvSpPr>
          <p:cNvPr id="4" name="Slide Number Placeholder 3"/>
          <p:cNvSpPr>
            <a:spLocks noGrp="1"/>
          </p:cNvSpPr>
          <p:nvPr>
            <p:ph type="sldNum" sz="quarter" idx="10"/>
          </p:nvPr>
        </p:nvSpPr>
        <p:spPr/>
        <p:txBody>
          <a:bodyPr/>
          <a:lstStyle/>
          <a:p>
            <a:fld id="{1EA3FA4D-8AA4-4DD1-9C2B-9225DD406613}" type="slidenum">
              <a:rPr lang="en-US" smtClean="0"/>
              <a:t>27</a:t>
            </a:fld>
            <a:endParaRPr lang="en-US"/>
          </a:p>
        </p:txBody>
      </p:sp>
    </p:spTree>
    <p:extLst>
      <p:ext uri="{BB962C8B-B14F-4D97-AF65-F5344CB8AC3E}">
        <p14:creationId xmlns:p14="http://schemas.microsoft.com/office/powerpoint/2010/main" val="36974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352" fontAlgn="auto">
              <a:spcBef>
                <a:spcPts val="0"/>
              </a:spcBef>
              <a:spcAft>
                <a:spcPts val="0"/>
              </a:spcAft>
              <a:defRPr/>
            </a:pPr>
            <a:r>
              <a:rPr lang="en-US" b="1" dirty="0">
                <a:latin typeface="+mn-lt"/>
              </a:rPr>
              <a:t>SOUTHWEST REPORT – CHAPTER 7</a:t>
            </a:r>
            <a:endParaRPr lang="en-US" dirty="0">
              <a:latin typeface="+mn-lt"/>
            </a:endParaRPr>
          </a:p>
          <a:p>
            <a:r>
              <a:rPr lang="en-US" dirty="0">
                <a:latin typeface="+mn-lt"/>
              </a:rPr>
              <a:t>NOVEMBER-MARCH is the season measured</a:t>
            </a:r>
          </a:p>
          <a:p>
            <a:r>
              <a:rPr lang="en-US" dirty="0">
                <a:latin typeface="+mn-lt"/>
              </a:rPr>
              <a:t>In other words, cold outbreaks occur when temperature drops below the local levels defining the coldest 5% of winter days or nights, and are measured by how far they drop below those levels over the entire region</a:t>
            </a:r>
          </a:p>
          <a:p>
            <a:endParaRPr lang="en-US" dirty="0">
              <a:latin typeface="+mn-lt"/>
            </a:endParaRPr>
          </a:p>
          <a:p>
            <a:r>
              <a:rPr lang="en-US" dirty="0">
                <a:latin typeface="+mn-lt"/>
              </a:rPr>
              <a:t>Again, confirmed using different methods – see next slide</a:t>
            </a:r>
            <a:endParaRPr lang="en-US" dirty="0"/>
          </a:p>
        </p:txBody>
      </p:sp>
      <p:sp>
        <p:nvSpPr>
          <p:cNvPr id="4" name="Slide Number Placeholder 3"/>
          <p:cNvSpPr>
            <a:spLocks noGrp="1"/>
          </p:cNvSpPr>
          <p:nvPr>
            <p:ph type="sldNum" sz="quarter" idx="10"/>
          </p:nvPr>
        </p:nvSpPr>
        <p:spPr/>
        <p:txBody>
          <a:bodyPr/>
          <a:lstStyle/>
          <a:p>
            <a:fld id="{1EA3FA4D-8AA4-4DD1-9C2B-9225DD406613}" type="slidenum">
              <a:rPr lang="en-US" smtClean="0"/>
              <a:t>28</a:t>
            </a:fld>
            <a:endParaRPr lang="en-US"/>
          </a:p>
        </p:txBody>
      </p:sp>
    </p:spTree>
    <p:extLst>
      <p:ext uri="{BB962C8B-B14F-4D97-AF65-F5344CB8AC3E}">
        <p14:creationId xmlns:p14="http://schemas.microsoft.com/office/powerpoint/2010/main" val="3926307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Maps are from draft NCA, but THESE CONCLUSIONS ARE FROM SOUTHWEST REPORT </a:t>
            </a:r>
          </a:p>
          <a:p>
            <a:r>
              <a:rPr lang="en-US" dirty="0">
                <a:latin typeface="+mn-lt"/>
              </a:rPr>
              <a:t>Heat waves, as defined relative to current climate, are projected to increase in</a:t>
            </a:r>
          </a:p>
          <a:p>
            <a:r>
              <a:rPr lang="en-US" dirty="0">
                <a:latin typeface="+mn-lt"/>
              </a:rPr>
              <a:t>frequency, intensity, duration, and spatial extent. (high confidence)</a:t>
            </a:r>
          </a:p>
          <a:p>
            <a:r>
              <a:rPr lang="en-US" dirty="0">
                <a:latin typeface="+mn-lt"/>
              </a:rPr>
              <a:t>• Heat waves are projected to become more humid and therefore expressed relatively</a:t>
            </a:r>
          </a:p>
          <a:p>
            <a:r>
              <a:rPr lang="en-US" dirty="0">
                <a:latin typeface="+mn-lt"/>
              </a:rPr>
              <a:t>more strongly in nighttime rather than daytime temperatures, with associated</a:t>
            </a:r>
          </a:p>
          <a:p>
            <a:r>
              <a:rPr lang="en-US" dirty="0">
                <a:latin typeface="+mn-lt"/>
              </a:rPr>
              <a:t>stronger impacts on public health, agriculture, ecosystems, and the energy</a:t>
            </a:r>
          </a:p>
          <a:p>
            <a:r>
              <a:rPr lang="en-US" dirty="0">
                <a:latin typeface="+mn-lt"/>
              </a:rPr>
              <a:t>sector. (medium-low confidence)</a:t>
            </a:r>
          </a:p>
          <a:p>
            <a:r>
              <a:rPr lang="en-US" dirty="0">
                <a:latin typeface="+mn-lt"/>
              </a:rPr>
              <a:t>• Wintertime cold snaps are projected to diminish in their frequency, but not</a:t>
            </a:r>
          </a:p>
          <a:p>
            <a:r>
              <a:rPr lang="en-US" dirty="0">
                <a:latin typeface="+mn-lt"/>
              </a:rPr>
              <a:t>necessarily in their intensity, into the late twenty-first century. (medium-high</a:t>
            </a:r>
          </a:p>
          <a:p>
            <a:r>
              <a:rPr lang="en-US" dirty="0">
                <a:latin typeface="+mn-lt"/>
              </a:rPr>
              <a:t>confidence)</a:t>
            </a:r>
            <a:endParaRPr lang="en-US" b="1" dirty="0" smtClean="0"/>
          </a:p>
          <a:p>
            <a:endParaRPr lang="en-US" b="1" dirty="0" smtClean="0"/>
          </a:p>
          <a:p>
            <a:r>
              <a:rPr lang="en-US" b="1" dirty="0" smtClean="0"/>
              <a:t>The following is from draft NCA report</a:t>
            </a:r>
          </a:p>
          <a:p>
            <a:r>
              <a:rPr lang="en-US" b="1" dirty="0" smtClean="0"/>
              <a:t>FROST </a:t>
            </a:r>
            <a:r>
              <a:rPr lang="en-US" b="1" dirty="0"/>
              <a:t>= 32  Upshot for cereal grains = rapid growth, less time to mature, lower productivity</a:t>
            </a:r>
          </a:p>
          <a:p>
            <a:r>
              <a:rPr lang="en-US" b="1" dirty="0"/>
              <a:t>HOT NIGHTS = Top 10% of </a:t>
            </a:r>
            <a:r>
              <a:rPr lang="en-US" b="1" dirty="0" err="1"/>
              <a:t>Tmin</a:t>
            </a:r>
            <a:r>
              <a:rPr lang="en-US" b="1" dirty="0"/>
              <a:t> 1971-1990</a:t>
            </a:r>
          </a:p>
          <a:p>
            <a:endParaRPr lang="en-US" b="1" dirty="0"/>
          </a:p>
          <a:p>
            <a:r>
              <a:rPr lang="en-US" b="1" dirty="0"/>
              <a:t>Figure 6.5</a:t>
            </a:r>
          </a:p>
          <a:p>
            <a:r>
              <a:rPr lang="en-US" b="1" dirty="0"/>
              <a:t>Caption</a:t>
            </a:r>
            <a:r>
              <a:rPr lang="en-US" dirty="0"/>
              <a:t>: Many climate variables affect agriculture. Changes in climate parameters critical to agriculture show lengthening of the growing season and reductions in the number of frost days (days with minimum temperatures below freezing) for 2100, under an emissions scenario that assumes continued increases in heat-trapping gases (A2). Changes in these two variables are not identical, with the length of the growing season increasing across most of the U.S. and more variation in the change in the number of frost days. Warmer-season crops, such as melons, would grow better in warmer areas, while other crops, such as cereals, would grow more quickly, meaning less time for the grain itself to mature, reducing productivity (Hatfield et al. 2011). Taking advantage of the increasing length of the growing season and changing planting dates could allow planting of more diverse crop rotations, which can be an effective adaptation strategy. In the lower, right graph, hot nights are defined as nights with a minimum temperature warmer than 90% of the minimum temperatures between 1971 and 1990 (Source: Walthall et al. 2012). </a:t>
            </a:r>
          </a:p>
        </p:txBody>
      </p:sp>
      <p:sp>
        <p:nvSpPr>
          <p:cNvPr id="4" name="Slide Number Placeholder 3"/>
          <p:cNvSpPr>
            <a:spLocks noGrp="1"/>
          </p:cNvSpPr>
          <p:nvPr>
            <p:ph type="sldNum" sz="quarter" idx="10"/>
          </p:nvPr>
        </p:nvSpPr>
        <p:spPr/>
        <p:txBody>
          <a:bodyPr/>
          <a:lstStyle/>
          <a:p>
            <a:fld id="{1EA3FA4D-8AA4-4DD1-9C2B-9225DD406613}" type="slidenum">
              <a:rPr lang="en-US" smtClean="0"/>
              <a:t>29</a:t>
            </a:fld>
            <a:endParaRPr lang="en-US"/>
          </a:p>
        </p:txBody>
      </p:sp>
    </p:spTree>
    <p:extLst>
      <p:ext uri="{BB962C8B-B14F-4D97-AF65-F5344CB8AC3E}">
        <p14:creationId xmlns:p14="http://schemas.microsoft.com/office/powerpoint/2010/main" val="210087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352" fontAlgn="auto">
              <a:spcBef>
                <a:spcPts val="0"/>
              </a:spcBef>
              <a:spcAft>
                <a:spcPts val="0"/>
              </a:spcAft>
              <a:defRPr/>
            </a:pPr>
            <a:r>
              <a:rPr lang="en-US" b="1" dirty="0">
                <a:latin typeface="+mn-lt"/>
              </a:rPr>
              <a:t>SOUTHWEST REPORT – CHAPTER  6</a:t>
            </a:r>
            <a:endParaRPr lang="en-US" dirty="0" smtClean="0"/>
          </a:p>
          <a:p>
            <a:r>
              <a:rPr lang="en-US" dirty="0" smtClean="0"/>
              <a:t>Why does this pattern occur? </a:t>
            </a:r>
          </a:p>
          <a:p>
            <a:pPr marL="233172" indent="-233172">
              <a:buAutoNum type="arabicPeriod"/>
            </a:pPr>
            <a:r>
              <a:rPr lang="en-US" dirty="0" smtClean="0"/>
              <a:t>Hadley cell</a:t>
            </a:r>
            <a:r>
              <a:rPr lang="en-US" baseline="0" dirty="0" smtClean="0"/>
              <a:t> intensification</a:t>
            </a:r>
          </a:p>
          <a:p>
            <a:pPr marL="233172" indent="-233172">
              <a:buAutoNum type="arabicPeriod"/>
            </a:pPr>
            <a:r>
              <a:rPr lang="en-US" baseline="0" dirty="0" smtClean="0"/>
              <a:t>Jet stream migration, due to changing temperature gradient between tropics/poles</a:t>
            </a:r>
          </a:p>
          <a:p>
            <a:pPr marL="233172" indent="-233172">
              <a:buAutoNum type="arabicPeriod"/>
            </a:pPr>
            <a:r>
              <a:rPr lang="en-US" baseline="0" dirty="0" smtClean="0"/>
              <a:t>The pattern gives us *some* confidence in </a:t>
            </a:r>
            <a:r>
              <a:rPr lang="en-US" baseline="0" dirty="0" err="1" smtClean="0"/>
              <a:t>precip</a:t>
            </a:r>
            <a:r>
              <a:rPr lang="en-US" baseline="0" dirty="0" smtClean="0"/>
              <a:t> projections</a:t>
            </a:r>
          </a:p>
          <a:p>
            <a:pPr marL="233172" indent="-233172">
              <a:buAutoNum type="arabicPeriod"/>
            </a:pPr>
            <a:r>
              <a:rPr lang="en-US" baseline="0" dirty="0" smtClean="0"/>
              <a:t>Most of the drying is winter &amp; spring</a:t>
            </a:r>
          </a:p>
          <a:p>
            <a:pPr marL="233172" indent="-233172">
              <a:buAutoNum type="arabicPeriod"/>
            </a:pPr>
            <a:endParaRPr lang="en-US" baseline="0" dirty="0" smtClean="0"/>
          </a:p>
          <a:p>
            <a:pPr marL="233172" indent="-233172">
              <a:buAutoNum type="arabicPeriod"/>
            </a:pPr>
            <a:r>
              <a:rPr lang="en-US" sz="1200" b="0" i="0" kern="1200" dirty="0" smtClean="0">
                <a:solidFill>
                  <a:schemeClr val="tx1"/>
                </a:solidFill>
                <a:effectLst/>
                <a:latin typeface="Arial" charset="0"/>
                <a:ea typeface="+mn-ea"/>
                <a:cs typeface="+mn-cs"/>
              </a:rPr>
              <a:t>Annual precipitation change (in inches) from the historical simulation for the low-emissions scenario (left), the high-emissions scenario (middle), and percentage of historical simulation compared to the high-emissions scenario (right). Early- (2021–2050), mid- (2041–2070) and late- (2070–2099) twenty-first century periods shown in top, middle and bottom panels. Values shown are the median of sixteen simulations downscaled via BCSD. Source: Bias Corrected and Downscaled World Climate Research </a:t>
            </a:r>
            <a:r>
              <a:rPr lang="en-US" sz="1200" b="0" i="0" kern="1200" dirty="0" err="1" smtClean="0">
                <a:solidFill>
                  <a:schemeClr val="tx1"/>
                </a:solidFill>
                <a:effectLst/>
                <a:latin typeface="Arial" charset="0"/>
                <a:ea typeface="+mn-ea"/>
                <a:cs typeface="+mn-cs"/>
              </a:rPr>
              <a:t>Programme's</a:t>
            </a:r>
            <a:r>
              <a:rPr lang="en-US" sz="1200" b="0" i="0" kern="1200" dirty="0" smtClean="0">
                <a:solidFill>
                  <a:schemeClr val="tx1"/>
                </a:solidFill>
                <a:effectLst/>
                <a:latin typeface="Arial" charset="0"/>
                <a:ea typeface="+mn-ea"/>
                <a:cs typeface="+mn-cs"/>
              </a:rPr>
              <a:t> CMIP3 Climate Projections archive at http://gdo-dcp.ucllnl.org/downscaled_cmip3_projections/#Projections:%20Complete%20Archives.</a:t>
            </a:r>
            <a:endParaRPr lang="en-US" dirty="0"/>
          </a:p>
        </p:txBody>
      </p:sp>
      <p:sp>
        <p:nvSpPr>
          <p:cNvPr id="4" name="Slide Number Placeholder 3"/>
          <p:cNvSpPr>
            <a:spLocks noGrp="1"/>
          </p:cNvSpPr>
          <p:nvPr>
            <p:ph type="sldNum" sz="quarter" idx="10"/>
          </p:nvPr>
        </p:nvSpPr>
        <p:spPr/>
        <p:txBody>
          <a:bodyPr/>
          <a:lstStyle/>
          <a:p>
            <a:fld id="{1EA3FA4D-8AA4-4DD1-9C2B-9225DD40661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346643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352" fontAlgn="auto">
              <a:spcBef>
                <a:spcPts val="0"/>
              </a:spcBef>
              <a:spcAft>
                <a:spcPts val="0"/>
              </a:spcAft>
              <a:defRPr/>
            </a:pPr>
            <a:r>
              <a:rPr lang="en-US" b="1" dirty="0">
                <a:latin typeface="+mn-lt"/>
              </a:rPr>
              <a:t>SOUTHWEST REPORT – CHAPTER  6</a:t>
            </a:r>
            <a:endParaRPr lang="en-US" dirty="0">
              <a:latin typeface="+mn-lt"/>
            </a:endParaRPr>
          </a:p>
          <a:p>
            <a:r>
              <a:rPr lang="en-US" b="1" dirty="0">
                <a:latin typeface="+mn-lt"/>
              </a:rPr>
              <a:t>Drought is generally expected to intensify in a warming climate, but some variation</a:t>
            </a:r>
          </a:p>
          <a:p>
            <a:r>
              <a:rPr lang="en-US" b="1" dirty="0">
                <a:latin typeface="+mn-lt"/>
              </a:rPr>
              <a:t>across basins can be expected, although few basins have been analyzed.</a:t>
            </a:r>
          </a:p>
          <a:p>
            <a:r>
              <a:rPr lang="en-US" dirty="0">
                <a:latin typeface="+mn-lt"/>
              </a:rPr>
              <a:t>• Drought, as expressed in Colorado River flow, is projected to become more frequent,</a:t>
            </a:r>
          </a:p>
          <a:p>
            <a:r>
              <a:rPr lang="en-US" dirty="0">
                <a:latin typeface="+mn-lt"/>
              </a:rPr>
              <a:t>more intense, and longer-lasting, resulting in water deficits not seen during</a:t>
            </a:r>
          </a:p>
          <a:p>
            <a:r>
              <a:rPr lang="en-US" dirty="0">
                <a:latin typeface="+mn-lt"/>
              </a:rPr>
              <a:t>the instrumental record. (high confidence)</a:t>
            </a:r>
          </a:p>
          <a:p>
            <a:r>
              <a:rPr lang="en-US" dirty="0">
                <a:latin typeface="+mn-lt"/>
              </a:rPr>
              <a:t>• Northern Sierra Nevada watersheds may become wetter, and in terms of flow,</a:t>
            </a:r>
          </a:p>
          <a:p>
            <a:r>
              <a:rPr lang="en-US" dirty="0">
                <a:latin typeface="+mn-lt"/>
              </a:rPr>
              <a:t>somewhat less drought-prone with climate change. (medium-low confidence)</a:t>
            </a:r>
          </a:p>
          <a:p>
            <a:r>
              <a:rPr lang="en-US" dirty="0">
                <a:latin typeface="+mn-lt"/>
              </a:rPr>
              <a:t>• In terms of soil moisture, drought is expected to generally intensify in the dry</a:t>
            </a:r>
          </a:p>
          <a:p>
            <a:r>
              <a:rPr lang="en-US" dirty="0">
                <a:latin typeface="+mn-lt"/>
              </a:rPr>
              <a:t>season due to warming. (high confidence)</a:t>
            </a:r>
            <a:endParaRPr lang="en-US" dirty="0"/>
          </a:p>
        </p:txBody>
      </p:sp>
      <p:sp>
        <p:nvSpPr>
          <p:cNvPr id="4" name="Slide Number Placeholder 3"/>
          <p:cNvSpPr>
            <a:spLocks noGrp="1"/>
          </p:cNvSpPr>
          <p:nvPr>
            <p:ph type="sldNum" sz="quarter" idx="10"/>
          </p:nvPr>
        </p:nvSpPr>
        <p:spPr/>
        <p:txBody>
          <a:bodyPr/>
          <a:lstStyle/>
          <a:p>
            <a:fld id="{1EA3FA4D-8AA4-4DD1-9C2B-9225DD40661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26689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F6E4C-0A6C-4D64-9988-5255E6179CB7}" type="slidenum">
              <a:rPr lang="en-US"/>
              <a:pPr/>
              <a:t>32</a:t>
            </a:fld>
            <a:endParaRPr lang="en-US"/>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C163D-CAB4-4C16-A8AA-4BB3AEB0C8D9}" type="slidenum">
              <a:rPr lang="en-US"/>
              <a:pPr/>
              <a:t>33</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24065-FBC8-4A05-AB9B-92F76C2042E9}" type="slidenum">
              <a:rPr lang="en-US"/>
              <a:pPr/>
              <a:t>2</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pPr>
              <a:buFontTx/>
              <a:buChar char="-"/>
            </a:pPr>
            <a:r>
              <a:rPr lang="en-US"/>
              <a:t>What is going on?</a:t>
            </a:r>
          </a:p>
          <a:p>
            <a:pPr>
              <a:buFontTx/>
              <a:buChar char="-"/>
            </a:pPr>
            <a:r>
              <a:rPr lang="en-US"/>
              <a:t>Why and what extension is…</a:t>
            </a:r>
          </a:p>
          <a:p>
            <a:pPr>
              <a:buFontTx/>
              <a:buChar char="-"/>
            </a:pPr>
            <a:r>
              <a:rPr lang="en-US"/>
              <a:t>Who am I working with</a:t>
            </a:r>
          </a:p>
          <a:p>
            <a:pPr>
              <a:buFontTx/>
              <a:buChar char="-"/>
            </a:pPr>
            <a:r>
              <a:rPr lang="en-US"/>
              <a:t>What am I doing…</a:t>
            </a:r>
          </a:p>
          <a:p>
            <a:pPr>
              <a:buFontTx/>
              <a:buChar cha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10FDD-8643-46D1-9844-E094E2BDA311}" type="slidenum">
              <a:rPr lang="en-US"/>
              <a:pPr/>
              <a:t>4</a:t>
            </a:fld>
            <a:endParaRPr lang="en-US"/>
          </a:p>
        </p:txBody>
      </p:sp>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77FE5F-4DC4-4782-B727-30DE5DB9414D}" type="slidenum">
              <a:rPr lang="en-US"/>
              <a:pPr/>
              <a:t>8</a:t>
            </a:fld>
            <a:endParaRPr lang="en-US"/>
          </a:p>
        </p:txBody>
      </p:sp>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C33C0-EDE0-4405-9ECC-7FD037F06A5A}" type="slidenum">
              <a:rPr lang="en-US"/>
              <a:pPr/>
              <a:t>11</a:t>
            </a:fld>
            <a:endParaRPr lang="en-US"/>
          </a:p>
        </p:txBody>
      </p:sp>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A01F6-B015-46DC-A545-E4830FE42C6D}" type="slidenum">
              <a:rPr lang="en-US"/>
              <a:pPr/>
              <a:t>13</a:t>
            </a:fld>
            <a:endParaRPr lang="en-US"/>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563EA-BB5F-4816-8C93-AEDA9E6FB2D4}" type="slidenum">
              <a:rPr lang="en-US"/>
              <a:pPr/>
              <a:t>15</a:t>
            </a:fld>
            <a:endParaRPr lang="en-US"/>
          </a:p>
        </p:txBody>
      </p:sp>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7B6D3-91D6-463B-B1FE-A9A8C17E8098}" type="slidenum">
              <a:rPr lang="en-US"/>
              <a:pPr/>
              <a:t>19</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71421-3E9F-404F-8715-8EB0F5466E7E}" type="slidenum">
              <a:rPr lang="en-US"/>
              <a:pPr/>
              <a:t>20</a:t>
            </a:fld>
            <a:endParaRPr lang="en-US" dirty="0"/>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693C0E-9295-47D9-B5B4-3D781FD5B4A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35736F-9777-4479-8FC8-6C1B7232D99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CD395C-265C-4413-B61F-D4140D53010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CAB4E3-BC01-4DA9-BED5-B18214A4722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07531B-2AF9-47D0-935C-7CE6CE695AB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19A036-CBAF-4C31-9DB2-201C5F085C1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55E61A2-094D-4A72-8620-A3D0F09B2B8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A60767-4D6F-4420-8D3A-8F76B89DC6F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82F6DA-2006-4E5A-BC8E-5B709C38718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84E54D-EF96-4C12-BB67-A0C5C5DEFE1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719479-08E6-4641-9758-784C2216B5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E405966-4B86-41C1-A59E-8B453CCC5C68}" type="slidenum">
              <a:rPr lang="en-US"/>
              <a:pPr/>
              <a:t>‹#›</a:t>
            </a:fld>
            <a:endParaRPr lang="en-US"/>
          </a:p>
        </p:txBody>
      </p:sp>
      <p:pic>
        <p:nvPicPr>
          <p:cNvPr id="8" name="Picture 7" descr="ppt_footer2.png"/>
          <p:cNvPicPr>
            <a:picLocks noChangeAspect="1"/>
          </p:cNvPicPr>
          <p:nvPr userDrawn="1"/>
        </p:nvPicPr>
        <p:blipFill>
          <a:blip r:embed="rId13" cstate="print"/>
          <a:stretch>
            <a:fillRect/>
          </a:stretch>
        </p:blipFill>
        <p:spPr>
          <a:xfrm>
            <a:off x="0" y="6058893"/>
            <a:ext cx="9144000" cy="787232"/>
          </a:xfrm>
          <a:prstGeom prst="rect">
            <a:avLst/>
          </a:prstGeom>
        </p:spPr>
      </p:pic>
      <p:pic>
        <p:nvPicPr>
          <p:cNvPr id="9" name="Picture 8" descr="climas-icon-transp.png"/>
          <p:cNvPicPr>
            <a:picLocks noChangeAspect="1"/>
          </p:cNvPicPr>
          <p:nvPr userDrawn="1"/>
        </p:nvPicPr>
        <p:blipFill>
          <a:blip r:embed="rId14" cstate="print"/>
          <a:stretch>
            <a:fillRect/>
          </a:stretch>
        </p:blipFill>
        <p:spPr>
          <a:xfrm>
            <a:off x="7167256" y="6377354"/>
            <a:ext cx="1554711" cy="3634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0" name="Rectangle 8"/>
          <p:cNvSpPr>
            <a:spLocks noGrp="1" noChangeArrowheads="1"/>
          </p:cNvSpPr>
          <p:nvPr>
            <p:ph type="ctrTitle"/>
          </p:nvPr>
        </p:nvSpPr>
        <p:spPr>
          <a:xfrm>
            <a:off x="685317" y="1746188"/>
            <a:ext cx="7772400" cy="1143000"/>
          </a:xfrm>
          <a:noFill/>
          <a:ln/>
          <a:effectLst>
            <a:outerShdw dist="35921" dir="2700000" algn="ctr" rotWithShape="0">
              <a:schemeClr val="tx1"/>
            </a:outerShdw>
          </a:effectLst>
        </p:spPr>
        <p:txBody>
          <a:bodyPr/>
          <a:lstStyle/>
          <a:p>
            <a:r>
              <a:rPr lang="en-US" sz="3600" dirty="0" smtClean="0">
                <a:solidFill>
                  <a:schemeClr val="bg1"/>
                </a:solidFill>
              </a:rPr>
              <a:t/>
            </a:r>
            <a:br>
              <a:rPr lang="en-US" sz="3600" dirty="0" smtClean="0">
                <a:solidFill>
                  <a:schemeClr val="bg1"/>
                </a:solidFill>
              </a:rPr>
            </a:br>
            <a:r>
              <a:rPr lang="en-US" sz="3600" b="1" dirty="0" smtClean="0">
                <a:solidFill>
                  <a:schemeClr val="bg1"/>
                </a:solidFill>
              </a:rPr>
              <a:t>Climate Change and Arizona:</a:t>
            </a:r>
            <a:br>
              <a:rPr lang="en-US" sz="3600" b="1" dirty="0" smtClean="0">
                <a:solidFill>
                  <a:schemeClr val="bg1"/>
                </a:solidFill>
              </a:rPr>
            </a:br>
            <a:r>
              <a:rPr lang="en-US" sz="3600" b="1" dirty="0" smtClean="0">
                <a:solidFill>
                  <a:schemeClr val="bg1"/>
                </a:solidFill>
              </a:rPr>
              <a:t>A brief overview</a:t>
            </a:r>
            <a:r>
              <a:rPr lang="en-US" sz="3600" dirty="0" smtClean="0">
                <a:solidFill>
                  <a:schemeClr val="bg1"/>
                </a:solidFill>
              </a:rPr>
              <a:t/>
            </a:r>
            <a:br>
              <a:rPr lang="en-US" sz="3600" dirty="0" smtClean="0">
                <a:solidFill>
                  <a:schemeClr val="bg1"/>
                </a:solidFill>
              </a:rPr>
            </a:br>
            <a:endParaRPr lang="en-US" sz="3600" b="1" dirty="0">
              <a:solidFill>
                <a:schemeClr val="bg1"/>
              </a:solidFill>
            </a:endParaRPr>
          </a:p>
        </p:txBody>
      </p:sp>
      <p:sp>
        <p:nvSpPr>
          <p:cNvPr id="223248" name="Text Box 16"/>
          <p:cNvSpPr txBox="1">
            <a:spLocks noChangeArrowheads="1"/>
          </p:cNvSpPr>
          <p:nvPr/>
        </p:nvSpPr>
        <p:spPr bwMode="auto">
          <a:xfrm>
            <a:off x="1842149" y="4019550"/>
            <a:ext cx="5442235" cy="147732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r>
              <a:rPr lang="en-US" b="1" dirty="0">
                <a:solidFill>
                  <a:schemeClr val="bg1"/>
                </a:solidFill>
              </a:rPr>
              <a:t>Mike Crimmins</a:t>
            </a:r>
          </a:p>
          <a:p>
            <a:pPr algn="ctr"/>
            <a:r>
              <a:rPr lang="en-US" b="1" dirty="0" smtClean="0">
                <a:solidFill>
                  <a:schemeClr val="bg1"/>
                </a:solidFill>
              </a:rPr>
              <a:t>Assoc. Professor/Extension </a:t>
            </a:r>
            <a:r>
              <a:rPr lang="en-US" b="1" dirty="0">
                <a:solidFill>
                  <a:schemeClr val="bg1"/>
                </a:solidFill>
              </a:rPr>
              <a:t>Specialist </a:t>
            </a:r>
          </a:p>
          <a:p>
            <a:pPr algn="ctr"/>
            <a:r>
              <a:rPr lang="en-US" b="1" dirty="0">
                <a:solidFill>
                  <a:schemeClr val="bg1"/>
                </a:solidFill>
              </a:rPr>
              <a:t>Dept. of Soil, Water, &amp; </a:t>
            </a:r>
            <a:r>
              <a:rPr lang="en-US" b="1" dirty="0" smtClean="0">
                <a:solidFill>
                  <a:schemeClr val="bg1"/>
                </a:solidFill>
              </a:rPr>
              <a:t>Environmental </a:t>
            </a:r>
            <a:r>
              <a:rPr lang="en-US" b="1" dirty="0">
                <a:solidFill>
                  <a:schemeClr val="bg1"/>
                </a:solidFill>
              </a:rPr>
              <a:t>Science &amp; Arizona Cooperative Extension</a:t>
            </a:r>
          </a:p>
          <a:p>
            <a:pPr algn="ctr"/>
            <a:r>
              <a:rPr lang="en-US" b="1" dirty="0">
                <a:solidFill>
                  <a:schemeClr val="bg1"/>
                </a:solidFill>
              </a:rPr>
              <a:t>The University of Arizona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chemeClr val="bg1"/>
                </a:solidFill>
              </a:rPr>
              <a:t>Observed changes</a:t>
            </a:r>
            <a:endParaRPr lang="en-US" b="1" dirty="0">
              <a:solidFill>
                <a:schemeClr val="bg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867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441325" y="115888"/>
            <a:ext cx="8229600" cy="1143000"/>
          </a:xfrm>
        </p:spPr>
        <p:txBody>
          <a:bodyPr/>
          <a:lstStyle/>
          <a:p>
            <a:r>
              <a:rPr lang="en-US" sz="4000" b="1">
                <a:solidFill>
                  <a:schemeClr val="bg1"/>
                </a:solidFill>
              </a:rPr>
              <a:t>Precipitation: 1000-1988</a:t>
            </a:r>
          </a:p>
        </p:txBody>
      </p:sp>
      <p:sp>
        <p:nvSpPr>
          <p:cNvPr id="758789" name="Text Box 5"/>
          <p:cNvSpPr txBox="1">
            <a:spLocks noChangeArrowheads="1"/>
          </p:cNvSpPr>
          <p:nvPr/>
        </p:nvSpPr>
        <p:spPr bwMode="auto">
          <a:xfrm>
            <a:off x="2063750" y="5857875"/>
            <a:ext cx="3776098" cy="276999"/>
          </a:xfrm>
          <a:prstGeom prst="rect">
            <a:avLst/>
          </a:prstGeom>
          <a:noFill/>
          <a:ln w="9525">
            <a:noFill/>
            <a:miter lim="800000"/>
            <a:headEnd/>
            <a:tailEnd/>
          </a:ln>
          <a:effectLst/>
        </p:spPr>
        <p:txBody>
          <a:bodyPr wrap="none">
            <a:spAutoFit/>
          </a:bodyPr>
          <a:lstStyle/>
          <a:p>
            <a:r>
              <a:rPr lang="en-US" sz="1200" b="1" dirty="0" smtClean="0">
                <a:solidFill>
                  <a:schemeClr val="bg1"/>
                </a:solidFill>
              </a:rPr>
              <a:t>http://www.climas.arizona.edu/tools/paleoclimate</a:t>
            </a:r>
            <a:endParaRPr lang="en-US" sz="1200" b="1" dirty="0">
              <a:solidFill>
                <a:schemeClr val="bg1"/>
              </a:solidFill>
            </a:endParaRPr>
          </a:p>
        </p:txBody>
      </p:sp>
      <p:pic>
        <p:nvPicPr>
          <p:cNvPr id="758793" name="Picture 9"/>
          <p:cNvPicPr>
            <a:picLocks noChangeAspect="1" noChangeArrowheads="1"/>
          </p:cNvPicPr>
          <p:nvPr/>
        </p:nvPicPr>
        <p:blipFill>
          <a:blip r:embed="rId3" cstate="print"/>
          <a:srcRect/>
          <a:stretch>
            <a:fillRect/>
          </a:stretch>
        </p:blipFill>
        <p:spPr bwMode="auto">
          <a:xfrm>
            <a:off x="482600" y="5227638"/>
            <a:ext cx="1227138" cy="1433512"/>
          </a:xfrm>
          <a:prstGeom prst="rect">
            <a:avLst/>
          </a:prstGeom>
          <a:noFill/>
          <a:ln w="9525">
            <a:noFill/>
            <a:miter lim="800000"/>
            <a:headEnd/>
            <a:tailEnd/>
          </a:ln>
          <a:effectLst/>
        </p:spPr>
      </p:pic>
      <p:sp>
        <p:nvSpPr>
          <p:cNvPr id="758794" name="Oval 10"/>
          <p:cNvSpPr>
            <a:spLocks noChangeArrowheads="1"/>
          </p:cNvSpPr>
          <p:nvPr/>
        </p:nvSpPr>
        <p:spPr bwMode="auto">
          <a:xfrm>
            <a:off x="1040920" y="6069456"/>
            <a:ext cx="744537" cy="588962"/>
          </a:xfrm>
          <a:prstGeom prst="ellipse">
            <a:avLst/>
          </a:prstGeom>
          <a:noFill/>
          <a:ln w="12700">
            <a:solidFill>
              <a:srgbClr val="FF0000"/>
            </a:solidFill>
            <a:round/>
            <a:headEnd/>
            <a:tailEnd/>
          </a:ln>
          <a:effectLst/>
        </p:spPr>
        <p:txBody>
          <a:bodyPr wrap="none" anchor="ctr"/>
          <a:lstStyle/>
          <a:p>
            <a:endParaRPr lang="en-US"/>
          </a:p>
        </p:txBody>
      </p:sp>
      <p:pic>
        <p:nvPicPr>
          <p:cNvPr id="83970" name="Picture 2" descr="http://www.climas.arizona.edu/files/climas/imagecache/800scale/images/pages-inline/az-climate-division-7-climate-reconstructions/1906_az7-1.jpg"/>
          <p:cNvPicPr>
            <a:picLocks noChangeAspect="1" noChangeArrowheads="1"/>
          </p:cNvPicPr>
          <p:nvPr/>
        </p:nvPicPr>
        <p:blipFill>
          <a:blip r:embed="rId4" cstate="print"/>
          <a:srcRect/>
          <a:stretch>
            <a:fillRect/>
          </a:stretch>
        </p:blipFill>
        <p:spPr bwMode="auto">
          <a:xfrm>
            <a:off x="761629" y="1035751"/>
            <a:ext cx="7620000" cy="4114801"/>
          </a:xfrm>
          <a:prstGeom prst="rect">
            <a:avLst/>
          </a:prstGeom>
          <a:noFill/>
        </p:spPr>
      </p:pic>
      <p:cxnSp>
        <p:nvCxnSpPr>
          <p:cNvPr id="7" name="Straight Connector 6"/>
          <p:cNvCxnSpPr/>
          <p:nvPr/>
        </p:nvCxnSpPr>
        <p:spPr>
          <a:xfrm flipH="1">
            <a:off x="1775642" y="1988269"/>
            <a:ext cx="6230679" cy="2126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59903" y="1672102"/>
            <a:ext cx="1512337" cy="338554"/>
          </a:xfrm>
          <a:prstGeom prst="rect">
            <a:avLst/>
          </a:prstGeom>
          <a:noFill/>
        </p:spPr>
        <p:txBody>
          <a:bodyPr wrap="none" rtlCol="0">
            <a:spAutoFit/>
          </a:bodyPr>
          <a:lstStyle/>
          <a:p>
            <a:r>
              <a:rPr lang="en-US" sz="1600" b="1" i="1" dirty="0" smtClean="0">
                <a:solidFill>
                  <a:srgbClr val="00B050"/>
                </a:solidFill>
              </a:rPr>
              <a:t>1980’s pluvial</a:t>
            </a:r>
            <a:endParaRPr lang="en-US" sz="1600" b="1" i="1" dirty="0">
              <a:solidFill>
                <a:srgbClr val="00B050"/>
              </a:solidFill>
            </a:endParaRPr>
          </a:p>
        </p:txBody>
      </p:sp>
      <p:sp>
        <p:nvSpPr>
          <p:cNvPr id="9" name="TextBox 8"/>
          <p:cNvSpPr txBox="1"/>
          <p:nvPr/>
        </p:nvSpPr>
        <p:spPr>
          <a:xfrm>
            <a:off x="6552161" y="4238087"/>
            <a:ext cx="1471878" cy="338554"/>
          </a:xfrm>
          <a:prstGeom prst="rect">
            <a:avLst/>
          </a:prstGeom>
          <a:noFill/>
        </p:spPr>
        <p:txBody>
          <a:bodyPr wrap="none" rtlCol="0">
            <a:spAutoFit/>
          </a:bodyPr>
          <a:lstStyle/>
          <a:p>
            <a:r>
              <a:rPr lang="en-US" sz="1600" b="1" i="1" dirty="0" smtClean="0">
                <a:solidFill>
                  <a:srgbClr val="C00000"/>
                </a:solidFill>
              </a:rPr>
              <a:t>2002 drought</a:t>
            </a:r>
            <a:endParaRPr lang="en-US" sz="1600" b="1" i="1" dirty="0">
              <a:solidFill>
                <a:srgbClr val="C00000"/>
              </a:solidFill>
            </a:endParaRPr>
          </a:p>
        </p:txBody>
      </p:sp>
    </p:spTree>
    <p:extLst>
      <p:ext uri="{BB962C8B-B14F-4D97-AF65-F5344CB8AC3E}">
        <p14:creationId xmlns:p14="http://schemas.microsoft.com/office/powerpoint/2010/main" val="451482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36" y="1052623"/>
            <a:ext cx="8282763" cy="430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59495"/>
            <a:ext cx="9144000" cy="646331"/>
          </a:xfrm>
          <a:prstGeom prst="rect">
            <a:avLst/>
          </a:prstGeom>
          <a:noFill/>
        </p:spPr>
        <p:txBody>
          <a:bodyPr wrap="square" rtlCol="0">
            <a:spAutoFit/>
          </a:bodyPr>
          <a:lstStyle/>
          <a:p>
            <a:pPr algn="ctr"/>
            <a:r>
              <a:rPr lang="en-US" sz="3600" b="1" dirty="0" smtClean="0">
                <a:solidFill>
                  <a:schemeClr val="bg1"/>
                </a:solidFill>
              </a:rPr>
              <a:t>Climate Data Time Series</a:t>
            </a:r>
            <a:endParaRPr lang="en-US" sz="3600" b="1" dirty="0">
              <a:solidFill>
                <a:schemeClr val="bg1"/>
              </a:solidFill>
            </a:endParaRPr>
          </a:p>
        </p:txBody>
      </p:sp>
      <p:sp>
        <p:nvSpPr>
          <p:cNvPr id="5" name="Oval 4"/>
          <p:cNvSpPr/>
          <p:nvPr/>
        </p:nvSpPr>
        <p:spPr>
          <a:xfrm>
            <a:off x="2339160" y="3604437"/>
            <a:ext cx="2083983" cy="12971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2634156" y="5712491"/>
            <a:ext cx="3822521" cy="646331"/>
          </a:xfrm>
          <a:prstGeom prst="rect">
            <a:avLst/>
          </a:prstGeom>
        </p:spPr>
        <p:txBody>
          <a:bodyPr wrap="none">
            <a:spAutoFit/>
          </a:bodyPr>
          <a:lstStyle/>
          <a:p>
            <a:pPr algn="ctr"/>
            <a:r>
              <a:rPr lang="en-US" b="1" dirty="0" smtClean="0">
                <a:solidFill>
                  <a:schemeClr val="bg1"/>
                </a:solidFill>
              </a:rPr>
              <a:t>Western Regional Climate Center</a:t>
            </a:r>
          </a:p>
          <a:p>
            <a:pPr algn="ctr"/>
            <a:r>
              <a:rPr lang="en-US" b="1" dirty="0" smtClean="0">
                <a:solidFill>
                  <a:schemeClr val="bg1"/>
                </a:solidFill>
              </a:rPr>
              <a:t>http</a:t>
            </a:r>
            <a:r>
              <a:rPr lang="en-US" b="1" dirty="0">
                <a:solidFill>
                  <a:schemeClr val="bg1"/>
                </a:solidFill>
              </a:rPr>
              <a:t>://www.wrcc.dri.edu/wwdt/</a:t>
            </a:r>
          </a:p>
        </p:txBody>
      </p:sp>
    </p:spTree>
    <p:extLst>
      <p:ext uri="{BB962C8B-B14F-4D97-AF65-F5344CB8AC3E}">
        <p14:creationId xmlns:p14="http://schemas.microsoft.com/office/powerpoint/2010/main" val="402932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37352"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603132" y="6592202"/>
            <a:ext cx="2534220" cy="276999"/>
          </a:xfrm>
          <a:prstGeom prst="rect">
            <a:avLst/>
          </a:prstGeom>
        </p:spPr>
        <p:txBody>
          <a:bodyPr wrap="none">
            <a:spAutoFit/>
          </a:bodyPr>
          <a:lstStyle/>
          <a:p>
            <a:r>
              <a:rPr lang="en-US" sz="1200" dirty="0" smtClean="0"/>
              <a:t>http://www.wrcc.dri.edu/wwdt/time/</a:t>
            </a:r>
            <a:endParaRPr lang="en-US" sz="1200" dirty="0"/>
          </a:p>
        </p:txBody>
      </p:sp>
      <p:sp>
        <p:nvSpPr>
          <p:cNvPr id="7" name="TextBox 6"/>
          <p:cNvSpPr txBox="1"/>
          <p:nvPr/>
        </p:nvSpPr>
        <p:spPr>
          <a:xfrm>
            <a:off x="0" y="0"/>
            <a:ext cx="1287532" cy="369332"/>
          </a:xfrm>
          <a:prstGeom prst="rect">
            <a:avLst/>
          </a:prstGeom>
          <a:noFill/>
        </p:spPr>
        <p:txBody>
          <a:bodyPr wrap="none" rtlCol="0">
            <a:spAutoFit/>
          </a:bodyPr>
          <a:lstStyle/>
          <a:p>
            <a:r>
              <a:rPr lang="en-US" b="1" dirty="0" smtClean="0"/>
              <a:t>1900-2013</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3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603132" y="6592202"/>
            <a:ext cx="2534220" cy="276999"/>
          </a:xfrm>
          <a:prstGeom prst="rect">
            <a:avLst/>
          </a:prstGeom>
        </p:spPr>
        <p:txBody>
          <a:bodyPr wrap="none">
            <a:spAutoFit/>
          </a:bodyPr>
          <a:lstStyle/>
          <a:p>
            <a:r>
              <a:rPr lang="en-US" sz="1200" dirty="0" smtClean="0"/>
              <a:t>http://www.wrcc.dri.edu/wwdt/time/</a:t>
            </a:r>
            <a:endParaRPr lang="en-US" sz="1200" dirty="0"/>
          </a:p>
        </p:txBody>
      </p:sp>
      <p:sp>
        <p:nvSpPr>
          <p:cNvPr id="6" name="TextBox 5"/>
          <p:cNvSpPr txBox="1"/>
          <p:nvPr/>
        </p:nvSpPr>
        <p:spPr>
          <a:xfrm>
            <a:off x="54592" y="1419371"/>
            <a:ext cx="603691" cy="369332"/>
          </a:xfrm>
          <a:prstGeom prst="rect">
            <a:avLst/>
          </a:prstGeom>
          <a:noFill/>
        </p:spPr>
        <p:txBody>
          <a:bodyPr wrap="none" rtlCol="0">
            <a:spAutoFit/>
          </a:bodyPr>
          <a:lstStyle/>
          <a:p>
            <a:r>
              <a:rPr lang="en-US" b="1" i="1" dirty="0" smtClean="0"/>
              <a:t>Wet</a:t>
            </a:r>
            <a:endParaRPr lang="en-US" b="1" i="1" dirty="0"/>
          </a:p>
        </p:txBody>
      </p:sp>
      <p:sp>
        <p:nvSpPr>
          <p:cNvPr id="7" name="TextBox 6"/>
          <p:cNvSpPr txBox="1"/>
          <p:nvPr/>
        </p:nvSpPr>
        <p:spPr>
          <a:xfrm>
            <a:off x="68240" y="4560631"/>
            <a:ext cx="569387" cy="369332"/>
          </a:xfrm>
          <a:prstGeom prst="rect">
            <a:avLst/>
          </a:prstGeom>
          <a:noFill/>
        </p:spPr>
        <p:txBody>
          <a:bodyPr wrap="none" rtlCol="0">
            <a:spAutoFit/>
          </a:bodyPr>
          <a:lstStyle/>
          <a:p>
            <a:r>
              <a:rPr lang="en-US" b="1" i="1" dirty="0" smtClean="0"/>
              <a:t>Dry</a:t>
            </a:r>
            <a:endParaRPr lang="en-US" b="1" i="1" dirty="0"/>
          </a:p>
        </p:txBody>
      </p:sp>
      <p:sp>
        <p:nvSpPr>
          <p:cNvPr id="8" name="TextBox 7"/>
          <p:cNvSpPr txBox="1"/>
          <p:nvPr/>
        </p:nvSpPr>
        <p:spPr>
          <a:xfrm>
            <a:off x="2292822" y="5349922"/>
            <a:ext cx="4561890" cy="369332"/>
          </a:xfrm>
          <a:prstGeom prst="rect">
            <a:avLst/>
          </a:prstGeom>
          <a:noFill/>
        </p:spPr>
        <p:txBody>
          <a:bodyPr wrap="none" rtlCol="0">
            <a:spAutoFit/>
          </a:bodyPr>
          <a:lstStyle/>
          <a:p>
            <a:r>
              <a:rPr lang="en-US" b="1" dirty="0" smtClean="0"/>
              <a:t>SPI Drought Index: Annual Precipitation</a:t>
            </a:r>
            <a:endParaRPr lang="en-US" b="1" dirty="0"/>
          </a:p>
        </p:txBody>
      </p:sp>
      <p:sp>
        <p:nvSpPr>
          <p:cNvPr id="10" name="TextBox 9"/>
          <p:cNvSpPr txBox="1"/>
          <p:nvPr/>
        </p:nvSpPr>
        <p:spPr>
          <a:xfrm>
            <a:off x="0" y="0"/>
            <a:ext cx="1287532" cy="369332"/>
          </a:xfrm>
          <a:prstGeom prst="rect">
            <a:avLst/>
          </a:prstGeom>
          <a:noFill/>
        </p:spPr>
        <p:txBody>
          <a:bodyPr wrap="none" rtlCol="0">
            <a:spAutoFit/>
          </a:bodyPr>
          <a:lstStyle/>
          <a:p>
            <a:r>
              <a:rPr lang="en-US" b="1" dirty="0" smtClean="0"/>
              <a:t>1900-2013</a:t>
            </a:r>
            <a:endParaRPr lang="en-US" b="1" dirty="0"/>
          </a:p>
        </p:txBody>
      </p:sp>
      <p:sp>
        <p:nvSpPr>
          <p:cNvPr id="11" name="TextBox 10"/>
          <p:cNvSpPr txBox="1"/>
          <p:nvPr/>
        </p:nvSpPr>
        <p:spPr>
          <a:xfrm>
            <a:off x="5869171" y="542261"/>
            <a:ext cx="2988832" cy="646331"/>
          </a:xfrm>
          <a:prstGeom prst="rect">
            <a:avLst/>
          </a:prstGeom>
          <a:noFill/>
        </p:spPr>
        <p:txBody>
          <a:bodyPr wrap="none" rtlCol="0">
            <a:spAutoFit/>
          </a:bodyPr>
          <a:lstStyle/>
          <a:p>
            <a:pPr algn="ctr"/>
            <a:r>
              <a:rPr lang="en-US" b="1" i="1" dirty="0" smtClean="0"/>
              <a:t>10 of 14 years since 2000 </a:t>
            </a:r>
          </a:p>
          <a:p>
            <a:pPr algn="ctr"/>
            <a:r>
              <a:rPr lang="en-US" b="1" i="1" dirty="0" smtClean="0"/>
              <a:t>below average </a:t>
            </a:r>
            <a:r>
              <a:rPr lang="en-US" b="1" i="1" dirty="0" err="1" smtClean="0"/>
              <a:t>precip</a:t>
            </a:r>
            <a:endParaRPr lang="en-US" b="1" i="1" dirty="0"/>
          </a:p>
        </p:txBody>
      </p:sp>
    </p:spTree>
    <p:extLst>
      <p:ext uri="{BB962C8B-B14F-4D97-AF65-F5344CB8AC3E}">
        <p14:creationId xmlns:p14="http://schemas.microsoft.com/office/powerpoint/2010/main" val="72958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3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603132" y="6592202"/>
            <a:ext cx="2534220" cy="276999"/>
          </a:xfrm>
          <a:prstGeom prst="rect">
            <a:avLst/>
          </a:prstGeom>
        </p:spPr>
        <p:txBody>
          <a:bodyPr wrap="none">
            <a:spAutoFit/>
          </a:bodyPr>
          <a:lstStyle/>
          <a:p>
            <a:r>
              <a:rPr lang="en-US" sz="1200" dirty="0" smtClean="0"/>
              <a:t>http://www.wrcc.dri.edu/wwdt/time/</a:t>
            </a:r>
            <a:endParaRPr lang="en-US" sz="1200" dirty="0"/>
          </a:p>
        </p:txBody>
      </p:sp>
      <p:sp>
        <p:nvSpPr>
          <p:cNvPr id="7" name="TextBox 6"/>
          <p:cNvSpPr txBox="1"/>
          <p:nvPr/>
        </p:nvSpPr>
        <p:spPr>
          <a:xfrm>
            <a:off x="0" y="0"/>
            <a:ext cx="1287532" cy="369332"/>
          </a:xfrm>
          <a:prstGeom prst="rect">
            <a:avLst/>
          </a:prstGeom>
          <a:noFill/>
        </p:spPr>
        <p:txBody>
          <a:bodyPr wrap="none" rtlCol="0">
            <a:spAutoFit/>
          </a:bodyPr>
          <a:lstStyle/>
          <a:p>
            <a:r>
              <a:rPr lang="en-US" b="1" dirty="0" smtClean="0"/>
              <a:t>1900-2013</a:t>
            </a:r>
            <a:endParaRPr lang="en-US" b="1" dirty="0"/>
          </a:p>
        </p:txBody>
      </p:sp>
      <p:sp>
        <p:nvSpPr>
          <p:cNvPr id="8" name="TextBox 7"/>
          <p:cNvSpPr txBox="1"/>
          <p:nvPr/>
        </p:nvSpPr>
        <p:spPr>
          <a:xfrm>
            <a:off x="-41105" y="1536334"/>
            <a:ext cx="821700" cy="369332"/>
          </a:xfrm>
          <a:prstGeom prst="rect">
            <a:avLst/>
          </a:prstGeom>
          <a:noFill/>
        </p:spPr>
        <p:txBody>
          <a:bodyPr wrap="none" rtlCol="0">
            <a:spAutoFit/>
          </a:bodyPr>
          <a:lstStyle/>
          <a:p>
            <a:r>
              <a:rPr lang="en-US" b="1" i="1" dirty="0" smtClean="0"/>
              <a:t>Warm</a:t>
            </a:r>
            <a:endParaRPr lang="en-US" b="1" i="1" dirty="0"/>
          </a:p>
        </p:txBody>
      </p:sp>
      <p:sp>
        <p:nvSpPr>
          <p:cNvPr id="9" name="TextBox 8"/>
          <p:cNvSpPr txBox="1"/>
          <p:nvPr/>
        </p:nvSpPr>
        <p:spPr>
          <a:xfrm>
            <a:off x="-27457" y="4677594"/>
            <a:ext cx="697627" cy="369332"/>
          </a:xfrm>
          <a:prstGeom prst="rect">
            <a:avLst/>
          </a:prstGeom>
          <a:noFill/>
        </p:spPr>
        <p:txBody>
          <a:bodyPr wrap="none" rtlCol="0">
            <a:spAutoFit/>
          </a:bodyPr>
          <a:lstStyle/>
          <a:p>
            <a:r>
              <a:rPr lang="en-US" b="1" i="1" dirty="0" smtClean="0"/>
              <a:t>Cool</a:t>
            </a:r>
            <a:endParaRPr lang="en-US" b="1" i="1" dirty="0"/>
          </a:p>
        </p:txBody>
      </p:sp>
      <p:sp>
        <p:nvSpPr>
          <p:cNvPr id="10" name="TextBox 9"/>
          <p:cNvSpPr txBox="1"/>
          <p:nvPr/>
        </p:nvSpPr>
        <p:spPr>
          <a:xfrm>
            <a:off x="5869171" y="680484"/>
            <a:ext cx="2988832" cy="646331"/>
          </a:xfrm>
          <a:prstGeom prst="rect">
            <a:avLst/>
          </a:prstGeom>
          <a:noFill/>
        </p:spPr>
        <p:txBody>
          <a:bodyPr wrap="none" rtlCol="0">
            <a:spAutoFit/>
          </a:bodyPr>
          <a:lstStyle/>
          <a:p>
            <a:pPr algn="ctr"/>
            <a:r>
              <a:rPr lang="en-US" b="1" i="1" dirty="0" smtClean="0"/>
              <a:t>9 </a:t>
            </a:r>
            <a:r>
              <a:rPr lang="en-US" b="1" i="1" dirty="0" smtClean="0"/>
              <a:t>of 14 years since 2000 </a:t>
            </a:r>
          </a:p>
          <a:p>
            <a:pPr algn="ctr"/>
            <a:r>
              <a:rPr lang="en-US" b="1" i="1" dirty="0" smtClean="0"/>
              <a:t>above average temps</a:t>
            </a:r>
            <a:endParaRPr lang="en-US"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3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603132" y="6592202"/>
            <a:ext cx="2534220" cy="276999"/>
          </a:xfrm>
          <a:prstGeom prst="rect">
            <a:avLst/>
          </a:prstGeom>
        </p:spPr>
        <p:txBody>
          <a:bodyPr wrap="none">
            <a:spAutoFit/>
          </a:bodyPr>
          <a:lstStyle/>
          <a:p>
            <a:r>
              <a:rPr lang="en-US" sz="1200" dirty="0" smtClean="0"/>
              <a:t>http://www.wrcc.dri.edu/wwdt/time/</a:t>
            </a:r>
            <a:endParaRPr lang="en-US" sz="1200" dirty="0"/>
          </a:p>
        </p:txBody>
      </p:sp>
      <p:sp>
        <p:nvSpPr>
          <p:cNvPr id="6" name="TextBox 5"/>
          <p:cNvSpPr txBox="1"/>
          <p:nvPr/>
        </p:nvSpPr>
        <p:spPr>
          <a:xfrm>
            <a:off x="54592" y="1419371"/>
            <a:ext cx="603691" cy="369332"/>
          </a:xfrm>
          <a:prstGeom prst="rect">
            <a:avLst/>
          </a:prstGeom>
          <a:noFill/>
        </p:spPr>
        <p:txBody>
          <a:bodyPr wrap="none" rtlCol="0">
            <a:spAutoFit/>
          </a:bodyPr>
          <a:lstStyle/>
          <a:p>
            <a:r>
              <a:rPr lang="en-US" b="1" i="1" dirty="0" smtClean="0"/>
              <a:t>Wet</a:t>
            </a:r>
            <a:endParaRPr lang="en-US" b="1" i="1" dirty="0"/>
          </a:p>
        </p:txBody>
      </p:sp>
      <p:sp>
        <p:nvSpPr>
          <p:cNvPr id="7" name="TextBox 6"/>
          <p:cNvSpPr txBox="1"/>
          <p:nvPr/>
        </p:nvSpPr>
        <p:spPr>
          <a:xfrm>
            <a:off x="68240" y="4560631"/>
            <a:ext cx="569387" cy="369332"/>
          </a:xfrm>
          <a:prstGeom prst="rect">
            <a:avLst/>
          </a:prstGeom>
          <a:noFill/>
        </p:spPr>
        <p:txBody>
          <a:bodyPr wrap="none" rtlCol="0">
            <a:spAutoFit/>
          </a:bodyPr>
          <a:lstStyle/>
          <a:p>
            <a:r>
              <a:rPr lang="en-US" b="1" i="1" dirty="0" smtClean="0"/>
              <a:t>Dry</a:t>
            </a:r>
            <a:endParaRPr lang="en-US" b="1" i="1" dirty="0"/>
          </a:p>
        </p:txBody>
      </p:sp>
      <p:sp>
        <p:nvSpPr>
          <p:cNvPr id="8" name="TextBox 7"/>
          <p:cNvSpPr txBox="1"/>
          <p:nvPr/>
        </p:nvSpPr>
        <p:spPr>
          <a:xfrm>
            <a:off x="1296539" y="5322626"/>
            <a:ext cx="7301871" cy="369332"/>
          </a:xfrm>
          <a:prstGeom prst="rect">
            <a:avLst/>
          </a:prstGeom>
          <a:noFill/>
        </p:spPr>
        <p:txBody>
          <a:bodyPr wrap="none" rtlCol="0">
            <a:spAutoFit/>
          </a:bodyPr>
          <a:lstStyle/>
          <a:p>
            <a:r>
              <a:rPr lang="en-US" b="1" dirty="0" smtClean="0"/>
              <a:t>SPI Drought Index: Annual Precipitation and </a:t>
            </a:r>
            <a:r>
              <a:rPr lang="en-US" b="1" i="1" u="sng" dirty="0" smtClean="0"/>
              <a:t>Annual Avg. Temps.</a:t>
            </a:r>
            <a:endParaRPr lang="en-US" b="1" i="1" u="sng" dirty="0"/>
          </a:p>
        </p:txBody>
      </p:sp>
      <p:sp>
        <p:nvSpPr>
          <p:cNvPr id="10" name="TextBox 9"/>
          <p:cNvSpPr txBox="1"/>
          <p:nvPr/>
        </p:nvSpPr>
        <p:spPr>
          <a:xfrm>
            <a:off x="0" y="0"/>
            <a:ext cx="1287532" cy="369332"/>
          </a:xfrm>
          <a:prstGeom prst="rect">
            <a:avLst/>
          </a:prstGeom>
          <a:noFill/>
        </p:spPr>
        <p:txBody>
          <a:bodyPr wrap="none" rtlCol="0">
            <a:spAutoFit/>
          </a:bodyPr>
          <a:lstStyle/>
          <a:p>
            <a:r>
              <a:rPr lang="en-US" b="1" dirty="0" smtClean="0"/>
              <a:t>1900-2013</a:t>
            </a:r>
            <a:endParaRPr lang="en-US" b="1" dirty="0"/>
          </a:p>
        </p:txBody>
      </p:sp>
      <p:sp>
        <p:nvSpPr>
          <p:cNvPr id="11" name="TextBox 10"/>
          <p:cNvSpPr txBox="1"/>
          <p:nvPr/>
        </p:nvSpPr>
        <p:spPr>
          <a:xfrm>
            <a:off x="6868633" y="542261"/>
            <a:ext cx="1989370" cy="1200329"/>
          </a:xfrm>
          <a:prstGeom prst="rect">
            <a:avLst/>
          </a:prstGeom>
          <a:noFill/>
        </p:spPr>
        <p:txBody>
          <a:bodyPr wrap="square" rtlCol="0">
            <a:spAutoFit/>
          </a:bodyPr>
          <a:lstStyle/>
          <a:p>
            <a:pPr algn="ctr"/>
            <a:r>
              <a:rPr lang="en-US" b="1" i="1" dirty="0" smtClean="0"/>
              <a:t>14 </a:t>
            </a:r>
            <a:r>
              <a:rPr lang="en-US" b="1" i="1" dirty="0" smtClean="0"/>
              <a:t>of 14 years since 2000 </a:t>
            </a:r>
          </a:p>
          <a:p>
            <a:pPr algn="ctr"/>
            <a:r>
              <a:rPr lang="en-US" b="1" i="1" dirty="0" smtClean="0"/>
              <a:t>Warm/drier than average</a:t>
            </a:r>
            <a:endParaRPr lang="en-US" b="1" i="1" dirty="0"/>
          </a:p>
        </p:txBody>
      </p:sp>
    </p:spTree>
    <p:extLst>
      <p:ext uri="{BB962C8B-B14F-4D97-AF65-F5344CB8AC3E}">
        <p14:creationId xmlns:p14="http://schemas.microsoft.com/office/powerpoint/2010/main" val="2638146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3" cstate="print"/>
          <a:srcRect/>
          <a:stretch>
            <a:fillRect/>
          </a:stretch>
        </p:blipFill>
        <p:spPr bwMode="auto">
          <a:xfrm>
            <a:off x="1" y="0"/>
            <a:ext cx="668740" cy="781205"/>
          </a:xfrm>
          <a:prstGeom prst="rect">
            <a:avLst/>
          </a:prstGeom>
          <a:noFill/>
          <a:ln w="9525">
            <a:noFill/>
            <a:miter lim="800000"/>
            <a:headEnd/>
            <a:tailEnd/>
          </a:ln>
          <a:effectLst/>
        </p:spPr>
      </p:pic>
      <p:sp>
        <p:nvSpPr>
          <p:cNvPr id="6" name="Oval 10"/>
          <p:cNvSpPr>
            <a:spLocks noChangeArrowheads="1"/>
          </p:cNvSpPr>
          <p:nvPr/>
        </p:nvSpPr>
        <p:spPr bwMode="auto">
          <a:xfrm>
            <a:off x="276315" y="234221"/>
            <a:ext cx="364482" cy="390845"/>
          </a:xfrm>
          <a:prstGeom prst="ellipse">
            <a:avLst/>
          </a:prstGeom>
          <a:noFill/>
          <a:ln w="12700">
            <a:solidFill>
              <a:srgbClr val="FF0000"/>
            </a:solidFill>
            <a:round/>
            <a:headEnd/>
            <a:tailEnd/>
          </a:ln>
          <a:effectLst/>
        </p:spPr>
        <p:txBody>
          <a:bodyPr wrap="none" anchor="ctr"/>
          <a:lstStyle/>
          <a:p>
            <a:endParaRPr lang="en-US"/>
          </a:p>
        </p:txBody>
      </p:sp>
      <p:sp>
        <p:nvSpPr>
          <p:cNvPr id="7" name="Rectangle 6"/>
          <p:cNvSpPr/>
          <p:nvPr/>
        </p:nvSpPr>
        <p:spPr>
          <a:xfrm>
            <a:off x="2531659" y="6391670"/>
            <a:ext cx="6052783" cy="261610"/>
          </a:xfrm>
          <a:prstGeom prst="rect">
            <a:avLst/>
          </a:prstGeom>
        </p:spPr>
        <p:txBody>
          <a:bodyPr wrap="square">
            <a:spAutoFit/>
          </a:bodyPr>
          <a:lstStyle/>
          <a:p>
            <a:r>
              <a:rPr lang="en-US" sz="1100" b="1" dirty="0" smtClean="0"/>
              <a:t>http://cals.arizona.edu/climate/misc/spi/spi_contour.html</a:t>
            </a:r>
            <a:endParaRPr lang="en-US" sz="1100" b="1" dirty="0"/>
          </a:p>
        </p:txBody>
      </p:sp>
      <p:sp>
        <p:nvSpPr>
          <p:cNvPr id="8" name="TextBox 7"/>
          <p:cNvSpPr txBox="1"/>
          <p:nvPr/>
        </p:nvSpPr>
        <p:spPr>
          <a:xfrm>
            <a:off x="1128825" y="4216484"/>
            <a:ext cx="1338828" cy="646331"/>
          </a:xfrm>
          <a:prstGeom prst="rect">
            <a:avLst/>
          </a:prstGeom>
          <a:noFill/>
        </p:spPr>
        <p:txBody>
          <a:bodyPr wrap="none" rtlCol="0">
            <a:spAutoFit/>
          </a:bodyPr>
          <a:lstStyle/>
          <a:p>
            <a:pPr algn="ctr"/>
            <a:r>
              <a:rPr lang="en-US" dirty="0" smtClean="0"/>
              <a:t>Short-term </a:t>
            </a:r>
          </a:p>
          <a:p>
            <a:pPr algn="ctr"/>
            <a:r>
              <a:rPr lang="en-US" dirty="0" smtClean="0"/>
              <a:t>Drought</a:t>
            </a:r>
            <a:endParaRPr lang="en-US" dirty="0"/>
          </a:p>
        </p:txBody>
      </p:sp>
      <p:sp>
        <p:nvSpPr>
          <p:cNvPr id="9" name="TextBox 8"/>
          <p:cNvSpPr txBox="1"/>
          <p:nvPr/>
        </p:nvSpPr>
        <p:spPr>
          <a:xfrm>
            <a:off x="1131565" y="1025323"/>
            <a:ext cx="1300356" cy="646331"/>
          </a:xfrm>
          <a:prstGeom prst="rect">
            <a:avLst/>
          </a:prstGeom>
          <a:noFill/>
        </p:spPr>
        <p:txBody>
          <a:bodyPr wrap="none" rtlCol="0">
            <a:spAutoFit/>
          </a:bodyPr>
          <a:lstStyle/>
          <a:p>
            <a:pPr algn="ctr"/>
            <a:r>
              <a:rPr lang="en-US" dirty="0" smtClean="0"/>
              <a:t>Long-term </a:t>
            </a:r>
          </a:p>
          <a:p>
            <a:pPr algn="ctr"/>
            <a:r>
              <a:rPr lang="en-US" dirty="0" smtClean="0"/>
              <a:t>Drought</a:t>
            </a:r>
            <a:endParaRPr lang="en-US" dirty="0"/>
          </a:p>
        </p:txBody>
      </p:sp>
      <p:cxnSp>
        <p:nvCxnSpPr>
          <p:cNvPr id="10" name="Straight Arrow Connector 9"/>
          <p:cNvCxnSpPr>
            <a:stCxn id="8" idx="0"/>
            <a:endCxn id="9" idx="2"/>
          </p:cNvCxnSpPr>
          <p:nvPr/>
        </p:nvCxnSpPr>
        <p:spPr>
          <a:xfrm flipH="1" flipV="1">
            <a:off x="1781743" y="1671654"/>
            <a:ext cx="16496" cy="25448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19507" y="636280"/>
            <a:ext cx="667812" cy="369332"/>
          </a:xfrm>
          <a:prstGeom prst="rect">
            <a:avLst/>
          </a:prstGeom>
          <a:noFill/>
        </p:spPr>
        <p:txBody>
          <a:bodyPr wrap="none" rtlCol="0">
            <a:spAutoFit/>
          </a:bodyPr>
          <a:lstStyle/>
          <a:p>
            <a:r>
              <a:rPr lang="en-US" dirty="0" smtClean="0"/>
              <a:t>DRY</a:t>
            </a:r>
            <a:endParaRPr lang="en-US" dirty="0"/>
          </a:p>
        </p:txBody>
      </p:sp>
      <p:sp>
        <p:nvSpPr>
          <p:cNvPr id="12" name="TextBox 11"/>
          <p:cNvSpPr txBox="1"/>
          <p:nvPr/>
        </p:nvSpPr>
        <p:spPr>
          <a:xfrm>
            <a:off x="3913510" y="625066"/>
            <a:ext cx="1039708" cy="369332"/>
          </a:xfrm>
          <a:prstGeom prst="rect">
            <a:avLst/>
          </a:prstGeom>
          <a:noFill/>
        </p:spPr>
        <p:txBody>
          <a:bodyPr wrap="none" rtlCol="0">
            <a:spAutoFit/>
          </a:bodyPr>
          <a:lstStyle/>
          <a:p>
            <a:r>
              <a:rPr lang="en-US" dirty="0" smtClean="0"/>
              <a:t>Average</a:t>
            </a:r>
            <a:endParaRPr lang="en-US" dirty="0"/>
          </a:p>
        </p:txBody>
      </p:sp>
      <p:sp>
        <p:nvSpPr>
          <p:cNvPr id="13" name="TextBox 12"/>
          <p:cNvSpPr txBox="1"/>
          <p:nvPr/>
        </p:nvSpPr>
        <p:spPr>
          <a:xfrm>
            <a:off x="7367249" y="634961"/>
            <a:ext cx="697627" cy="369332"/>
          </a:xfrm>
          <a:prstGeom prst="rect">
            <a:avLst/>
          </a:prstGeom>
          <a:noFill/>
        </p:spPr>
        <p:txBody>
          <a:bodyPr wrap="none" rtlCol="0">
            <a:spAutoFit/>
          </a:bodyPr>
          <a:lstStyle/>
          <a:p>
            <a:r>
              <a:rPr lang="en-US" dirty="0" smtClean="0"/>
              <a:t>WET</a:t>
            </a:r>
            <a:endParaRPr lang="en-US" dirty="0"/>
          </a:p>
        </p:txBody>
      </p:sp>
    </p:spTree>
    <p:extLst>
      <p:ext uri="{BB962C8B-B14F-4D97-AF65-F5344CB8AC3E}">
        <p14:creationId xmlns:p14="http://schemas.microsoft.com/office/powerpoint/2010/main" val="9066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chemeClr val="bg1"/>
                </a:solidFill>
              </a:rPr>
              <a:t>Climate Change Science</a:t>
            </a:r>
            <a:endParaRPr lang="en-US" b="1" dirty="0">
              <a:solidFill>
                <a:schemeClr val="bg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8682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4" name="Picture 4"/>
          <p:cNvPicPr>
            <a:picLocks noChangeAspect="1" noChangeArrowheads="1"/>
          </p:cNvPicPr>
          <p:nvPr/>
        </p:nvPicPr>
        <p:blipFill>
          <a:blip r:embed="rId3" cstate="print"/>
          <a:srcRect/>
          <a:stretch>
            <a:fillRect/>
          </a:stretch>
        </p:blipFill>
        <p:spPr bwMode="auto">
          <a:xfrm>
            <a:off x="1020763" y="293688"/>
            <a:ext cx="7108825" cy="5711825"/>
          </a:xfrm>
          <a:prstGeom prst="rect">
            <a:avLst/>
          </a:prstGeom>
          <a:noFill/>
          <a:ln w="9525">
            <a:noFill/>
            <a:miter lim="800000"/>
            <a:headEnd/>
            <a:tailEnd/>
          </a:ln>
          <a:effectLst/>
        </p:spPr>
      </p:pic>
      <p:sp>
        <p:nvSpPr>
          <p:cNvPr id="368645" name="Text Box 5"/>
          <p:cNvSpPr txBox="1">
            <a:spLocks noChangeArrowheads="1"/>
          </p:cNvSpPr>
          <p:nvPr/>
        </p:nvSpPr>
        <p:spPr bwMode="auto">
          <a:xfrm>
            <a:off x="3198813" y="6008688"/>
            <a:ext cx="2720975" cy="274637"/>
          </a:xfrm>
          <a:prstGeom prst="rect">
            <a:avLst/>
          </a:prstGeom>
          <a:noFill/>
          <a:ln w="9525">
            <a:noFill/>
            <a:miter lim="800000"/>
            <a:headEnd/>
            <a:tailEnd/>
          </a:ln>
          <a:effectLst/>
        </p:spPr>
        <p:txBody>
          <a:bodyPr wrap="none">
            <a:spAutoFit/>
          </a:bodyPr>
          <a:lstStyle/>
          <a:p>
            <a:r>
              <a:rPr lang="en-US" sz="1200">
                <a:solidFill>
                  <a:schemeClr val="bg1"/>
                </a:solidFill>
              </a:rPr>
              <a:t>From http://www.climatechange.gc.ca</a:t>
            </a:r>
          </a:p>
        </p:txBody>
      </p:sp>
      <p:sp>
        <p:nvSpPr>
          <p:cNvPr id="368646" name="Text Box 6"/>
          <p:cNvSpPr txBox="1">
            <a:spLocks noChangeArrowheads="1"/>
          </p:cNvSpPr>
          <p:nvPr/>
        </p:nvSpPr>
        <p:spPr bwMode="auto">
          <a:xfrm>
            <a:off x="5011738" y="4946650"/>
            <a:ext cx="2725737" cy="527050"/>
          </a:xfrm>
          <a:prstGeom prst="rect">
            <a:avLst/>
          </a:prstGeom>
          <a:solidFill>
            <a:schemeClr val="bg1"/>
          </a:solidFill>
          <a:ln w="9525">
            <a:solidFill>
              <a:schemeClr val="tx1"/>
            </a:solidFill>
            <a:miter lim="800000"/>
            <a:headEnd/>
            <a:tailEnd/>
          </a:ln>
          <a:effectLst/>
        </p:spPr>
        <p:txBody>
          <a:bodyPr>
            <a:spAutoFit/>
          </a:bodyPr>
          <a:lstStyle/>
          <a:p>
            <a:r>
              <a:rPr lang="en-US" sz="1400"/>
              <a:t>Carbon Dioxide, Methane, and Nitrous Oxide are major GHGs</a:t>
            </a:r>
          </a:p>
        </p:txBody>
      </p:sp>
    </p:spTree>
    <p:extLst>
      <p:ext uri="{BB962C8B-B14F-4D97-AF65-F5344CB8AC3E}">
        <p14:creationId xmlns:p14="http://schemas.microsoft.com/office/powerpoint/2010/main" val="1666067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b="1">
                <a:solidFill>
                  <a:schemeClr val="bg1"/>
                </a:solidFill>
              </a:rPr>
              <a:t>Presentation Overview</a:t>
            </a:r>
          </a:p>
        </p:txBody>
      </p:sp>
      <p:sp>
        <p:nvSpPr>
          <p:cNvPr id="225283" name="Rectangle 3"/>
          <p:cNvSpPr>
            <a:spLocks noGrp="1" noChangeArrowheads="1"/>
          </p:cNvSpPr>
          <p:nvPr>
            <p:ph type="body" idx="1"/>
          </p:nvPr>
        </p:nvSpPr>
        <p:spPr>
          <a:xfrm>
            <a:off x="855663" y="1600200"/>
            <a:ext cx="7343775" cy="3074988"/>
          </a:xfrm>
        </p:spPr>
        <p:txBody>
          <a:bodyPr/>
          <a:lstStyle/>
          <a:p>
            <a:r>
              <a:rPr lang="en-US" dirty="0" smtClean="0">
                <a:solidFill>
                  <a:schemeClr val="bg1"/>
                </a:solidFill>
              </a:rPr>
              <a:t>Climatic Context</a:t>
            </a:r>
          </a:p>
          <a:p>
            <a:r>
              <a:rPr lang="en-US" dirty="0" smtClean="0">
                <a:solidFill>
                  <a:schemeClr val="bg1"/>
                </a:solidFill>
              </a:rPr>
              <a:t>Greenhouse </a:t>
            </a:r>
            <a:r>
              <a:rPr lang="en-US" dirty="0">
                <a:solidFill>
                  <a:schemeClr val="bg1"/>
                </a:solidFill>
              </a:rPr>
              <a:t>Effect and Climate Change</a:t>
            </a:r>
          </a:p>
          <a:p>
            <a:r>
              <a:rPr lang="en-US" dirty="0" smtClean="0">
                <a:solidFill>
                  <a:schemeClr val="bg1"/>
                </a:solidFill>
              </a:rPr>
              <a:t>Scenarios </a:t>
            </a:r>
            <a:r>
              <a:rPr lang="en-US" dirty="0">
                <a:solidFill>
                  <a:schemeClr val="bg1"/>
                </a:solidFill>
              </a:rPr>
              <a:t>and Projections</a:t>
            </a:r>
          </a:p>
          <a:p>
            <a:r>
              <a:rPr lang="en-US" dirty="0">
                <a:solidFill>
                  <a:schemeClr val="bg1"/>
                </a:solidFill>
              </a:rPr>
              <a:t>Potential Implications for </a:t>
            </a:r>
            <a:r>
              <a:rPr lang="en-US" dirty="0" smtClean="0">
                <a:solidFill>
                  <a:schemeClr val="bg1"/>
                </a:solidFill>
              </a:rPr>
              <a:t>Arizona</a:t>
            </a:r>
            <a:endParaRPr lang="en-US"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130" name="Picture 2" descr="SPM-1_FINAL"/>
          <p:cNvPicPr>
            <a:picLocks noChangeAspect="1" noChangeArrowheads="1"/>
          </p:cNvPicPr>
          <p:nvPr/>
        </p:nvPicPr>
        <p:blipFill>
          <a:blip r:embed="rId3" cstate="print"/>
          <a:srcRect/>
          <a:stretch>
            <a:fillRect/>
          </a:stretch>
        </p:blipFill>
        <p:spPr bwMode="auto">
          <a:xfrm>
            <a:off x="4295775" y="296863"/>
            <a:ext cx="4256088" cy="6297612"/>
          </a:xfrm>
          <a:prstGeom prst="rect">
            <a:avLst/>
          </a:prstGeom>
          <a:noFill/>
        </p:spPr>
      </p:pic>
      <p:sp>
        <p:nvSpPr>
          <p:cNvPr id="560131" name="Rectangle 3"/>
          <p:cNvSpPr>
            <a:spLocks noChangeArrowheads="1"/>
          </p:cNvSpPr>
          <p:nvPr/>
        </p:nvSpPr>
        <p:spPr bwMode="auto">
          <a:xfrm>
            <a:off x="767135" y="2540000"/>
            <a:ext cx="3033713" cy="1143000"/>
          </a:xfrm>
          <a:prstGeom prst="rect">
            <a:avLst/>
          </a:prstGeom>
          <a:noFill/>
          <a:ln w="9525">
            <a:noFill/>
            <a:miter lim="800000"/>
            <a:headEnd/>
            <a:tailEnd/>
          </a:ln>
          <a:effectLst/>
        </p:spPr>
        <p:txBody>
          <a:bodyPr anchor="ctr"/>
          <a:lstStyle/>
          <a:p>
            <a:pPr algn="ctr"/>
            <a:r>
              <a:rPr lang="en-US" sz="3600" b="1" dirty="0">
                <a:solidFill>
                  <a:schemeClr val="bg1"/>
                </a:solidFill>
              </a:rPr>
              <a:t>Changes in greenhouse gases over the past 10,000 years</a:t>
            </a:r>
          </a:p>
        </p:txBody>
      </p:sp>
      <p:sp>
        <p:nvSpPr>
          <p:cNvPr id="560132" name="Text Box 4"/>
          <p:cNvSpPr txBox="1">
            <a:spLocks noChangeArrowheads="1"/>
          </p:cNvSpPr>
          <p:nvPr/>
        </p:nvSpPr>
        <p:spPr bwMode="auto">
          <a:xfrm>
            <a:off x="1638395" y="5400675"/>
            <a:ext cx="1301750" cy="366713"/>
          </a:xfrm>
          <a:prstGeom prst="rect">
            <a:avLst/>
          </a:prstGeom>
          <a:noFill/>
          <a:ln w="9525">
            <a:noFill/>
            <a:miter lim="800000"/>
            <a:headEnd/>
            <a:tailEnd/>
          </a:ln>
          <a:effectLst/>
        </p:spPr>
        <p:txBody>
          <a:bodyPr wrap="none">
            <a:spAutoFit/>
          </a:bodyPr>
          <a:lstStyle/>
          <a:p>
            <a:r>
              <a:rPr lang="en-US" b="1" dirty="0">
                <a:solidFill>
                  <a:schemeClr val="bg1"/>
                </a:solidFill>
              </a:rPr>
              <a:t>IPCC 2007</a:t>
            </a:r>
          </a:p>
        </p:txBody>
      </p:sp>
    </p:spTree>
    <p:extLst>
      <p:ext uri="{BB962C8B-B14F-4D97-AF65-F5344CB8AC3E}">
        <p14:creationId xmlns:p14="http://schemas.microsoft.com/office/powerpoint/2010/main" val="2980093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3600" b="1" dirty="0" smtClean="0">
                <a:solidFill>
                  <a:schemeClr val="bg1"/>
                </a:solidFill>
              </a:rPr>
              <a:t>Global Temperature and Carbon Dioxide</a:t>
            </a:r>
          </a:p>
        </p:txBody>
      </p:sp>
      <p:sp>
        <p:nvSpPr>
          <p:cNvPr id="27651" name="Content Placeholder 2"/>
          <p:cNvSpPr>
            <a:spLocks noGrp="1"/>
          </p:cNvSpPr>
          <p:nvPr>
            <p:ph idx="1"/>
          </p:nvPr>
        </p:nvSpPr>
        <p:spPr/>
        <p:txBody>
          <a:bodyPr/>
          <a:lstStyle/>
          <a:p>
            <a:pPr eaLnBrk="1" hangingPunct="1"/>
            <a:endParaRPr lang="en-US" dirty="0" smtClean="0"/>
          </a:p>
        </p:txBody>
      </p:sp>
      <p:pic>
        <p:nvPicPr>
          <p:cNvPr id="27652" name="Picture 2"/>
          <p:cNvPicPr>
            <a:picLocks noChangeAspect="1" noChangeArrowheads="1"/>
          </p:cNvPicPr>
          <p:nvPr/>
        </p:nvPicPr>
        <p:blipFill>
          <a:blip r:embed="rId2" cstate="print"/>
          <a:srcRect/>
          <a:stretch>
            <a:fillRect/>
          </a:stretch>
        </p:blipFill>
        <p:spPr bwMode="auto">
          <a:xfrm>
            <a:off x="1322388" y="1454082"/>
            <a:ext cx="6583362" cy="4946650"/>
          </a:xfrm>
          <a:prstGeom prst="rect">
            <a:avLst/>
          </a:prstGeom>
          <a:noFill/>
          <a:ln w="9525">
            <a:noFill/>
            <a:miter lim="800000"/>
            <a:headEnd/>
            <a:tailEnd/>
          </a:ln>
        </p:spPr>
      </p:pic>
      <p:sp>
        <p:nvSpPr>
          <p:cNvPr id="5" name="TextBox 4"/>
          <p:cNvSpPr txBox="1"/>
          <p:nvPr/>
        </p:nvSpPr>
        <p:spPr>
          <a:xfrm>
            <a:off x="6159067" y="6415098"/>
            <a:ext cx="1745029" cy="369332"/>
          </a:xfrm>
          <a:prstGeom prst="rect">
            <a:avLst/>
          </a:prstGeom>
          <a:noFill/>
        </p:spPr>
        <p:txBody>
          <a:bodyPr wrap="none" rtlCol="0">
            <a:spAutoFit/>
          </a:bodyPr>
          <a:lstStyle/>
          <a:p>
            <a:r>
              <a:rPr lang="en-US" b="1" dirty="0" smtClean="0">
                <a:solidFill>
                  <a:schemeClr val="bg1"/>
                </a:solidFill>
              </a:rPr>
              <a:t>USGCRP 2009</a:t>
            </a:r>
            <a:endParaRPr lang="en-US" b="1" dirty="0">
              <a:solidFill>
                <a:schemeClr val="bg1"/>
              </a:solidFill>
            </a:endParaRPr>
          </a:p>
        </p:txBody>
      </p:sp>
    </p:spTree>
    <p:extLst>
      <p:ext uri="{BB962C8B-B14F-4D97-AF65-F5344CB8AC3E}">
        <p14:creationId xmlns:p14="http://schemas.microsoft.com/office/powerpoint/2010/main" val="2971063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460375" y="2001838"/>
            <a:ext cx="8229600" cy="1143000"/>
          </a:xfrm>
        </p:spPr>
        <p:txBody>
          <a:bodyPr/>
          <a:lstStyle/>
          <a:p>
            <a:r>
              <a:rPr lang="en-US" sz="4000" b="1" dirty="0">
                <a:solidFill>
                  <a:schemeClr val="bg1"/>
                </a:solidFill>
              </a:rPr>
              <a:t>Climate Change Modeling and Projections</a:t>
            </a:r>
          </a:p>
        </p:txBody>
      </p:sp>
      <p:sp>
        <p:nvSpPr>
          <p:cNvPr id="3" name="TextBox 2"/>
          <p:cNvSpPr txBox="1"/>
          <p:nvPr/>
        </p:nvSpPr>
        <p:spPr>
          <a:xfrm>
            <a:off x="682184" y="3488844"/>
            <a:ext cx="7563289" cy="954107"/>
          </a:xfrm>
          <a:prstGeom prst="rect">
            <a:avLst/>
          </a:prstGeom>
          <a:noFill/>
        </p:spPr>
        <p:txBody>
          <a:bodyPr wrap="none" rtlCol="0">
            <a:spAutoFit/>
          </a:bodyPr>
          <a:lstStyle/>
          <a:p>
            <a:r>
              <a:rPr lang="en-US" sz="2800" i="1" dirty="0" smtClean="0">
                <a:solidFill>
                  <a:schemeClr val="bg1"/>
                </a:solidFill>
              </a:rPr>
              <a:t>“…all models are wrong, but some are useful.”</a:t>
            </a:r>
          </a:p>
          <a:p>
            <a:pPr algn="r"/>
            <a:r>
              <a:rPr lang="en-US" sz="2800" i="1" dirty="0" smtClean="0">
                <a:solidFill>
                  <a:schemeClr val="bg1"/>
                </a:solidFill>
              </a:rPr>
              <a:t>--G.E. Box</a:t>
            </a:r>
            <a:endParaRPr lang="en-US" sz="2800" i="1" dirty="0">
              <a:solidFill>
                <a:schemeClr val="bg1"/>
              </a:solidFill>
            </a:endParaRPr>
          </a:p>
        </p:txBody>
      </p:sp>
    </p:spTree>
    <p:extLst>
      <p:ext uri="{BB962C8B-B14F-4D97-AF65-F5344CB8AC3E}">
        <p14:creationId xmlns:p14="http://schemas.microsoft.com/office/powerpoint/2010/main" val="3985951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minmax_allnat_ann"/>
          <p:cNvPicPr>
            <a:picLocks noChangeAspect="1" noChangeArrowheads="1"/>
          </p:cNvPicPr>
          <p:nvPr/>
        </p:nvPicPr>
        <p:blipFill>
          <a:blip r:embed="rId3" cstate="print"/>
          <a:srcRect l="4167" t="24110" r="4167" b="9012"/>
          <a:stretch>
            <a:fillRect/>
          </a:stretch>
        </p:blipFill>
        <p:spPr bwMode="auto">
          <a:xfrm>
            <a:off x="304800" y="1295400"/>
            <a:ext cx="8382000" cy="4724400"/>
          </a:xfrm>
          <a:prstGeom prst="rect">
            <a:avLst/>
          </a:prstGeom>
          <a:noFill/>
        </p:spPr>
      </p:pic>
      <p:sp>
        <p:nvSpPr>
          <p:cNvPr id="419844" name="Text Box 4"/>
          <p:cNvSpPr txBox="1">
            <a:spLocks noChangeArrowheads="1"/>
          </p:cNvSpPr>
          <p:nvPr/>
        </p:nvSpPr>
        <p:spPr bwMode="auto">
          <a:xfrm>
            <a:off x="231775" y="6103938"/>
            <a:ext cx="8686800" cy="274637"/>
          </a:xfrm>
          <a:prstGeom prst="rect">
            <a:avLst/>
          </a:prstGeom>
          <a:noFill/>
          <a:ln w="9525">
            <a:noFill/>
            <a:miter lim="800000"/>
            <a:headEnd/>
            <a:tailEnd/>
          </a:ln>
          <a:effectLst/>
        </p:spPr>
        <p:txBody>
          <a:bodyPr>
            <a:spAutoFit/>
          </a:bodyPr>
          <a:lstStyle/>
          <a:p>
            <a:pPr algn="ctr"/>
            <a:r>
              <a:rPr lang="en-US" sz="1200">
                <a:solidFill>
                  <a:schemeClr val="bg1"/>
                </a:solidFill>
              </a:rPr>
              <a:t>Stott et al. (2000)</a:t>
            </a:r>
          </a:p>
        </p:txBody>
      </p:sp>
      <p:sp>
        <p:nvSpPr>
          <p:cNvPr id="419845" name="Text Box 5"/>
          <p:cNvSpPr txBox="1">
            <a:spLocks noChangeArrowheads="1"/>
          </p:cNvSpPr>
          <p:nvPr/>
        </p:nvSpPr>
        <p:spPr bwMode="auto">
          <a:xfrm>
            <a:off x="3657600" y="4600575"/>
            <a:ext cx="1879600" cy="457200"/>
          </a:xfrm>
          <a:prstGeom prst="rect">
            <a:avLst/>
          </a:prstGeom>
          <a:noFill/>
          <a:ln w="9525">
            <a:noFill/>
            <a:miter lim="800000"/>
            <a:headEnd/>
            <a:tailEnd/>
          </a:ln>
          <a:effectLst/>
        </p:spPr>
        <p:txBody>
          <a:bodyPr wrap="none">
            <a:spAutoFit/>
          </a:bodyPr>
          <a:lstStyle/>
          <a:p>
            <a:pPr eaLnBrk="0" hangingPunct="0"/>
            <a:r>
              <a:rPr lang="en-US" sz="2400" i="1">
                <a:solidFill>
                  <a:schemeClr val="accent2"/>
                </a:solidFill>
              </a:rPr>
              <a:t>Natural Only</a:t>
            </a:r>
          </a:p>
        </p:txBody>
      </p:sp>
      <p:sp>
        <p:nvSpPr>
          <p:cNvPr id="419846" name="Line 6"/>
          <p:cNvSpPr>
            <a:spLocks noChangeShapeType="1"/>
          </p:cNvSpPr>
          <p:nvPr/>
        </p:nvSpPr>
        <p:spPr bwMode="auto">
          <a:xfrm flipV="1">
            <a:off x="5486400" y="4495800"/>
            <a:ext cx="457200" cy="304800"/>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419847" name="Text Box 7"/>
          <p:cNvSpPr txBox="1">
            <a:spLocks noChangeArrowheads="1"/>
          </p:cNvSpPr>
          <p:nvPr/>
        </p:nvSpPr>
        <p:spPr bwMode="auto">
          <a:xfrm>
            <a:off x="2133600" y="2632075"/>
            <a:ext cx="1506538" cy="457200"/>
          </a:xfrm>
          <a:prstGeom prst="rect">
            <a:avLst/>
          </a:prstGeom>
          <a:noFill/>
          <a:ln w="9525">
            <a:noFill/>
            <a:miter lim="800000"/>
            <a:headEnd/>
            <a:tailEnd/>
          </a:ln>
          <a:effectLst/>
        </p:spPr>
        <p:txBody>
          <a:bodyPr wrap="none">
            <a:spAutoFit/>
          </a:bodyPr>
          <a:lstStyle/>
          <a:p>
            <a:pPr eaLnBrk="0" hangingPunct="0"/>
            <a:r>
              <a:rPr lang="en-US" sz="2400" i="1"/>
              <a:t>Observed</a:t>
            </a:r>
          </a:p>
        </p:txBody>
      </p:sp>
      <p:sp>
        <p:nvSpPr>
          <p:cNvPr id="419848" name="Line 8"/>
          <p:cNvSpPr>
            <a:spLocks noChangeShapeType="1"/>
          </p:cNvSpPr>
          <p:nvPr/>
        </p:nvSpPr>
        <p:spPr bwMode="auto">
          <a:xfrm flipV="1">
            <a:off x="3581400" y="2895600"/>
            <a:ext cx="766763"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19849" name="Rectangle 9"/>
          <p:cNvSpPr>
            <a:spLocks noChangeArrowheads="1"/>
          </p:cNvSpPr>
          <p:nvPr/>
        </p:nvSpPr>
        <p:spPr bwMode="auto">
          <a:xfrm>
            <a:off x="441325" y="242888"/>
            <a:ext cx="8229600" cy="717550"/>
          </a:xfrm>
          <a:prstGeom prst="rect">
            <a:avLst/>
          </a:prstGeom>
          <a:noFill/>
          <a:ln w="9525">
            <a:noFill/>
            <a:miter lim="800000"/>
            <a:headEnd/>
            <a:tailEnd/>
          </a:ln>
          <a:effectLst/>
        </p:spPr>
        <p:txBody>
          <a:bodyPr anchor="ctr"/>
          <a:lstStyle/>
          <a:p>
            <a:pPr algn="ctr"/>
            <a:r>
              <a:rPr lang="en-US" sz="3600" b="1">
                <a:solidFill>
                  <a:schemeClr val="bg1"/>
                </a:solidFill>
              </a:rPr>
              <a:t>Natural vs. Anthropogenic Forcings</a:t>
            </a:r>
          </a:p>
        </p:txBody>
      </p:sp>
    </p:spTree>
    <p:extLst>
      <p:ext uri="{BB962C8B-B14F-4D97-AF65-F5344CB8AC3E}">
        <p14:creationId xmlns:p14="http://schemas.microsoft.com/office/powerpoint/2010/main" val="1780571194"/>
      </p:ext>
    </p:extLst>
  </p:cSld>
  <p:clrMapOvr>
    <a:masterClrMapping/>
  </p:clrMapOvr>
  <p:transition advTm="9561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1813863" y="833120"/>
            <a:chExt cx="5647707" cy="5024755"/>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863" y="833120"/>
              <a:ext cx="5647707" cy="502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79520" y="955040"/>
              <a:ext cx="3561681" cy="369332"/>
            </a:xfrm>
            <a:prstGeom prst="rect">
              <a:avLst/>
            </a:prstGeom>
            <a:noFill/>
          </p:spPr>
          <p:txBody>
            <a:bodyPr wrap="none" rtlCol="0">
              <a:spAutoFit/>
            </a:bodyPr>
            <a:lstStyle/>
            <a:p>
              <a:r>
                <a:rPr lang="en-US" b="1" dirty="0"/>
                <a:t>http://www.swcarr.arizona.edu/</a:t>
              </a:r>
            </a:p>
          </p:txBody>
        </p:sp>
      </p:grpSp>
    </p:spTree>
    <p:extLst>
      <p:ext uri="{BB962C8B-B14F-4D97-AF65-F5344CB8AC3E}">
        <p14:creationId xmlns:p14="http://schemas.microsoft.com/office/powerpoint/2010/main" val="4163696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2"/>
            <a:ext cx="9143999" cy="687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83925" y="990600"/>
            <a:ext cx="3455179" cy="2743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205" y="3698845"/>
            <a:ext cx="1602031" cy="2020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6144" y="5855962"/>
            <a:ext cx="1462154" cy="622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897548" y="6478845"/>
            <a:ext cx="3241913" cy="369332"/>
          </a:xfrm>
          <a:prstGeom prst="rect">
            <a:avLst/>
          </a:prstGeom>
        </p:spPr>
        <p:txBody>
          <a:bodyPr wrap="none">
            <a:spAutoFit/>
          </a:bodyPr>
          <a:lstStyle/>
          <a:p>
            <a:pPr algn="r"/>
            <a:r>
              <a:rPr lang="en-US" dirty="0">
                <a:latin typeface="Franklin Gothic Medium" pitchFamily="34" charset="0"/>
              </a:rPr>
              <a:t>http://www.swcarr.arizona.edu</a:t>
            </a:r>
            <a:endParaRPr lang="en-US" i="1" dirty="0">
              <a:latin typeface="Franklin Gothic Medium" pitchFamily="34" charset="0"/>
            </a:endParaRPr>
          </a:p>
        </p:txBody>
      </p:sp>
      <p:sp>
        <p:nvSpPr>
          <p:cNvPr id="7" name="Title 1"/>
          <p:cNvSpPr txBox="1">
            <a:spLocks/>
          </p:cNvSpPr>
          <p:nvPr/>
        </p:nvSpPr>
        <p:spPr>
          <a:xfrm>
            <a:off x="0" y="-29855"/>
            <a:ext cx="9143999" cy="147002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smtClean="0">
                <a:solidFill>
                  <a:schemeClr val="tx1"/>
                </a:solidFill>
              </a:rPr>
              <a:t>Climate Projections</a:t>
            </a:r>
            <a:endParaRPr lang="en-US" b="1" kern="0" dirty="0">
              <a:solidFill>
                <a:schemeClr val="tx1"/>
              </a:solidFill>
            </a:endParaRPr>
          </a:p>
        </p:txBody>
      </p:sp>
      <p:sp>
        <p:nvSpPr>
          <p:cNvPr id="3" name="TextBox 2"/>
          <p:cNvSpPr txBox="1"/>
          <p:nvPr/>
        </p:nvSpPr>
        <p:spPr>
          <a:xfrm>
            <a:off x="0" y="6478845"/>
            <a:ext cx="3095719" cy="369332"/>
          </a:xfrm>
          <a:prstGeom prst="rect">
            <a:avLst/>
          </a:prstGeom>
          <a:noFill/>
        </p:spPr>
        <p:txBody>
          <a:bodyPr wrap="none" rtlCol="0">
            <a:spAutoFit/>
          </a:bodyPr>
          <a:lstStyle/>
          <a:p>
            <a:r>
              <a:rPr lang="en-US" b="1" i="1" dirty="0" smtClean="0"/>
              <a:t>Slide courtesy of G. Garfin</a:t>
            </a:r>
            <a:endParaRPr lang="en-US" b="1" i="1" dirty="0"/>
          </a:p>
        </p:txBody>
      </p:sp>
    </p:spTree>
    <p:extLst>
      <p:ext uri="{BB962C8B-B14F-4D97-AF65-F5344CB8AC3E}">
        <p14:creationId xmlns:p14="http://schemas.microsoft.com/office/powerpoint/2010/main" val="974149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198781" cy="1143000"/>
          </a:xfrm>
        </p:spPr>
        <p:txBody>
          <a:bodyPr/>
          <a:lstStyle/>
          <a:p>
            <a:r>
              <a:rPr lang="en-US" sz="3200" b="1" dirty="0" smtClean="0">
                <a:solidFill>
                  <a:schemeClr val="accent3"/>
                </a:solidFill>
              </a:rPr>
              <a:t>Temperature and Precipitation Projections for SW US</a:t>
            </a:r>
            <a:endParaRPr lang="en-US" sz="3200" b="1" dirty="0">
              <a:solidFill>
                <a:schemeClr val="accent3"/>
              </a:solidFill>
            </a:endParaRPr>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96" y="1537402"/>
            <a:ext cx="8038408" cy="426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75352" y="5964865"/>
            <a:ext cx="1489510" cy="307777"/>
          </a:xfrm>
          <a:prstGeom prst="rect">
            <a:avLst/>
          </a:prstGeom>
          <a:noFill/>
        </p:spPr>
        <p:txBody>
          <a:bodyPr wrap="none" rtlCol="0">
            <a:spAutoFit/>
          </a:bodyPr>
          <a:lstStyle/>
          <a:p>
            <a:r>
              <a:rPr lang="en-US" sz="1400" b="1" dirty="0" smtClean="0">
                <a:solidFill>
                  <a:schemeClr val="accent3"/>
                </a:solidFill>
              </a:rPr>
              <a:t>(NCA-SW 2013)</a:t>
            </a:r>
            <a:endParaRPr lang="en-US" sz="1400" b="1" dirty="0">
              <a:solidFill>
                <a:schemeClr val="accent3"/>
              </a:solidFill>
            </a:endParaRPr>
          </a:p>
        </p:txBody>
      </p:sp>
      <p:pic>
        <p:nvPicPr>
          <p:cNvPr id="8194" name="Picture 2" descr="http://upload.wikimedia.org/wikipedia/commons/b/ba/Projected_changes_over_the_21st_century_in_the_atmospheric_concentrations_of_carbon_dioxide%2C_methane%2C_and_nitrous_oxide_using_the_IPCC_%22SRES%22_emissions_scenarios.gif"/>
          <p:cNvPicPr>
            <a:picLocks noChangeAspect="1" noChangeArrowheads="1"/>
          </p:cNvPicPr>
          <p:nvPr/>
        </p:nvPicPr>
        <p:blipFill rotWithShape="1">
          <a:blip r:embed="rId3">
            <a:extLst>
              <a:ext uri="{28A0092B-C50C-407E-A947-70E740481C1C}">
                <a14:useLocalDpi xmlns:a14="http://schemas.microsoft.com/office/drawing/2010/main" val="0"/>
              </a:ext>
            </a:extLst>
          </a:blip>
          <a:srcRect b="64563"/>
          <a:stretch/>
        </p:blipFill>
        <p:spPr bwMode="auto">
          <a:xfrm>
            <a:off x="6703209" y="-2"/>
            <a:ext cx="2440791" cy="1600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7" name="Straight Arrow Connector 6"/>
          <p:cNvCxnSpPr>
            <a:stCxn id="9" idx="3"/>
          </p:cNvCxnSpPr>
          <p:nvPr/>
        </p:nvCxnSpPr>
        <p:spPr>
          <a:xfrm flipV="1">
            <a:off x="5617486" y="680487"/>
            <a:ext cx="2941918" cy="1090047"/>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2033" y="1632034"/>
            <a:ext cx="1885453" cy="276999"/>
          </a:xfrm>
          <a:prstGeom prst="rect">
            <a:avLst/>
          </a:prstGeom>
          <a:noFill/>
          <a:ln>
            <a:solidFill>
              <a:srgbClr val="0070C0"/>
            </a:solidFill>
          </a:ln>
        </p:spPr>
        <p:txBody>
          <a:bodyPr wrap="none" rtlCol="0">
            <a:spAutoFit/>
          </a:bodyPr>
          <a:lstStyle/>
          <a:p>
            <a:r>
              <a:rPr lang="en-US" sz="1200" b="1" dirty="0" smtClean="0"/>
              <a:t>A2 Emissions Scenario</a:t>
            </a:r>
            <a:endParaRPr lang="en-US" sz="1200" b="1" dirty="0"/>
          </a:p>
        </p:txBody>
      </p:sp>
    </p:spTree>
    <p:extLst>
      <p:ext uri="{BB962C8B-B14F-4D97-AF65-F5344CB8AC3E}">
        <p14:creationId xmlns:p14="http://schemas.microsoft.com/office/powerpoint/2010/main" val="160019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Gregg Garfin\Documents\Biennial Conference of Science and Management on the Colorado Plateau\Presentation - Garfin\ACCSWUS_Ch7_Fi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0"/>
            <a:ext cx="44175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28600"/>
            <a:ext cx="2940998" cy="2123658"/>
          </a:xfrm>
          <a:prstGeom prst="rect">
            <a:avLst/>
          </a:prstGeom>
          <a:noFill/>
        </p:spPr>
        <p:txBody>
          <a:bodyPr wrap="none" rtlCol="0">
            <a:spAutoFit/>
          </a:bodyPr>
          <a:lstStyle/>
          <a:p>
            <a:r>
              <a:rPr lang="en-US" sz="3600" dirty="0" smtClean="0">
                <a:solidFill>
                  <a:schemeClr val="bg1"/>
                </a:solidFill>
                <a:latin typeface="Franklin Gothic Medium" panose="020B0603020102020204" pitchFamily="34" charset="0"/>
              </a:rPr>
              <a:t>Heat Waves</a:t>
            </a:r>
          </a:p>
          <a:p>
            <a:pPr marL="285750" indent="-285750">
              <a:buFont typeface="Arial" panose="020B0604020202020204" pitchFamily="34" charset="0"/>
              <a:buChar char="•"/>
            </a:pPr>
            <a:r>
              <a:rPr lang="en-US" sz="3200" dirty="0" smtClean="0">
                <a:solidFill>
                  <a:schemeClr val="bg1"/>
                </a:solidFill>
                <a:latin typeface="Franklin Gothic Book" panose="020B0503020102020204" pitchFamily="34" charset="0"/>
              </a:rPr>
              <a:t>More frequent</a:t>
            </a:r>
          </a:p>
          <a:p>
            <a:pPr marL="285750" indent="-285750">
              <a:buFont typeface="Arial" panose="020B0604020202020204" pitchFamily="34" charset="0"/>
              <a:buChar char="•"/>
            </a:pPr>
            <a:r>
              <a:rPr lang="en-US" sz="3200" dirty="0" smtClean="0">
                <a:solidFill>
                  <a:schemeClr val="bg1"/>
                </a:solidFill>
                <a:latin typeface="Franklin Gothic Book" panose="020B0503020102020204" pitchFamily="34" charset="0"/>
              </a:rPr>
              <a:t>Longer</a:t>
            </a:r>
          </a:p>
          <a:p>
            <a:pPr marL="285750" indent="-285750">
              <a:buFont typeface="Arial" panose="020B0604020202020204" pitchFamily="34" charset="0"/>
              <a:buChar char="•"/>
            </a:pPr>
            <a:r>
              <a:rPr lang="en-US" sz="3200" dirty="0" smtClean="0">
                <a:solidFill>
                  <a:schemeClr val="bg1"/>
                </a:solidFill>
                <a:latin typeface="Franklin Gothic Book" panose="020B0503020102020204" pitchFamily="34" charset="0"/>
              </a:rPr>
              <a:t>More intense</a:t>
            </a:r>
            <a:endParaRPr lang="en-US" sz="3200" dirty="0">
              <a:solidFill>
                <a:schemeClr val="bg1"/>
              </a:solidFill>
              <a:latin typeface="Franklin Gothic Book" panose="020B0503020102020204" pitchFamily="34" charset="0"/>
            </a:endParaRPr>
          </a:p>
        </p:txBody>
      </p:sp>
      <p:sp>
        <p:nvSpPr>
          <p:cNvPr id="6" name="TextBox 5"/>
          <p:cNvSpPr txBox="1"/>
          <p:nvPr/>
        </p:nvSpPr>
        <p:spPr>
          <a:xfrm>
            <a:off x="1287333" y="5986130"/>
            <a:ext cx="1489510" cy="307777"/>
          </a:xfrm>
          <a:prstGeom prst="rect">
            <a:avLst/>
          </a:prstGeom>
          <a:noFill/>
        </p:spPr>
        <p:txBody>
          <a:bodyPr wrap="none" rtlCol="0">
            <a:spAutoFit/>
          </a:bodyPr>
          <a:lstStyle/>
          <a:p>
            <a:r>
              <a:rPr lang="en-US" sz="1400" b="1" dirty="0" smtClean="0">
                <a:solidFill>
                  <a:schemeClr val="accent3"/>
                </a:solidFill>
              </a:rPr>
              <a:t>(NCA-SW 2013)</a:t>
            </a:r>
            <a:endParaRPr lang="en-US" sz="1400" b="1" dirty="0">
              <a:solidFill>
                <a:schemeClr val="accent3"/>
              </a:solidFill>
            </a:endParaRPr>
          </a:p>
        </p:txBody>
      </p:sp>
    </p:spTree>
    <p:extLst>
      <p:ext uri="{BB962C8B-B14F-4D97-AF65-F5344CB8AC3E}">
        <p14:creationId xmlns:p14="http://schemas.microsoft.com/office/powerpoint/2010/main" val="3874365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regg Garfin\Documents\Biennial Conference of Science and Management on the Colorado Plateau\Presentation - Garfin\ACCSWUS_Ch7_Fi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1692"/>
            <a:ext cx="44545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8600"/>
            <a:ext cx="2843214" cy="1631216"/>
          </a:xfrm>
          <a:prstGeom prst="rect">
            <a:avLst/>
          </a:prstGeom>
          <a:noFill/>
        </p:spPr>
        <p:txBody>
          <a:bodyPr wrap="none" rtlCol="0">
            <a:spAutoFit/>
          </a:bodyPr>
          <a:lstStyle/>
          <a:p>
            <a:r>
              <a:rPr lang="en-US" sz="3600" dirty="0" smtClean="0">
                <a:solidFill>
                  <a:schemeClr val="bg1"/>
                </a:solidFill>
                <a:latin typeface="Franklin Gothic Medium" panose="020B0603020102020204" pitchFamily="34" charset="0"/>
              </a:rPr>
              <a:t>Cold Spells</a:t>
            </a:r>
          </a:p>
          <a:p>
            <a:pPr marL="285750" indent="-285750">
              <a:buFont typeface="Arial" panose="020B0604020202020204" pitchFamily="34" charset="0"/>
              <a:buChar char="•"/>
            </a:pPr>
            <a:r>
              <a:rPr lang="en-US" sz="3200" dirty="0" smtClean="0">
                <a:solidFill>
                  <a:schemeClr val="bg1"/>
                </a:solidFill>
                <a:latin typeface="Franklin Gothic Book" panose="020B0503020102020204" pitchFamily="34" charset="0"/>
              </a:rPr>
              <a:t>Less frequent</a:t>
            </a:r>
          </a:p>
          <a:p>
            <a:pPr marL="285750" indent="-285750">
              <a:buFont typeface="Arial" panose="020B0604020202020204" pitchFamily="34" charset="0"/>
              <a:buChar char="•"/>
            </a:pPr>
            <a:r>
              <a:rPr lang="en-US" sz="3200" dirty="0" smtClean="0">
                <a:solidFill>
                  <a:schemeClr val="bg1"/>
                </a:solidFill>
                <a:latin typeface="Franklin Gothic Book" panose="020B0503020102020204" pitchFamily="34" charset="0"/>
              </a:rPr>
              <a:t>Just as cold</a:t>
            </a:r>
            <a:endParaRPr lang="en-US" sz="3200" dirty="0">
              <a:solidFill>
                <a:schemeClr val="bg1"/>
              </a:solidFill>
              <a:latin typeface="Franklin Gothic Book" panose="020B0503020102020204" pitchFamily="34" charset="0"/>
            </a:endParaRPr>
          </a:p>
        </p:txBody>
      </p:sp>
      <p:sp>
        <p:nvSpPr>
          <p:cNvPr id="6" name="TextBox 5"/>
          <p:cNvSpPr txBox="1"/>
          <p:nvPr/>
        </p:nvSpPr>
        <p:spPr>
          <a:xfrm>
            <a:off x="1287333" y="5986130"/>
            <a:ext cx="1489510" cy="307777"/>
          </a:xfrm>
          <a:prstGeom prst="rect">
            <a:avLst/>
          </a:prstGeom>
          <a:noFill/>
        </p:spPr>
        <p:txBody>
          <a:bodyPr wrap="none" rtlCol="0">
            <a:spAutoFit/>
          </a:bodyPr>
          <a:lstStyle/>
          <a:p>
            <a:r>
              <a:rPr lang="en-US" sz="1400" b="1" dirty="0" smtClean="0">
                <a:solidFill>
                  <a:schemeClr val="accent3"/>
                </a:solidFill>
              </a:rPr>
              <a:t>(NCA-SW 2013)</a:t>
            </a:r>
            <a:endParaRPr lang="en-US" sz="1400" b="1" dirty="0">
              <a:solidFill>
                <a:schemeClr val="accent3"/>
              </a:solidFill>
            </a:endParaRPr>
          </a:p>
        </p:txBody>
      </p:sp>
    </p:spTree>
    <p:extLst>
      <p:ext uri="{BB962C8B-B14F-4D97-AF65-F5344CB8AC3E}">
        <p14:creationId xmlns:p14="http://schemas.microsoft.com/office/powerpoint/2010/main" val="1555815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86340" y="0"/>
            <a:ext cx="7257660" cy="6324601"/>
            <a:chOff x="971940" y="0"/>
            <a:chExt cx="7257660" cy="6324601"/>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940" y="3413"/>
              <a:ext cx="7257660" cy="632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3000" y="32292"/>
              <a:ext cx="3457770" cy="461665"/>
            </a:xfrm>
            <a:prstGeom prst="rect">
              <a:avLst/>
            </a:prstGeom>
            <a:solidFill>
              <a:schemeClr val="bg1"/>
            </a:solidFill>
          </p:spPr>
          <p:txBody>
            <a:bodyPr wrap="square" rtlCol="0">
              <a:spAutoFit/>
            </a:bodyPr>
            <a:lstStyle/>
            <a:p>
              <a:r>
                <a:rPr lang="en-US" sz="2400" b="1" dirty="0" smtClean="0"/>
                <a:t>     Frost-free Season     </a:t>
              </a:r>
              <a:endParaRPr lang="en-US" sz="2400" b="1" dirty="0"/>
            </a:p>
          </p:txBody>
        </p:sp>
        <p:sp>
          <p:nvSpPr>
            <p:cNvPr id="8" name="TextBox 7"/>
            <p:cNvSpPr txBox="1"/>
            <p:nvPr/>
          </p:nvSpPr>
          <p:spPr>
            <a:xfrm>
              <a:off x="4903164" y="0"/>
              <a:ext cx="3097836" cy="461665"/>
            </a:xfrm>
            <a:prstGeom prst="rect">
              <a:avLst/>
            </a:prstGeom>
            <a:solidFill>
              <a:schemeClr val="bg1"/>
            </a:solidFill>
          </p:spPr>
          <p:txBody>
            <a:bodyPr wrap="square" rtlCol="0">
              <a:spAutoFit/>
            </a:bodyPr>
            <a:lstStyle/>
            <a:p>
              <a:r>
                <a:rPr lang="en-US" sz="2400" b="1" dirty="0" smtClean="0"/>
                <a:t>        Freeze Days</a:t>
              </a:r>
              <a:endParaRPr lang="en-US" sz="2400" b="1" dirty="0"/>
            </a:p>
          </p:txBody>
        </p:sp>
        <p:sp>
          <p:nvSpPr>
            <p:cNvPr id="9" name="TextBox 8"/>
            <p:cNvSpPr txBox="1"/>
            <p:nvPr/>
          </p:nvSpPr>
          <p:spPr>
            <a:xfrm>
              <a:off x="1219200" y="3272135"/>
              <a:ext cx="3097836" cy="461665"/>
            </a:xfrm>
            <a:prstGeom prst="rect">
              <a:avLst/>
            </a:prstGeom>
            <a:solidFill>
              <a:schemeClr val="bg1"/>
            </a:solidFill>
          </p:spPr>
          <p:txBody>
            <a:bodyPr wrap="square" rtlCol="0">
              <a:spAutoFit/>
            </a:bodyPr>
            <a:lstStyle/>
            <a:p>
              <a:r>
                <a:rPr lang="en-US" sz="2400" b="1" dirty="0" smtClean="0"/>
                <a:t>           Dry Days</a:t>
              </a:r>
              <a:endParaRPr lang="en-US" sz="2400" b="1" dirty="0"/>
            </a:p>
          </p:txBody>
        </p:sp>
        <p:sp>
          <p:nvSpPr>
            <p:cNvPr id="10" name="TextBox 9"/>
            <p:cNvSpPr txBox="1"/>
            <p:nvPr/>
          </p:nvSpPr>
          <p:spPr>
            <a:xfrm>
              <a:off x="4903164" y="3272134"/>
              <a:ext cx="3097836" cy="461665"/>
            </a:xfrm>
            <a:prstGeom prst="rect">
              <a:avLst/>
            </a:prstGeom>
            <a:solidFill>
              <a:schemeClr val="bg1"/>
            </a:solidFill>
          </p:spPr>
          <p:txBody>
            <a:bodyPr wrap="square" rtlCol="0">
              <a:spAutoFit/>
            </a:bodyPr>
            <a:lstStyle/>
            <a:p>
              <a:r>
                <a:rPr lang="en-US" sz="2400" b="1" dirty="0" smtClean="0"/>
                <a:t>          Hot Nights</a:t>
              </a:r>
              <a:endParaRPr lang="en-US" sz="2400" b="1" dirty="0"/>
            </a:p>
          </p:txBody>
        </p:sp>
      </p:grpSp>
      <p:sp>
        <p:nvSpPr>
          <p:cNvPr id="11" name="TextBox 10"/>
          <p:cNvSpPr txBox="1"/>
          <p:nvPr/>
        </p:nvSpPr>
        <p:spPr>
          <a:xfrm flipH="1">
            <a:off x="0" y="1143000"/>
            <a:ext cx="1885379" cy="1785104"/>
          </a:xfrm>
          <a:prstGeom prst="rect">
            <a:avLst/>
          </a:prstGeom>
          <a:noFill/>
        </p:spPr>
        <p:txBody>
          <a:bodyPr wrap="square" rtlCol="0">
            <a:spAutoFit/>
          </a:bodyPr>
          <a:lstStyle/>
          <a:p>
            <a:pPr algn="ctr"/>
            <a:r>
              <a:rPr lang="en-US" sz="2800" b="1" dirty="0" smtClean="0">
                <a:solidFill>
                  <a:schemeClr val="bg1"/>
                </a:solidFill>
                <a:latin typeface="Franklin Gothic Book" pitchFamily="34" charset="0"/>
              </a:rPr>
              <a:t>High</a:t>
            </a:r>
          </a:p>
          <a:p>
            <a:pPr algn="ctr"/>
            <a:r>
              <a:rPr lang="en-US" sz="2800" b="1" dirty="0" smtClean="0">
                <a:solidFill>
                  <a:schemeClr val="bg1"/>
                </a:solidFill>
                <a:latin typeface="Franklin Gothic Book" pitchFamily="34" charset="0"/>
              </a:rPr>
              <a:t>emissions</a:t>
            </a:r>
          </a:p>
          <a:p>
            <a:pPr algn="ctr"/>
            <a:r>
              <a:rPr lang="en-US" sz="5400" dirty="0" smtClean="0">
                <a:solidFill>
                  <a:schemeClr val="bg1"/>
                </a:solidFill>
                <a:latin typeface="Franklin Gothic Demi" pitchFamily="34" charset="0"/>
              </a:rPr>
              <a:t>A2</a:t>
            </a:r>
            <a:endParaRPr lang="en-US" sz="5400" dirty="0">
              <a:solidFill>
                <a:schemeClr val="bg1"/>
              </a:solidFill>
              <a:latin typeface="Franklin Gothic Demi"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39" y="230832"/>
            <a:ext cx="1591100" cy="71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54014" y="2991216"/>
            <a:ext cx="6776175" cy="369332"/>
          </a:xfrm>
          <a:prstGeom prst="rect">
            <a:avLst/>
          </a:prstGeom>
        </p:spPr>
        <p:txBody>
          <a:bodyPr wrap="square">
            <a:spAutoFit/>
          </a:bodyPr>
          <a:lstStyle/>
          <a:p>
            <a:pPr algn="r"/>
            <a:r>
              <a:rPr lang="en-US" dirty="0" smtClean="0">
                <a:effectLst>
                  <a:outerShdw blurRad="38100" dist="38100" dir="2700000" algn="tl">
                    <a:srgbClr val="000000">
                      <a:alpha val="43137"/>
                    </a:srgbClr>
                  </a:outerShdw>
                </a:effectLst>
              </a:rPr>
              <a:t>Draft 2013 National Climate Assessment – Chapter 6: Agriculture</a:t>
            </a:r>
            <a:endParaRPr lang="en-US" dirty="0">
              <a:effectLst>
                <a:outerShdw blurRad="38100" dist="38100" dir="2700000" algn="tl">
                  <a:srgbClr val="000000">
                    <a:alpha val="43137"/>
                  </a:srgbClr>
                </a:outerShdw>
              </a:effectLst>
            </a:endParaRPr>
          </a:p>
        </p:txBody>
      </p:sp>
      <p:sp>
        <p:nvSpPr>
          <p:cNvPr id="13" name="TextBox 12"/>
          <p:cNvSpPr txBox="1"/>
          <p:nvPr/>
        </p:nvSpPr>
        <p:spPr>
          <a:xfrm>
            <a:off x="147139" y="5528930"/>
            <a:ext cx="1489510" cy="307777"/>
          </a:xfrm>
          <a:prstGeom prst="rect">
            <a:avLst/>
          </a:prstGeom>
          <a:noFill/>
        </p:spPr>
        <p:txBody>
          <a:bodyPr wrap="none" rtlCol="0">
            <a:spAutoFit/>
          </a:bodyPr>
          <a:lstStyle/>
          <a:p>
            <a:r>
              <a:rPr lang="en-US" sz="1400" b="1" dirty="0" smtClean="0">
                <a:solidFill>
                  <a:schemeClr val="accent3"/>
                </a:solidFill>
              </a:rPr>
              <a:t>(NCA-SW 2013)</a:t>
            </a:r>
            <a:endParaRPr lang="en-US" sz="1400" b="1" dirty="0">
              <a:solidFill>
                <a:schemeClr val="accent3"/>
              </a:solidFill>
            </a:endParaRPr>
          </a:p>
        </p:txBody>
      </p:sp>
    </p:spTree>
    <p:extLst>
      <p:ext uri="{BB962C8B-B14F-4D97-AF65-F5344CB8AC3E}">
        <p14:creationId xmlns:p14="http://schemas.microsoft.com/office/powerpoint/2010/main" val="1328928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bg1"/>
                </a:solidFill>
              </a:rPr>
              <a:t>Climate change and my garden…why should I care?</a:t>
            </a:r>
            <a:endParaRPr lang="en-US" sz="3200" b="1" dirty="0">
              <a:solidFill>
                <a:schemeClr val="bg1"/>
              </a:solidFill>
            </a:endParaRPr>
          </a:p>
        </p:txBody>
      </p:sp>
      <p:sp>
        <p:nvSpPr>
          <p:cNvPr id="3" name="Content Placeholder 2"/>
          <p:cNvSpPr>
            <a:spLocks noGrp="1"/>
          </p:cNvSpPr>
          <p:nvPr>
            <p:ph idx="1"/>
          </p:nvPr>
        </p:nvSpPr>
        <p:spPr>
          <a:xfrm>
            <a:off x="457200" y="1504503"/>
            <a:ext cx="4518837" cy="4525963"/>
          </a:xfrm>
        </p:spPr>
        <p:txBody>
          <a:bodyPr/>
          <a:lstStyle/>
          <a:p>
            <a:r>
              <a:rPr lang="en-US" dirty="0" smtClean="0">
                <a:solidFill>
                  <a:schemeClr val="bg1"/>
                </a:solidFill>
              </a:rPr>
              <a:t>Water</a:t>
            </a:r>
            <a:endParaRPr lang="en-US" dirty="0">
              <a:solidFill>
                <a:schemeClr val="bg1"/>
              </a:solidFill>
            </a:endParaRPr>
          </a:p>
          <a:p>
            <a:r>
              <a:rPr lang="en-US" dirty="0" smtClean="0">
                <a:solidFill>
                  <a:schemeClr val="bg1"/>
                </a:solidFill>
              </a:rPr>
              <a:t>Choosing what and when to plant each season</a:t>
            </a:r>
          </a:p>
          <a:p>
            <a:r>
              <a:rPr lang="en-US" dirty="0" smtClean="0">
                <a:solidFill>
                  <a:schemeClr val="bg1"/>
                </a:solidFill>
              </a:rPr>
              <a:t>Long-term commitments to trees and shrubs</a:t>
            </a:r>
          </a:p>
          <a:p>
            <a:r>
              <a:rPr lang="en-US" dirty="0" smtClean="0">
                <a:solidFill>
                  <a:schemeClr val="bg1"/>
                </a:solidFill>
              </a:rPr>
              <a:t>Pests and crud</a:t>
            </a:r>
          </a:p>
        </p:txBody>
      </p:sp>
      <p:pic>
        <p:nvPicPr>
          <p:cNvPr id="1026" name="Picture 2" descr="Differences between 1990 USDA hardiness zones and 2006 arborday.org hardiness zones reflect warmer cl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428" y="1373605"/>
            <a:ext cx="3743329" cy="491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076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bg1"/>
                </a:solidFill>
              </a:rPr>
              <a:t>Statistically downscaled precipitation changes (%) for high emission scenario</a:t>
            </a:r>
            <a:endParaRPr lang="en-US" sz="3200" b="1" dirty="0">
              <a:solidFill>
                <a:schemeClr val="bg1"/>
              </a:solidFill>
            </a:endParaRPr>
          </a:p>
        </p:txBody>
      </p:sp>
      <p:sp>
        <p:nvSpPr>
          <p:cNvPr id="9" name="Rectangle 8"/>
          <p:cNvSpPr/>
          <p:nvPr/>
        </p:nvSpPr>
        <p:spPr>
          <a:xfrm>
            <a:off x="-390976" y="0"/>
            <a:ext cx="96572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3" name="Picture 8"/>
          <p:cNvPicPr>
            <a:picLocks noChangeAspect="1" noChangeArrowheads="1"/>
          </p:cNvPicPr>
          <p:nvPr/>
        </p:nvPicPr>
        <p:blipFill>
          <a:blip r:embed="rId3" cstate="print"/>
          <a:srcRect l="57692" t="85569" r="1282" b="2207"/>
          <a:stretch>
            <a:fillRect/>
          </a:stretch>
        </p:blipFill>
        <p:spPr bwMode="auto">
          <a:xfrm>
            <a:off x="-341052" y="4267200"/>
            <a:ext cx="4920935" cy="1384013"/>
          </a:xfrm>
          <a:prstGeom prst="rect">
            <a:avLst/>
          </a:prstGeom>
          <a:noFill/>
          <a:ln w="9525">
            <a:noFill/>
            <a:miter lim="800000"/>
            <a:headEnd/>
            <a:tailEnd/>
          </a:ln>
        </p:spPr>
      </p:pic>
      <p:pic>
        <p:nvPicPr>
          <p:cNvPr id="4" name="Picture 8"/>
          <p:cNvPicPr>
            <a:picLocks noChangeAspect="1" noChangeArrowheads="1"/>
          </p:cNvPicPr>
          <p:nvPr/>
        </p:nvPicPr>
        <p:blipFill>
          <a:blip r:embed="rId3" cstate="print"/>
          <a:srcRect l="64103" t="13582" r="3846" b="62649"/>
          <a:stretch>
            <a:fillRect/>
          </a:stretch>
        </p:blipFill>
        <p:spPr bwMode="auto">
          <a:xfrm>
            <a:off x="-152400" y="0"/>
            <a:ext cx="4898571" cy="3429000"/>
          </a:xfrm>
          <a:prstGeom prst="rect">
            <a:avLst/>
          </a:prstGeom>
          <a:noFill/>
          <a:ln w="9525">
            <a:noFill/>
            <a:miter lim="800000"/>
            <a:headEnd/>
            <a:tailEnd/>
          </a:ln>
        </p:spPr>
      </p:pic>
      <p:pic>
        <p:nvPicPr>
          <p:cNvPr id="5" name="Picture 8"/>
          <p:cNvPicPr>
            <a:picLocks noChangeAspect="1" noChangeArrowheads="1"/>
          </p:cNvPicPr>
          <p:nvPr/>
        </p:nvPicPr>
        <p:blipFill>
          <a:blip r:embed="rId3" cstate="print"/>
          <a:srcRect l="64103" t="36219" r="3846" b="38880"/>
          <a:stretch>
            <a:fillRect/>
          </a:stretch>
        </p:blipFill>
        <p:spPr bwMode="auto">
          <a:xfrm>
            <a:off x="4590392" y="0"/>
            <a:ext cx="4675909" cy="342900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l="64103" t="61121" r="3846" b="14431"/>
          <a:stretch>
            <a:fillRect/>
          </a:stretch>
        </p:blipFill>
        <p:spPr bwMode="auto">
          <a:xfrm>
            <a:off x="4553607" y="3429000"/>
            <a:ext cx="4712694" cy="3429000"/>
          </a:xfrm>
          <a:prstGeom prst="rect">
            <a:avLst/>
          </a:prstGeom>
          <a:noFill/>
          <a:ln w="9525">
            <a:noFill/>
            <a:miter lim="800000"/>
            <a:headEnd/>
            <a:tailEnd/>
          </a:ln>
        </p:spPr>
      </p:pic>
      <p:sp>
        <p:nvSpPr>
          <p:cNvPr id="10" name="TextBox 9"/>
          <p:cNvSpPr txBox="1"/>
          <p:nvPr/>
        </p:nvSpPr>
        <p:spPr>
          <a:xfrm>
            <a:off x="-152400" y="5769966"/>
            <a:ext cx="4243469" cy="523220"/>
          </a:xfrm>
          <a:prstGeom prst="rect">
            <a:avLst/>
          </a:prstGeom>
          <a:noFill/>
        </p:spPr>
        <p:txBody>
          <a:bodyPr wrap="none" rtlCol="0">
            <a:spAutoFit/>
          </a:bodyPr>
          <a:lstStyle/>
          <a:p>
            <a:pPr defTabSz="914400"/>
            <a:r>
              <a:rPr lang="en-US" sz="2800" b="1" dirty="0" smtClean="0">
                <a:solidFill>
                  <a:prstClr val="black"/>
                </a:solidFill>
              </a:rPr>
              <a:t>A2 High Emissions Scenario</a:t>
            </a:r>
            <a:endParaRPr lang="en-US" sz="2800" b="1" dirty="0">
              <a:solidFill>
                <a:prstClr val="black"/>
              </a:solidFill>
            </a:endParaRPr>
          </a:p>
        </p:txBody>
      </p:sp>
      <p:sp>
        <p:nvSpPr>
          <p:cNvPr id="11" name="TextBox 10"/>
          <p:cNvSpPr txBox="1"/>
          <p:nvPr/>
        </p:nvSpPr>
        <p:spPr>
          <a:xfrm>
            <a:off x="-202177" y="6453962"/>
            <a:ext cx="1489510" cy="307777"/>
          </a:xfrm>
          <a:prstGeom prst="rect">
            <a:avLst/>
          </a:prstGeom>
          <a:noFill/>
        </p:spPr>
        <p:txBody>
          <a:bodyPr wrap="none" rtlCol="0">
            <a:spAutoFit/>
          </a:bodyPr>
          <a:lstStyle/>
          <a:p>
            <a:r>
              <a:rPr lang="en-US" sz="1400" b="1" dirty="0" smtClean="0">
                <a:solidFill>
                  <a:srgbClr val="FF0000"/>
                </a:solidFill>
              </a:rPr>
              <a:t>(NCA-SW 2013)</a:t>
            </a:r>
            <a:endParaRPr lang="en-US" sz="1400" b="1" dirty="0">
              <a:solidFill>
                <a:srgbClr val="FF0000"/>
              </a:solidFill>
            </a:endParaRPr>
          </a:p>
        </p:txBody>
      </p:sp>
    </p:spTree>
    <p:extLst>
      <p:ext uri="{BB962C8B-B14F-4D97-AF65-F5344CB8AC3E}">
        <p14:creationId xmlns:p14="http://schemas.microsoft.com/office/powerpoint/2010/main" val="2927189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83"/>
            <a:ext cx="9144000" cy="686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897" y="-7883"/>
            <a:ext cx="4923827"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57675"/>
            <a:ext cx="45053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990600"/>
            <a:ext cx="4723986" cy="2123658"/>
          </a:xfrm>
          <a:prstGeom prst="rect">
            <a:avLst/>
          </a:prstGeom>
          <a:noFill/>
        </p:spPr>
        <p:txBody>
          <a:bodyPr wrap="none" rtlCol="0">
            <a:spAutoFit/>
          </a:bodyPr>
          <a:lstStyle/>
          <a:p>
            <a:pPr defTabSz="914400"/>
            <a:r>
              <a:rPr lang="en-US" sz="4400" dirty="0" smtClean="0">
                <a:solidFill>
                  <a:prstClr val="black"/>
                </a:solidFill>
                <a:latin typeface="Franklin Gothic Demi" pitchFamily="34" charset="0"/>
              </a:rPr>
              <a:t>Less Snow</a:t>
            </a:r>
          </a:p>
          <a:p>
            <a:pPr defTabSz="914400"/>
            <a:r>
              <a:rPr lang="en-US" sz="4400" dirty="0" smtClean="0">
                <a:solidFill>
                  <a:prstClr val="black"/>
                </a:solidFill>
                <a:latin typeface="Franklin Gothic Demi" pitchFamily="34" charset="0"/>
              </a:rPr>
              <a:t>Less Runoff</a:t>
            </a:r>
          </a:p>
          <a:p>
            <a:pPr defTabSz="914400"/>
            <a:r>
              <a:rPr lang="en-US" sz="4400" dirty="0" smtClean="0">
                <a:solidFill>
                  <a:prstClr val="black"/>
                </a:solidFill>
                <a:latin typeface="Franklin Gothic Demi" pitchFamily="34" charset="0"/>
              </a:rPr>
              <a:t>Less Soil Moisture</a:t>
            </a:r>
            <a:endParaRPr lang="en-US" sz="4400" dirty="0">
              <a:solidFill>
                <a:prstClr val="black"/>
              </a:solidFill>
              <a:latin typeface="Franklin Gothic Demi" pitchFamily="34" charset="0"/>
            </a:endParaRPr>
          </a:p>
        </p:txBody>
      </p:sp>
      <p:sp>
        <p:nvSpPr>
          <p:cNvPr id="6" name="TextBox 5"/>
          <p:cNvSpPr txBox="1"/>
          <p:nvPr/>
        </p:nvSpPr>
        <p:spPr>
          <a:xfrm>
            <a:off x="283779" y="3571875"/>
            <a:ext cx="4243469" cy="523220"/>
          </a:xfrm>
          <a:prstGeom prst="rect">
            <a:avLst/>
          </a:prstGeom>
          <a:noFill/>
        </p:spPr>
        <p:txBody>
          <a:bodyPr wrap="none" rtlCol="0">
            <a:spAutoFit/>
          </a:bodyPr>
          <a:lstStyle/>
          <a:p>
            <a:pPr defTabSz="914400"/>
            <a:r>
              <a:rPr lang="en-US" sz="2800" b="1" dirty="0" smtClean="0">
                <a:solidFill>
                  <a:prstClr val="black"/>
                </a:solidFill>
              </a:rPr>
              <a:t>A2 High Emissions Scenario</a:t>
            </a:r>
            <a:endParaRPr lang="en-US" sz="2800" b="1" dirty="0">
              <a:solidFill>
                <a:prstClr val="black"/>
              </a:solidFill>
            </a:endParaRPr>
          </a:p>
        </p:txBody>
      </p:sp>
      <p:sp>
        <p:nvSpPr>
          <p:cNvPr id="8" name="TextBox 7"/>
          <p:cNvSpPr txBox="1"/>
          <p:nvPr/>
        </p:nvSpPr>
        <p:spPr>
          <a:xfrm>
            <a:off x="1287333" y="5986130"/>
            <a:ext cx="1489510" cy="307777"/>
          </a:xfrm>
          <a:prstGeom prst="rect">
            <a:avLst/>
          </a:prstGeom>
          <a:noFill/>
        </p:spPr>
        <p:txBody>
          <a:bodyPr wrap="none" rtlCol="0">
            <a:spAutoFit/>
          </a:bodyPr>
          <a:lstStyle/>
          <a:p>
            <a:r>
              <a:rPr lang="en-US" sz="1400" b="1" dirty="0" smtClean="0">
                <a:solidFill>
                  <a:srgbClr val="FF0000"/>
                </a:solidFill>
              </a:rPr>
              <a:t>(NCA-SW 2013)</a:t>
            </a:r>
            <a:endParaRPr lang="en-US" sz="1400" b="1" dirty="0">
              <a:solidFill>
                <a:srgbClr val="FF0000"/>
              </a:solidFill>
            </a:endParaRPr>
          </a:p>
        </p:txBody>
      </p:sp>
    </p:spTree>
    <p:extLst>
      <p:ext uri="{BB962C8B-B14F-4D97-AF65-F5344CB8AC3E}">
        <p14:creationId xmlns:p14="http://schemas.microsoft.com/office/powerpoint/2010/main" val="83473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457200" y="147638"/>
            <a:ext cx="8229600" cy="1143000"/>
          </a:xfrm>
        </p:spPr>
        <p:txBody>
          <a:bodyPr/>
          <a:lstStyle/>
          <a:p>
            <a:r>
              <a:rPr lang="en-US" b="1">
                <a:solidFill>
                  <a:schemeClr val="bg1"/>
                </a:solidFill>
              </a:rPr>
              <a:t>Implications for Arizona</a:t>
            </a:r>
          </a:p>
        </p:txBody>
      </p:sp>
      <p:sp>
        <p:nvSpPr>
          <p:cNvPr id="547843" name="Rectangle 3"/>
          <p:cNvSpPr>
            <a:spLocks noGrp="1" noChangeArrowheads="1"/>
          </p:cNvSpPr>
          <p:nvPr>
            <p:ph type="body" idx="1"/>
          </p:nvPr>
        </p:nvSpPr>
        <p:spPr>
          <a:xfrm>
            <a:off x="457200" y="1222375"/>
            <a:ext cx="8229600" cy="4991100"/>
          </a:xfrm>
        </p:spPr>
        <p:txBody>
          <a:bodyPr/>
          <a:lstStyle/>
          <a:p>
            <a:pPr>
              <a:lnSpc>
                <a:spcPct val="80000"/>
              </a:lnSpc>
            </a:pPr>
            <a:r>
              <a:rPr lang="en-US" sz="2800" dirty="0">
                <a:solidFill>
                  <a:schemeClr val="bg1"/>
                </a:solidFill>
              </a:rPr>
              <a:t>Higher temperatures </a:t>
            </a:r>
          </a:p>
          <a:p>
            <a:pPr lvl="1">
              <a:lnSpc>
                <a:spcPct val="80000"/>
              </a:lnSpc>
            </a:pPr>
            <a:r>
              <a:rPr lang="en-US" sz="2400" dirty="0">
                <a:solidFill>
                  <a:schemeClr val="bg1"/>
                </a:solidFill>
              </a:rPr>
              <a:t>Higher evaporation and transpiration rates (increased water loss in reservoirs, faster drying of soils following </a:t>
            </a:r>
            <a:r>
              <a:rPr lang="en-US" sz="2400" dirty="0" err="1">
                <a:solidFill>
                  <a:schemeClr val="bg1"/>
                </a:solidFill>
              </a:rPr>
              <a:t>precip</a:t>
            </a:r>
            <a:r>
              <a:rPr lang="en-US" sz="2400" dirty="0">
                <a:solidFill>
                  <a:schemeClr val="bg1"/>
                </a:solidFill>
              </a:rPr>
              <a:t> events, more stress on vegetation)</a:t>
            </a:r>
          </a:p>
          <a:p>
            <a:pPr lvl="1">
              <a:lnSpc>
                <a:spcPct val="80000"/>
              </a:lnSpc>
            </a:pPr>
            <a:r>
              <a:rPr lang="en-US" sz="2400" dirty="0">
                <a:solidFill>
                  <a:schemeClr val="bg1"/>
                </a:solidFill>
              </a:rPr>
              <a:t>Less snow/more rain in winter; less snowpack for spring runoff, earlier pulse of </a:t>
            </a:r>
            <a:r>
              <a:rPr lang="en-US" sz="2400" dirty="0" err="1">
                <a:solidFill>
                  <a:schemeClr val="bg1"/>
                </a:solidFill>
              </a:rPr>
              <a:t>precip</a:t>
            </a:r>
            <a:r>
              <a:rPr lang="en-US" sz="2400" dirty="0">
                <a:solidFill>
                  <a:schemeClr val="bg1"/>
                </a:solidFill>
              </a:rPr>
              <a:t>/less water available in summer</a:t>
            </a:r>
          </a:p>
          <a:p>
            <a:pPr lvl="1">
              <a:lnSpc>
                <a:spcPct val="80000"/>
              </a:lnSpc>
            </a:pPr>
            <a:r>
              <a:rPr lang="en-US" sz="2400" dirty="0">
                <a:solidFill>
                  <a:schemeClr val="bg1"/>
                </a:solidFill>
              </a:rPr>
              <a:t>Longer growing seasons; more extreme </a:t>
            </a:r>
            <a:r>
              <a:rPr lang="en-US" sz="2400" dirty="0" smtClean="0">
                <a:solidFill>
                  <a:schemeClr val="bg1"/>
                </a:solidFill>
              </a:rPr>
              <a:t>heat events, but freezes will still be possible</a:t>
            </a:r>
            <a:endParaRPr lang="en-US" sz="2400" dirty="0">
              <a:solidFill>
                <a:schemeClr val="bg1"/>
              </a:solidFill>
            </a:endParaRPr>
          </a:p>
          <a:p>
            <a:pPr>
              <a:lnSpc>
                <a:spcPct val="80000"/>
              </a:lnSpc>
            </a:pPr>
            <a:r>
              <a:rPr lang="en-US" sz="2800" dirty="0">
                <a:solidFill>
                  <a:schemeClr val="bg1"/>
                </a:solidFill>
              </a:rPr>
              <a:t>Precipitation</a:t>
            </a:r>
          </a:p>
          <a:p>
            <a:pPr lvl="1">
              <a:lnSpc>
                <a:spcPct val="80000"/>
              </a:lnSpc>
            </a:pPr>
            <a:r>
              <a:rPr lang="en-US" sz="2400" dirty="0">
                <a:solidFill>
                  <a:schemeClr val="bg1"/>
                </a:solidFill>
              </a:rPr>
              <a:t>Projections are lower confidence </a:t>
            </a:r>
          </a:p>
          <a:p>
            <a:pPr lvl="1">
              <a:lnSpc>
                <a:spcPct val="80000"/>
              </a:lnSpc>
            </a:pPr>
            <a:r>
              <a:rPr lang="en-US" sz="2400" dirty="0">
                <a:solidFill>
                  <a:schemeClr val="bg1"/>
                </a:solidFill>
              </a:rPr>
              <a:t>Higher temperatures on same precipitation variability: more intense drought periods</a:t>
            </a:r>
          </a:p>
          <a:p>
            <a:pPr lvl="1">
              <a:lnSpc>
                <a:spcPct val="80000"/>
              </a:lnSpc>
            </a:pPr>
            <a:r>
              <a:rPr lang="en-US" sz="2400" dirty="0">
                <a:solidFill>
                  <a:schemeClr val="bg1"/>
                </a:solidFill>
              </a:rPr>
              <a:t>Increasing variability </a:t>
            </a:r>
            <a:r>
              <a:rPr lang="en-US" sz="2400" dirty="0">
                <a:solidFill>
                  <a:schemeClr val="bg1"/>
                </a:solidFill>
                <a:sym typeface="Wingdings" pitchFamily="2" charset="2"/>
              </a:rPr>
              <a:t> more flooding with intervening drought periods</a:t>
            </a:r>
            <a:endParaRPr lang="en-US" sz="2400" dirty="0">
              <a:solidFill>
                <a:schemeClr val="bg1"/>
              </a:solidFill>
            </a:endParaRPr>
          </a:p>
          <a:p>
            <a:pPr lvl="1">
              <a:lnSpc>
                <a:spcPct val="80000"/>
              </a:lnSpc>
            </a:pPr>
            <a:endParaRPr lang="en-US" sz="2400" dirty="0">
              <a:solidFill>
                <a:schemeClr val="bg1"/>
              </a:solidFill>
            </a:endParaRPr>
          </a:p>
        </p:txBody>
      </p:sp>
    </p:spTree>
    <p:extLst>
      <p:ext uri="{BB962C8B-B14F-4D97-AF65-F5344CB8AC3E}">
        <p14:creationId xmlns:p14="http://schemas.microsoft.com/office/powerpoint/2010/main" val="177302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2" name="Rectangle 4"/>
          <p:cNvSpPr>
            <a:spLocks noGrp="1" noChangeArrowheads="1"/>
          </p:cNvSpPr>
          <p:nvPr>
            <p:ph type="ctrTitle"/>
          </p:nvPr>
        </p:nvSpPr>
        <p:spPr>
          <a:xfrm>
            <a:off x="669925" y="1860550"/>
            <a:ext cx="7772400" cy="1470025"/>
          </a:xfrm>
        </p:spPr>
        <p:txBody>
          <a:bodyPr/>
          <a:lstStyle/>
          <a:p>
            <a:r>
              <a:rPr lang="en-US" b="1" dirty="0">
                <a:solidFill>
                  <a:schemeClr val="bg1"/>
                </a:solidFill>
              </a:rPr>
              <a:t>Thanks!</a:t>
            </a:r>
          </a:p>
        </p:txBody>
      </p:sp>
      <p:sp>
        <p:nvSpPr>
          <p:cNvPr id="503813" name="Rectangle 5"/>
          <p:cNvSpPr>
            <a:spLocks noGrp="1" noChangeArrowheads="1"/>
          </p:cNvSpPr>
          <p:nvPr>
            <p:ph type="subTitle" idx="1"/>
          </p:nvPr>
        </p:nvSpPr>
        <p:spPr>
          <a:xfrm>
            <a:off x="1355725" y="3505200"/>
            <a:ext cx="6400800" cy="1752600"/>
          </a:xfrm>
        </p:spPr>
        <p:txBody>
          <a:bodyPr/>
          <a:lstStyle/>
          <a:p>
            <a:r>
              <a:rPr lang="en-US">
                <a:solidFill>
                  <a:schemeClr val="bg1"/>
                </a:solidFill>
              </a:rPr>
              <a:t>crimmins@u.arizona.edu</a:t>
            </a:r>
          </a:p>
          <a:p>
            <a:r>
              <a:rPr lang="en-US">
                <a:solidFill>
                  <a:schemeClr val="bg1"/>
                </a:solidFill>
              </a:rPr>
              <a:t>http://cals.arizona.edu/climate</a:t>
            </a:r>
          </a:p>
        </p:txBody>
      </p:sp>
    </p:spTree>
    <p:extLst>
      <p:ext uri="{BB962C8B-B14F-4D97-AF65-F5344CB8AC3E}">
        <p14:creationId xmlns:p14="http://schemas.microsoft.com/office/powerpoint/2010/main" val="3780556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8" name="Rectangle 4"/>
          <p:cNvSpPr>
            <a:spLocks noGrp="1" noChangeArrowheads="1"/>
          </p:cNvSpPr>
          <p:nvPr>
            <p:ph type="ctrTitle"/>
          </p:nvPr>
        </p:nvSpPr>
        <p:spPr/>
        <p:txBody>
          <a:bodyPr/>
          <a:lstStyle/>
          <a:p>
            <a:r>
              <a:rPr lang="en-US" b="1">
                <a:solidFill>
                  <a:schemeClr val="bg1"/>
                </a:solidFill>
              </a:rPr>
              <a:t>Climatic Context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484" y="2613800"/>
            <a:ext cx="3774558" cy="1143000"/>
          </a:xfrm>
        </p:spPr>
        <p:txBody>
          <a:bodyPr/>
          <a:lstStyle/>
          <a:p>
            <a:r>
              <a:rPr lang="en-US" b="1" i="1" dirty="0" smtClean="0">
                <a:solidFill>
                  <a:schemeClr val="bg1"/>
                </a:solidFill>
              </a:rPr>
              <a:t>Climate </a:t>
            </a:r>
            <a:r>
              <a:rPr lang="en-US" b="1" i="1" dirty="0" smtClean="0">
                <a:solidFill>
                  <a:schemeClr val="bg1"/>
                </a:solidFill>
              </a:rPr>
              <a:t>of Tucson</a:t>
            </a:r>
            <a:endParaRPr lang="en-US" b="1" i="1" dirty="0">
              <a:solidFill>
                <a:schemeClr val="bg1"/>
              </a:solidFill>
            </a:endParaRPr>
          </a:p>
        </p:txBody>
      </p:sp>
      <p:pic>
        <p:nvPicPr>
          <p:cNvPr id="3" name="Picture 2" descr="C:\Users\Crimmins\Google Drive\MAC\swap\pima\tempprec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672860" y="2244274"/>
            <a:ext cx="3985404" cy="1"/>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72860" y="843113"/>
            <a:ext cx="3985404" cy="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0883" y="692262"/>
            <a:ext cx="420308" cy="215444"/>
          </a:xfrm>
          <a:prstGeom prst="rect">
            <a:avLst/>
          </a:prstGeom>
          <a:noFill/>
        </p:spPr>
        <p:txBody>
          <a:bodyPr wrap="none" rtlCol="0">
            <a:spAutoFit/>
          </a:bodyPr>
          <a:lstStyle/>
          <a:p>
            <a:r>
              <a:rPr lang="en-US" sz="800" b="1" i="1" dirty="0" smtClean="0">
                <a:solidFill>
                  <a:srgbClr val="FF0000"/>
                </a:solidFill>
              </a:rPr>
              <a:t>100F</a:t>
            </a:r>
            <a:endParaRPr lang="en-US" sz="800" b="1" i="1" dirty="0">
              <a:solidFill>
                <a:srgbClr val="FF0000"/>
              </a:solidFill>
            </a:endParaRPr>
          </a:p>
        </p:txBody>
      </p:sp>
      <p:sp>
        <p:nvSpPr>
          <p:cNvPr id="8" name="TextBox 7"/>
          <p:cNvSpPr txBox="1"/>
          <p:nvPr/>
        </p:nvSpPr>
        <p:spPr>
          <a:xfrm>
            <a:off x="810883" y="2087668"/>
            <a:ext cx="362600" cy="215444"/>
          </a:xfrm>
          <a:prstGeom prst="rect">
            <a:avLst/>
          </a:prstGeom>
          <a:noFill/>
        </p:spPr>
        <p:txBody>
          <a:bodyPr wrap="none" rtlCol="0">
            <a:spAutoFit/>
          </a:bodyPr>
          <a:lstStyle/>
          <a:p>
            <a:r>
              <a:rPr lang="en-US" sz="800" b="1" i="1" dirty="0" smtClean="0">
                <a:solidFill>
                  <a:schemeClr val="accent2"/>
                </a:solidFill>
              </a:rPr>
              <a:t>32F</a:t>
            </a:r>
            <a:endParaRPr lang="en-US" sz="800" b="1" i="1" dirty="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dirty="0" smtClean="0">
                <a:solidFill>
                  <a:schemeClr val="bg1"/>
                </a:solidFill>
              </a:rPr>
              <a:t>Hydrologic Cycle and Aridity</a:t>
            </a:r>
            <a:endParaRPr lang="en-US" b="1" dirty="0">
              <a:solidFill>
                <a:schemeClr val="bg1"/>
              </a:solidFill>
            </a:endParaRPr>
          </a:p>
        </p:txBody>
      </p:sp>
      <p:pic>
        <p:nvPicPr>
          <p:cNvPr id="4" name="Picture 4" descr="A large image of Diagram of the Water Cycle beginning from the Surface Flow to Evaporation to Atmospheric Movement to Percipitation to Infiltration back down to Surface Flow."/>
          <p:cNvPicPr>
            <a:picLocks noChangeAspect="1" noChangeArrowheads="1"/>
          </p:cNvPicPr>
          <p:nvPr/>
        </p:nvPicPr>
        <p:blipFill>
          <a:blip r:embed="rId2" cstate="print"/>
          <a:srcRect/>
          <a:stretch>
            <a:fillRect/>
          </a:stretch>
        </p:blipFill>
        <p:spPr bwMode="auto">
          <a:xfrm>
            <a:off x="613225" y="1135740"/>
            <a:ext cx="5257800" cy="4677716"/>
          </a:xfrm>
          <a:prstGeom prst="rect">
            <a:avLst/>
          </a:prstGeom>
          <a:noFill/>
        </p:spPr>
      </p:pic>
      <p:pic>
        <p:nvPicPr>
          <p:cNvPr id="5" name="Picture 2" descr="File:Surface water cycle.svg"/>
          <p:cNvPicPr>
            <a:picLocks noChangeAspect="1" noChangeArrowheads="1"/>
          </p:cNvPicPr>
          <p:nvPr/>
        </p:nvPicPr>
        <p:blipFill>
          <a:blip r:embed="rId3" cstate="print"/>
          <a:srcRect/>
          <a:stretch>
            <a:fillRect/>
          </a:stretch>
        </p:blipFill>
        <p:spPr bwMode="auto">
          <a:xfrm>
            <a:off x="5983510" y="1716312"/>
            <a:ext cx="2685047" cy="4081272"/>
          </a:xfrm>
          <a:prstGeom prst="rect">
            <a:avLst/>
          </a:prstGeom>
          <a:solidFill>
            <a:schemeClr val="bg1"/>
          </a:solidFill>
        </p:spPr>
      </p:pic>
      <p:sp>
        <p:nvSpPr>
          <p:cNvPr id="6" name="Oval 5"/>
          <p:cNvSpPr/>
          <p:nvPr/>
        </p:nvSpPr>
        <p:spPr>
          <a:xfrm>
            <a:off x="4651824" y="2431140"/>
            <a:ext cx="838200" cy="8382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5566224" y="2307769"/>
            <a:ext cx="703943" cy="3519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69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252484" y="2613800"/>
            <a:ext cx="377455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i="1" dirty="0" smtClean="0">
                <a:solidFill>
                  <a:schemeClr val="bg1"/>
                </a:solidFill>
              </a:rPr>
              <a:t>Climate of Tucson</a:t>
            </a:r>
            <a:endParaRPr lang="en-US" b="1" i="1" dirty="0">
              <a:solidFill>
                <a:schemeClr val="bg1"/>
              </a:solidFill>
            </a:endParaRPr>
          </a:p>
        </p:txBody>
      </p:sp>
      <p:pic>
        <p:nvPicPr>
          <p:cNvPr id="2" name="Picture 2" descr="C:\Users\Crimmins\Google Drive\MAC\swap\pima\P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4"/>
            <a:ext cx="5151835" cy="6869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a:xfrm>
            <a:off x="182563" y="274638"/>
            <a:ext cx="8763000" cy="1143000"/>
          </a:xfrm>
        </p:spPr>
        <p:txBody>
          <a:bodyPr/>
          <a:lstStyle/>
          <a:p>
            <a:r>
              <a:rPr lang="en-US" sz="3200" b="1">
                <a:solidFill>
                  <a:schemeClr val="bg1"/>
                </a:solidFill>
              </a:rPr>
              <a:t>Example Water Balance: Walnut Gulch, Arizona</a:t>
            </a:r>
          </a:p>
        </p:txBody>
      </p:sp>
      <p:sp>
        <p:nvSpPr>
          <p:cNvPr id="756739" name="Rectangle 3"/>
          <p:cNvSpPr>
            <a:spLocks noGrp="1" noChangeArrowheads="1"/>
          </p:cNvSpPr>
          <p:nvPr>
            <p:ph type="body" idx="1"/>
          </p:nvPr>
        </p:nvSpPr>
        <p:spPr/>
        <p:txBody>
          <a:bodyPr/>
          <a:lstStyle/>
          <a:p>
            <a:endParaRPr lang="en-US"/>
          </a:p>
        </p:txBody>
      </p:sp>
      <p:pic>
        <p:nvPicPr>
          <p:cNvPr id="756740" name="Picture 4"/>
          <p:cNvPicPr>
            <a:picLocks noChangeAspect="1" noChangeArrowheads="1"/>
          </p:cNvPicPr>
          <p:nvPr/>
        </p:nvPicPr>
        <p:blipFill>
          <a:blip r:embed="rId3" cstate="print"/>
          <a:srcRect/>
          <a:stretch>
            <a:fillRect/>
          </a:stretch>
        </p:blipFill>
        <p:spPr bwMode="auto">
          <a:xfrm>
            <a:off x="1016000" y="1482725"/>
            <a:ext cx="7132638" cy="4578350"/>
          </a:xfrm>
          <a:prstGeom prst="rect">
            <a:avLst/>
          </a:prstGeom>
          <a:noFill/>
          <a:ln w="9525">
            <a:noFill/>
            <a:miter lim="800000"/>
            <a:headEnd/>
            <a:tailEnd/>
          </a:ln>
          <a:effectLst/>
        </p:spPr>
      </p:pic>
      <p:sp>
        <p:nvSpPr>
          <p:cNvPr id="756741" name="Text Box 5"/>
          <p:cNvSpPr txBox="1">
            <a:spLocks noChangeArrowheads="1"/>
          </p:cNvSpPr>
          <p:nvPr/>
        </p:nvSpPr>
        <p:spPr bwMode="auto">
          <a:xfrm>
            <a:off x="2835275" y="6173788"/>
            <a:ext cx="3448050" cy="274637"/>
          </a:xfrm>
          <a:prstGeom prst="rect">
            <a:avLst/>
          </a:prstGeom>
          <a:noFill/>
          <a:ln w="9525">
            <a:noFill/>
            <a:miter lim="800000"/>
            <a:headEnd/>
            <a:tailEnd/>
          </a:ln>
          <a:effectLst/>
        </p:spPr>
        <p:txBody>
          <a:bodyPr wrap="none">
            <a:spAutoFit/>
          </a:bodyPr>
          <a:lstStyle/>
          <a:p>
            <a:r>
              <a:rPr lang="en-US" sz="1200">
                <a:solidFill>
                  <a:schemeClr val="bg1"/>
                </a:solidFill>
              </a:rPr>
              <a:t>http://www.tucson.ars.ag.gov/dap/field_sites.htm</a:t>
            </a:r>
          </a:p>
        </p:txBody>
      </p:sp>
      <p:pic>
        <p:nvPicPr>
          <p:cNvPr id="756742" name="Picture 6"/>
          <p:cNvPicPr>
            <a:picLocks noChangeAspect="1" noChangeArrowheads="1"/>
          </p:cNvPicPr>
          <p:nvPr/>
        </p:nvPicPr>
        <p:blipFill>
          <a:blip r:embed="rId4" cstate="print"/>
          <a:srcRect/>
          <a:stretch>
            <a:fillRect/>
          </a:stretch>
        </p:blipFill>
        <p:spPr bwMode="auto">
          <a:xfrm>
            <a:off x="7148513" y="995363"/>
            <a:ext cx="1539875" cy="1781175"/>
          </a:xfrm>
          <a:prstGeom prst="rect">
            <a:avLst/>
          </a:prstGeom>
          <a:noFill/>
          <a:ln w="9525">
            <a:noFill/>
            <a:miter lim="800000"/>
            <a:headEnd/>
            <a:tailEnd/>
          </a:ln>
          <a:effectLst/>
        </p:spPr>
      </p:pic>
    </p:spTree>
    <p:extLst>
      <p:ext uri="{BB962C8B-B14F-4D97-AF65-F5344CB8AC3E}">
        <p14:creationId xmlns:p14="http://schemas.microsoft.com/office/powerpoint/2010/main" val="5593979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Crimmins\Google Drive\MAC\matlab\working\wrcc\tempprec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724"/>
            <a:ext cx="4572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rimmins\Google Drive\MAC\matlab\working\wrcc\P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297724"/>
            <a:ext cx="457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96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5449</TotalTime>
  <Words>1453</Words>
  <Application>Microsoft Office PowerPoint</Application>
  <PresentationFormat>On-screen Show (4:3)</PresentationFormat>
  <Paragraphs>202</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 Climate Change and Arizona: A brief overview </vt:lpstr>
      <vt:lpstr>Presentation Overview</vt:lpstr>
      <vt:lpstr>Climate change and my garden…why should I care?</vt:lpstr>
      <vt:lpstr>Climatic Context</vt:lpstr>
      <vt:lpstr>Climate of Tucson</vt:lpstr>
      <vt:lpstr>Hydrologic Cycle and Aridity</vt:lpstr>
      <vt:lpstr>PowerPoint Presentation</vt:lpstr>
      <vt:lpstr>Example Water Balance: Walnut Gulch, Arizona</vt:lpstr>
      <vt:lpstr>PowerPoint Presentation</vt:lpstr>
      <vt:lpstr>Observed changes</vt:lpstr>
      <vt:lpstr>Precipitation: 1000-1988</vt:lpstr>
      <vt:lpstr>PowerPoint Presentation</vt:lpstr>
      <vt:lpstr>PowerPoint Presentation</vt:lpstr>
      <vt:lpstr>PowerPoint Presentation</vt:lpstr>
      <vt:lpstr>PowerPoint Presentation</vt:lpstr>
      <vt:lpstr>PowerPoint Presentation</vt:lpstr>
      <vt:lpstr>PowerPoint Presentation</vt:lpstr>
      <vt:lpstr>Climate Change Science</vt:lpstr>
      <vt:lpstr>PowerPoint Presentation</vt:lpstr>
      <vt:lpstr>PowerPoint Presentation</vt:lpstr>
      <vt:lpstr>Global Temperature and Carbon Dioxide</vt:lpstr>
      <vt:lpstr>Climate Change Modeling and Projections</vt:lpstr>
      <vt:lpstr>PowerPoint Presentation</vt:lpstr>
      <vt:lpstr>PowerPoint Presentation</vt:lpstr>
      <vt:lpstr>PowerPoint Presentation</vt:lpstr>
      <vt:lpstr>Temperature and Precipitation Projections for SW US</vt:lpstr>
      <vt:lpstr>PowerPoint Presentation</vt:lpstr>
      <vt:lpstr>PowerPoint Presentation</vt:lpstr>
      <vt:lpstr>PowerPoint Presentation</vt:lpstr>
      <vt:lpstr>Statistically downscaled precipitation changes (%) for high emission scenario</vt:lpstr>
      <vt:lpstr>PowerPoint Presentation</vt:lpstr>
      <vt:lpstr>Implications for Arizona</vt:lpstr>
      <vt:lpstr>Thanks!</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A. Crimmins</dc:creator>
  <cp:lastModifiedBy>Crimmins</cp:lastModifiedBy>
  <cp:revision>165</cp:revision>
  <dcterms:created xsi:type="dcterms:W3CDTF">2005-03-20T03:10:10Z</dcterms:created>
  <dcterms:modified xsi:type="dcterms:W3CDTF">2014-09-11T19:11:26Z</dcterms:modified>
</cp:coreProperties>
</file>