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49" r:id="rId2"/>
    <p:sldId id="659" r:id="rId3"/>
    <p:sldId id="607" r:id="rId4"/>
    <p:sldId id="660" r:id="rId5"/>
    <p:sldId id="661" r:id="rId6"/>
    <p:sldId id="662" r:id="rId7"/>
    <p:sldId id="663" r:id="rId8"/>
    <p:sldId id="664" r:id="rId9"/>
    <p:sldId id="630" r:id="rId10"/>
    <p:sldId id="608" r:id="rId11"/>
    <p:sldId id="654" r:id="rId12"/>
    <p:sldId id="649" r:id="rId13"/>
    <p:sldId id="665" r:id="rId14"/>
    <p:sldId id="666" r:id="rId15"/>
    <p:sldId id="667" r:id="rId16"/>
    <p:sldId id="668" r:id="rId17"/>
    <p:sldId id="669" r:id="rId18"/>
    <p:sldId id="606" r:id="rId1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15A202-68B8-4E51-B395-1901E82D09E0}">
          <p14:sldIdLst>
            <p14:sldId id="549"/>
            <p14:sldId id="659"/>
            <p14:sldId id="607"/>
            <p14:sldId id="660"/>
            <p14:sldId id="661"/>
            <p14:sldId id="662"/>
            <p14:sldId id="663"/>
            <p14:sldId id="664"/>
            <p14:sldId id="630"/>
            <p14:sldId id="608"/>
            <p14:sldId id="654"/>
            <p14:sldId id="649"/>
            <p14:sldId id="665"/>
            <p14:sldId id="666"/>
            <p14:sldId id="667"/>
            <p14:sldId id="668"/>
            <p14:sldId id="669"/>
            <p14:sldId id="6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0FF"/>
    <a:srgbClr val="99CCFF"/>
    <a:srgbClr val="FF9999"/>
    <a:srgbClr val="800000"/>
    <a:srgbClr val="FFCC00"/>
    <a:srgbClr val="99FF99"/>
    <a:srgbClr val="66FFFF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6" autoAdjust="0"/>
  </p:normalViewPr>
  <p:slideViewPr>
    <p:cSldViewPr snapToGrid="0">
      <p:cViewPr>
        <p:scale>
          <a:sx n="80" d="100"/>
          <a:sy n="80" d="100"/>
        </p:scale>
        <p:origin x="-2430" y="-504"/>
      </p:cViewPr>
      <p:guideLst>
        <p:guide orient="horz" pos="217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D166968-EED8-4FF2-B7A4-0331EF4AE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C00B4297-7B1C-4A1B-B164-80A2C007B5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0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59010-FC41-4B05-9B94-AFD199AF8ACA}" type="slidenum">
              <a:rPr lang="en-US"/>
              <a:pPr/>
              <a:t>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Drought plan review for Navajo WMB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Focus on performance of existing</a:t>
            </a:r>
            <a:r>
              <a:rPr lang="en-US" baseline="0" dirty="0" smtClean="0"/>
              <a:t> SPI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of gridded data in sub-regional historical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4297-7B1C-4A1B-B164-80A2C007B5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C163D-CAB4-4C16-A8AA-4BB3AEB0C8D9}" type="slidenum">
              <a:rPr lang="en-US"/>
              <a:pPr/>
              <a:t>18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3C0E-9295-47D9-B5B4-3D781FD5B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736F-9777-4479-8FC8-6C1B7232D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D395C-265C-4413-B61F-D4140D530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AB4E3-BC01-4DA9-BED5-B18214A47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531B-2AF9-47D0-935C-7CE6CE695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9A036-CBAF-4C31-9DB2-201C5F085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61A2-094D-4A72-8620-A3D0F09B2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0767-4D6F-4420-8D3A-8F76B89DC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F6DA-2006-4E5A-BC8E-5B709C387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4E54D-EF96-4C12-BB67-A0C5C5DEF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19479-08E6-4641-9758-784C2216B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405966-4B86-41C1-A59E-8B453CCC5C6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ppt_footer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058893"/>
            <a:ext cx="9144000" cy="787232"/>
          </a:xfrm>
          <a:prstGeom prst="rect">
            <a:avLst/>
          </a:prstGeom>
        </p:spPr>
      </p:pic>
      <p:pic>
        <p:nvPicPr>
          <p:cNvPr id="9" name="Picture 8" descr="climas-icon-transp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67256" y="6377354"/>
            <a:ext cx="1554711" cy="363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mmins\Downloads\DSC_013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74688" y="18304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Assessing and Supporting Drought Monitoring Needs on the Hopi and Navajo Nations</a:t>
            </a: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1842149" y="5361425"/>
            <a:ext cx="5442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Mike </a:t>
            </a:r>
            <a:r>
              <a:rPr lang="en-US" b="1" dirty="0" smtClean="0">
                <a:solidFill>
                  <a:schemeClr val="bg1"/>
                </a:solidFill>
              </a:rPr>
              <a:t>Crimmins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Dept. of Soil, Water &amp; Environmental Science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University of Arizona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" y="451420"/>
            <a:ext cx="4339590" cy="56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48" y="451419"/>
            <a:ext cx="4326827" cy="561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2419"/>
            <a:ext cx="43938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Reviewing, assessing, and synthesizing regional climate information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56264" y="602584"/>
            <a:ext cx="8600346" cy="6164539"/>
            <a:chOff x="456264" y="602584"/>
            <a:chExt cx="8600346" cy="6164539"/>
          </a:xfrm>
        </p:grpSpPr>
        <p:grpSp>
          <p:nvGrpSpPr>
            <p:cNvPr id="4" name="Group 3"/>
            <p:cNvGrpSpPr/>
            <p:nvPr/>
          </p:nvGrpSpPr>
          <p:grpSpPr>
            <a:xfrm>
              <a:off x="456264" y="602584"/>
              <a:ext cx="8244087" cy="5713277"/>
              <a:chOff x="456264" y="602584"/>
              <a:chExt cx="8244087" cy="5713277"/>
            </a:xfrm>
          </p:grpSpPr>
          <p:pic>
            <p:nvPicPr>
              <p:cNvPr id="6" name="Picture 5" descr="C:\Users\Crimmins\Google Drive\MAC\DrIMAP_Climo\regional_climate\agency_climate\combined\1980-2012\annprecipanom_agencies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264" y="1353794"/>
                <a:ext cx="6616090" cy="496206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navajoRegionMap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5"/>
              <a:stretch/>
            </p:blipFill>
            <p:spPr bwMode="auto">
              <a:xfrm>
                <a:off x="5341291" y="602584"/>
                <a:ext cx="3359060" cy="20011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3" descr="C:\Users\Crimmins\Dropbox\DrI-MAP\NN Drought Plan Review\crimmins\figs\fig12_CD2NN_SP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144" y="4414023"/>
              <a:ext cx="3137466" cy="2353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0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Left Brace 1"/>
          <p:cNvSpPr/>
          <p:nvPr/>
        </p:nvSpPr>
        <p:spPr>
          <a:xfrm rot="16200000">
            <a:off x="1905000" y="5638800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3657600" y="5638799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410200" y="5638799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7239000" y="5638801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2967" y="6553200"/>
            <a:ext cx="1486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Winter storm season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12307" y="6553200"/>
            <a:ext cx="1283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Spring dry season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6553200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Summer monsoon season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53502" y="6553200"/>
            <a:ext cx="1499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Fall transition season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977250" y="-109850"/>
            <a:ext cx="51412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Regional Composite Daily Cumulative </a:t>
            </a:r>
            <a:r>
              <a:rPr lang="en-US" b="1" dirty="0" err="1"/>
              <a:t>Precip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1" y="997534"/>
            <a:ext cx="1752600" cy="30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Snow/water res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476" y="1304309"/>
            <a:ext cx="1752600" cy="3087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wildfires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3375" y="1646709"/>
            <a:ext cx="2629375" cy="3087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</a:rPr>
              <a:t>dryland</a:t>
            </a:r>
            <a:r>
              <a:rPr lang="en-US" sz="1000" b="1" dirty="0" smtClean="0">
                <a:solidFill>
                  <a:schemeClr val="tx1"/>
                </a:solidFill>
              </a:rPr>
              <a:t> agriculture (growing seas)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0151" y="2000984"/>
            <a:ext cx="1752600" cy="308759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</a:t>
            </a:r>
            <a:r>
              <a:rPr lang="en-US" sz="1200" b="1" dirty="0" smtClean="0">
                <a:solidFill>
                  <a:schemeClr val="tx1"/>
                </a:solidFill>
              </a:rPr>
              <a:t>angeland forage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75813" y="995550"/>
            <a:ext cx="1353787" cy="30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Snow/water res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1650659"/>
            <a:ext cx="2629375" cy="30875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soil moisture recharge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8095" y="4410584"/>
            <a:ext cx="317071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Regionally and </a:t>
            </a:r>
            <a:r>
              <a:rPr lang="en-US" sz="2400" b="1" dirty="0" err="1" smtClean="0"/>
              <a:t>sectorally</a:t>
            </a:r>
            <a:r>
              <a:rPr lang="en-US" sz="2400" b="1" dirty="0" smtClean="0"/>
              <a:t> specific drought monitoring strategies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72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9525" y="132725"/>
            <a:ext cx="6840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Regional Composite Daily Cumulative </a:t>
            </a:r>
            <a:r>
              <a:rPr lang="en-US" b="1" dirty="0" err="1" smtClean="0"/>
              <a:t>Precip</a:t>
            </a:r>
            <a:r>
              <a:rPr lang="en-US" b="1" dirty="0" smtClean="0"/>
              <a:t> – 1956 vs. 2002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3486" y="3610100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Cut-off low event</a:t>
            </a:r>
          </a:p>
          <a:p>
            <a:r>
              <a:rPr lang="en-US" sz="1600" b="1" i="1" dirty="0" smtClean="0"/>
              <a:t>Sept 10-13th</a:t>
            </a:r>
            <a:endParaRPr lang="en-US" sz="1600" b="1" i="1" dirty="0"/>
          </a:p>
        </p:txBody>
      </p:sp>
      <p:sp>
        <p:nvSpPr>
          <p:cNvPr id="8" name="Oval 7"/>
          <p:cNvSpPr/>
          <p:nvPr/>
        </p:nvSpPr>
        <p:spPr>
          <a:xfrm>
            <a:off x="5866410" y="3586346"/>
            <a:ext cx="439387" cy="1638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6338" y="5854536"/>
            <a:ext cx="1638794" cy="356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5132" y="5937666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Record spring</a:t>
            </a:r>
          </a:p>
          <a:p>
            <a:r>
              <a:rPr lang="en-US" sz="1600" b="1" i="1" dirty="0" smtClean="0"/>
              <a:t>dry spell</a:t>
            </a:r>
            <a:endParaRPr lang="en-US" sz="1600" b="1" i="1" dirty="0"/>
          </a:p>
        </p:txBody>
      </p:sp>
      <p:sp>
        <p:nvSpPr>
          <p:cNvPr id="10" name="TextBox 9"/>
          <p:cNvSpPr txBox="1"/>
          <p:nvPr/>
        </p:nvSpPr>
        <p:spPr>
          <a:xfrm rot="20110405">
            <a:off x="2481943" y="4761993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Long-term mean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17730" y="21850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03880" y="41662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1956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8041" y="1214672"/>
            <a:ext cx="8407730" cy="4639864"/>
            <a:chOff x="478041" y="1214672"/>
            <a:chExt cx="8407730" cy="46398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1" y="1214672"/>
              <a:ext cx="8407730" cy="74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>
              <a:endCxn id="9" idx="0"/>
            </p:cNvCxnSpPr>
            <p:nvPr/>
          </p:nvCxnSpPr>
          <p:spPr>
            <a:xfrm flipH="1">
              <a:off x="4025735" y="1959434"/>
              <a:ext cx="1175657" cy="389510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1"/>
            </p:cNvCxnSpPr>
            <p:nvPr/>
          </p:nvCxnSpPr>
          <p:spPr>
            <a:xfrm>
              <a:off x="4559692" y="1959434"/>
              <a:ext cx="1371065" cy="186690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413163" y="2369732"/>
            <a:ext cx="26125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Different ‘flavors’ of drought require new monitoring metrics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1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4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621" y="125378"/>
            <a:ext cx="48248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large, complex landscape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much quality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hydro-meteorological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variable climate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88" y="5017828"/>
            <a:ext cx="83969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79646"/>
                </a:solidFill>
              </a:rPr>
              <a:t>Most important:</a:t>
            </a:r>
            <a:r>
              <a:rPr lang="en-US" sz="3200" dirty="0" smtClean="0"/>
              <a:t> the people who live here know how they are exposed to drought and know what drought looks like in this place.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303621" y="377866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79646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19199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 Drought Impact Monitoring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06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i_drought_surve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21" y="139700"/>
            <a:ext cx="4914900" cy="656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0" y="448456"/>
            <a:ext cx="3453885" cy="231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029783" y="3232645"/>
            <a:ext cx="2055953" cy="3097480"/>
            <a:chOff x="946656" y="3232645"/>
            <a:chExt cx="2055953" cy="3097480"/>
          </a:xfrm>
        </p:grpSpPr>
        <p:pic>
          <p:nvPicPr>
            <p:cNvPr id="2050" name="Picture 2" descr="http://www.e-trimblegps.com/images/Juno_april_2007_0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656" y="3232645"/>
              <a:ext cx="2055953" cy="3097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opi_drought_survey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491" y="3859481"/>
              <a:ext cx="1005531" cy="13433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Down Arrow 7"/>
          <p:cNvSpPr/>
          <p:nvPr/>
        </p:nvSpPr>
        <p:spPr>
          <a:xfrm>
            <a:off x="1721920" y="2648195"/>
            <a:ext cx="641268" cy="667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01149" y="139700"/>
            <a:ext cx="1551772" cy="3719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1149" y="5202787"/>
            <a:ext cx="1551772" cy="1502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" y="40968"/>
            <a:ext cx="415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Existing workforce regularly collecting environmental monitoring data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1896" y="6128870"/>
            <a:ext cx="415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Working to streamline monitoring to inform drought status reporting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87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3341" r="7459" b="6205"/>
          <a:stretch/>
        </p:blipFill>
        <p:spPr>
          <a:xfrm>
            <a:off x="1033135" y="270275"/>
            <a:ext cx="2495175" cy="2029337"/>
          </a:xfrm>
          <a:prstGeom prst="rect">
            <a:avLst/>
          </a:prstGeom>
        </p:spPr>
      </p:pic>
      <p:pic>
        <p:nvPicPr>
          <p:cNvPr id="5" name="Picture 4" descr="Hopi_drought_surve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34" y="2433601"/>
            <a:ext cx="1913176" cy="25558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6128" y="3350029"/>
            <a:ext cx="674013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0" b="1" dirty="0" smtClean="0">
                <a:solidFill>
                  <a:schemeClr val="bg1"/>
                </a:solidFill>
              </a:rPr>
              <a:t>+</a:t>
            </a:r>
            <a:endParaRPr lang="en-US" sz="90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3765" y="5289176"/>
            <a:ext cx="8516469" cy="0"/>
          </a:xfrm>
          <a:prstGeom prst="line">
            <a:avLst/>
          </a:prstGeom>
          <a:ln w="1270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693" y="5315606"/>
            <a:ext cx="872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Better local characterization of drought 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42764" y="1240118"/>
            <a:ext cx="1509059" cy="0"/>
          </a:xfrm>
          <a:prstGeom prst="straightConnector1">
            <a:avLst/>
          </a:prstGeom>
          <a:ln w="1270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1823" y="809231"/>
            <a:ext cx="3737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available data with new metrics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26223" y="3334871"/>
            <a:ext cx="1509059" cy="0"/>
          </a:xfrm>
          <a:prstGeom prst="straightConnector1">
            <a:avLst/>
          </a:prstGeom>
          <a:ln w="1270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5283" y="2903984"/>
            <a:ext cx="336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drought impacts </a:t>
            </a:r>
            <a:r>
              <a:rPr lang="en-US" sz="3600" b="1" dirty="0" err="1" smtClean="0">
                <a:solidFill>
                  <a:schemeClr val="bg1"/>
                </a:solidFill>
              </a:rPr>
              <a:t>obs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5789" y="2058701"/>
            <a:ext cx="2927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Quarterly Four Corners Drought Update modeled on </a:t>
            </a:r>
            <a:r>
              <a:rPr lang="en-US" sz="4000" b="1" i="1" dirty="0" smtClean="0">
                <a:solidFill>
                  <a:schemeClr val="bg1"/>
                </a:solidFill>
              </a:rPr>
              <a:t>SWCO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-captur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" y="1998954"/>
            <a:ext cx="5889590" cy="4645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first cut at turning all this data into useful knowledge: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80" y="1254448"/>
            <a:ext cx="84807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Assess </a:t>
            </a:r>
            <a:r>
              <a:rPr lang="en-US" sz="4000" dirty="0">
                <a:solidFill>
                  <a:schemeClr val="bg1"/>
                </a:solidFill>
              </a:rPr>
              <a:t>community vulnerabilities to </a:t>
            </a:r>
            <a:r>
              <a:rPr lang="en-US" sz="4000" dirty="0" smtClean="0">
                <a:solidFill>
                  <a:schemeClr val="bg1"/>
                </a:solidFill>
              </a:rPr>
              <a:t>drought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Use </a:t>
            </a:r>
            <a:r>
              <a:rPr lang="en-US" sz="4000" dirty="0">
                <a:solidFill>
                  <a:schemeClr val="bg1"/>
                </a:solidFill>
              </a:rPr>
              <a:t>results of vulnerability assessment to develop set of drought </a:t>
            </a:r>
            <a:r>
              <a:rPr lang="en-US" sz="4000" dirty="0" smtClean="0">
                <a:solidFill>
                  <a:schemeClr val="bg1"/>
                </a:solidFill>
              </a:rPr>
              <a:t>indicators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Identify </a:t>
            </a:r>
            <a:r>
              <a:rPr lang="en-US" sz="4000" dirty="0">
                <a:solidFill>
                  <a:schemeClr val="bg1"/>
                </a:solidFill>
              </a:rPr>
              <a:t>data and info that can be used to monitor those </a:t>
            </a:r>
            <a:r>
              <a:rPr lang="en-US" sz="4000" dirty="0" smtClean="0">
                <a:solidFill>
                  <a:schemeClr val="bg1"/>
                </a:solidFill>
              </a:rPr>
              <a:t>indicators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763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Next Steps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9925" y="186055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5038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5725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crimmins@email.arizona.edu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http://cals.arizona.edu/climate</a:t>
            </a:r>
          </a:p>
        </p:txBody>
      </p:sp>
    </p:spTree>
    <p:extLst>
      <p:ext uri="{BB962C8B-B14F-4D97-AF65-F5344CB8AC3E}">
        <p14:creationId xmlns:p14="http://schemas.microsoft.com/office/powerpoint/2010/main" val="11733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933052" y="162000"/>
            <a:ext cx="5277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Acknowledgements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545" y="2603404"/>
            <a:ext cx="2570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Dan Ferguson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University of Arizona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CLIMAS/Institute of the Environment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7545" y="3904249"/>
            <a:ext cx="2918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Alison </a:t>
            </a:r>
            <a:r>
              <a:rPr lang="en-US" dirty="0" smtClean="0">
                <a:solidFill>
                  <a:schemeClr val="bg1"/>
                </a:solidFill>
              </a:rPr>
              <a:t>Meadow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University of Arizona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SW Climate Science Center/ Institute of the Environment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hopi_tribe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05" y="1038764"/>
            <a:ext cx="1982633" cy="123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NIDIS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7" y="73608"/>
            <a:ext cx="1713333" cy="164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24239" y="2532707"/>
            <a:ext cx="2570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Clayton </a:t>
            </a:r>
            <a:r>
              <a:rPr lang="en-US" dirty="0" err="1" smtClean="0">
                <a:solidFill>
                  <a:schemeClr val="bg1"/>
                </a:solidFill>
              </a:rPr>
              <a:t>Honyumptewa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Manager, Hopi </a:t>
            </a:r>
            <a:r>
              <a:rPr lang="en-US" sz="1400" dirty="0">
                <a:solidFill>
                  <a:schemeClr val="bg1"/>
                </a:solidFill>
              </a:rPr>
              <a:t>Tribe Department of Natural Resources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4239" y="3750427"/>
            <a:ext cx="25709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Priscilla </a:t>
            </a:r>
            <a:r>
              <a:rPr lang="en-US" dirty="0" err="1" smtClean="0">
                <a:solidFill>
                  <a:schemeClr val="bg1"/>
                </a:solidFill>
              </a:rPr>
              <a:t>Pavatea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Director Office of Range Management, Hopi </a:t>
            </a:r>
            <a:r>
              <a:rPr lang="en-US" sz="1400" dirty="0">
                <a:solidFill>
                  <a:schemeClr val="bg1"/>
                </a:solidFill>
              </a:rPr>
              <a:t>Tribe Department of Natural Resources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5719" y="5213032"/>
            <a:ext cx="759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and many others from UA, Hopi DNR, Navajo WMB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rontiernet.net/~nndwr_wmb/images/webDESIGN/mainbann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46"/>
          <a:stretch/>
        </p:blipFill>
        <p:spPr bwMode="auto">
          <a:xfrm>
            <a:off x="4569490" y="1054460"/>
            <a:ext cx="3652583" cy="119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NOAA-Transparent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23" y="90750"/>
            <a:ext cx="1407974" cy="140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6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80416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062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NOAA-SARP/NIDIS funding (2010) to support drought monitoring and planning efforts for Hopi Tribe and Navajo Nation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Lingering impacts from 2002 drought and hard hitting ‘flash drought’ 2009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Concerns over drought detection and response as well as planning at both Hopi and Navajo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2010-2013: Interviews, focus groups, field visits, working meetings, and presentations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Need for synthesis and interpretation of existing climate information and monitoring products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Focus on existing capacity…local drought impact monitoring</a:t>
            </a:r>
          </a:p>
        </p:txBody>
      </p:sp>
    </p:spTree>
    <p:extLst>
      <p:ext uri="{BB962C8B-B14F-4D97-AF65-F5344CB8AC3E}">
        <p14:creationId xmlns:p14="http://schemas.microsoft.com/office/powerpoint/2010/main" val="30172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_Corners_dbf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66780" cy="6833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3135" y="68648"/>
            <a:ext cx="362464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combined area of Hopi and Navajo reservations is </a:t>
            </a:r>
          </a:p>
          <a:p>
            <a:r>
              <a:rPr lang="en-US" dirty="0" smtClean="0"/>
              <a:t>~ 32,000sq. mi or ~83,000 </a:t>
            </a:r>
            <a:r>
              <a:rPr lang="en-US" dirty="0" err="1" smtClean="0"/>
              <a:t>sq</a:t>
            </a:r>
            <a:r>
              <a:rPr lang="en-US" dirty="0" smtClean="0"/>
              <a:t> km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58757" y="2233702"/>
            <a:ext cx="4695567" cy="264035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 descr="ireland cut 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7930">
            <a:off x="3428435" y="970721"/>
            <a:ext cx="3969063" cy="5226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5395395"/>
            <a:ext cx="7214512" cy="769441"/>
          </a:xfrm>
          <a:prstGeom prst="rect">
            <a:avLst/>
          </a:prstGeom>
          <a:solidFill>
            <a:srgbClr val="FFFFFF">
              <a:alpha val="73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5000" b="1" dirty="0" smtClean="0"/>
              <a:t>It’s a really big place…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6331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Sources_A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" y="-151615"/>
            <a:ext cx="9123563" cy="7050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156" y="6581001"/>
            <a:ext cx="359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map courtesy of Zack Guido, University of Arizona</a:t>
            </a:r>
            <a:endParaRPr lang="en-US" sz="1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ireland cut 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6127" y="-237277"/>
            <a:ext cx="3125609" cy="4115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7298" y="5367327"/>
            <a:ext cx="6264414" cy="769441"/>
          </a:xfrm>
          <a:prstGeom prst="rect">
            <a:avLst/>
          </a:prstGeom>
          <a:solidFill>
            <a:srgbClr val="FFFFFF">
              <a:alpha val="73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5000" b="1" dirty="0" smtClean="0"/>
              <a:t>without much data…</a:t>
            </a:r>
            <a:endParaRPr lang="en-US" sz="5000" b="1" dirty="0"/>
          </a:p>
        </p:txBody>
      </p:sp>
      <p:sp>
        <p:nvSpPr>
          <p:cNvPr id="5" name="Oval 4"/>
          <p:cNvSpPr/>
          <p:nvPr/>
        </p:nvSpPr>
        <p:spPr>
          <a:xfrm>
            <a:off x="4467553" y="257835"/>
            <a:ext cx="4289296" cy="250486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kachukai_Cliff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3657600"/>
          </a:xfrm>
          <a:prstGeom prst="rect">
            <a:avLst/>
          </a:prstGeom>
        </p:spPr>
      </p:pic>
      <p:pic>
        <p:nvPicPr>
          <p:cNvPr id="4" name="Picture 3" descr="DSC_3912_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78" y="3403600"/>
            <a:ext cx="4598437" cy="3454400"/>
          </a:xfrm>
          <a:prstGeom prst="rect">
            <a:avLst/>
          </a:prstGeom>
        </p:spPr>
      </p:pic>
      <p:pic>
        <p:nvPicPr>
          <p:cNvPr id="5" name="Picture 4" descr="IMG_17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857500"/>
            <a:ext cx="4902200" cy="3676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900" y="1049327"/>
            <a:ext cx="416849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500" b="1" dirty="0" smtClean="0">
                <a:solidFill>
                  <a:schemeClr val="bg1"/>
                </a:solidFill>
              </a:rPr>
              <a:t>complex topography, </a:t>
            </a:r>
            <a:endParaRPr lang="en-US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0809" y="112797"/>
            <a:ext cx="8521430" cy="5346145"/>
            <a:chOff x="320809" y="904670"/>
            <a:chExt cx="8521430" cy="5346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3" r="4847" b="53191"/>
            <a:stretch/>
          </p:blipFill>
          <p:spPr>
            <a:xfrm>
              <a:off x="320809" y="904670"/>
              <a:ext cx="8521430" cy="5346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4019549" y="2926407"/>
              <a:ext cx="4429126" cy="2297758"/>
              <a:chOff x="4019549" y="2926407"/>
              <a:chExt cx="4429126" cy="229775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019549" y="4200525"/>
                <a:ext cx="1981201" cy="48577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800724" y="3114675"/>
                <a:ext cx="1219201" cy="13287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019925" y="3817143"/>
                <a:ext cx="1428750" cy="99298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58180" y="4762500"/>
                <a:ext cx="1543954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chemeClr val="bg1"/>
                    </a:solidFill>
                  </a:rPr>
                  <a:t>Extended drought</a:t>
                </a:r>
              </a:p>
              <a:p>
                <a:pPr algn="ctr"/>
                <a:r>
                  <a:rPr lang="en-US" sz="1200" b="1" i="1" dirty="0" smtClean="0">
                    <a:solidFill>
                      <a:schemeClr val="bg1"/>
                    </a:solidFill>
                  </a:rPr>
                  <a:t>period</a:t>
                </a:r>
                <a:endParaRPr lang="en-US" sz="1200" b="1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48375" y="4445942"/>
                <a:ext cx="818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000000"/>
                    </a:solidFill>
                  </a:rPr>
                  <a:t>80’s wet</a:t>
                </a:r>
              </a:p>
              <a:p>
                <a:r>
                  <a:rPr lang="en-US" sz="1200" b="1" i="1" dirty="0" smtClean="0">
                    <a:solidFill>
                      <a:srgbClr val="000000"/>
                    </a:solidFill>
                  </a:rPr>
                  <a:t>period</a:t>
                </a:r>
                <a:endParaRPr lang="en-US" sz="1200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9450" y="2926407"/>
                <a:ext cx="1377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000000"/>
                    </a:solidFill>
                  </a:rPr>
                  <a:t>Rapid reversal -</a:t>
                </a:r>
              </a:p>
              <a:p>
                <a:r>
                  <a:rPr lang="en-US" sz="1200" b="1" i="1" dirty="0" smtClean="0">
                    <a:solidFill>
                      <a:srgbClr val="000000"/>
                    </a:solidFill>
                  </a:rPr>
                  <a:t>wet/dry years</a:t>
                </a:r>
                <a:endParaRPr lang="en-US" sz="1200" b="1" i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390588" y="5922118"/>
            <a:ext cx="658612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500" b="1" dirty="0" smtClean="0">
                <a:solidFill>
                  <a:schemeClr val="bg1"/>
                </a:solidFill>
              </a:rPr>
              <a:t>highly variable climate, </a:t>
            </a:r>
            <a:endParaRPr lang="en-US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294" y="5382520"/>
            <a:ext cx="880035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and livelihoods/land uses that are vulnerable to variability.</a:t>
            </a:r>
            <a:endParaRPr lang="en-US" sz="4500" b="1" dirty="0"/>
          </a:p>
        </p:txBody>
      </p:sp>
      <p:pic>
        <p:nvPicPr>
          <p:cNvPr id="2" name="Picture 1" descr="IMG_07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7"/>
          <a:stretch/>
        </p:blipFill>
        <p:spPr>
          <a:xfrm>
            <a:off x="-59764" y="-39507"/>
            <a:ext cx="9268238" cy="5313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4595" y="4990188"/>
            <a:ext cx="2088851" cy="23083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595959"/>
                </a:solidFill>
              </a:rPr>
              <a:t>Photo: Daniel Ferguson, U of  AZ</a:t>
            </a:r>
            <a:endParaRPr lang="en-US" sz="900" b="1" dirty="0">
              <a:solidFill>
                <a:srgbClr val="595959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98706" y="276353"/>
            <a:ext cx="5583098" cy="4362481"/>
            <a:chOff x="3471334" y="2151945"/>
            <a:chExt cx="5672666" cy="4508499"/>
          </a:xfrm>
        </p:grpSpPr>
        <p:sp>
          <p:nvSpPr>
            <p:cNvPr id="18" name="Rectangle 17"/>
            <p:cNvSpPr/>
            <p:nvPr/>
          </p:nvSpPr>
          <p:spPr>
            <a:xfrm>
              <a:off x="3471334" y="2151945"/>
              <a:ext cx="5672666" cy="45084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471334" y="6322547"/>
              <a:ext cx="5319887" cy="238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9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Photo courtesy Hopi Dept. of Natural Resources</a:t>
              </a:r>
              <a:endParaRPr lang="en-US" sz="9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9" name="Picture 18" descr="DSCN646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223" y="2307168"/>
              <a:ext cx="5390444" cy="404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2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Climate/drought concerns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25" y="1066800"/>
            <a:ext cx="4874821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Impact of recent droughts on unique cultural and natural resources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</a:rPr>
              <a:t>range conditions, water resources, </a:t>
            </a:r>
            <a:r>
              <a:rPr lang="en-US" sz="2400" dirty="0" err="1" smtClean="0">
                <a:solidFill>
                  <a:schemeClr val="bg1"/>
                </a:solidFill>
              </a:rPr>
              <a:t>dryland</a:t>
            </a:r>
            <a:r>
              <a:rPr lang="en-US" sz="2400" dirty="0" smtClean="0">
                <a:solidFill>
                  <a:schemeClr val="bg1"/>
                </a:solidFill>
              </a:rPr>
              <a:t> agriculture, ecosystems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Shifts in seasonality; snow vs. rain and impact on soil moisture status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Shifts in timing and intensity of precipitation events within </a:t>
            </a:r>
            <a:r>
              <a:rPr lang="en-US" sz="2400" dirty="0" smtClean="0">
                <a:solidFill>
                  <a:schemeClr val="bg1"/>
                </a:solidFill>
              </a:rPr>
              <a:t>seasons; dry spells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Warming temperatures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50" y="1270660"/>
            <a:ext cx="4167468" cy="447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4181" y="5741717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Decision calendar  from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Hopi DNR Workshop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536</Words>
  <Application>Microsoft Office PowerPoint</Application>
  <PresentationFormat>On-screen Show (4:3)</PresentationFormat>
  <Paragraphs>95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Assessing and Supporting Drought Monitoring Needs on the Hopi and Navajo Nations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Climate/drought 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cut at turning all this data into useful knowledge:</vt:lpstr>
      <vt:lpstr>PowerPoint Presentation</vt:lpstr>
      <vt:lpstr>Thanks!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A. Crimmins</dc:creator>
  <cp:lastModifiedBy>Crimmins</cp:lastModifiedBy>
  <cp:revision>315</cp:revision>
  <dcterms:created xsi:type="dcterms:W3CDTF">2005-03-20T03:10:10Z</dcterms:created>
  <dcterms:modified xsi:type="dcterms:W3CDTF">2013-12-12T17:34:12Z</dcterms:modified>
</cp:coreProperties>
</file>