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549" r:id="rId2"/>
    <p:sldId id="369" r:id="rId3"/>
    <p:sldId id="560" r:id="rId4"/>
    <p:sldId id="561" r:id="rId5"/>
    <p:sldId id="565" r:id="rId6"/>
    <p:sldId id="567" r:id="rId7"/>
    <p:sldId id="568" r:id="rId8"/>
    <p:sldId id="562" r:id="rId9"/>
    <p:sldId id="563" r:id="rId10"/>
    <p:sldId id="569" r:id="rId11"/>
    <p:sldId id="606" r:id="rId12"/>
    <p:sldId id="607" r:id="rId13"/>
    <p:sldId id="537" r:id="rId14"/>
    <p:sldId id="555" r:id="rId15"/>
    <p:sldId id="556" r:id="rId16"/>
    <p:sldId id="543" r:id="rId17"/>
    <p:sldId id="583" r:id="rId18"/>
    <p:sldId id="545" r:id="rId19"/>
    <p:sldId id="570" r:id="rId20"/>
    <p:sldId id="553" r:id="rId21"/>
    <p:sldId id="548" r:id="rId22"/>
    <p:sldId id="571" r:id="rId23"/>
    <p:sldId id="584" r:id="rId24"/>
    <p:sldId id="603" r:id="rId25"/>
    <p:sldId id="604" r:id="rId26"/>
    <p:sldId id="605" r:id="rId27"/>
    <p:sldId id="585" r:id="rId28"/>
    <p:sldId id="586" r:id="rId29"/>
    <p:sldId id="587" r:id="rId30"/>
    <p:sldId id="590" r:id="rId31"/>
    <p:sldId id="588" r:id="rId32"/>
    <p:sldId id="589" r:id="rId33"/>
    <p:sldId id="577" r:id="rId34"/>
    <p:sldId id="573" r:id="rId35"/>
    <p:sldId id="574" r:id="rId36"/>
    <p:sldId id="575" r:id="rId37"/>
    <p:sldId id="576" r:id="rId38"/>
    <p:sldId id="578" r:id="rId39"/>
    <p:sldId id="579" r:id="rId40"/>
    <p:sldId id="580" r:id="rId41"/>
    <p:sldId id="581" r:id="rId42"/>
    <p:sldId id="572" r:id="rId43"/>
    <p:sldId id="582" r:id="rId44"/>
    <p:sldId id="598" r:id="rId45"/>
    <p:sldId id="597" r:id="rId46"/>
    <p:sldId id="599" r:id="rId47"/>
    <p:sldId id="601" r:id="rId48"/>
    <p:sldId id="464" r:id="rId49"/>
    <p:sldId id="600" r:id="rId50"/>
    <p:sldId id="512" r:id="rId51"/>
    <p:sldId id="515" r:id="rId52"/>
    <p:sldId id="532" r:id="rId53"/>
    <p:sldId id="531" r:id="rId54"/>
    <p:sldId id="470" r:id="rId55"/>
    <p:sldId id="501" r:id="rId56"/>
    <p:sldId id="602" r:id="rId57"/>
    <p:sldId id="480" r:id="rId58"/>
    <p:sldId id="526" r:id="rId59"/>
    <p:sldId id="591" r:id="rId60"/>
    <p:sldId id="592" r:id="rId61"/>
    <p:sldId id="593" r:id="rId62"/>
    <p:sldId id="594" r:id="rId63"/>
    <p:sldId id="595" r:id="rId64"/>
    <p:sldId id="596" r:id="rId65"/>
    <p:sldId id="538" r:id="rId66"/>
    <p:sldId id="433" r:id="rId67"/>
    <p:sldId id="557" r:id="rId68"/>
    <p:sldId id="497" r:id="rId69"/>
    <p:sldId id="493" r:id="rId70"/>
    <p:sldId id="494" r:id="rId71"/>
    <p:sldId id="508" r:id="rId72"/>
    <p:sldId id="514" r:id="rId73"/>
    <p:sldId id="516" r:id="rId74"/>
    <p:sldId id="517" r:id="rId75"/>
    <p:sldId id="518" r:id="rId76"/>
    <p:sldId id="500" r:id="rId77"/>
    <p:sldId id="465" r:id="rId78"/>
    <p:sldId id="519" r:id="rId79"/>
    <p:sldId id="520" r:id="rId80"/>
    <p:sldId id="521" r:id="rId81"/>
    <p:sldId id="522" r:id="rId82"/>
    <p:sldId id="523" r:id="rId83"/>
    <p:sldId id="525" r:id="rId84"/>
    <p:sldId id="509" r:id="rId85"/>
    <p:sldId id="542" r:id="rId86"/>
    <p:sldId id="524" r:id="rId8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00"/>
    <a:srgbClr val="FF0000"/>
    <a:srgbClr val="CCCC00"/>
    <a:srgbClr val="00CC99"/>
    <a:srgbClr val="FFCC99"/>
    <a:srgbClr val="CCFF99"/>
    <a:srgbClr val="99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288" autoAdjust="0"/>
  </p:normalViewPr>
  <p:slideViewPr>
    <p:cSldViewPr snapToGrid="0">
      <p:cViewPr>
        <p:scale>
          <a:sx n="70" d="100"/>
          <a:sy n="70" d="100"/>
        </p:scale>
        <p:origin x="-2094" y="-858"/>
      </p:cViewPr>
      <p:guideLst>
        <p:guide orient="horz" pos="2171"/>
        <p:guide pos="2882"/>
      </p:guideLst>
    </p:cSldViewPr>
  </p:slideViewPr>
  <p:notesTextViewPr>
    <p:cViewPr>
      <p:scale>
        <a:sx n="100" d="100"/>
        <a:sy n="100" d="100"/>
      </p:scale>
      <p:origin x="0" y="0"/>
    </p:cViewPr>
  </p:notesTextViewPr>
  <p:sorterViewPr>
    <p:cViewPr>
      <p:scale>
        <a:sx n="60" d="100"/>
        <a:sy n="60" d="100"/>
      </p:scale>
      <p:origin x="0" y="279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defTabSz="927100">
              <a:defRPr sz="1200"/>
            </a:lvl1pPr>
          </a:lstStyle>
          <a:p>
            <a:endParaRPr lang="en-US"/>
          </a:p>
        </p:txBody>
      </p:sp>
      <p:sp>
        <p:nvSpPr>
          <p:cNvPr id="95235"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algn="r" defTabSz="927100">
              <a:defRPr sz="1200"/>
            </a:lvl1pPr>
          </a:lstStyle>
          <a:p>
            <a:endParaRPr lang="en-US"/>
          </a:p>
        </p:txBody>
      </p:sp>
      <p:sp>
        <p:nvSpPr>
          <p:cNvPr id="95236"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defTabSz="927100">
              <a:defRPr sz="1200"/>
            </a:lvl1pPr>
          </a:lstStyle>
          <a:p>
            <a:endParaRPr lang="en-US"/>
          </a:p>
        </p:txBody>
      </p:sp>
      <p:sp>
        <p:nvSpPr>
          <p:cNvPr id="95237"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algn="r" defTabSz="927100">
              <a:defRPr sz="1200"/>
            </a:lvl1pPr>
          </a:lstStyle>
          <a:p>
            <a:fld id="{3D166968-EED8-4FF2-B7A4-0331EF4AEB68}"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3" tIns="47111" rIns="94223" bIns="47111" numCol="1" anchor="t" anchorCtr="0" compatLnSpc="1">
            <a:prstTxWarp prst="textNoShape">
              <a:avLst/>
            </a:prstTxWarp>
          </a:bodyPr>
          <a:lstStyle>
            <a:lvl1pPr defTabSz="941388">
              <a:defRPr sz="1200"/>
            </a:lvl1pPr>
          </a:lstStyle>
          <a:p>
            <a:endParaRPr lang="en-US"/>
          </a:p>
        </p:txBody>
      </p:sp>
      <p:sp>
        <p:nvSpPr>
          <p:cNvPr id="11267" name="Rectangle 3"/>
          <p:cNvSpPr>
            <a:spLocks noGrp="1" noChangeArrowheads="1"/>
          </p:cNvSpPr>
          <p:nvPr>
            <p:ph type="dt" idx="1"/>
          </p:nvPr>
        </p:nvSpPr>
        <p:spPr bwMode="auto">
          <a:xfrm>
            <a:off x="4022725" y="0"/>
            <a:ext cx="3078163" cy="469900"/>
          </a:xfrm>
          <a:prstGeom prst="rect">
            <a:avLst/>
          </a:prstGeom>
          <a:noFill/>
          <a:ln w="9525">
            <a:noFill/>
            <a:miter lim="800000"/>
            <a:headEnd/>
            <a:tailEnd/>
          </a:ln>
          <a:effectLst/>
        </p:spPr>
        <p:txBody>
          <a:bodyPr vert="horz" wrap="square" lIns="94223" tIns="47111" rIns="94223" bIns="47111" numCol="1" anchor="t" anchorCtr="0" compatLnSpc="1">
            <a:prstTxWarp prst="textNoShape">
              <a:avLst/>
            </a:prstTxWarp>
          </a:bodyPr>
          <a:lstStyle>
            <a:lvl1pPr algn="r" defTabSz="941388">
              <a:defRPr sz="1200"/>
            </a:lvl1pPr>
          </a:lstStyle>
          <a:p>
            <a:endParaRPr lang="en-US"/>
          </a:p>
        </p:txBody>
      </p:sp>
      <p:sp>
        <p:nvSpPr>
          <p:cNvPr id="11268"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4223" tIns="47111" rIns="94223" bIns="471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0"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a:effectLst/>
        </p:spPr>
        <p:txBody>
          <a:bodyPr vert="horz" wrap="square" lIns="94223" tIns="47111" rIns="94223" bIns="47111" numCol="1" anchor="b" anchorCtr="0" compatLnSpc="1">
            <a:prstTxWarp prst="textNoShape">
              <a:avLst/>
            </a:prstTxWarp>
          </a:bodyPr>
          <a:lstStyle>
            <a:lvl1pPr defTabSz="941388">
              <a:defRPr sz="1200"/>
            </a:lvl1pPr>
          </a:lstStyle>
          <a:p>
            <a:endParaRPr lang="en-US"/>
          </a:p>
        </p:txBody>
      </p:sp>
      <p:sp>
        <p:nvSpPr>
          <p:cNvPr id="11271"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a:effectLst/>
        </p:spPr>
        <p:txBody>
          <a:bodyPr vert="horz" wrap="square" lIns="94223" tIns="47111" rIns="94223" bIns="47111" numCol="1" anchor="b" anchorCtr="0" compatLnSpc="1">
            <a:prstTxWarp prst="textNoShape">
              <a:avLst/>
            </a:prstTxWarp>
          </a:bodyPr>
          <a:lstStyle>
            <a:lvl1pPr algn="r" defTabSz="941388">
              <a:defRPr sz="1200"/>
            </a:lvl1pPr>
          </a:lstStyle>
          <a:p>
            <a:fld id="{C00B4297-7B1C-4A1B-B164-80A2C007B55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59010-FC41-4B05-9B94-AFD199AF8ACA}" type="slidenum">
              <a:rPr lang="en-US"/>
              <a:pPr/>
              <a:t>1</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64F662CF-E6FA-448C-B079-DC04E4B2D5C8}" type="slidenum">
              <a:rPr lang="en-US" smtClean="0">
                <a:latin typeface="Arial" pitchFamily="34" charset="0"/>
              </a:rPr>
              <a:pPr>
                <a:defRPr/>
              </a:pPr>
              <a:t>25</a:t>
            </a:fld>
            <a:endParaRPr 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02257737-7207-4556-82D3-A415E7631081}" type="slidenum">
              <a:rPr lang="en-US" smtClean="0">
                <a:latin typeface="Arial" pitchFamily="34" charset="0"/>
              </a:rPr>
              <a:pPr>
                <a:defRPr/>
              </a:pPr>
              <a:t>27</a:t>
            </a:fld>
            <a:endParaRPr 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396FC133-FCF5-448D-A8B8-D0E857498B2E}" type="slidenum">
              <a:rPr lang="en-US" smtClean="0">
                <a:latin typeface="Arial" pitchFamily="34" charset="0"/>
              </a:rPr>
              <a:pPr>
                <a:defRPr/>
              </a:pPr>
              <a:t>28</a:t>
            </a:fld>
            <a:endParaRPr 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38B21E76-3C47-47D9-9713-E6164B4D3E3E}" type="slidenum">
              <a:rPr lang="en-US" smtClean="0">
                <a:latin typeface="Arial" pitchFamily="34" charset="0"/>
              </a:rPr>
              <a:pPr>
                <a:defRPr/>
              </a:pPr>
              <a:t>29</a:t>
            </a:fld>
            <a:endParaRPr 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C854263F-F316-4D58-B79C-6A60F1B6AC92}" type="slidenum">
              <a:rPr lang="en-US" smtClean="0">
                <a:latin typeface="Arial" pitchFamily="34" charset="0"/>
              </a:rPr>
              <a:pPr>
                <a:defRPr/>
              </a:pPr>
              <a:t>31</a:t>
            </a:fld>
            <a:endParaRPr 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46C5F926-24C4-4E6F-B7F5-9E7AF12E910D}" type="slidenum">
              <a:rPr lang="en-US" smtClean="0">
                <a:latin typeface="Arial" pitchFamily="34" charset="0"/>
              </a:rPr>
              <a:pPr>
                <a:defRPr/>
              </a:pPr>
              <a:t>32</a:t>
            </a:fld>
            <a:endParaRPr lang="en-US"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a:defRPr/>
            </a:pPr>
            <a:fld id="{0A73DE99-A1EC-4A24-89B4-4B4F8DE1D68D}" type="slidenum">
              <a:rPr lang="en-US">
                <a:latin typeface="Arial" pitchFamily="34" charset="0"/>
              </a:rPr>
              <a:pPr>
                <a:defRPr/>
              </a:pPr>
              <a:t>34</a:t>
            </a:fld>
            <a:endParaRPr lang="en-US">
              <a:latin typeface="Arial"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946380" y="4459837"/>
            <a:ext cx="5209715" cy="4223882"/>
          </a:xfrm>
          <a:noFill/>
          <a:ln/>
        </p:spPr>
        <p:txBody>
          <a:bodyPr/>
          <a:lstStyle/>
          <a:p>
            <a:pPr eaLnBrk="1" hangingPunct="1">
              <a:buFontTx/>
              <a:buChar char="•"/>
            </a:pPr>
            <a:r>
              <a:rPr lang="en-US" smtClean="0">
                <a:latin typeface="Arial" pitchFamily="34" charset="0"/>
              </a:rPr>
              <a:t>Anomalously warm equatorial sea surface temperatures (SST) off of the South American coast are El Nino events. Anomalously cold SSTs are La Nina events.</a:t>
            </a:r>
          </a:p>
          <a:p>
            <a:pPr eaLnBrk="1" hangingPunct="1">
              <a:buFontTx/>
              <a:buChar char="•"/>
            </a:pPr>
            <a:r>
              <a:rPr lang="en-US" smtClean="0">
                <a:latin typeface="Arial" pitchFamily="34" charset="0"/>
              </a:rPr>
              <a:t>El Nino and La Nina episodes develop every 2-5 years.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950F1DF6-DB9C-4A66-B8CD-2417B28AC08B}" type="slidenum">
              <a:rPr lang="en-US">
                <a:latin typeface="Arial" pitchFamily="34" charset="0"/>
              </a:rPr>
              <a:pPr>
                <a:defRPr/>
              </a:pPr>
              <a:t>35</a:t>
            </a:fld>
            <a:endParaRPr lang="en-US">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5A0E5A0C-2937-44FA-BF3D-D8752FB2DEF8}" type="slidenum">
              <a:rPr lang="en-US">
                <a:latin typeface="Arial" pitchFamily="34" charset="0"/>
              </a:rPr>
              <a:pPr>
                <a:defRPr/>
              </a:pPr>
              <a:t>36</a:t>
            </a:fld>
            <a:endParaRPr lang="en-US">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331D2DAD-CA63-4423-9D80-BACBA05CF8BA}" type="slidenum">
              <a:rPr lang="en-US">
                <a:latin typeface="Arial" pitchFamily="34" charset="0"/>
              </a:rPr>
              <a:pPr>
                <a:defRPr/>
              </a:pPr>
              <a:t>37</a:t>
            </a:fld>
            <a:endParaRPr lang="en-US">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24065-FBC8-4A05-AB9B-92F76C2042E9}" type="slidenum">
              <a:rPr lang="en-US"/>
              <a:pPr/>
              <a:t>2</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pPr>
              <a:buFontTx/>
              <a:buChar char="-"/>
            </a:pPr>
            <a:r>
              <a:rPr lang="en-US"/>
              <a:t>What is going on?</a:t>
            </a:r>
          </a:p>
          <a:p>
            <a:pPr>
              <a:buFontTx/>
              <a:buChar char="-"/>
            </a:pPr>
            <a:r>
              <a:rPr lang="en-US"/>
              <a:t>Why and what extension is…</a:t>
            </a:r>
          </a:p>
          <a:p>
            <a:pPr>
              <a:buFontTx/>
              <a:buChar char="-"/>
            </a:pPr>
            <a:r>
              <a:rPr lang="en-US"/>
              <a:t>Who am I working with</a:t>
            </a:r>
          </a:p>
          <a:p>
            <a:pPr>
              <a:buFontTx/>
              <a:buChar char="-"/>
            </a:pPr>
            <a:r>
              <a:rPr lang="en-US"/>
              <a:t>What am I doing…</a:t>
            </a:r>
          </a:p>
          <a:p>
            <a:pPr>
              <a:buFontTx/>
              <a:buChar cha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D124CE14-EB8F-4EEE-A313-C7629144B827}" type="slidenum">
              <a:rPr lang="en-US">
                <a:latin typeface="Arial" pitchFamily="34" charset="0"/>
              </a:rPr>
              <a:pPr>
                <a:defRPr/>
              </a:pPr>
              <a:t>38</a:t>
            </a:fld>
            <a:endParaRPr lang="en-US">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46380" y="4459837"/>
            <a:ext cx="5209715" cy="4223882"/>
          </a:xfrm>
          <a:noFill/>
          <a:ln/>
        </p:spPr>
        <p:txBody>
          <a:bodyPr/>
          <a:lstStyle/>
          <a:p>
            <a:pPr eaLnBrk="1" hangingPunct="1">
              <a:buFontTx/>
              <a:buChar char="•"/>
            </a:pPr>
            <a:r>
              <a:rPr lang="en-US" smtClean="0">
                <a:latin typeface="Arial" pitchFamily="34" charset="0"/>
              </a:rPr>
              <a:t>Cold, equatorial sea surface temperatures displace active Pacific jet stream further north, away from southwest U.S.</a:t>
            </a:r>
          </a:p>
          <a:p>
            <a:pPr eaLnBrk="1" hangingPunct="1">
              <a:buFontTx/>
              <a:buChar char="•"/>
            </a:pPr>
            <a:r>
              <a:rPr lang="en-US" smtClean="0">
                <a:latin typeface="Arial" pitchFamily="34" charset="0"/>
              </a:rPr>
              <a:t>This limits storm systems and precipitation over the southwest during the winter months.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A12F1F22-5634-4D1A-8A94-EC2A292F4F86}" type="slidenum">
              <a:rPr lang="en-US">
                <a:latin typeface="Arial" pitchFamily="34" charset="0"/>
              </a:rPr>
              <a:pPr>
                <a:defRPr/>
              </a:pPr>
              <a:t>39</a:t>
            </a:fld>
            <a:endParaRPr lang="en-US">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46380" y="4459837"/>
            <a:ext cx="5209715" cy="4223882"/>
          </a:xfrm>
          <a:noFill/>
          <a:ln/>
        </p:spPr>
        <p:txBody>
          <a:bodyPr/>
          <a:lstStyle/>
          <a:p>
            <a:pPr eaLnBrk="1" hangingPunct="1">
              <a:buFontTx/>
              <a:buChar char="•"/>
            </a:pPr>
            <a:r>
              <a:rPr lang="en-US" smtClean="0">
                <a:latin typeface="Arial" pitchFamily="34" charset="0"/>
              </a:rPr>
              <a:t>Warm, equatorial sea surface temperatures enhance the Pacific jet stream over the southwest U.S.</a:t>
            </a:r>
          </a:p>
          <a:p>
            <a:pPr eaLnBrk="1" hangingPunct="1">
              <a:buFontTx/>
              <a:buChar char="•"/>
            </a:pPr>
            <a:r>
              <a:rPr lang="en-US" smtClean="0">
                <a:latin typeface="Arial" pitchFamily="34" charset="0"/>
              </a:rPr>
              <a:t>This increases storm system passages and precipitation over the southwest during the winter months.</a:t>
            </a:r>
          </a:p>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E0F8456D-D96E-4FDA-B764-1DC96EAEB97F}" type="slidenum">
              <a:rPr lang="en-US">
                <a:latin typeface="Arial" pitchFamily="34" charset="0"/>
              </a:rPr>
              <a:pPr>
                <a:defRPr/>
              </a:pPr>
              <a:t>40</a:t>
            </a:fld>
            <a:endParaRPr lang="en-US">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946380" y="4459837"/>
            <a:ext cx="5209715" cy="4223882"/>
          </a:xfrm>
          <a:noFill/>
          <a:ln/>
        </p:spPr>
        <p:txBody>
          <a:bodyPr/>
          <a:lstStyle/>
          <a:p>
            <a:pPr eaLnBrk="1" hangingPunct="1">
              <a:buFontTx/>
              <a:buChar char="•"/>
            </a:pPr>
            <a:r>
              <a:rPr lang="en-US" smtClean="0">
                <a:latin typeface="Arial" pitchFamily="34" charset="0"/>
              </a:rPr>
              <a:t>La Nina episodes are almost consistently associated with lower winter precipitation amounts. Higher confidence in La Nina/Dry Winter forecast.</a:t>
            </a:r>
          </a:p>
          <a:p>
            <a:pPr eaLnBrk="1" hangingPunct="1">
              <a:buFontTx/>
              <a:buChar char="•"/>
            </a:pPr>
            <a:r>
              <a:rPr lang="en-US" smtClean="0">
                <a:latin typeface="Arial" pitchFamily="34" charset="0"/>
              </a:rPr>
              <a:t>Much more spread in precipitation amounts associated with El Nino episodes. Less confidence in El Nino/Wet Winter forecast.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9894A-674D-4289-8E5E-80856CE00615}" type="slidenum">
              <a:rPr lang="en-US"/>
              <a:pPr/>
              <a:t>48</a:t>
            </a:fld>
            <a:endParaRPr lang="en-US" dirty="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5B015865-1581-40E1-88BF-EA27F436F746}" type="slidenum">
              <a:rPr lang="en-US" smtClean="0">
                <a:latin typeface="Arial" pitchFamily="34" charset="0"/>
              </a:rPr>
              <a:pPr>
                <a:defRPr/>
              </a:pPr>
              <a:t>49</a:t>
            </a:fld>
            <a:endParaRPr lang="en-US" smtClean="0">
              <a:latin typeface="Arial" pitchFamily="34" charset="0"/>
            </a:endParaRPr>
          </a:p>
        </p:txBody>
      </p:sp>
      <p:sp>
        <p:nvSpPr>
          <p:cNvPr id="115715" name="Rectangle 2"/>
          <p:cNvSpPr>
            <a:spLocks noGrp="1" noRot="1" noChangeAspect="1" noChangeArrowheads="1" noTextEdit="1"/>
          </p:cNvSpPr>
          <p:nvPr>
            <p:ph type="sldImg"/>
          </p:nvPr>
        </p:nvSpPr>
        <p:spPr>
          <a:xfrm>
            <a:off x="1222280" y="703205"/>
            <a:ext cx="4657917" cy="3519125"/>
          </a:xfrm>
          <a:ln/>
        </p:spPr>
      </p:sp>
      <p:sp>
        <p:nvSpPr>
          <p:cNvPr id="115716" name="Rectangle 3"/>
          <p:cNvSpPr>
            <a:spLocks noGrp="1" noChangeArrowheads="1"/>
          </p:cNvSpPr>
          <p:nvPr>
            <p:ph type="body" idx="1"/>
          </p:nvPr>
        </p:nvSpPr>
        <p:spPr>
          <a:xfrm>
            <a:off x="946380" y="4459837"/>
            <a:ext cx="5209715" cy="422543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AFDA8-5785-4C4F-98CE-38521B642FFE}" type="slidenum">
              <a:rPr lang="en-US"/>
              <a:pPr/>
              <a:t>52</a:t>
            </a:fld>
            <a:endParaRPr 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3F1DC-937A-4794-BDC5-E868BCC2BD62}" type="slidenum">
              <a:rPr lang="en-US"/>
              <a:pPr/>
              <a:t>53</a:t>
            </a:fld>
            <a:endParaRPr 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r>
              <a:rPr lang="en-US" b="1"/>
              <a:t>Figure 10.18.</a:t>
            </a:r>
            <a:r>
              <a:rPr lang="en-US" i="1"/>
              <a:t> Changes in extremes based on multi-model simulations from nine global coupled climate models, adapted from Tebaldi et al. (2006). (a) Globally averaged changes in precipitation intensity (defined as the annual total precipitation divided by the number of wet days) for a low (SRES B1), middle (SRES A1B) and high (SRES A2) scenario. (b) Changes in spatial patterns of simulated precipitation intensity between two 20-year means (2080–2099 minus 1980–1999) for the A1B scenario. (c) Globally averaged changes in dry days (defined as the annual maximum number of consecutive dry days). (d) Changes in spatial patterns of simulated dry days between two 20-year means (2080–2099 minus 1980–1999) for the A1B scenario. Solid lines in (a) and (c) are the 10-year smoothed multi-model ensemble means; the envelope indicates the ensemble mean standard deviation. Stippling in (b) and (d) denotes areas where at least five of the nine models concur in determining that the change is statistically significant. Extreme indices are calculated only over land following Frich et al. (2002). Each model’s time series was centred on its 1980 to 1999 average and normalised (rescaled) by its standard deviation computed (after de-trending) over the period 1960 to 2099. The models were then aggregated into an ensemble average, both at the global and at the grid-box level. Thus, changes are given in units of standard deviations.</a:t>
            </a:r>
          </a:p>
          <a:p>
            <a:endParaRPr lang="en-US"/>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3781A-3698-4533-A9C4-7DB6F2EA2F04}" type="slidenum">
              <a:rPr lang="en-US"/>
              <a:pPr/>
              <a:t>54</a:t>
            </a:fld>
            <a:endParaRPr lang="en-US"/>
          </a:p>
        </p:txBody>
      </p:sp>
      <p:sp>
        <p:nvSpPr>
          <p:cNvPr id="481282" name="Rectangle 2"/>
          <p:cNvSpPr>
            <a:spLocks noGrp="1" noRot="1" noChangeAspect="1" noChangeArrowheads="1" noTextEdit="1"/>
          </p:cNvSpPr>
          <p:nvPr>
            <p:ph type="sldImg"/>
          </p:nvPr>
        </p:nvSpPr>
        <p:spPr>
          <a:xfrm>
            <a:off x="1204913" y="704850"/>
            <a:ext cx="4694237" cy="3521075"/>
          </a:xfrm>
          <a:ln/>
        </p:spPr>
      </p:sp>
      <p:sp>
        <p:nvSpPr>
          <p:cNvPr id="481283" name="Rectangle 3"/>
          <p:cNvSpPr>
            <a:spLocks noGrp="1" noChangeArrowheads="1"/>
          </p:cNvSpPr>
          <p:nvPr>
            <p:ph type="body" idx="1"/>
          </p:nvPr>
        </p:nvSpPr>
        <p:spPr>
          <a:xfrm>
            <a:off x="711200" y="4459288"/>
            <a:ext cx="5680075" cy="4224337"/>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F6E4C-0A6C-4D64-9988-5255E6179CB7}" type="slidenum">
              <a:rPr lang="en-US"/>
              <a:pPr/>
              <a:t>55</a:t>
            </a:fld>
            <a:endParaRPr lang="en-US"/>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3A735D9F-A128-4F34-8DC9-B9B280EEFE29}" type="slidenum">
              <a:rPr lang="en-US" smtClean="0">
                <a:latin typeface="Arial" pitchFamily="34" charset="0"/>
              </a:rPr>
              <a:pPr>
                <a:defRPr/>
              </a:pPr>
              <a:t>56</a:t>
            </a:fld>
            <a:endParaRPr lang="en-US"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10FDD-8643-46D1-9844-E094E2BDA311}" type="slidenum">
              <a:rPr lang="en-US"/>
              <a:pPr/>
              <a:t>13</a:t>
            </a:fld>
            <a:endParaRPr lang="en-US"/>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C163D-CAB4-4C16-A8AA-4BB3AEB0C8D9}" type="slidenum">
              <a:rPr lang="en-US"/>
              <a:pPr/>
              <a:t>57</a:t>
            </a:fld>
            <a:endParaRPr 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281335F9-486B-4366-BF35-D6C3D82D5D9F}" type="slidenum">
              <a:rPr lang="en-US" smtClean="0">
                <a:latin typeface="Arial" pitchFamily="34" charset="0"/>
              </a:rPr>
              <a:pPr>
                <a:defRPr/>
              </a:pPr>
              <a:t>59</a:t>
            </a:fld>
            <a:endParaRPr lang="en-US"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6FD343A4-F8ED-4B03-807C-62D63EE65A9F}" type="slidenum">
              <a:rPr lang="en-US" smtClean="0">
                <a:latin typeface="Arial" pitchFamily="34" charset="0"/>
              </a:rPr>
              <a:pPr>
                <a:defRPr/>
              </a:pPr>
              <a:t>60</a:t>
            </a:fld>
            <a:endParaRPr lang="en-US" smtClean="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F3CF6BA8-4D2F-46D0-A2B5-596E9F0248C5}" type="slidenum">
              <a:rPr lang="en-US" smtClean="0">
                <a:latin typeface="Arial" pitchFamily="34" charset="0"/>
              </a:rPr>
              <a:pPr>
                <a:defRPr/>
              </a:pPr>
              <a:t>61</a:t>
            </a:fld>
            <a:endParaRPr lang="en-US" smtClean="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969F86CC-6F26-46F2-98AA-BD9311DE0BE6}" type="slidenum">
              <a:rPr lang="en-US" smtClean="0">
                <a:latin typeface="Arial" pitchFamily="34" charset="0"/>
              </a:rPr>
              <a:pPr>
                <a:defRPr/>
              </a:pPr>
              <a:t>62</a:t>
            </a:fld>
            <a:endParaRPr lang="en-US" smtClean="0">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A3250E88-E9F6-427D-B7C8-E4712EF17860}" type="slidenum">
              <a:rPr lang="en-US" smtClean="0">
                <a:latin typeface="Arial" pitchFamily="34" charset="0"/>
              </a:rPr>
              <a:pPr>
                <a:defRPr/>
              </a:pPr>
              <a:t>63</a:t>
            </a:fld>
            <a:endParaRPr lang="en-US" smtClean="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E3A8B359-1981-4ABD-B3C8-95F148B7751D}" type="slidenum">
              <a:rPr lang="en-US" smtClean="0">
                <a:latin typeface="Arial" pitchFamily="34" charset="0"/>
              </a:rPr>
              <a:pPr>
                <a:defRPr/>
              </a:pPr>
              <a:t>64</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46380" y="4459837"/>
            <a:ext cx="5209715" cy="422388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DB0DA-FCDC-4FB1-8F5E-C5F60B35139A}" type="slidenum">
              <a:rPr lang="en-US"/>
              <a:pPr/>
              <a:t>65</a:t>
            </a:fld>
            <a:endParaRPr 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xfrm>
            <a:off x="946150" y="4459288"/>
            <a:ext cx="5210175" cy="4224337"/>
          </a:xfrm>
        </p:spPr>
        <p:txBody>
          <a:bodyPr/>
          <a:lstStyle/>
          <a:p>
            <a:r>
              <a:rPr lang="en-US"/>
              <a:t>Orient people not in AZ to dramatic variability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1E702-96AD-46A5-8E66-211A01B1A138}" type="slidenum">
              <a:rPr lang="en-US"/>
              <a:pPr/>
              <a:t>66</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843777-031A-4CE6-81F3-73D1F0037E93}" type="slidenum">
              <a:rPr lang="en-US"/>
              <a:pPr/>
              <a:t>67</a:t>
            </a:fld>
            <a:endParaRPr lang="en-US"/>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7FE5F-4DC4-4782-B727-30DE5DB9414D}" type="slidenum">
              <a:rPr lang="en-US"/>
              <a:pPr/>
              <a:t>16</a:t>
            </a:fld>
            <a:endParaRPr lang="en-US"/>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F69F87-7A1E-4834-A955-2FD3CFFC0ED0}" type="slidenum">
              <a:rPr lang="en-US"/>
              <a:pPr/>
              <a:t>68</a:t>
            </a:fld>
            <a:endParaRPr lang="en-US"/>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4C6D04-66DE-402D-9148-7731266D6127}" type="slidenum">
              <a:rPr lang="en-US"/>
              <a:pPr/>
              <a:t>69</a:t>
            </a:fld>
            <a:endParaRPr 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456C9-92E5-4AA4-B0FD-6710A33A316C}" type="slidenum">
              <a:rPr lang="en-US"/>
              <a:pPr/>
              <a:t>70</a:t>
            </a:fld>
            <a:endParaRPr 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7D1E4-326C-4CEB-9580-1E977882749C}" type="slidenum">
              <a:rPr lang="en-US"/>
              <a:pPr/>
              <a:t>71</a:t>
            </a:fld>
            <a:endParaRPr lang="en-US"/>
          </a:p>
        </p:txBody>
      </p:sp>
      <p:sp>
        <p:nvSpPr>
          <p:cNvPr id="563202" name="Rectangle 2"/>
          <p:cNvSpPr>
            <a:spLocks noGrp="1" noRot="1" noChangeAspect="1" noChangeArrowheads="1" noTextEdit="1"/>
          </p:cNvSpPr>
          <p:nvPr>
            <p:ph type="sldImg"/>
          </p:nvPr>
        </p:nvSpPr>
        <p:spPr>
          <a:xfrm>
            <a:off x="1204913" y="704850"/>
            <a:ext cx="4691062" cy="3517900"/>
          </a:xfrm>
          <a:ln/>
        </p:spPr>
      </p:sp>
      <p:sp>
        <p:nvSpPr>
          <p:cNvPr id="563203" name="Rectangle 3"/>
          <p:cNvSpPr>
            <a:spLocks noGrp="1" noChangeArrowheads="1"/>
          </p:cNvSpPr>
          <p:nvPr>
            <p:ph type="body" idx="1"/>
          </p:nvPr>
        </p:nvSpPr>
        <p:spPr>
          <a:xfrm>
            <a:off x="944563" y="4459288"/>
            <a:ext cx="5213350" cy="4224337"/>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4E5DF-1EC7-4A0F-A5BF-41BC0AD73B63}" type="slidenum">
              <a:rPr lang="en-US"/>
              <a:pPr/>
              <a:t>74</a:t>
            </a:fld>
            <a:endParaRPr lang="en-US"/>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F73C7-0102-4EED-9C12-4F4C03321249}" type="slidenum">
              <a:rPr lang="en-US"/>
              <a:pPr/>
              <a:t>75</a:t>
            </a:fld>
            <a:endParaRPr 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E7E09-D239-4F8F-A5AF-B012D0E00BFC}" type="slidenum">
              <a:rPr lang="en-US"/>
              <a:pPr/>
              <a:t>76</a:t>
            </a:fld>
            <a:endParaRPr lang="en-US"/>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CCC0D-65E7-45E5-B932-8F0F9FB6211C}" type="slidenum">
              <a:rPr lang="en-US"/>
              <a:pPr/>
              <a:t>77</a:t>
            </a:fld>
            <a:endParaRPr lang="en-US"/>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9A933F-C840-4EC8-9D29-8CDCAFC06AA6}" type="slidenum">
              <a:rPr lang="en-US"/>
              <a:pPr/>
              <a:t>78</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50B5C-F7E3-4A64-AC92-BA1C54C4E7AD}" type="slidenum">
              <a:rPr lang="en-US"/>
              <a:pPr/>
              <a:t>80</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ECA4117-A5B9-473E-9EE9-19535545EF00}" type="slidenum">
              <a:rPr lang="en-US" smtClean="0">
                <a:latin typeface="Arial" pitchFamily="34" charset="0"/>
              </a:rPr>
              <a:pPr>
                <a:defRPr/>
              </a:pPr>
              <a:t>17</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EE07B1-667D-4202-95C9-A2982E668C25}" type="slidenum">
              <a:rPr lang="en-US"/>
              <a:pPr/>
              <a:t>81</a:t>
            </a:fld>
            <a:endParaRPr lang="en-US"/>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BB304-FABE-4588-B10F-B6928B5EF196}" type="slidenum">
              <a:rPr lang="en-US"/>
              <a:pPr/>
              <a:t>82</a:t>
            </a:fld>
            <a:endParaRPr 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C854C-1660-4FAC-B45F-5FD84BE3C0EA}" type="slidenum">
              <a:rPr lang="en-US"/>
              <a:pPr/>
              <a:t>83</a:t>
            </a:fld>
            <a:endParaRPr 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1524E-16A7-4C21-BAA9-EE1540E2E7C8}" type="slidenum">
              <a:rPr lang="en-US"/>
              <a:pPr/>
              <a:t>85</a:t>
            </a:fld>
            <a:endParaRPr lang="en-US"/>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9B116-9701-436C-BD42-D4D2E6D385B7}" type="slidenum">
              <a:rPr lang="en-US"/>
              <a:pPr/>
              <a:t>86</a:t>
            </a:fld>
            <a:endParaRPr lang="en-US"/>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3A01F6-B015-46DC-A545-E4830FE42C6D}" type="slidenum">
              <a:rPr lang="en-US"/>
              <a:pPr/>
              <a:t>18</a:t>
            </a:fld>
            <a:endParaRPr lang="en-US"/>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563EA-BB5F-4816-8C93-AEDA9E6FB2D4}" type="slidenum">
              <a:rPr lang="en-US"/>
              <a:pPr/>
              <a:t>21</a:t>
            </a:fld>
            <a:endParaRPr lang="en-US"/>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2840FB78-20E7-4144-86D3-262D21A17CFB}" type="slidenum">
              <a:rPr lang="en-US" smtClean="0">
                <a:latin typeface="Arial" pitchFamily="34" charset="0"/>
              </a:rPr>
              <a:pPr>
                <a:defRPr/>
              </a:pPr>
              <a:t>23</a:t>
            </a:fld>
            <a:endParaRPr 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C507019C-972C-4EE3-A61A-B48A0EB62BB9}" type="slidenum">
              <a:rPr lang="en-US" smtClean="0">
                <a:latin typeface="Arial" pitchFamily="34" charset="0"/>
              </a:rPr>
              <a:pPr>
                <a:defRPr/>
              </a:pPr>
              <a:t>24</a:t>
            </a:fld>
            <a:endParaRPr 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693C0E-9295-47D9-B5B4-3D781FD5B4A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35736F-9777-4479-8FC8-6C1B7232D99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CD395C-265C-4413-B61F-D4140D53010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5BBF3-0322-4E86-9993-926B76DD955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CAB4E3-BC01-4DA9-BED5-B18214A4722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07531B-2AF9-47D0-935C-7CE6CE695AB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19A036-CBAF-4C31-9DB2-201C5F085C1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55E61A2-094D-4A72-8620-A3D0F09B2B8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1A60767-4D6F-4420-8D3A-8F76B89DC6F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982F6DA-2006-4E5A-BC8E-5B709C38718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84E54D-EF96-4C12-BB67-A0C5C5DEFE1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E719479-08E6-4641-9758-784C2216B55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E405966-4B86-41C1-A59E-8B453CCC5C68}" type="slidenum">
              <a:rPr lang="en-US"/>
              <a:pPr/>
              <a:t>‹#›</a:t>
            </a:fld>
            <a:endParaRPr lang="en-US"/>
          </a:p>
        </p:txBody>
      </p:sp>
      <p:pic>
        <p:nvPicPr>
          <p:cNvPr id="8" name="Picture 7" descr="ppt_footer2.png"/>
          <p:cNvPicPr>
            <a:picLocks noChangeAspect="1"/>
          </p:cNvPicPr>
          <p:nvPr userDrawn="1"/>
        </p:nvPicPr>
        <p:blipFill>
          <a:blip r:embed="rId14" cstate="print"/>
          <a:stretch>
            <a:fillRect/>
          </a:stretch>
        </p:blipFill>
        <p:spPr>
          <a:xfrm>
            <a:off x="0" y="6058893"/>
            <a:ext cx="9144000" cy="787232"/>
          </a:xfrm>
          <a:prstGeom prst="rect">
            <a:avLst/>
          </a:prstGeom>
        </p:spPr>
      </p:pic>
      <p:pic>
        <p:nvPicPr>
          <p:cNvPr id="9" name="Picture 8" descr="climas-icon-transp.png"/>
          <p:cNvPicPr>
            <a:picLocks noChangeAspect="1"/>
          </p:cNvPicPr>
          <p:nvPr userDrawn="1"/>
        </p:nvPicPr>
        <p:blipFill>
          <a:blip r:embed="rId15" cstate="print"/>
          <a:stretch>
            <a:fillRect/>
          </a:stretch>
        </p:blipFill>
        <p:spPr>
          <a:xfrm>
            <a:off x="7167256" y="6377354"/>
            <a:ext cx="1554711" cy="3634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www.cpc.ncep.noaa.gov/products/predictions/90da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C:\uofa\extension\presentations\2012\white_mountain_NC\nugam_full_2pass_msmpeg4_notext_small_short.avi" TargetMode="External"/><Relationship Id="rId4" Type="http://schemas.openxmlformats.org/officeDocument/2006/relationships/hyperlink" Target="http://www.cmmap.org/learn/climate/gencirc.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geography.hunter.cuny.edu/~tbw/wc.notes/7.circ.atm/animations/GlobalWind.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wmf"/></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cpc.ncep.noaa.gov/products/predictions/90day/tools/briefing/"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pc.ncep.noaa.gov/products/predictions/90day/tools/briefi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image" Target="../media/image69.wmf"/></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8.wmf"/><Relationship Id="rId4" Type="http://schemas.openxmlformats.org/officeDocument/2006/relationships/image" Target="../media/image87.wmf"/></Relationships>
</file>

<file path=ppt/slides/_rels/slide8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3.wmf"/><Relationship Id="rId5" Type="http://schemas.openxmlformats.org/officeDocument/2006/relationships/image" Target="../media/image92.wmf"/><Relationship Id="rId4" Type="http://schemas.openxmlformats.org/officeDocument/2006/relationships/image" Target="../media/image91.wmf"/></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40" name="Rectangle 8"/>
          <p:cNvSpPr>
            <a:spLocks noGrp="1" noChangeArrowheads="1"/>
          </p:cNvSpPr>
          <p:nvPr>
            <p:ph type="ctrTitle"/>
          </p:nvPr>
        </p:nvSpPr>
        <p:spPr>
          <a:xfrm>
            <a:off x="644373" y="2125148"/>
            <a:ext cx="7772400" cy="1143000"/>
          </a:xfrm>
          <a:noFill/>
          <a:ln/>
          <a:effectLst>
            <a:outerShdw dist="35921" dir="2700000" algn="ctr" rotWithShape="0">
              <a:schemeClr val="tx1"/>
            </a:outerShdw>
          </a:effectLst>
        </p:spPr>
        <p:txBody>
          <a:bodyPr/>
          <a:lstStyle/>
          <a:p>
            <a:r>
              <a:rPr lang="en-US" sz="3600" b="1" dirty="0" smtClean="0">
                <a:solidFill>
                  <a:schemeClr val="bg1"/>
                </a:solidFill>
              </a:rPr>
              <a:t>Drought in Arizona: Where are we now and where are we headed?</a:t>
            </a:r>
            <a:r>
              <a:rPr lang="en-US" sz="3600" dirty="0" smtClean="0">
                <a:solidFill>
                  <a:schemeClr val="bg1"/>
                </a:solidFill>
              </a:rPr>
              <a:t/>
            </a:r>
            <a:br>
              <a:rPr lang="en-US" sz="3600" dirty="0" smtClean="0">
                <a:solidFill>
                  <a:schemeClr val="bg1"/>
                </a:solidFill>
              </a:rPr>
            </a:br>
            <a:r>
              <a:rPr lang="en-US" sz="3600" dirty="0" smtClean="0">
                <a:solidFill>
                  <a:schemeClr val="bg1"/>
                </a:solidFill>
              </a:rPr>
              <a:t/>
            </a:r>
            <a:br>
              <a:rPr lang="en-US" sz="3600" dirty="0" smtClean="0">
                <a:solidFill>
                  <a:schemeClr val="bg1"/>
                </a:solidFill>
              </a:rPr>
            </a:br>
            <a:endParaRPr lang="en-US" sz="3600" b="1" dirty="0">
              <a:solidFill>
                <a:schemeClr val="bg1"/>
              </a:solidFill>
            </a:endParaRPr>
          </a:p>
        </p:txBody>
      </p:sp>
      <p:sp>
        <p:nvSpPr>
          <p:cNvPr id="223248" name="Text Box 16"/>
          <p:cNvSpPr txBox="1">
            <a:spLocks noChangeArrowheads="1"/>
          </p:cNvSpPr>
          <p:nvPr/>
        </p:nvSpPr>
        <p:spPr bwMode="auto">
          <a:xfrm>
            <a:off x="1842149" y="4019550"/>
            <a:ext cx="5442235" cy="1477328"/>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r>
              <a:rPr lang="en-US" b="1" dirty="0">
                <a:solidFill>
                  <a:schemeClr val="bg1"/>
                </a:solidFill>
              </a:rPr>
              <a:t>Mike Crimmins</a:t>
            </a:r>
          </a:p>
          <a:p>
            <a:pPr algn="ctr"/>
            <a:r>
              <a:rPr lang="en-US" b="1" dirty="0" smtClean="0">
                <a:solidFill>
                  <a:schemeClr val="bg1"/>
                </a:solidFill>
              </a:rPr>
              <a:t>Assoc. Professor/Extension </a:t>
            </a:r>
            <a:r>
              <a:rPr lang="en-US" b="1" dirty="0">
                <a:solidFill>
                  <a:schemeClr val="bg1"/>
                </a:solidFill>
              </a:rPr>
              <a:t>Specialist </a:t>
            </a:r>
          </a:p>
          <a:p>
            <a:pPr algn="ctr"/>
            <a:r>
              <a:rPr lang="en-US" b="1" dirty="0">
                <a:solidFill>
                  <a:schemeClr val="bg1"/>
                </a:solidFill>
              </a:rPr>
              <a:t>Dept. of Soil, Water, &amp; </a:t>
            </a:r>
            <a:r>
              <a:rPr lang="en-US" b="1" dirty="0" smtClean="0">
                <a:solidFill>
                  <a:schemeClr val="bg1"/>
                </a:solidFill>
              </a:rPr>
              <a:t>Environmental </a:t>
            </a:r>
            <a:r>
              <a:rPr lang="en-US" b="1" dirty="0">
                <a:solidFill>
                  <a:schemeClr val="bg1"/>
                </a:solidFill>
              </a:rPr>
              <a:t>Science &amp; Arizona Cooperative Extension</a:t>
            </a:r>
          </a:p>
          <a:p>
            <a:pPr algn="ctr"/>
            <a:r>
              <a:rPr lang="en-US" b="1" dirty="0">
                <a:solidFill>
                  <a:schemeClr val="bg1"/>
                </a:solidFill>
              </a:rPr>
              <a:t>The University of Arizona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164" y="2308155"/>
            <a:ext cx="2524836" cy="1143000"/>
          </a:xfrm>
        </p:spPr>
        <p:txBody>
          <a:bodyPr/>
          <a:lstStyle/>
          <a:p>
            <a:r>
              <a:rPr lang="en-US" b="1" dirty="0" smtClean="0">
                <a:solidFill>
                  <a:schemeClr val="bg1"/>
                </a:solidFill>
              </a:rPr>
              <a:t>AZ Drought</a:t>
            </a:r>
            <a:endParaRPr lang="en-US" b="1" dirty="0">
              <a:solidFill>
                <a:schemeClr val="bg1"/>
              </a:solidFill>
            </a:endParaRPr>
          </a:p>
        </p:txBody>
      </p:sp>
      <p:pic>
        <p:nvPicPr>
          <p:cNvPr id="4" name="Content Placeholder 3" descr="U.S. Drought Monitor Archives.png"/>
          <p:cNvPicPr>
            <a:picLocks noGrp="1" noChangeAspect="1"/>
          </p:cNvPicPr>
          <p:nvPr>
            <p:ph idx="1"/>
          </p:nvPr>
        </p:nvPicPr>
        <p:blipFill>
          <a:blip r:embed="rId2" cstate="print"/>
          <a:srcRect l="10308" r="10500"/>
          <a:stretch>
            <a:fillRect/>
          </a:stretch>
        </p:blipFill>
        <p:spPr>
          <a:xfrm>
            <a:off x="0" y="0"/>
            <a:ext cx="6514162"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5650" name="Picture 2" descr="United States Seasonal Drought Outlook"/>
          <p:cNvPicPr>
            <a:picLocks noChangeAspect="1" noChangeArrowheads="1"/>
          </p:cNvPicPr>
          <p:nvPr/>
        </p:nvPicPr>
        <p:blipFill>
          <a:blip r:embed="rId2" cstate="print"/>
          <a:srcRect/>
          <a:stretch>
            <a:fillRect/>
          </a:stretch>
        </p:blipFill>
        <p:spPr bwMode="auto">
          <a:xfrm>
            <a:off x="-23590" y="-1"/>
            <a:ext cx="9167590" cy="687007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8663" y="834195"/>
            <a:ext cx="3125337" cy="1143000"/>
          </a:xfrm>
        </p:spPr>
        <p:txBody>
          <a:bodyPr/>
          <a:lstStyle/>
          <a:p>
            <a:r>
              <a:rPr lang="en-US" b="1" dirty="0" smtClean="0">
                <a:solidFill>
                  <a:schemeClr val="bg1"/>
                </a:solidFill>
              </a:rPr>
              <a:t>Seasonal Forecasts</a:t>
            </a:r>
            <a:endParaRPr lang="en-US" b="1" dirty="0">
              <a:solidFill>
                <a:schemeClr val="bg1"/>
              </a:solidFill>
            </a:endParaRPr>
          </a:p>
        </p:txBody>
      </p:sp>
      <p:pic>
        <p:nvPicPr>
          <p:cNvPr id="163842" name="Picture 2" descr="http://www.cpc.ncep.noaa.gov/products/predictions/long_range/lead05/off05_prcp.gif"/>
          <p:cNvPicPr>
            <a:picLocks noChangeAspect="1" noChangeArrowheads="1"/>
          </p:cNvPicPr>
          <p:nvPr/>
        </p:nvPicPr>
        <p:blipFill>
          <a:blip r:embed="rId2" cstate="print"/>
          <a:srcRect l="3388" t="42408" r="3348"/>
          <a:stretch>
            <a:fillRect/>
          </a:stretch>
        </p:blipFill>
        <p:spPr bwMode="auto">
          <a:xfrm>
            <a:off x="0" y="0"/>
            <a:ext cx="6005015" cy="3445185"/>
          </a:xfrm>
          <a:prstGeom prst="rect">
            <a:avLst/>
          </a:prstGeom>
          <a:noFill/>
        </p:spPr>
      </p:pic>
      <p:pic>
        <p:nvPicPr>
          <p:cNvPr id="163844" name="Picture 4" descr="http://www.cpc.ncep.noaa.gov/products/predictions/long_range/lead05/off05_temp.gif"/>
          <p:cNvPicPr>
            <a:picLocks noChangeAspect="1" noChangeArrowheads="1"/>
          </p:cNvPicPr>
          <p:nvPr/>
        </p:nvPicPr>
        <p:blipFill>
          <a:blip r:embed="rId3" cstate="print"/>
          <a:srcRect l="3906" t="41335" r="3826"/>
          <a:stretch>
            <a:fillRect/>
          </a:stretch>
        </p:blipFill>
        <p:spPr bwMode="auto">
          <a:xfrm>
            <a:off x="3493826" y="3520371"/>
            <a:ext cx="5650173" cy="3337629"/>
          </a:xfrm>
          <a:prstGeom prst="rect">
            <a:avLst/>
          </a:prstGeom>
          <a:noFill/>
        </p:spPr>
      </p:pic>
      <p:sp>
        <p:nvSpPr>
          <p:cNvPr id="6" name="Rectangle 5"/>
          <p:cNvSpPr/>
          <p:nvPr/>
        </p:nvSpPr>
        <p:spPr>
          <a:xfrm>
            <a:off x="163773" y="4511555"/>
            <a:ext cx="3207224" cy="523220"/>
          </a:xfrm>
          <a:prstGeom prst="rect">
            <a:avLst/>
          </a:prstGeom>
        </p:spPr>
        <p:txBody>
          <a:bodyPr wrap="square">
            <a:spAutoFit/>
          </a:bodyPr>
          <a:lstStyle/>
          <a:p>
            <a:r>
              <a:rPr lang="en-US" sz="1400" dirty="0" smtClean="0">
                <a:hlinkClick r:id="rId4"/>
              </a:rPr>
              <a:t>http://www.cpc.ncep.noaa.gov/products/predictions/90day/</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8" name="Rectangle 4"/>
          <p:cNvSpPr>
            <a:spLocks noGrp="1" noChangeArrowheads="1"/>
          </p:cNvSpPr>
          <p:nvPr>
            <p:ph type="ctrTitle"/>
          </p:nvPr>
        </p:nvSpPr>
        <p:spPr/>
        <p:txBody>
          <a:bodyPr/>
          <a:lstStyle/>
          <a:p>
            <a:r>
              <a:rPr lang="en-US" b="1">
                <a:solidFill>
                  <a:schemeClr val="bg1"/>
                </a:solidFill>
              </a:rPr>
              <a:t>Climatic Context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949" y="2613800"/>
            <a:ext cx="2934586" cy="1143000"/>
          </a:xfrm>
        </p:spPr>
        <p:txBody>
          <a:bodyPr/>
          <a:lstStyle/>
          <a:p>
            <a:r>
              <a:rPr lang="en-US" b="1" i="1" dirty="0" smtClean="0">
                <a:solidFill>
                  <a:schemeClr val="bg1"/>
                </a:solidFill>
              </a:rPr>
              <a:t>Climate of </a:t>
            </a:r>
            <a:r>
              <a:rPr lang="en-US" b="1" i="1" dirty="0" smtClean="0">
                <a:solidFill>
                  <a:schemeClr val="bg1"/>
                </a:solidFill>
              </a:rPr>
              <a:t>Safford</a:t>
            </a:r>
            <a:endParaRPr lang="en-US" b="1" i="1" dirty="0">
              <a:solidFill>
                <a:schemeClr val="bg1"/>
              </a:solidFill>
            </a:endParaRPr>
          </a:p>
        </p:txBody>
      </p:sp>
      <p:pic>
        <p:nvPicPr>
          <p:cNvPr id="5" name="Picture 4" descr="tempprecip.png"/>
          <p:cNvPicPr>
            <a:picLocks noChangeAspect="1"/>
          </p:cNvPicPr>
          <p:nvPr/>
        </p:nvPicPr>
        <p:blipFill>
          <a:blip r:embed="rId2" cstate="print"/>
          <a:stretch>
            <a:fillRect/>
          </a:stretch>
        </p:blipFill>
        <p:spPr>
          <a:xfrm>
            <a:off x="0" y="0"/>
            <a:ext cx="5143501"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730949" y="2613800"/>
            <a:ext cx="2934586" cy="1143000"/>
          </a:xfrm>
        </p:spPr>
        <p:txBody>
          <a:bodyPr/>
          <a:lstStyle/>
          <a:p>
            <a:r>
              <a:rPr lang="en-US" b="1" i="1" dirty="0" smtClean="0">
                <a:solidFill>
                  <a:schemeClr val="bg1"/>
                </a:solidFill>
              </a:rPr>
              <a:t>Climate of </a:t>
            </a:r>
            <a:r>
              <a:rPr lang="en-US" b="1" i="1" dirty="0" smtClean="0">
                <a:solidFill>
                  <a:schemeClr val="bg1"/>
                </a:solidFill>
              </a:rPr>
              <a:t>Safford</a:t>
            </a:r>
            <a:endParaRPr lang="en-US" b="1" i="1" dirty="0">
              <a:solidFill>
                <a:schemeClr val="bg1"/>
              </a:solidFill>
            </a:endParaRPr>
          </a:p>
        </p:txBody>
      </p:sp>
      <p:pic>
        <p:nvPicPr>
          <p:cNvPr id="4" name="Picture 3" descr="PET.png"/>
          <p:cNvPicPr>
            <a:picLocks noChangeAspect="1"/>
          </p:cNvPicPr>
          <p:nvPr/>
        </p:nvPicPr>
        <p:blipFill>
          <a:blip r:embed="rId2" cstate="print"/>
          <a:stretch>
            <a:fillRect/>
          </a:stretch>
        </p:blipFill>
        <p:spPr>
          <a:xfrm>
            <a:off x="0" y="0"/>
            <a:ext cx="5143501"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82563" y="274638"/>
            <a:ext cx="8763000" cy="1143000"/>
          </a:xfrm>
        </p:spPr>
        <p:txBody>
          <a:bodyPr/>
          <a:lstStyle/>
          <a:p>
            <a:r>
              <a:rPr lang="en-US" sz="3200" b="1">
                <a:solidFill>
                  <a:schemeClr val="bg1"/>
                </a:solidFill>
              </a:rPr>
              <a:t>Example Water Balance: Walnut Gulch, Arizona</a:t>
            </a:r>
          </a:p>
        </p:txBody>
      </p:sp>
      <p:sp>
        <p:nvSpPr>
          <p:cNvPr id="756739" name="Rectangle 3"/>
          <p:cNvSpPr>
            <a:spLocks noGrp="1" noChangeArrowheads="1"/>
          </p:cNvSpPr>
          <p:nvPr>
            <p:ph type="body" idx="1"/>
          </p:nvPr>
        </p:nvSpPr>
        <p:spPr/>
        <p:txBody>
          <a:bodyPr/>
          <a:lstStyle/>
          <a:p>
            <a:endParaRPr lang="en-US"/>
          </a:p>
        </p:txBody>
      </p:sp>
      <p:pic>
        <p:nvPicPr>
          <p:cNvPr id="756740" name="Picture 4"/>
          <p:cNvPicPr>
            <a:picLocks noChangeAspect="1" noChangeArrowheads="1"/>
          </p:cNvPicPr>
          <p:nvPr/>
        </p:nvPicPr>
        <p:blipFill>
          <a:blip r:embed="rId3" cstate="print"/>
          <a:srcRect/>
          <a:stretch>
            <a:fillRect/>
          </a:stretch>
        </p:blipFill>
        <p:spPr bwMode="auto">
          <a:xfrm>
            <a:off x="1016000" y="1482725"/>
            <a:ext cx="7132638" cy="4578350"/>
          </a:xfrm>
          <a:prstGeom prst="rect">
            <a:avLst/>
          </a:prstGeom>
          <a:noFill/>
          <a:ln w="9525">
            <a:noFill/>
            <a:miter lim="800000"/>
            <a:headEnd/>
            <a:tailEnd/>
          </a:ln>
          <a:effectLst/>
        </p:spPr>
      </p:pic>
      <p:sp>
        <p:nvSpPr>
          <p:cNvPr id="756741" name="Text Box 5"/>
          <p:cNvSpPr txBox="1">
            <a:spLocks noChangeArrowheads="1"/>
          </p:cNvSpPr>
          <p:nvPr/>
        </p:nvSpPr>
        <p:spPr bwMode="auto">
          <a:xfrm>
            <a:off x="2835275" y="6173788"/>
            <a:ext cx="3448050" cy="274637"/>
          </a:xfrm>
          <a:prstGeom prst="rect">
            <a:avLst/>
          </a:prstGeom>
          <a:noFill/>
          <a:ln w="9525">
            <a:noFill/>
            <a:miter lim="800000"/>
            <a:headEnd/>
            <a:tailEnd/>
          </a:ln>
          <a:effectLst/>
        </p:spPr>
        <p:txBody>
          <a:bodyPr wrap="none">
            <a:spAutoFit/>
          </a:bodyPr>
          <a:lstStyle/>
          <a:p>
            <a:r>
              <a:rPr lang="en-US" sz="1200">
                <a:solidFill>
                  <a:schemeClr val="bg1"/>
                </a:solidFill>
              </a:rPr>
              <a:t>http://www.tucson.ars.ag.gov/dap/field_sites.htm</a:t>
            </a:r>
          </a:p>
        </p:txBody>
      </p:sp>
      <p:pic>
        <p:nvPicPr>
          <p:cNvPr id="756742" name="Picture 6"/>
          <p:cNvPicPr>
            <a:picLocks noChangeAspect="1" noChangeArrowheads="1"/>
          </p:cNvPicPr>
          <p:nvPr/>
        </p:nvPicPr>
        <p:blipFill>
          <a:blip r:embed="rId4" cstate="print"/>
          <a:srcRect/>
          <a:stretch>
            <a:fillRect/>
          </a:stretch>
        </p:blipFill>
        <p:spPr bwMode="auto">
          <a:xfrm>
            <a:off x="7148513" y="995363"/>
            <a:ext cx="1539875" cy="17811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climas.arizona.edu/files/climas/imagecache/800scale/images/pages-inline/az-climate-division-7-climate-reconstructions/1906_az7-1.jpg"/>
          <p:cNvPicPr>
            <a:picLocks noChangeAspect="1" noChangeArrowheads="1"/>
          </p:cNvPicPr>
          <p:nvPr/>
        </p:nvPicPr>
        <p:blipFill>
          <a:blip r:embed="rId3" cstate="print"/>
          <a:srcRect/>
          <a:stretch>
            <a:fillRect/>
          </a:stretch>
        </p:blipFill>
        <p:spPr bwMode="auto">
          <a:xfrm>
            <a:off x="765175" y="1147308"/>
            <a:ext cx="7620000" cy="4114801"/>
          </a:xfrm>
          <a:prstGeom prst="rect">
            <a:avLst/>
          </a:prstGeom>
          <a:noFill/>
        </p:spPr>
      </p:pic>
      <p:sp>
        <p:nvSpPr>
          <p:cNvPr id="16387" name="Rectangle 2"/>
          <p:cNvSpPr>
            <a:spLocks noGrp="1" noChangeArrowheads="1"/>
          </p:cNvSpPr>
          <p:nvPr>
            <p:ph type="title"/>
          </p:nvPr>
        </p:nvSpPr>
        <p:spPr>
          <a:xfrm>
            <a:off x="441325" y="115888"/>
            <a:ext cx="8229600" cy="1143000"/>
          </a:xfrm>
        </p:spPr>
        <p:txBody>
          <a:bodyPr/>
          <a:lstStyle/>
          <a:p>
            <a:pPr eaLnBrk="1" hangingPunct="1"/>
            <a:r>
              <a:rPr lang="en-US" sz="4000" b="1" smtClean="0">
                <a:solidFill>
                  <a:schemeClr val="bg1"/>
                </a:solidFill>
              </a:rPr>
              <a:t>Precipitation: 1000-1988</a:t>
            </a:r>
          </a:p>
        </p:txBody>
      </p:sp>
      <p:sp>
        <p:nvSpPr>
          <p:cNvPr id="16388" name="Text Box 5"/>
          <p:cNvSpPr txBox="1">
            <a:spLocks noChangeArrowheads="1"/>
          </p:cNvSpPr>
          <p:nvPr/>
        </p:nvSpPr>
        <p:spPr bwMode="auto">
          <a:xfrm>
            <a:off x="2063750" y="5857875"/>
            <a:ext cx="4989513" cy="274638"/>
          </a:xfrm>
          <a:prstGeom prst="rect">
            <a:avLst/>
          </a:prstGeom>
          <a:noFill/>
          <a:ln w="9525">
            <a:noFill/>
            <a:miter lim="800000"/>
            <a:headEnd/>
            <a:tailEnd/>
          </a:ln>
        </p:spPr>
        <p:txBody>
          <a:bodyPr wrap="none">
            <a:spAutoFit/>
          </a:bodyPr>
          <a:lstStyle/>
          <a:p>
            <a:r>
              <a:rPr lang="en-US" sz="1200" b="1">
                <a:solidFill>
                  <a:schemeClr val="bg1"/>
                </a:solidFill>
              </a:rPr>
              <a:t>http://www.climas.arizona.edu/research/paleoclimate/product.html</a:t>
            </a:r>
          </a:p>
        </p:txBody>
      </p:sp>
      <p:pic>
        <p:nvPicPr>
          <p:cNvPr id="16389" name="Picture 9"/>
          <p:cNvPicPr>
            <a:picLocks noChangeAspect="1" noChangeArrowheads="1"/>
          </p:cNvPicPr>
          <p:nvPr/>
        </p:nvPicPr>
        <p:blipFill>
          <a:blip r:embed="rId4" cstate="print"/>
          <a:srcRect/>
          <a:stretch>
            <a:fillRect/>
          </a:stretch>
        </p:blipFill>
        <p:spPr bwMode="auto">
          <a:xfrm>
            <a:off x="482600" y="5227638"/>
            <a:ext cx="1227138" cy="1433512"/>
          </a:xfrm>
          <a:prstGeom prst="rect">
            <a:avLst/>
          </a:prstGeom>
          <a:noFill/>
          <a:ln w="9525">
            <a:noFill/>
            <a:miter lim="800000"/>
            <a:headEnd/>
            <a:tailEnd/>
          </a:ln>
        </p:spPr>
      </p:pic>
      <p:sp>
        <p:nvSpPr>
          <p:cNvPr id="16390" name="Oval 10"/>
          <p:cNvSpPr>
            <a:spLocks noChangeArrowheads="1"/>
          </p:cNvSpPr>
          <p:nvPr/>
        </p:nvSpPr>
        <p:spPr bwMode="auto">
          <a:xfrm>
            <a:off x="1054100" y="6138863"/>
            <a:ext cx="744538" cy="588962"/>
          </a:xfrm>
          <a:prstGeom prst="ellipse">
            <a:avLst/>
          </a:prstGeom>
          <a:noFill/>
          <a:ln w="127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441325" y="115888"/>
            <a:ext cx="8229600" cy="1143000"/>
          </a:xfrm>
        </p:spPr>
        <p:txBody>
          <a:bodyPr/>
          <a:lstStyle/>
          <a:p>
            <a:r>
              <a:rPr lang="en-US" sz="4000" b="1" dirty="0">
                <a:solidFill>
                  <a:schemeClr val="bg1"/>
                </a:solidFill>
              </a:rPr>
              <a:t>Precipitation: </a:t>
            </a:r>
            <a:r>
              <a:rPr lang="en-US" sz="4000" b="1" dirty="0" smtClean="0">
                <a:solidFill>
                  <a:schemeClr val="bg1"/>
                </a:solidFill>
              </a:rPr>
              <a:t>1905-2011</a:t>
            </a:r>
            <a:endParaRPr lang="en-US" sz="4000" b="1" dirty="0">
              <a:solidFill>
                <a:schemeClr val="bg1"/>
              </a:solidFill>
            </a:endParaRPr>
          </a:p>
        </p:txBody>
      </p:sp>
      <p:pic>
        <p:nvPicPr>
          <p:cNvPr id="5" name="Picture 4" descr="annclimate.png"/>
          <p:cNvPicPr>
            <a:picLocks noChangeAspect="1"/>
          </p:cNvPicPr>
          <p:nvPr/>
        </p:nvPicPr>
        <p:blipFill>
          <a:blip r:embed="rId3" cstate="print"/>
          <a:srcRect l="3689" t="49353" r="5224" b="4478"/>
          <a:stretch>
            <a:fillRect/>
          </a:stretch>
        </p:blipFill>
        <p:spPr>
          <a:xfrm>
            <a:off x="655092" y="1105467"/>
            <a:ext cx="7811462" cy="509061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275" y="2622053"/>
            <a:ext cx="3807725" cy="1143000"/>
          </a:xfrm>
        </p:spPr>
        <p:txBody>
          <a:bodyPr/>
          <a:lstStyle/>
          <a:p>
            <a:r>
              <a:rPr lang="en-US" b="1" dirty="0" smtClean="0">
                <a:solidFill>
                  <a:schemeClr val="bg1"/>
                </a:solidFill>
              </a:rPr>
              <a:t>Seasonal Precipitation: 1905-2011</a:t>
            </a:r>
            <a:endParaRPr lang="en-US" b="1" dirty="0">
              <a:solidFill>
                <a:schemeClr val="bg1"/>
              </a:solidFill>
            </a:endParaRPr>
          </a:p>
        </p:txBody>
      </p:sp>
      <p:pic>
        <p:nvPicPr>
          <p:cNvPr id="6" name="Content Placeholder 5" descr="seasprecip.png"/>
          <p:cNvPicPr>
            <a:picLocks noGrp="1" noChangeAspect="1"/>
          </p:cNvPicPr>
          <p:nvPr>
            <p:ph idx="1"/>
          </p:nvPr>
        </p:nvPicPr>
        <p:blipFill>
          <a:blip r:embed="rId2" cstate="print"/>
          <a:srcRect l="3581" t="2586" r="4348" b="4518"/>
          <a:stretch>
            <a:fillRect/>
          </a:stretch>
        </p:blipFill>
        <p:spPr>
          <a:xfrm>
            <a:off x="0" y="-1"/>
            <a:ext cx="5268036" cy="683381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b="1">
                <a:solidFill>
                  <a:schemeClr val="bg1"/>
                </a:solidFill>
              </a:rPr>
              <a:t>Presentation Overview</a:t>
            </a:r>
          </a:p>
        </p:txBody>
      </p:sp>
      <p:sp>
        <p:nvSpPr>
          <p:cNvPr id="225283" name="Rectangle 3"/>
          <p:cNvSpPr>
            <a:spLocks noGrp="1" noChangeArrowheads="1"/>
          </p:cNvSpPr>
          <p:nvPr>
            <p:ph type="body" idx="1"/>
          </p:nvPr>
        </p:nvSpPr>
        <p:spPr>
          <a:xfrm>
            <a:off x="855663" y="1600200"/>
            <a:ext cx="7343775" cy="3074988"/>
          </a:xfrm>
        </p:spPr>
        <p:txBody>
          <a:bodyPr/>
          <a:lstStyle/>
          <a:p>
            <a:r>
              <a:rPr lang="en-US" dirty="0" smtClean="0">
                <a:solidFill>
                  <a:schemeClr val="bg1"/>
                </a:solidFill>
              </a:rPr>
              <a:t>Where are we now?</a:t>
            </a:r>
          </a:p>
          <a:p>
            <a:r>
              <a:rPr lang="en-US" dirty="0" smtClean="0">
                <a:solidFill>
                  <a:schemeClr val="bg1"/>
                </a:solidFill>
              </a:rPr>
              <a:t>Climatic Context</a:t>
            </a:r>
          </a:p>
          <a:p>
            <a:r>
              <a:rPr lang="en-US" dirty="0" err="1" smtClean="0">
                <a:solidFill>
                  <a:schemeClr val="bg1"/>
                </a:solidFill>
              </a:rPr>
              <a:t>Interannual</a:t>
            </a:r>
            <a:r>
              <a:rPr lang="en-US" dirty="0" smtClean="0">
                <a:solidFill>
                  <a:schemeClr val="bg1"/>
                </a:solidFill>
              </a:rPr>
              <a:t> Climate Variability</a:t>
            </a:r>
          </a:p>
          <a:p>
            <a:r>
              <a:rPr lang="en-US" dirty="0" smtClean="0">
                <a:solidFill>
                  <a:schemeClr val="bg1"/>
                </a:solidFill>
              </a:rPr>
              <a:t>Where are we headed?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cals.arizona.edu/climate/misc/spi/spicont_Arizona7.png"/>
          <p:cNvPicPr>
            <a:picLocks noChangeAspect="1" noChangeArrowheads="1"/>
          </p:cNvPicPr>
          <p:nvPr/>
        </p:nvPicPr>
        <p:blipFill>
          <a:blip r:embed="rId2" cstate="print"/>
          <a:srcRect l="6252" t="2651"/>
          <a:stretch>
            <a:fillRect/>
          </a:stretch>
        </p:blipFill>
        <p:spPr bwMode="auto">
          <a:xfrm>
            <a:off x="0" y="0"/>
            <a:ext cx="9144000" cy="6858000"/>
          </a:xfrm>
          <a:prstGeom prst="rect">
            <a:avLst/>
          </a:prstGeom>
          <a:noFill/>
        </p:spPr>
      </p:pic>
      <p:pic>
        <p:nvPicPr>
          <p:cNvPr id="5" name="Picture 9"/>
          <p:cNvPicPr>
            <a:picLocks noChangeAspect="1" noChangeArrowheads="1"/>
          </p:cNvPicPr>
          <p:nvPr/>
        </p:nvPicPr>
        <p:blipFill>
          <a:blip r:embed="rId3" cstate="print"/>
          <a:srcRect/>
          <a:stretch>
            <a:fillRect/>
          </a:stretch>
        </p:blipFill>
        <p:spPr bwMode="auto">
          <a:xfrm>
            <a:off x="1" y="0"/>
            <a:ext cx="668740" cy="781205"/>
          </a:xfrm>
          <a:prstGeom prst="rect">
            <a:avLst/>
          </a:prstGeom>
          <a:noFill/>
          <a:ln w="9525">
            <a:noFill/>
            <a:miter lim="800000"/>
            <a:headEnd/>
            <a:tailEnd/>
          </a:ln>
          <a:effectLst/>
        </p:spPr>
      </p:pic>
      <p:sp>
        <p:nvSpPr>
          <p:cNvPr id="6" name="Oval 10"/>
          <p:cNvSpPr>
            <a:spLocks noChangeArrowheads="1"/>
          </p:cNvSpPr>
          <p:nvPr/>
        </p:nvSpPr>
        <p:spPr bwMode="auto">
          <a:xfrm>
            <a:off x="204719" y="411720"/>
            <a:ext cx="550763" cy="402059"/>
          </a:xfrm>
          <a:prstGeom prst="ellipse">
            <a:avLst/>
          </a:prstGeom>
          <a:noFill/>
          <a:ln w="12700">
            <a:solidFill>
              <a:srgbClr val="FF0000"/>
            </a:solidFill>
            <a:round/>
            <a:headEnd/>
            <a:tailEnd/>
          </a:ln>
          <a:effectLst/>
        </p:spPr>
        <p:txBody>
          <a:bodyPr wrap="none" anchor="ctr"/>
          <a:lstStyle/>
          <a:p>
            <a:endParaRPr lang="en-US"/>
          </a:p>
        </p:txBody>
      </p:sp>
      <p:sp>
        <p:nvSpPr>
          <p:cNvPr id="7" name="Rectangle 6"/>
          <p:cNvSpPr/>
          <p:nvPr/>
        </p:nvSpPr>
        <p:spPr>
          <a:xfrm>
            <a:off x="2531659" y="6391670"/>
            <a:ext cx="6052783" cy="261610"/>
          </a:xfrm>
          <a:prstGeom prst="rect">
            <a:avLst/>
          </a:prstGeom>
        </p:spPr>
        <p:txBody>
          <a:bodyPr wrap="square">
            <a:spAutoFit/>
          </a:bodyPr>
          <a:lstStyle/>
          <a:p>
            <a:r>
              <a:rPr lang="en-US" sz="1100" b="1" dirty="0" smtClean="0"/>
              <a:t>http://cals.arizona.edu/climate/misc/spi/spi_contour.html</a:t>
            </a:r>
            <a:endParaRPr lang="en-US" sz="1100" b="1" dirty="0"/>
          </a:p>
        </p:txBody>
      </p:sp>
      <p:sp>
        <p:nvSpPr>
          <p:cNvPr id="8" name="TextBox 7"/>
          <p:cNvSpPr txBox="1"/>
          <p:nvPr/>
        </p:nvSpPr>
        <p:spPr>
          <a:xfrm>
            <a:off x="591807" y="4114886"/>
            <a:ext cx="1338828" cy="646331"/>
          </a:xfrm>
          <a:prstGeom prst="rect">
            <a:avLst/>
          </a:prstGeom>
          <a:noFill/>
        </p:spPr>
        <p:txBody>
          <a:bodyPr wrap="none" rtlCol="0">
            <a:spAutoFit/>
          </a:bodyPr>
          <a:lstStyle/>
          <a:p>
            <a:pPr algn="ctr"/>
            <a:r>
              <a:rPr lang="en-US" dirty="0" smtClean="0"/>
              <a:t>Short-term </a:t>
            </a:r>
          </a:p>
          <a:p>
            <a:pPr algn="ctr"/>
            <a:r>
              <a:rPr lang="en-US" dirty="0" smtClean="0"/>
              <a:t>Drought</a:t>
            </a:r>
            <a:endParaRPr lang="en-US" dirty="0"/>
          </a:p>
        </p:txBody>
      </p:sp>
      <p:sp>
        <p:nvSpPr>
          <p:cNvPr id="9" name="TextBox 8"/>
          <p:cNvSpPr txBox="1"/>
          <p:nvPr/>
        </p:nvSpPr>
        <p:spPr>
          <a:xfrm>
            <a:off x="609061" y="1025323"/>
            <a:ext cx="1300356" cy="646331"/>
          </a:xfrm>
          <a:prstGeom prst="rect">
            <a:avLst/>
          </a:prstGeom>
          <a:noFill/>
        </p:spPr>
        <p:txBody>
          <a:bodyPr wrap="none" rtlCol="0">
            <a:spAutoFit/>
          </a:bodyPr>
          <a:lstStyle/>
          <a:p>
            <a:pPr algn="ctr"/>
            <a:r>
              <a:rPr lang="en-US" dirty="0" smtClean="0"/>
              <a:t>Long-term </a:t>
            </a:r>
          </a:p>
          <a:p>
            <a:pPr algn="ctr"/>
            <a:r>
              <a:rPr lang="en-US" dirty="0" smtClean="0"/>
              <a:t>Drought</a:t>
            </a:r>
            <a:endParaRPr lang="en-US" dirty="0"/>
          </a:p>
        </p:txBody>
      </p:sp>
      <p:cxnSp>
        <p:nvCxnSpPr>
          <p:cNvPr id="10" name="Straight Arrow Connector 9"/>
          <p:cNvCxnSpPr>
            <a:stCxn id="8" idx="0"/>
            <a:endCxn id="9" idx="2"/>
          </p:cNvCxnSpPr>
          <p:nvPr/>
        </p:nvCxnSpPr>
        <p:spPr>
          <a:xfrm flipH="1" flipV="1">
            <a:off x="1259239" y="1671654"/>
            <a:ext cx="1982" cy="2443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87283" y="491140"/>
            <a:ext cx="667812" cy="369332"/>
          </a:xfrm>
          <a:prstGeom prst="rect">
            <a:avLst/>
          </a:prstGeom>
          <a:noFill/>
        </p:spPr>
        <p:txBody>
          <a:bodyPr wrap="none" rtlCol="0">
            <a:spAutoFit/>
          </a:bodyPr>
          <a:lstStyle/>
          <a:p>
            <a:r>
              <a:rPr lang="en-US" dirty="0" smtClean="0"/>
              <a:t>DRY</a:t>
            </a:r>
            <a:endParaRPr lang="en-US" dirty="0"/>
          </a:p>
        </p:txBody>
      </p:sp>
      <p:sp>
        <p:nvSpPr>
          <p:cNvPr id="12" name="TextBox 11"/>
          <p:cNvSpPr txBox="1"/>
          <p:nvPr/>
        </p:nvSpPr>
        <p:spPr>
          <a:xfrm>
            <a:off x="3913510" y="465412"/>
            <a:ext cx="1039708" cy="369332"/>
          </a:xfrm>
          <a:prstGeom prst="rect">
            <a:avLst/>
          </a:prstGeom>
          <a:noFill/>
        </p:spPr>
        <p:txBody>
          <a:bodyPr wrap="none" rtlCol="0">
            <a:spAutoFit/>
          </a:bodyPr>
          <a:lstStyle/>
          <a:p>
            <a:r>
              <a:rPr lang="en-US" dirty="0" smtClean="0"/>
              <a:t>Average</a:t>
            </a:r>
            <a:endParaRPr lang="en-US" dirty="0"/>
          </a:p>
        </p:txBody>
      </p:sp>
      <p:sp>
        <p:nvSpPr>
          <p:cNvPr id="13" name="TextBox 12"/>
          <p:cNvSpPr txBox="1"/>
          <p:nvPr/>
        </p:nvSpPr>
        <p:spPr>
          <a:xfrm>
            <a:off x="7367249" y="475307"/>
            <a:ext cx="697627" cy="369332"/>
          </a:xfrm>
          <a:prstGeom prst="rect">
            <a:avLst/>
          </a:prstGeom>
          <a:noFill/>
        </p:spPr>
        <p:txBody>
          <a:bodyPr wrap="none" rtlCol="0">
            <a:spAutoFit/>
          </a:bodyPr>
          <a:lstStyle/>
          <a:p>
            <a:r>
              <a:rPr lang="en-US" dirty="0" smtClean="0"/>
              <a:t>WET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441325" y="115888"/>
            <a:ext cx="8229600" cy="1143000"/>
          </a:xfrm>
        </p:spPr>
        <p:txBody>
          <a:bodyPr/>
          <a:lstStyle/>
          <a:p>
            <a:r>
              <a:rPr lang="en-US" sz="4000" b="1" dirty="0">
                <a:solidFill>
                  <a:schemeClr val="bg1"/>
                </a:solidFill>
              </a:rPr>
              <a:t>Temperature: </a:t>
            </a:r>
            <a:r>
              <a:rPr lang="en-US" sz="4000" b="1" dirty="0" smtClean="0">
                <a:solidFill>
                  <a:schemeClr val="bg1"/>
                </a:solidFill>
              </a:rPr>
              <a:t>1905-2011</a:t>
            </a:r>
            <a:endParaRPr lang="en-US" sz="4000" b="1" dirty="0">
              <a:solidFill>
                <a:schemeClr val="bg1"/>
              </a:solidFill>
            </a:endParaRPr>
          </a:p>
        </p:txBody>
      </p:sp>
      <p:pic>
        <p:nvPicPr>
          <p:cNvPr id="5" name="Picture 4" descr="annclimate.png"/>
          <p:cNvPicPr>
            <a:picLocks noChangeAspect="1"/>
          </p:cNvPicPr>
          <p:nvPr/>
        </p:nvPicPr>
        <p:blipFill>
          <a:blip r:embed="rId3" cstate="print"/>
          <a:srcRect l="2154" t="2786" r="5480" b="53035"/>
          <a:stretch>
            <a:fillRect/>
          </a:stretch>
        </p:blipFill>
        <p:spPr>
          <a:xfrm>
            <a:off x="627801" y="1201001"/>
            <a:ext cx="7888406" cy="485104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6275" y="2622053"/>
            <a:ext cx="3807725" cy="1143000"/>
          </a:xfrm>
        </p:spPr>
        <p:txBody>
          <a:bodyPr/>
          <a:lstStyle/>
          <a:p>
            <a:r>
              <a:rPr lang="en-US" b="1" dirty="0" smtClean="0">
                <a:solidFill>
                  <a:schemeClr val="bg1"/>
                </a:solidFill>
              </a:rPr>
              <a:t>Seasonal Temperature: 1905-2011</a:t>
            </a:r>
            <a:endParaRPr lang="en-US" b="1" dirty="0">
              <a:solidFill>
                <a:schemeClr val="bg1"/>
              </a:solidFill>
            </a:endParaRPr>
          </a:p>
        </p:txBody>
      </p:sp>
      <p:pic>
        <p:nvPicPr>
          <p:cNvPr id="7" name="Content Placeholder 6" descr="seastemp.png"/>
          <p:cNvPicPr>
            <a:picLocks noGrp="1" noChangeAspect="1"/>
          </p:cNvPicPr>
          <p:nvPr>
            <p:ph idx="1"/>
          </p:nvPr>
        </p:nvPicPr>
        <p:blipFill>
          <a:blip r:embed="rId2" cstate="print"/>
          <a:srcRect l="4652" t="3618" r="5014" b="4411"/>
          <a:stretch>
            <a:fillRect/>
          </a:stretch>
        </p:blipFill>
        <p:spPr>
          <a:xfrm>
            <a:off x="-1" y="0"/>
            <a:ext cx="5239062" cy="6858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0375" y="2808288"/>
            <a:ext cx="8229600" cy="1143000"/>
          </a:xfrm>
        </p:spPr>
        <p:txBody>
          <a:bodyPr/>
          <a:lstStyle/>
          <a:p>
            <a:pPr eaLnBrk="1" hangingPunct="1"/>
            <a:r>
              <a:rPr lang="en-US" sz="4000" b="1" smtClean="0">
                <a:solidFill>
                  <a:schemeClr val="bg1"/>
                </a:solidFill>
              </a:rPr>
              <a:t>Atmospheric Controls on Arizona Climate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smtClean="0">
                <a:solidFill>
                  <a:schemeClr val="bg1"/>
                </a:solidFill>
              </a:rPr>
              <a:t>Global Energy Balance</a:t>
            </a:r>
          </a:p>
        </p:txBody>
      </p:sp>
      <p:pic>
        <p:nvPicPr>
          <p:cNvPr id="5123" name="Picture 3"/>
          <p:cNvPicPr>
            <a:picLocks noChangeAspect="1" noChangeArrowheads="1"/>
          </p:cNvPicPr>
          <p:nvPr/>
        </p:nvPicPr>
        <p:blipFill>
          <a:blip r:embed="rId3" cstate="print"/>
          <a:srcRect/>
          <a:stretch>
            <a:fillRect/>
          </a:stretch>
        </p:blipFill>
        <p:spPr bwMode="auto">
          <a:xfrm>
            <a:off x="2343150" y="1276350"/>
            <a:ext cx="6546850" cy="4832350"/>
          </a:xfrm>
          <a:prstGeom prst="rect">
            <a:avLst/>
          </a:prstGeom>
          <a:noFill/>
          <a:ln w="9525">
            <a:noFill/>
            <a:miter lim="800000"/>
            <a:headEnd/>
            <a:tailEnd/>
          </a:ln>
        </p:spPr>
      </p:pic>
      <p:sp>
        <p:nvSpPr>
          <p:cNvPr id="5124" name="Text Box 4"/>
          <p:cNvSpPr txBox="1">
            <a:spLocks noChangeArrowheads="1"/>
          </p:cNvSpPr>
          <p:nvPr/>
        </p:nvSpPr>
        <p:spPr bwMode="auto">
          <a:xfrm>
            <a:off x="5688013" y="6162675"/>
            <a:ext cx="2130425" cy="274638"/>
          </a:xfrm>
          <a:prstGeom prst="rect">
            <a:avLst/>
          </a:prstGeom>
          <a:noFill/>
          <a:ln w="9525">
            <a:noFill/>
            <a:miter lim="800000"/>
            <a:headEnd/>
            <a:tailEnd/>
          </a:ln>
        </p:spPr>
        <p:txBody>
          <a:bodyPr wrap="none">
            <a:spAutoFit/>
          </a:bodyPr>
          <a:lstStyle/>
          <a:p>
            <a:r>
              <a:rPr lang="en-US" sz="1200">
                <a:solidFill>
                  <a:schemeClr val="bg1"/>
                </a:solidFill>
              </a:rPr>
              <a:t>From http://www.bom.gov.au</a:t>
            </a:r>
          </a:p>
        </p:txBody>
      </p:sp>
      <p:pic>
        <p:nvPicPr>
          <p:cNvPr id="5125" name="Picture 5" descr="j0318890[1]"/>
          <p:cNvPicPr>
            <a:picLocks noChangeAspect="1" noChangeArrowheads="1"/>
          </p:cNvPicPr>
          <p:nvPr/>
        </p:nvPicPr>
        <p:blipFill>
          <a:blip r:embed="rId4" cstate="print"/>
          <a:srcRect/>
          <a:stretch>
            <a:fillRect/>
          </a:stretch>
        </p:blipFill>
        <p:spPr bwMode="auto">
          <a:xfrm>
            <a:off x="133350" y="2790825"/>
            <a:ext cx="1803400" cy="1824038"/>
          </a:xfrm>
          <a:prstGeom prst="rect">
            <a:avLst/>
          </a:prstGeom>
          <a:noFill/>
          <a:ln w="9525">
            <a:noFill/>
            <a:miter lim="800000"/>
            <a:headEnd/>
            <a:tailEnd/>
          </a:ln>
        </p:spPr>
      </p:pic>
      <p:sp>
        <p:nvSpPr>
          <p:cNvPr id="5126" name="AutoShape 6"/>
          <p:cNvSpPr>
            <a:spLocks noChangeArrowheads="1"/>
          </p:cNvSpPr>
          <p:nvPr/>
        </p:nvSpPr>
        <p:spPr bwMode="auto">
          <a:xfrm>
            <a:off x="1735138" y="3305175"/>
            <a:ext cx="841375" cy="788988"/>
          </a:xfrm>
          <a:custGeom>
            <a:avLst/>
            <a:gdLst>
              <a:gd name="T0" fmla="*/ 24580265 w 21600"/>
              <a:gd name="T1" fmla="*/ 0 h 21600"/>
              <a:gd name="T2" fmla="*/ 0 w 21600"/>
              <a:gd name="T3" fmla="*/ 14409769 h 21600"/>
              <a:gd name="T4" fmla="*/ 24580265 w 21600"/>
              <a:gd name="T5" fmla="*/ 28819539 h 21600"/>
              <a:gd name="T6" fmla="*/ 32773697 w 21600"/>
              <a:gd name="T7" fmla="*/ 144097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000" b="1" smtClean="0">
                <a:solidFill>
                  <a:schemeClr val="bg1"/>
                </a:solidFill>
              </a:rPr>
              <a:t>Global Circulations: Flows of Mass &amp; Energy</a:t>
            </a:r>
          </a:p>
        </p:txBody>
      </p:sp>
      <p:pic>
        <p:nvPicPr>
          <p:cNvPr id="7171" name="Picture 3"/>
          <p:cNvPicPr>
            <a:picLocks noChangeAspect="1" noChangeArrowheads="1"/>
          </p:cNvPicPr>
          <p:nvPr/>
        </p:nvPicPr>
        <p:blipFill>
          <a:blip r:embed="rId3" cstate="print"/>
          <a:srcRect/>
          <a:stretch>
            <a:fillRect/>
          </a:stretch>
        </p:blipFill>
        <p:spPr bwMode="auto">
          <a:xfrm>
            <a:off x="330200" y="1839913"/>
            <a:ext cx="4044950" cy="403542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4494213" y="2411413"/>
            <a:ext cx="4572000" cy="2979737"/>
          </a:xfrm>
          <a:prstGeom prst="rect">
            <a:avLst/>
          </a:prstGeom>
          <a:noFill/>
          <a:ln w="9525">
            <a:noFill/>
            <a:miter lim="800000"/>
            <a:headEnd/>
            <a:tailEnd/>
          </a:ln>
        </p:spPr>
      </p:pic>
      <p:sp>
        <p:nvSpPr>
          <p:cNvPr id="7173" name="Text Box 5"/>
          <p:cNvSpPr txBox="1">
            <a:spLocks noChangeArrowheads="1"/>
          </p:cNvSpPr>
          <p:nvPr/>
        </p:nvSpPr>
        <p:spPr bwMode="auto">
          <a:xfrm>
            <a:off x="1657350" y="1425575"/>
            <a:ext cx="1416050" cy="366713"/>
          </a:xfrm>
          <a:prstGeom prst="rect">
            <a:avLst/>
          </a:prstGeom>
          <a:noFill/>
          <a:ln w="9525">
            <a:noFill/>
            <a:miter lim="800000"/>
            <a:headEnd/>
            <a:tailEnd/>
          </a:ln>
        </p:spPr>
        <p:txBody>
          <a:bodyPr wrap="none">
            <a:spAutoFit/>
          </a:bodyPr>
          <a:lstStyle/>
          <a:p>
            <a:r>
              <a:rPr lang="en-US" i="1">
                <a:solidFill>
                  <a:schemeClr val="bg1"/>
                </a:solidFill>
              </a:rPr>
              <a:t>Atmosphere</a:t>
            </a:r>
          </a:p>
        </p:txBody>
      </p:sp>
      <p:sp>
        <p:nvSpPr>
          <p:cNvPr id="7174" name="Text Box 6"/>
          <p:cNvSpPr txBox="1">
            <a:spLocks noChangeArrowheads="1"/>
          </p:cNvSpPr>
          <p:nvPr/>
        </p:nvSpPr>
        <p:spPr bwMode="auto">
          <a:xfrm>
            <a:off x="6326188" y="2057400"/>
            <a:ext cx="857250" cy="366713"/>
          </a:xfrm>
          <a:prstGeom prst="rect">
            <a:avLst/>
          </a:prstGeom>
          <a:noFill/>
          <a:ln w="9525">
            <a:noFill/>
            <a:miter lim="800000"/>
            <a:headEnd/>
            <a:tailEnd/>
          </a:ln>
        </p:spPr>
        <p:txBody>
          <a:bodyPr wrap="none">
            <a:spAutoFit/>
          </a:bodyPr>
          <a:lstStyle/>
          <a:p>
            <a:r>
              <a:rPr lang="en-US" i="1">
                <a:solidFill>
                  <a:schemeClr val="bg1"/>
                </a:solidFill>
              </a:rPr>
              <a:t>Ocean</a:t>
            </a:r>
          </a:p>
        </p:txBody>
      </p:sp>
      <p:sp>
        <p:nvSpPr>
          <p:cNvPr id="7175" name="Text Box 7"/>
          <p:cNvSpPr txBox="1">
            <a:spLocks noChangeArrowheads="1"/>
          </p:cNvSpPr>
          <p:nvPr/>
        </p:nvSpPr>
        <p:spPr bwMode="auto">
          <a:xfrm>
            <a:off x="5729288" y="5383213"/>
            <a:ext cx="2130425" cy="274637"/>
          </a:xfrm>
          <a:prstGeom prst="rect">
            <a:avLst/>
          </a:prstGeom>
          <a:noFill/>
          <a:ln w="9525">
            <a:noFill/>
            <a:miter lim="800000"/>
            <a:headEnd/>
            <a:tailEnd/>
          </a:ln>
        </p:spPr>
        <p:txBody>
          <a:bodyPr wrap="none">
            <a:spAutoFit/>
          </a:bodyPr>
          <a:lstStyle/>
          <a:p>
            <a:r>
              <a:rPr lang="en-US" sz="1200">
                <a:solidFill>
                  <a:schemeClr val="bg1"/>
                </a:solidFill>
              </a:rPr>
              <a:t>From http://www.bom.gov.au</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Global Circulation</a:t>
            </a:r>
            <a:endParaRPr lang="en-US" b="1" dirty="0">
              <a:solidFill>
                <a:schemeClr val="bg1"/>
              </a:solidFill>
            </a:endParaRPr>
          </a:p>
        </p:txBody>
      </p:sp>
      <p:pic>
        <p:nvPicPr>
          <p:cNvPr id="4" name="nugam_full_2pass_msmpeg4_notext_small_short.avi">
            <a:hlinkClick r:id="" action="ppaction://media"/>
          </p:cNvPr>
          <p:cNvPicPr>
            <a:picLocks noGrp="1" noRot="1" noChangeAspect="1"/>
          </p:cNvPicPr>
          <p:nvPr>
            <p:ph idx="1"/>
            <a:videoFile r:link="rId1"/>
          </p:nvPr>
        </p:nvPicPr>
        <p:blipFill>
          <a:blip r:embed="rId3" cstate="print"/>
          <a:stretch>
            <a:fillRect/>
          </a:stretch>
        </p:blipFill>
        <p:spPr>
          <a:xfrm>
            <a:off x="1524000" y="2339975"/>
            <a:ext cx="6096000" cy="3048000"/>
          </a:xfrm>
          <a:prstGeom prst="rect">
            <a:avLst/>
          </a:prstGeom>
        </p:spPr>
      </p:pic>
      <p:sp>
        <p:nvSpPr>
          <p:cNvPr id="5" name="Rectangle 4"/>
          <p:cNvSpPr/>
          <p:nvPr/>
        </p:nvSpPr>
        <p:spPr>
          <a:xfrm>
            <a:off x="1740088" y="5903626"/>
            <a:ext cx="5670645" cy="369332"/>
          </a:xfrm>
          <a:prstGeom prst="rect">
            <a:avLst/>
          </a:prstGeom>
        </p:spPr>
        <p:txBody>
          <a:bodyPr wrap="square">
            <a:spAutoFit/>
          </a:bodyPr>
          <a:lstStyle/>
          <a:p>
            <a:r>
              <a:rPr lang="en-US" dirty="0" smtClean="0">
                <a:hlinkClick r:id="rId4"/>
              </a:rPr>
              <a:t>http://www.cmmap.org/learn/climate/gencirc.html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4000" b="1" smtClean="0">
                <a:solidFill>
                  <a:schemeClr val="bg1"/>
                </a:solidFill>
              </a:rPr>
              <a:t>Atmospheric Circulation and Arizona Climate</a:t>
            </a:r>
          </a:p>
        </p:txBody>
      </p:sp>
      <p:sp>
        <p:nvSpPr>
          <p:cNvPr id="25603" name="Rectangle 3"/>
          <p:cNvSpPr>
            <a:spLocks noGrp="1" noChangeArrowheads="1"/>
          </p:cNvSpPr>
          <p:nvPr>
            <p:ph type="body" idx="1"/>
          </p:nvPr>
        </p:nvSpPr>
        <p:spPr>
          <a:xfrm>
            <a:off x="342900" y="1800225"/>
            <a:ext cx="5408613" cy="4525963"/>
          </a:xfrm>
        </p:spPr>
        <p:txBody>
          <a:bodyPr/>
          <a:lstStyle/>
          <a:p>
            <a:pPr eaLnBrk="1" hangingPunct="1">
              <a:lnSpc>
                <a:spcPct val="80000"/>
              </a:lnSpc>
            </a:pPr>
            <a:r>
              <a:rPr lang="en-US" sz="2800" smtClean="0">
                <a:solidFill>
                  <a:schemeClr val="bg1"/>
                </a:solidFill>
              </a:rPr>
              <a:t>Large-scale circulation patterns are an important determinant of local climate</a:t>
            </a:r>
          </a:p>
          <a:p>
            <a:pPr eaLnBrk="1" hangingPunct="1">
              <a:lnSpc>
                <a:spcPct val="80000"/>
              </a:lnSpc>
            </a:pPr>
            <a:r>
              <a:rPr lang="en-US" sz="2800" smtClean="0">
                <a:solidFill>
                  <a:schemeClr val="bg1"/>
                </a:solidFill>
              </a:rPr>
              <a:t>Arizona has a unique geographic position in northern hemisphere</a:t>
            </a:r>
          </a:p>
          <a:p>
            <a:pPr eaLnBrk="1" hangingPunct="1">
              <a:lnSpc>
                <a:spcPct val="80000"/>
              </a:lnSpc>
            </a:pPr>
            <a:r>
              <a:rPr lang="en-US" sz="2800" smtClean="0">
                <a:solidFill>
                  <a:schemeClr val="bg1"/>
                </a:solidFill>
              </a:rPr>
              <a:t>Circulation patterns are tied to global ocean sea surface temperatures</a:t>
            </a:r>
          </a:p>
          <a:p>
            <a:pPr eaLnBrk="1" hangingPunct="1">
              <a:lnSpc>
                <a:spcPct val="80000"/>
              </a:lnSpc>
            </a:pPr>
            <a:r>
              <a:rPr lang="en-US" sz="2800" smtClean="0">
                <a:solidFill>
                  <a:schemeClr val="bg1"/>
                </a:solidFill>
              </a:rPr>
              <a:t>Patterns can persist for years and even decades</a:t>
            </a:r>
          </a:p>
        </p:txBody>
      </p:sp>
      <p:pic>
        <p:nvPicPr>
          <p:cNvPr id="25604" name="Picture 4"/>
          <p:cNvPicPr>
            <a:picLocks noChangeAspect="1" noChangeArrowheads="1"/>
          </p:cNvPicPr>
          <p:nvPr/>
        </p:nvPicPr>
        <p:blipFill>
          <a:blip r:embed="rId3" cstate="print"/>
          <a:srcRect/>
          <a:stretch>
            <a:fillRect/>
          </a:stretch>
        </p:blipFill>
        <p:spPr bwMode="auto">
          <a:xfrm>
            <a:off x="5745163" y="2116138"/>
            <a:ext cx="3208337" cy="3657600"/>
          </a:xfrm>
          <a:prstGeom prst="rect">
            <a:avLst/>
          </a:prstGeom>
          <a:noFill/>
          <a:ln w="9525">
            <a:noFill/>
            <a:miter lim="800000"/>
            <a:headEnd/>
            <a:tailEnd/>
          </a:ln>
        </p:spPr>
      </p:pic>
      <p:sp>
        <p:nvSpPr>
          <p:cNvPr id="5" name="Rectangle 4"/>
          <p:cNvSpPr/>
          <p:nvPr/>
        </p:nvSpPr>
        <p:spPr>
          <a:xfrm>
            <a:off x="805216" y="6024433"/>
            <a:ext cx="9335068" cy="307777"/>
          </a:xfrm>
          <a:prstGeom prst="rect">
            <a:avLst/>
          </a:prstGeom>
        </p:spPr>
        <p:txBody>
          <a:bodyPr wrap="square">
            <a:spAutoFit/>
          </a:bodyPr>
          <a:lstStyle/>
          <a:p>
            <a:r>
              <a:rPr lang="en-US" sz="1400" b="1" dirty="0" smtClean="0">
                <a:hlinkClick r:id="rId4"/>
              </a:rPr>
              <a:t>http://www.geography.hunter.cuny.edu/~tbw/wc.notes/7.circ.atm/animations/GlobalWind.html</a:t>
            </a:r>
            <a:endParaRPr lang="en-US" sz="1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b="1" smtClean="0">
                <a:solidFill>
                  <a:schemeClr val="bg1"/>
                </a:solidFill>
              </a:rPr>
              <a:t>Seasonality of Circulation Patterns</a:t>
            </a:r>
          </a:p>
        </p:txBody>
      </p:sp>
      <p:sp>
        <p:nvSpPr>
          <p:cNvPr id="26627" name="Rectangle 3"/>
          <p:cNvSpPr>
            <a:spLocks noGrp="1" noChangeArrowheads="1"/>
          </p:cNvSpPr>
          <p:nvPr>
            <p:ph type="body" idx="1"/>
          </p:nvPr>
        </p:nvSpPr>
        <p:spPr/>
        <p:txBody>
          <a:bodyPr/>
          <a:lstStyle/>
          <a:p>
            <a:pPr eaLnBrk="1" hangingPunct="1"/>
            <a:endParaRPr lang="en-US" smtClean="0"/>
          </a:p>
        </p:txBody>
      </p:sp>
      <p:pic>
        <p:nvPicPr>
          <p:cNvPr id="26628" name="Picture 4" descr="sp"/>
          <p:cNvPicPr>
            <a:picLocks noChangeAspect="1" noChangeArrowheads="1" noCrop="1"/>
          </p:cNvPicPr>
          <p:nvPr/>
        </p:nvPicPr>
        <p:blipFill>
          <a:blip r:embed="rId3" cstate="print"/>
          <a:srcRect/>
          <a:stretch>
            <a:fillRect/>
          </a:stretch>
        </p:blipFill>
        <p:spPr bwMode="auto">
          <a:xfrm>
            <a:off x="1462088" y="1419225"/>
            <a:ext cx="6219825"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07950"/>
            <a:ext cx="8229600" cy="1143000"/>
          </a:xfrm>
        </p:spPr>
        <p:txBody>
          <a:bodyPr/>
          <a:lstStyle/>
          <a:p>
            <a:pPr eaLnBrk="1" hangingPunct="1"/>
            <a:r>
              <a:rPr lang="en-US" sz="4000" b="1" smtClean="0">
                <a:solidFill>
                  <a:schemeClr val="bg1"/>
                </a:solidFill>
              </a:rPr>
              <a:t>Global Circulations and Aridity</a:t>
            </a:r>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4"/>
          <p:cNvPicPr>
            <a:picLocks noChangeAspect="1" noChangeArrowheads="1"/>
          </p:cNvPicPr>
          <p:nvPr/>
        </p:nvPicPr>
        <p:blipFill>
          <a:blip r:embed="rId3" cstate="print"/>
          <a:srcRect/>
          <a:stretch>
            <a:fillRect/>
          </a:stretch>
        </p:blipFill>
        <p:spPr bwMode="auto">
          <a:xfrm>
            <a:off x="2759075" y="2754313"/>
            <a:ext cx="6199188" cy="3932237"/>
          </a:xfrm>
          <a:prstGeom prst="rect">
            <a:avLst/>
          </a:prstGeom>
          <a:noFill/>
          <a:ln w="9525">
            <a:noFill/>
            <a:miter lim="800000"/>
            <a:headEnd/>
            <a:tailEnd/>
          </a:ln>
        </p:spPr>
      </p:pic>
      <p:pic>
        <p:nvPicPr>
          <p:cNvPr id="27653" name="Picture 5"/>
          <p:cNvPicPr>
            <a:picLocks noChangeAspect="1" noChangeArrowheads="1"/>
          </p:cNvPicPr>
          <p:nvPr/>
        </p:nvPicPr>
        <p:blipFill>
          <a:blip r:embed="rId4" cstate="print"/>
          <a:srcRect/>
          <a:stretch>
            <a:fillRect/>
          </a:stretch>
        </p:blipFill>
        <p:spPr bwMode="auto">
          <a:xfrm>
            <a:off x="350838" y="1036638"/>
            <a:ext cx="3597275" cy="304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1378" name="Picture 2" descr="US Drought Monitor, September 11, 2012"/>
          <p:cNvPicPr>
            <a:picLocks noChangeAspect="1" noChangeArrowheads="1"/>
          </p:cNvPicPr>
          <p:nvPr/>
        </p:nvPicPr>
        <p:blipFill>
          <a:blip r:embed="rId2" cstate="print"/>
          <a:srcRect/>
          <a:stretch>
            <a:fillRect/>
          </a:stretch>
        </p:blipFill>
        <p:spPr bwMode="auto">
          <a:xfrm>
            <a:off x="1356578" y="1002470"/>
            <a:ext cx="6429375" cy="480060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b="1" smtClean="0">
                <a:solidFill>
                  <a:schemeClr val="bg1"/>
                </a:solidFill>
              </a:rPr>
              <a:t>Global Hydroclimate</a:t>
            </a:r>
          </a:p>
        </p:txBody>
      </p:sp>
      <p:pic>
        <p:nvPicPr>
          <p:cNvPr id="17411" name="Picture 2" descr="C:\uofa\teaching\SWES461\four_moist_web (1).gif"/>
          <p:cNvPicPr>
            <a:picLocks noGrp="1" noChangeAspect="1" noChangeArrowheads="1" noCrop="1"/>
          </p:cNvPicPr>
          <p:nvPr>
            <p:ph idx="1"/>
          </p:nvPr>
        </p:nvPicPr>
        <p:blipFill>
          <a:blip r:embed="rId2" cstate="print"/>
          <a:srcRect/>
          <a:stretch>
            <a:fillRect/>
          </a:stretch>
        </p:blipFill>
        <p:spPr>
          <a:xfrm>
            <a:off x="1400175" y="1600200"/>
            <a:ext cx="6342063" cy="4525963"/>
          </a:xfrm>
          <a:solidFill>
            <a:schemeClr val="bg1"/>
          </a:solid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us_map"/>
          <p:cNvPicPr>
            <a:picLocks noChangeAspect="1" noChangeArrowheads="1"/>
          </p:cNvPicPr>
          <p:nvPr/>
        </p:nvPicPr>
        <p:blipFill>
          <a:blip r:embed="rId3" cstate="print"/>
          <a:srcRect/>
          <a:stretch>
            <a:fillRect/>
          </a:stretch>
        </p:blipFill>
        <p:spPr bwMode="auto">
          <a:xfrm>
            <a:off x="0" y="-122238"/>
            <a:ext cx="9144000" cy="6980238"/>
          </a:xfrm>
          <a:prstGeom prst="rect">
            <a:avLst/>
          </a:prstGeom>
          <a:gradFill rotWithShape="1">
            <a:gsLst>
              <a:gs pos="0">
                <a:srgbClr val="0033CC"/>
              </a:gs>
              <a:gs pos="100000">
                <a:schemeClr val="accent1"/>
              </a:gs>
            </a:gsLst>
            <a:lin ang="0" scaled="1"/>
          </a:gradFill>
          <a:ln w="9525">
            <a:noFill/>
            <a:miter lim="800000"/>
            <a:headEnd/>
            <a:tailEnd/>
          </a:ln>
        </p:spPr>
      </p:pic>
      <p:sp>
        <p:nvSpPr>
          <p:cNvPr id="28675" name="AutoShape 3"/>
          <p:cNvSpPr>
            <a:spLocks noChangeArrowheads="1"/>
          </p:cNvSpPr>
          <p:nvPr/>
        </p:nvSpPr>
        <p:spPr bwMode="auto">
          <a:xfrm rot="317764">
            <a:off x="1905000" y="29718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8676" name="AutoShape 4"/>
          <p:cNvSpPr>
            <a:spLocks noChangeArrowheads="1"/>
          </p:cNvSpPr>
          <p:nvPr/>
        </p:nvSpPr>
        <p:spPr bwMode="auto">
          <a:xfrm rot="645946">
            <a:off x="3352800" y="32004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8677" name="AutoShape 5"/>
          <p:cNvSpPr>
            <a:spLocks noChangeArrowheads="1"/>
          </p:cNvSpPr>
          <p:nvPr/>
        </p:nvSpPr>
        <p:spPr bwMode="auto">
          <a:xfrm rot="702819">
            <a:off x="4800600" y="34290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8678" name="AutoShape 6"/>
          <p:cNvSpPr>
            <a:spLocks noChangeArrowheads="1"/>
          </p:cNvSpPr>
          <p:nvPr/>
        </p:nvSpPr>
        <p:spPr bwMode="auto">
          <a:xfrm rot="524769">
            <a:off x="6172200" y="36576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8679" name="AutoShape 7"/>
          <p:cNvSpPr>
            <a:spLocks noChangeArrowheads="1"/>
          </p:cNvSpPr>
          <p:nvPr/>
        </p:nvSpPr>
        <p:spPr bwMode="auto">
          <a:xfrm rot="-380412">
            <a:off x="7543800" y="36576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8680" name="AutoShape 8"/>
          <p:cNvSpPr>
            <a:spLocks noChangeArrowheads="1"/>
          </p:cNvSpPr>
          <p:nvPr/>
        </p:nvSpPr>
        <p:spPr bwMode="auto">
          <a:xfrm rot="1776946">
            <a:off x="1066800" y="39624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28681" name="AutoShape 9"/>
          <p:cNvSpPr>
            <a:spLocks noChangeArrowheads="1"/>
          </p:cNvSpPr>
          <p:nvPr/>
        </p:nvSpPr>
        <p:spPr bwMode="auto">
          <a:xfrm rot="1024296">
            <a:off x="2362200" y="44958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28682" name="AutoShape 10"/>
          <p:cNvSpPr>
            <a:spLocks noChangeArrowheads="1"/>
          </p:cNvSpPr>
          <p:nvPr/>
        </p:nvSpPr>
        <p:spPr bwMode="auto">
          <a:xfrm rot="-430460">
            <a:off x="3733800" y="45720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28683" name="AutoShape 11"/>
          <p:cNvSpPr>
            <a:spLocks noChangeArrowheads="1"/>
          </p:cNvSpPr>
          <p:nvPr/>
        </p:nvSpPr>
        <p:spPr bwMode="auto">
          <a:xfrm rot="-787272">
            <a:off x="5029200" y="4343400"/>
            <a:ext cx="1143000" cy="457200"/>
          </a:xfrm>
          <a:prstGeom prst="notchedRightArrow">
            <a:avLst>
              <a:gd name="adj1" fmla="val 50000"/>
              <a:gd name="adj2" fmla="val 62500"/>
            </a:avLst>
          </a:prstGeom>
          <a:gradFill rotWithShape="1">
            <a:gsLst>
              <a:gs pos="0">
                <a:schemeClr val="accent1"/>
              </a:gs>
              <a:gs pos="100000">
                <a:schemeClr val="bg1"/>
              </a:gs>
            </a:gsLst>
            <a:lin ang="0" scaled="1"/>
          </a:gradFill>
          <a:ln w="9525">
            <a:solidFill>
              <a:schemeClr val="tx1"/>
            </a:solidFill>
            <a:miter lim="800000"/>
            <a:headEnd/>
            <a:tailEnd/>
          </a:ln>
        </p:spPr>
        <p:txBody>
          <a:bodyPr wrap="none" anchor="ctr"/>
          <a:lstStyle/>
          <a:p>
            <a:endParaRPr lang="en-US"/>
          </a:p>
        </p:txBody>
      </p:sp>
      <p:sp>
        <p:nvSpPr>
          <p:cNvPr id="28684" name="AutoShape 12"/>
          <p:cNvSpPr>
            <a:spLocks noChangeArrowheads="1"/>
          </p:cNvSpPr>
          <p:nvPr/>
        </p:nvSpPr>
        <p:spPr bwMode="auto">
          <a:xfrm rot="-430460">
            <a:off x="457200" y="30480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8685" name="Text Box 13"/>
          <p:cNvSpPr txBox="1">
            <a:spLocks noChangeArrowheads="1"/>
          </p:cNvSpPr>
          <p:nvPr/>
        </p:nvSpPr>
        <p:spPr bwMode="auto">
          <a:xfrm rot="471876">
            <a:off x="3352800" y="3154363"/>
            <a:ext cx="3779838" cy="274637"/>
          </a:xfrm>
          <a:prstGeom prst="rect">
            <a:avLst/>
          </a:prstGeom>
          <a:noFill/>
          <a:ln w="9525">
            <a:noFill/>
            <a:miter lim="800000"/>
            <a:headEnd/>
            <a:tailEnd/>
          </a:ln>
        </p:spPr>
        <p:txBody>
          <a:bodyPr wrap="none">
            <a:spAutoFit/>
          </a:bodyPr>
          <a:lstStyle/>
          <a:p>
            <a:r>
              <a:rPr lang="en-US" sz="1200" b="1" i="1"/>
              <a:t>Average Wintertime Mid-latitude Jet Stream Track</a:t>
            </a:r>
          </a:p>
        </p:txBody>
      </p:sp>
      <p:sp>
        <p:nvSpPr>
          <p:cNvPr id="28686" name="Text Box 14"/>
          <p:cNvSpPr txBox="1">
            <a:spLocks noChangeArrowheads="1"/>
          </p:cNvSpPr>
          <p:nvPr/>
        </p:nvSpPr>
        <p:spPr bwMode="auto">
          <a:xfrm>
            <a:off x="3505200" y="5181600"/>
            <a:ext cx="3148013" cy="274638"/>
          </a:xfrm>
          <a:prstGeom prst="rect">
            <a:avLst/>
          </a:prstGeom>
          <a:noFill/>
          <a:ln w="9525">
            <a:noFill/>
            <a:miter lim="800000"/>
            <a:headEnd/>
            <a:tailEnd/>
          </a:ln>
        </p:spPr>
        <p:txBody>
          <a:bodyPr wrap="none">
            <a:spAutoFit/>
          </a:bodyPr>
          <a:lstStyle/>
          <a:p>
            <a:r>
              <a:rPr lang="en-US" sz="1200" b="1" i="1"/>
              <a:t>Shift of jet stream track towards Arizona </a:t>
            </a:r>
          </a:p>
        </p:txBody>
      </p:sp>
      <p:pic>
        <p:nvPicPr>
          <p:cNvPr id="28687" name="Picture 15" descr="j0389350[1]"/>
          <p:cNvPicPr>
            <a:picLocks noChangeAspect="1" noChangeArrowheads="1"/>
          </p:cNvPicPr>
          <p:nvPr/>
        </p:nvPicPr>
        <p:blipFill>
          <a:blip r:embed="rId4" cstate="print"/>
          <a:srcRect/>
          <a:stretch>
            <a:fillRect/>
          </a:stretch>
        </p:blipFill>
        <p:spPr bwMode="auto">
          <a:xfrm>
            <a:off x="3124200" y="4164013"/>
            <a:ext cx="881063" cy="941387"/>
          </a:xfrm>
          <a:prstGeom prst="rect">
            <a:avLst/>
          </a:prstGeom>
          <a:noFill/>
          <a:ln w="9525">
            <a:noFill/>
            <a:miter lim="800000"/>
            <a:headEnd/>
            <a:tailEnd/>
          </a:ln>
        </p:spPr>
      </p:pic>
      <p:sp>
        <p:nvSpPr>
          <p:cNvPr id="436240" name="Text Box 16"/>
          <p:cNvSpPr txBox="1">
            <a:spLocks noChangeArrowheads="1"/>
          </p:cNvSpPr>
          <p:nvPr/>
        </p:nvSpPr>
        <p:spPr bwMode="auto">
          <a:xfrm>
            <a:off x="3276600" y="4267200"/>
            <a:ext cx="488950" cy="64135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3600" b="1" i="1">
                <a:solidFill>
                  <a:srgbClr val="FF0000"/>
                </a:solidFill>
                <a:latin typeface="Arial Black" pitchFamily="34" charset="0"/>
                <a:cs typeface="+mn-cs"/>
              </a:rPr>
              <a:t>L</a:t>
            </a:r>
          </a:p>
        </p:txBody>
      </p:sp>
      <p:sp>
        <p:nvSpPr>
          <p:cNvPr id="28689" name="Freeform 17"/>
          <p:cNvSpPr>
            <a:spLocks/>
          </p:cNvSpPr>
          <p:nvPr/>
        </p:nvSpPr>
        <p:spPr bwMode="auto">
          <a:xfrm>
            <a:off x="381000" y="914400"/>
            <a:ext cx="3937000" cy="3289300"/>
          </a:xfrm>
          <a:custGeom>
            <a:avLst/>
            <a:gdLst>
              <a:gd name="T0" fmla="*/ 0 w 2480"/>
              <a:gd name="T1" fmla="*/ 2667000 h 2072"/>
              <a:gd name="T2" fmla="*/ 1295400 w 2480"/>
              <a:gd name="T3" fmla="*/ 3047999 h 2072"/>
              <a:gd name="T4" fmla="*/ 2286000 w 2480"/>
              <a:gd name="T5" fmla="*/ 3276600 h 2072"/>
              <a:gd name="T6" fmla="*/ 3124200 w 2480"/>
              <a:gd name="T7" fmla="*/ 3124199 h 2072"/>
              <a:gd name="T8" fmla="*/ 3657600 w 2480"/>
              <a:gd name="T9" fmla="*/ 2819399 h 2072"/>
              <a:gd name="T10" fmla="*/ 3886200 w 2480"/>
              <a:gd name="T11" fmla="*/ 2286000 h 2072"/>
              <a:gd name="T12" fmla="*/ 3886200 w 2480"/>
              <a:gd name="T13" fmla="*/ 1447800 h 2072"/>
              <a:gd name="T14" fmla="*/ 3581400 w 2480"/>
              <a:gd name="T15" fmla="*/ 533400 h 2072"/>
              <a:gd name="T16" fmla="*/ 3352800 w 2480"/>
              <a:gd name="T17" fmla="*/ 0 h 2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0"/>
              <a:gd name="T28" fmla="*/ 0 h 2072"/>
              <a:gd name="T29" fmla="*/ 2480 w 2480"/>
              <a:gd name="T30" fmla="*/ 2072 h 20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0" h="2072">
                <a:moveTo>
                  <a:pt x="0" y="1680"/>
                </a:moveTo>
                <a:cubicBezTo>
                  <a:pt x="288" y="1768"/>
                  <a:pt x="576" y="1856"/>
                  <a:pt x="816" y="1920"/>
                </a:cubicBezTo>
                <a:cubicBezTo>
                  <a:pt x="1056" y="1984"/>
                  <a:pt x="1248" y="2056"/>
                  <a:pt x="1440" y="2064"/>
                </a:cubicBezTo>
                <a:cubicBezTo>
                  <a:pt x="1632" y="2072"/>
                  <a:pt x="1824" y="2016"/>
                  <a:pt x="1968" y="1968"/>
                </a:cubicBezTo>
                <a:cubicBezTo>
                  <a:pt x="2112" y="1920"/>
                  <a:pt x="2224" y="1864"/>
                  <a:pt x="2304" y="1776"/>
                </a:cubicBezTo>
                <a:cubicBezTo>
                  <a:pt x="2384" y="1688"/>
                  <a:pt x="2424" y="1584"/>
                  <a:pt x="2448" y="1440"/>
                </a:cubicBezTo>
                <a:cubicBezTo>
                  <a:pt x="2472" y="1296"/>
                  <a:pt x="2480" y="1096"/>
                  <a:pt x="2448" y="912"/>
                </a:cubicBezTo>
                <a:cubicBezTo>
                  <a:pt x="2416" y="728"/>
                  <a:pt x="2312" y="488"/>
                  <a:pt x="2256" y="336"/>
                </a:cubicBezTo>
                <a:cubicBezTo>
                  <a:pt x="2200" y="184"/>
                  <a:pt x="2156" y="92"/>
                  <a:pt x="2112" y="0"/>
                </a:cubicBezTo>
              </a:path>
            </a:pathLst>
          </a:custGeom>
          <a:noFill/>
          <a:ln w="38100" cap="flat" cmpd="sng">
            <a:solidFill>
              <a:srgbClr val="339933"/>
            </a:solidFill>
            <a:prstDash val="dash"/>
            <a:round/>
            <a:headEnd/>
            <a:tailEnd/>
          </a:ln>
        </p:spPr>
        <p:txBody>
          <a:bodyPr/>
          <a:lstStyle/>
          <a:p>
            <a:endParaRPr lang="en-US"/>
          </a:p>
        </p:txBody>
      </p:sp>
      <p:sp>
        <p:nvSpPr>
          <p:cNvPr id="28690" name="Freeform 18"/>
          <p:cNvSpPr>
            <a:spLocks/>
          </p:cNvSpPr>
          <p:nvPr/>
        </p:nvSpPr>
        <p:spPr bwMode="auto">
          <a:xfrm>
            <a:off x="317500" y="4613275"/>
            <a:ext cx="3367088" cy="2168525"/>
          </a:xfrm>
          <a:custGeom>
            <a:avLst/>
            <a:gdLst>
              <a:gd name="T0" fmla="*/ 0 w 2121"/>
              <a:gd name="T1" fmla="*/ 157162 h 1366"/>
              <a:gd name="T2" fmla="*/ 749300 w 2121"/>
              <a:gd name="T3" fmla="*/ 34925 h 1366"/>
              <a:gd name="T4" fmla="*/ 1590675 w 2121"/>
              <a:gd name="T5" fmla="*/ 38100 h 1366"/>
              <a:gd name="T6" fmla="*/ 2425700 w 2121"/>
              <a:gd name="T7" fmla="*/ 263525 h 1366"/>
              <a:gd name="T8" fmla="*/ 2952750 w 2121"/>
              <a:gd name="T9" fmla="*/ 595312 h 1366"/>
              <a:gd name="T10" fmla="*/ 3230562 w 2121"/>
              <a:gd name="T11" fmla="*/ 1101725 h 1366"/>
              <a:gd name="T12" fmla="*/ 3349626 w 2121"/>
              <a:gd name="T13" fmla="*/ 1658938 h 1366"/>
              <a:gd name="T14" fmla="*/ 3340101 w 2121"/>
              <a:gd name="T15" fmla="*/ 2168525 h 1366"/>
              <a:gd name="T16" fmla="*/ 0 60000 65536"/>
              <a:gd name="T17" fmla="*/ 0 60000 65536"/>
              <a:gd name="T18" fmla="*/ 0 60000 65536"/>
              <a:gd name="T19" fmla="*/ 0 60000 65536"/>
              <a:gd name="T20" fmla="*/ 0 60000 65536"/>
              <a:gd name="T21" fmla="*/ 0 60000 65536"/>
              <a:gd name="T22" fmla="*/ 0 60000 65536"/>
              <a:gd name="T23" fmla="*/ 0 60000 65536"/>
              <a:gd name="T24" fmla="*/ 0 w 2121"/>
              <a:gd name="T25" fmla="*/ 0 h 1366"/>
              <a:gd name="T26" fmla="*/ 2121 w 2121"/>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1" h="1366">
                <a:moveTo>
                  <a:pt x="0" y="99"/>
                </a:moveTo>
                <a:cubicBezTo>
                  <a:pt x="79" y="87"/>
                  <a:pt x="305" y="34"/>
                  <a:pt x="472" y="22"/>
                </a:cubicBezTo>
                <a:cubicBezTo>
                  <a:pt x="639" y="10"/>
                  <a:pt x="826" y="0"/>
                  <a:pt x="1002" y="24"/>
                </a:cubicBezTo>
                <a:cubicBezTo>
                  <a:pt x="1178" y="48"/>
                  <a:pt x="1385" y="107"/>
                  <a:pt x="1528" y="166"/>
                </a:cubicBezTo>
                <a:cubicBezTo>
                  <a:pt x="1671" y="225"/>
                  <a:pt x="1776" y="287"/>
                  <a:pt x="1860" y="375"/>
                </a:cubicBezTo>
                <a:cubicBezTo>
                  <a:pt x="1944" y="463"/>
                  <a:pt x="1993" y="582"/>
                  <a:pt x="2035" y="694"/>
                </a:cubicBezTo>
                <a:cubicBezTo>
                  <a:pt x="2077" y="806"/>
                  <a:pt x="2099" y="933"/>
                  <a:pt x="2110" y="1045"/>
                </a:cubicBezTo>
                <a:cubicBezTo>
                  <a:pt x="2121" y="1157"/>
                  <a:pt x="2105" y="1299"/>
                  <a:pt x="2104" y="1366"/>
                </a:cubicBezTo>
              </a:path>
            </a:pathLst>
          </a:custGeom>
          <a:noFill/>
          <a:ln w="38100" cap="flat" cmpd="sng">
            <a:solidFill>
              <a:srgbClr val="996600"/>
            </a:solidFill>
            <a:prstDash val="dash"/>
            <a:round/>
            <a:headEnd/>
            <a:tailEnd/>
          </a:ln>
        </p:spPr>
        <p:txBody>
          <a:bodyPr/>
          <a:lstStyle/>
          <a:p>
            <a:endParaRPr lang="en-US"/>
          </a:p>
        </p:txBody>
      </p:sp>
      <p:sp>
        <p:nvSpPr>
          <p:cNvPr id="28691" name="Text Box 19"/>
          <p:cNvSpPr txBox="1">
            <a:spLocks noChangeArrowheads="1"/>
          </p:cNvSpPr>
          <p:nvPr/>
        </p:nvSpPr>
        <p:spPr bwMode="auto">
          <a:xfrm>
            <a:off x="1508125" y="5370513"/>
            <a:ext cx="1123950" cy="366712"/>
          </a:xfrm>
          <a:prstGeom prst="rect">
            <a:avLst/>
          </a:prstGeom>
          <a:noFill/>
          <a:ln w="9525">
            <a:noFill/>
            <a:miter lim="800000"/>
            <a:headEnd/>
            <a:tailEnd/>
          </a:ln>
        </p:spPr>
        <p:txBody>
          <a:bodyPr wrap="none">
            <a:spAutoFit/>
          </a:bodyPr>
          <a:lstStyle/>
          <a:p>
            <a:r>
              <a:rPr lang="en-US" b="1" i="1">
                <a:solidFill>
                  <a:srgbClr val="996600"/>
                </a:solidFill>
              </a:rPr>
              <a:t>DRY AIR</a:t>
            </a:r>
          </a:p>
        </p:txBody>
      </p:sp>
      <p:sp>
        <p:nvSpPr>
          <p:cNvPr id="28692" name="Text Box 20"/>
          <p:cNvSpPr txBox="1">
            <a:spLocks noChangeArrowheads="1"/>
          </p:cNvSpPr>
          <p:nvPr/>
        </p:nvSpPr>
        <p:spPr bwMode="auto">
          <a:xfrm>
            <a:off x="1676400" y="2528888"/>
            <a:ext cx="1365250" cy="366712"/>
          </a:xfrm>
          <a:prstGeom prst="rect">
            <a:avLst/>
          </a:prstGeom>
          <a:noFill/>
          <a:ln w="9525">
            <a:noFill/>
            <a:miter lim="800000"/>
            <a:headEnd/>
            <a:tailEnd/>
          </a:ln>
        </p:spPr>
        <p:txBody>
          <a:bodyPr wrap="none">
            <a:spAutoFit/>
          </a:bodyPr>
          <a:lstStyle/>
          <a:p>
            <a:r>
              <a:rPr lang="en-US" b="1" i="1">
                <a:solidFill>
                  <a:srgbClr val="339933"/>
                </a:solidFill>
              </a:rPr>
              <a:t>MOIST AIR</a:t>
            </a:r>
          </a:p>
        </p:txBody>
      </p:sp>
      <p:sp>
        <p:nvSpPr>
          <p:cNvPr id="28693" name="Rectangle 21"/>
          <p:cNvSpPr>
            <a:spLocks noGrp="1" noChangeArrowheads="1"/>
          </p:cNvSpPr>
          <p:nvPr>
            <p:ph type="title"/>
          </p:nvPr>
        </p:nvSpPr>
        <p:spPr>
          <a:xfrm>
            <a:off x="565150" y="460375"/>
            <a:ext cx="2994025" cy="1143000"/>
          </a:xfrm>
        </p:spPr>
        <p:txBody>
          <a:bodyPr/>
          <a:lstStyle/>
          <a:p>
            <a:pPr eaLnBrk="1" hangingPunct="1"/>
            <a:r>
              <a:rPr lang="en-US" sz="2400" b="1" i="1" smtClean="0">
                <a:solidFill>
                  <a:schemeClr val="tx1"/>
                </a:solidFill>
              </a:rPr>
              <a:t>Winter Circulation Pattern</a:t>
            </a:r>
          </a:p>
        </p:txBody>
      </p:sp>
      <p:sp>
        <p:nvSpPr>
          <p:cNvPr id="436246" name="Text Box 22"/>
          <p:cNvSpPr txBox="1">
            <a:spLocks noChangeArrowheads="1"/>
          </p:cNvSpPr>
          <p:nvPr/>
        </p:nvSpPr>
        <p:spPr bwMode="auto">
          <a:xfrm>
            <a:off x="1512888" y="5692775"/>
            <a:ext cx="649287"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us_map"/>
          <p:cNvPicPr>
            <a:picLocks noChangeAspect="1" noChangeArrowheads="1"/>
          </p:cNvPicPr>
          <p:nvPr/>
        </p:nvPicPr>
        <p:blipFill>
          <a:blip r:embed="rId3" cstate="print"/>
          <a:srcRect/>
          <a:stretch>
            <a:fillRect/>
          </a:stretch>
        </p:blipFill>
        <p:spPr bwMode="auto">
          <a:xfrm>
            <a:off x="0" y="-122238"/>
            <a:ext cx="9144000" cy="6980238"/>
          </a:xfrm>
          <a:prstGeom prst="rect">
            <a:avLst/>
          </a:prstGeom>
          <a:gradFill rotWithShape="1">
            <a:gsLst>
              <a:gs pos="0">
                <a:srgbClr val="0033CC"/>
              </a:gs>
              <a:gs pos="100000">
                <a:schemeClr val="accent1"/>
              </a:gs>
            </a:gsLst>
            <a:lin ang="0" scaled="1"/>
          </a:gradFill>
          <a:ln w="9525">
            <a:noFill/>
            <a:miter lim="800000"/>
            <a:headEnd/>
            <a:tailEnd/>
          </a:ln>
        </p:spPr>
      </p:pic>
      <p:sp>
        <p:nvSpPr>
          <p:cNvPr id="29699" name="AutoShape 3"/>
          <p:cNvSpPr>
            <a:spLocks noChangeArrowheads="1"/>
          </p:cNvSpPr>
          <p:nvPr/>
        </p:nvSpPr>
        <p:spPr bwMode="auto">
          <a:xfrm rot="317764">
            <a:off x="1905000" y="3810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rot="645946">
            <a:off x="3352800" y="6096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9701" name="AutoShape 5"/>
          <p:cNvSpPr>
            <a:spLocks noChangeArrowheads="1"/>
          </p:cNvSpPr>
          <p:nvPr/>
        </p:nvSpPr>
        <p:spPr bwMode="auto">
          <a:xfrm rot="702819">
            <a:off x="4800600" y="8382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9702" name="AutoShape 6"/>
          <p:cNvSpPr>
            <a:spLocks noChangeArrowheads="1"/>
          </p:cNvSpPr>
          <p:nvPr/>
        </p:nvSpPr>
        <p:spPr bwMode="auto">
          <a:xfrm rot="524769">
            <a:off x="6172200" y="10668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9703" name="AutoShape 7"/>
          <p:cNvSpPr>
            <a:spLocks noChangeArrowheads="1"/>
          </p:cNvSpPr>
          <p:nvPr/>
        </p:nvSpPr>
        <p:spPr bwMode="auto">
          <a:xfrm rot="-380412">
            <a:off x="7543800" y="10668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9704" name="AutoShape 8"/>
          <p:cNvSpPr>
            <a:spLocks noChangeArrowheads="1"/>
          </p:cNvSpPr>
          <p:nvPr/>
        </p:nvSpPr>
        <p:spPr bwMode="auto">
          <a:xfrm rot="10800000">
            <a:off x="4724400" y="6248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438281" name="Text Box 9"/>
          <p:cNvSpPr txBox="1">
            <a:spLocks noChangeArrowheads="1"/>
          </p:cNvSpPr>
          <p:nvPr/>
        </p:nvSpPr>
        <p:spPr bwMode="auto">
          <a:xfrm>
            <a:off x="4800600" y="4572000"/>
            <a:ext cx="649288"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
        <p:nvSpPr>
          <p:cNvPr id="29706" name="AutoShape 10"/>
          <p:cNvSpPr>
            <a:spLocks noChangeArrowheads="1"/>
          </p:cNvSpPr>
          <p:nvPr/>
        </p:nvSpPr>
        <p:spPr bwMode="auto">
          <a:xfrm rot="-430460">
            <a:off x="457200" y="457200"/>
            <a:ext cx="1143000" cy="457200"/>
          </a:xfrm>
          <a:prstGeom prst="notchedRightArrow">
            <a:avLst>
              <a:gd name="adj1" fmla="val 50000"/>
              <a:gd name="adj2" fmla="val 62500"/>
            </a:avLst>
          </a:prstGeom>
          <a:gradFill rotWithShape="1">
            <a:gsLst>
              <a:gs pos="0">
                <a:srgbClr val="0033CC"/>
              </a:gs>
              <a:gs pos="100000">
                <a:schemeClr val="accent1"/>
              </a:gs>
            </a:gsLst>
            <a:lin ang="0" scaled="1"/>
          </a:gradFill>
          <a:ln w="9525">
            <a:solidFill>
              <a:schemeClr val="tx1"/>
            </a:solidFill>
            <a:miter lim="800000"/>
            <a:headEnd/>
            <a:tailEnd/>
          </a:ln>
        </p:spPr>
        <p:txBody>
          <a:bodyPr wrap="none" anchor="ctr"/>
          <a:lstStyle/>
          <a:p>
            <a:endParaRPr lang="en-US"/>
          </a:p>
        </p:txBody>
      </p:sp>
      <p:sp>
        <p:nvSpPr>
          <p:cNvPr id="29707" name="Text Box 11"/>
          <p:cNvSpPr txBox="1">
            <a:spLocks noChangeArrowheads="1"/>
          </p:cNvSpPr>
          <p:nvPr/>
        </p:nvSpPr>
        <p:spPr bwMode="auto">
          <a:xfrm rot="471876">
            <a:off x="3352800" y="563563"/>
            <a:ext cx="3802063" cy="274637"/>
          </a:xfrm>
          <a:prstGeom prst="rect">
            <a:avLst/>
          </a:prstGeom>
          <a:noFill/>
          <a:ln w="9525">
            <a:noFill/>
            <a:miter lim="800000"/>
            <a:headEnd/>
            <a:tailEnd/>
          </a:ln>
        </p:spPr>
        <p:txBody>
          <a:bodyPr wrap="none">
            <a:spAutoFit/>
          </a:bodyPr>
          <a:lstStyle/>
          <a:p>
            <a:r>
              <a:rPr lang="en-US" sz="1200" b="1" i="1"/>
              <a:t>Average summertime mid-latitude jet stream track</a:t>
            </a:r>
          </a:p>
        </p:txBody>
      </p:sp>
      <p:sp>
        <p:nvSpPr>
          <p:cNvPr id="29708" name="Text Box 12"/>
          <p:cNvSpPr txBox="1">
            <a:spLocks noChangeArrowheads="1"/>
          </p:cNvSpPr>
          <p:nvPr/>
        </p:nvSpPr>
        <p:spPr bwMode="auto">
          <a:xfrm>
            <a:off x="4343400" y="5867400"/>
            <a:ext cx="955675" cy="457200"/>
          </a:xfrm>
          <a:prstGeom prst="rect">
            <a:avLst/>
          </a:prstGeom>
          <a:noFill/>
          <a:ln w="9525">
            <a:noFill/>
            <a:miter lim="800000"/>
            <a:headEnd/>
            <a:tailEnd/>
          </a:ln>
        </p:spPr>
        <p:txBody>
          <a:bodyPr wrap="none">
            <a:spAutoFit/>
          </a:bodyPr>
          <a:lstStyle/>
          <a:p>
            <a:pPr algn="ctr"/>
            <a:r>
              <a:rPr lang="en-US" sz="1200" b="1" i="1"/>
              <a:t>Monsoon</a:t>
            </a:r>
          </a:p>
          <a:p>
            <a:pPr algn="ctr"/>
            <a:r>
              <a:rPr lang="en-US" sz="1200" b="1" i="1"/>
              <a:t>circulation</a:t>
            </a:r>
          </a:p>
        </p:txBody>
      </p:sp>
      <p:sp>
        <p:nvSpPr>
          <p:cNvPr id="29709" name="AutoShape 13"/>
          <p:cNvSpPr>
            <a:spLocks noChangeArrowheads="1"/>
          </p:cNvSpPr>
          <p:nvPr/>
        </p:nvSpPr>
        <p:spPr bwMode="auto">
          <a:xfrm rot="-8413433">
            <a:off x="3429000" y="5867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0" name="AutoShape 14"/>
          <p:cNvSpPr>
            <a:spLocks noChangeArrowheads="1"/>
          </p:cNvSpPr>
          <p:nvPr/>
        </p:nvSpPr>
        <p:spPr bwMode="auto">
          <a:xfrm rot="-5400000">
            <a:off x="2705100" y="47625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1" name="AutoShape 15"/>
          <p:cNvSpPr>
            <a:spLocks noChangeArrowheads="1"/>
          </p:cNvSpPr>
          <p:nvPr/>
        </p:nvSpPr>
        <p:spPr bwMode="auto">
          <a:xfrm rot="-1773457">
            <a:off x="3429000" y="37338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2" name="AutoShape 16"/>
          <p:cNvSpPr>
            <a:spLocks noChangeArrowheads="1"/>
          </p:cNvSpPr>
          <p:nvPr/>
        </p:nvSpPr>
        <p:spPr bwMode="auto">
          <a:xfrm>
            <a:off x="4800600" y="34290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3" name="AutoShape 17"/>
          <p:cNvSpPr>
            <a:spLocks noChangeArrowheads="1"/>
          </p:cNvSpPr>
          <p:nvPr/>
        </p:nvSpPr>
        <p:spPr bwMode="auto">
          <a:xfrm rot="309513">
            <a:off x="6172200" y="34290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4" name="AutoShape 18"/>
          <p:cNvSpPr>
            <a:spLocks noChangeArrowheads="1"/>
          </p:cNvSpPr>
          <p:nvPr/>
        </p:nvSpPr>
        <p:spPr bwMode="auto">
          <a:xfrm rot="309513">
            <a:off x="7543800" y="3581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5" name="AutoShape 19"/>
          <p:cNvSpPr>
            <a:spLocks noChangeArrowheads="1"/>
          </p:cNvSpPr>
          <p:nvPr/>
        </p:nvSpPr>
        <p:spPr bwMode="auto">
          <a:xfrm rot="10800000">
            <a:off x="6248400" y="6248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29716" name="AutoShape 20"/>
          <p:cNvSpPr>
            <a:spLocks noChangeArrowheads="1"/>
          </p:cNvSpPr>
          <p:nvPr/>
        </p:nvSpPr>
        <p:spPr bwMode="auto">
          <a:xfrm rot="10800000">
            <a:off x="7696200" y="6248400"/>
            <a:ext cx="1143000" cy="457200"/>
          </a:xfrm>
          <a:prstGeom prst="notchedRightArrow">
            <a:avLst>
              <a:gd name="adj1" fmla="val 50000"/>
              <a:gd name="adj2" fmla="val 62500"/>
            </a:avLst>
          </a:prstGeom>
          <a:gradFill rotWithShape="1">
            <a:gsLst>
              <a:gs pos="0">
                <a:srgbClr val="FFCCFF"/>
              </a:gs>
              <a:gs pos="100000">
                <a:schemeClr val="bg1"/>
              </a:gs>
            </a:gsLst>
            <a:lin ang="0" scaled="1"/>
          </a:gradFill>
          <a:ln w="9525">
            <a:solidFill>
              <a:schemeClr val="tx1"/>
            </a:solidFill>
            <a:miter lim="800000"/>
            <a:headEnd/>
            <a:tailEnd/>
          </a:ln>
        </p:spPr>
        <p:txBody>
          <a:bodyPr wrap="none" anchor="ctr"/>
          <a:lstStyle/>
          <a:p>
            <a:endParaRPr lang="en-US"/>
          </a:p>
        </p:txBody>
      </p:sp>
      <p:sp>
        <p:nvSpPr>
          <p:cNvPr id="438293" name="Text Box 21"/>
          <p:cNvSpPr txBox="1">
            <a:spLocks noChangeArrowheads="1"/>
          </p:cNvSpPr>
          <p:nvPr/>
        </p:nvSpPr>
        <p:spPr bwMode="auto">
          <a:xfrm>
            <a:off x="8001000" y="4953000"/>
            <a:ext cx="649288"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
        <p:nvSpPr>
          <p:cNvPr id="29718" name="Text Box 22"/>
          <p:cNvSpPr txBox="1">
            <a:spLocks noChangeArrowheads="1"/>
          </p:cNvSpPr>
          <p:nvPr/>
        </p:nvSpPr>
        <p:spPr bwMode="auto">
          <a:xfrm>
            <a:off x="4724400" y="4419600"/>
            <a:ext cx="3862388" cy="457200"/>
          </a:xfrm>
          <a:prstGeom prst="rect">
            <a:avLst/>
          </a:prstGeom>
          <a:noFill/>
          <a:ln w="9525">
            <a:noFill/>
            <a:miter lim="800000"/>
            <a:headEnd/>
            <a:tailEnd/>
          </a:ln>
        </p:spPr>
        <p:txBody>
          <a:bodyPr wrap="none">
            <a:spAutoFit/>
          </a:bodyPr>
          <a:lstStyle/>
          <a:p>
            <a:pPr algn="ctr"/>
            <a:r>
              <a:rPr lang="en-US" sz="1200" b="1" i="1"/>
              <a:t>Weak flow around expanded Bermuda sub-tropical</a:t>
            </a:r>
          </a:p>
          <a:p>
            <a:pPr algn="ctr"/>
            <a:r>
              <a:rPr lang="en-US" sz="1200" b="1" i="1"/>
              <a:t>high-pressure system</a:t>
            </a:r>
          </a:p>
        </p:txBody>
      </p:sp>
      <p:pic>
        <p:nvPicPr>
          <p:cNvPr id="29719" name="Picture 23" descr="j0371018[1]"/>
          <p:cNvPicPr>
            <a:picLocks noChangeAspect="1" noChangeArrowheads="1"/>
          </p:cNvPicPr>
          <p:nvPr/>
        </p:nvPicPr>
        <p:blipFill>
          <a:blip r:embed="rId4" cstate="print"/>
          <a:srcRect/>
          <a:stretch>
            <a:fillRect/>
          </a:stretch>
        </p:blipFill>
        <p:spPr bwMode="auto">
          <a:xfrm>
            <a:off x="3494088" y="4589463"/>
            <a:ext cx="773112" cy="820737"/>
          </a:xfrm>
          <a:prstGeom prst="rect">
            <a:avLst/>
          </a:prstGeom>
          <a:noFill/>
          <a:ln w="9525">
            <a:noFill/>
            <a:miter lim="800000"/>
            <a:headEnd/>
            <a:tailEnd/>
          </a:ln>
        </p:spPr>
      </p:pic>
      <p:sp>
        <p:nvSpPr>
          <p:cNvPr id="29720" name="Freeform 24"/>
          <p:cNvSpPr>
            <a:spLocks/>
          </p:cNvSpPr>
          <p:nvPr/>
        </p:nvSpPr>
        <p:spPr bwMode="auto">
          <a:xfrm>
            <a:off x="533400" y="2819400"/>
            <a:ext cx="2333625" cy="3733800"/>
          </a:xfrm>
          <a:custGeom>
            <a:avLst/>
            <a:gdLst>
              <a:gd name="T0" fmla="*/ 0 w 1470"/>
              <a:gd name="T1" fmla="*/ 0 h 2352"/>
              <a:gd name="T2" fmla="*/ 685800 w 1470"/>
              <a:gd name="T3" fmla="*/ 76200 h 2352"/>
              <a:gd name="T4" fmla="*/ 1335087 w 1470"/>
              <a:gd name="T5" fmla="*/ 280987 h 2352"/>
              <a:gd name="T6" fmla="*/ 1712913 w 1470"/>
              <a:gd name="T7" fmla="*/ 530225 h 2352"/>
              <a:gd name="T8" fmla="*/ 2057400 w 1470"/>
              <a:gd name="T9" fmla="*/ 914400 h 2352"/>
              <a:gd name="T10" fmla="*/ 2286000 w 1470"/>
              <a:gd name="T11" fmla="*/ 1447800 h 2352"/>
              <a:gd name="T12" fmla="*/ 2270125 w 1470"/>
              <a:gd name="T13" fmla="*/ 2359025 h 2352"/>
              <a:gd name="T14" fmla="*/ 1905000 w 1470"/>
              <a:gd name="T15" fmla="*/ 3124199 h 2352"/>
              <a:gd name="T16" fmla="*/ 1066800 w 1470"/>
              <a:gd name="T17" fmla="*/ 3733800 h 2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0"/>
              <a:gd name="T28" fmla="*/ 0 h 2352"/>
              <a:gd name="T29" fmla="*/ 1470 w 1470"/>
              <a:gd name="T30" fmla="*/ 2352 h 2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0" h="2352">
                <a:moveTo>
                  <a:pt x="0" y="0"/>
                </a:moveTo>
                <a:cubicBezTo>
                  <a:pt x="156" y="0"/>
                  <a:pt x="292" y="19"/>
                  <a:pt x="432" y="48"/>
                </a:cubicBezTo>
                <a:cubicBezTo>
                  <a:pt x="572" y="77"/>
                  <a:pt x="733" y="129"/>
                  <a:pt x="841" y="177"/>
                </a:cubicBezTo>
                <a:cubicBezTo>
                  <a:pt x="949" y="225"/>
                  <a:pt x="1003" y="268"/>
                  <a:pt x="1079" y="334"/>
                </a:cubicBezTo>
                <a:cubicBezTo>
                  <a:pt x="1155" y="400"/>
                  <a:pt x="1236" y="480"/>
                  <a:pt x="1296" y="576"/>
                </a:cubicBezTo>
                <a:cubicBezTo>
                  <a:pt x="1356" y="672"/>
                  <a:pt x="1418" y="760"/>
                  <a:pt x="1440" y="912"/>
                </a:cubicBezTo>
                <a:cubicBezTo>
                  <a:pt x="1462" y="1064"/>
                  <a:pt x="1470" y="1310"/>
                  <a:pt x="1430" y="1486"/>
                </a:cubicBezTo>
                <a:cubicBezTo>
                  <a:pt x="1390" y="1662"/>
                  <a:pt x="1326" y="1824"/>
                  <a:pt x="1200" y="1968"/>
                </a:cubicBezTo>
                <a:cubicBezTo>
                  <a:pt x="1074" y="2112"/>
                  <a:pt x="760" y="2288"/>
                  <a:pt x="672" y="2352"/>
                </a:cubicBezTo>
              </a:path>
            </a:pathLst>
          </a:custGeom>
          <a:noFill/>
          <a:ln w="38100" cap="flat" cmpd="sng">
            <a:solidFill>
              <a:srgbClr val="996600"/>
            </a:solidFill>
            <a:prstDash val="dash"/>
            <a:round/>
            <a:headEnd/>
            <a:tailEnd/>
          </a:ln>
        </p:spPr>
        <p:txBody>
          <a:bodyPr/>
          <a:lstStyle/>
          <a:p>
            <a:endParaRPr lang="en-US"/>
          </a:p>
        </p:txBody>
      </p:sp>
      <p:sp>
        <p:nvSpPr>
          <p:cNvPr id="29721" name="Text Box 25"/>
          <p:cNvSpPr txBox="1">
            <a:spLocks noChangeArrowheads="1"/>
          </p:cNvSpPr>
          <p:nvPr/>
        </p:nvSpPr>
        <p:spPr bwMode="auto">
          <a:xfrm>
            <a:off x="838200" y="4495800"/>
            <a:ext cx="1123950" cy="366713"/>
          </a:xfrm>
          <a:prstGeom prst="rect">
            <a:avLst/>
          </a:prstGeom>
          <a:noFill/>
          <a:ln w="9525">
            <a:noFill/>
            <a:miter lim="800000"/>
            <a:headEnd/>
            <a:tailEnd/>
          </a:ln>
        </p:spPr>
        <p:txBody>
          <a:bodyPr wrap="none">
            <a:spAutoFit/>
          </a:bodyPr>
          <a:lstStyle/>
          <a:p>
            <a:r>
              <a:rPr lang="en-US" b="1" i="1">
                <a:solidFill>
                  <a:srgbClr val="996600"/>
                </a:solidFill>
              </a:rPr>
              <a:t>DRY AIR</a:t>
            </a:r>
          </a:p>
        </p:txBody>
      </p:sp>
      <p:sp>
        <p:nvSpPr>
          <p:cNvPr id="29722" name="Freeform 26"/>
          <p:cNvSpPr>
            <a:spLocks/>
          </p:cNvSpPr>
          <p:nvPr/>
        </p:nvSpPr>
        <p:spPr bwMode="auto">
          <a:xfrm>
            <a:off x="2362200" y="4146550"/>
            <a:ext cx="4068763" cy="2482850"/>
          </a:xfrm>
          <a:custGeom>
            <a:avLst/>
            <a:gdLst>
              <a:gd name="T0" fmla="*/ 0 w 2563"/>
              <a:gd name="T1" fmla="*/ 2482850 h 1564"/>
              <a:gd name="T2" fmla="*/ 381000 w 2563"/>
              <a:gd name="T3" fmla="*/ 1720850 h 1564"/>
              <a:gd name="T4" fmla="*/ 838200 w 2563"/>
              <a:gd name="T5" fmla="*/ 730250 h 1564"/>
              <a:gd name="T6" fmla="*/ 1355725 w 2563"/>
              <a:gd name="T7" fmla="*/ 246063 h 1564"/>
              <a:gd name="T8" fmla="*/ 1960563 w 2563"/>
              <a:gd name="T9" fmla="*/ 68263 h 1564"/>
              <a:gd name="T10" fmla="*/ 2806700 w 2563"/>
              <a:gd name="T11" fmla="*/ 7938 h 1564"/>
              <a:gd name="T12" fmla="*/ 3505201 w 2563"/>
              <a:gd name="T13" fmla="*/ 120650 h 1564"/>
              <a:gd name="T14" fmla="*/ 4068763 w 2563"/>
              <a:gd name="T15" fmla="*/ 365125 h 1564"/>
              <a:gd name="T16" fmla="*/ 0 60000 65536"/>
              <a:gd name="T17" fmla="*/ 0 60000 65536"/>
              <a:gd name="T18" fmla="*/ 0 60000 65536"/>
              <a:gd name="T19" fmla="*/ 0 60000 65536"/>
              <a:gd name="T20" fmla="*/ 0 60000 65536"/>
              <a:gd name="T21" fmla="*/ 0 60000 65536"/>
              <a:gd name="T22" fmla="*/ 0 60000 65536"/>
              <a:gd name="T23" fmla="*/ 0 60000 65536"/>
              <a:gd name="T24" fmla="*/ 0 w 2563"/>
              <a:gd name="T25" fmla="*/ 0 h 1564"/>
              <a:gd name="T26" fmla="*/ 2563 w 2563"/>
              <a:gd name="T27" fmla="*/ 1564 h 15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3" h="1564">
                <a:moveTo>
                  <a:pt x="0" y="1564"/>
                </a:moveTo>
                <a:cubicBezTo>
                  <a:pt x="76" y="1416"/>
                  <a:pt x="152" y="1268"/>
                  <a:pt x="240" y="1084"/>
                </a:cubicBezTo>
                <a:cubicBezTo>
                  <a:pt x="328" y="900"/>
                  <a:pt x="426" y="615"/>
                  <a:pt x="528" y="460"/>
                </a:cubicBezTo>
                <a:cubicBezTo>
                  <a:pt x="630" y="305"/>
                  <a:pt x="736" y="224"/>
                  <a:pt x="854" y="155"/>
                </a:cubicBezTo>
                <a:cubicBezTo>
                  <a:pt x="972" y="86"/>
                  <a:pt x="1083" y="68"/>
                  <a:pt x="1235" y="43"/>
                </a:cubicBezTo>
                <a:cubicBezTo>
                  <a:pt x="1387" y="18"/>
                  <a:pt x="1606" y="0"/>
                  <a:pt x="1768" y="5"/>
                </a:cubicBezTo>
                <a:cubicBezTo>
                  <a:pt x="1930" y="10"/>
                  <a:pt x="2076" y="39"/>
                  <a:pt x="2208" y="76"/>
                </a:cubicBezTo>
                <a:cubicBezTo>
                  <a:pt x="2340" y="113"/>
                  <a:pt x="2489" y="198"/>
                  <a:pt x="2563" y="230"/>
                </a:cubicBezTo>
              </a:path>
            </a:pathLst>
          </a:custGeom>
          <a:noFill/>
          <a:ln w="38100" cap="flat" cmpd="sng">
            <a:solidFill>
              <a:srgbClr val="339933"/>
            </a:solidFill>
            <a:prstDash val="dash"/>
            <a:round/>
            <a:headEnd/>
            <a:tailEnd/>
          </a:ln>
        </p:spPr>
        <p:txBody>
          <a:bodyPr/>
          <a:lstStyle/>
          <a:p>
            <a:endParaRPr lang="en-US"/>
          </a:p>
        </p:txBody>
      </p:sp>
      <p:sp>
        <p:nvSpPr>
          <p:cNvPr id="29723" name="Text Box 27"/>
          <p:cNvSpPr txBox="1">
            <a:spLocks noChangeArrowheads="1"/>
          </p:cNvSpPr>
          <p:nvPr/>
        </p:nvSpPr>
        <p:spPr bwMode="auto">
          <a:xfrm>
            <a:off x="4044950" y="5257800"/>
            <a:ext cx="1365250" cy="366713"/>
          </a:xfrm>
          <a:prstGeom prst="rect">
            <a:avLst/>
          </a:prstGeom>
          <a:noFill/>
          <a:ln w="9525">
            <a:noFill/>
            <a:miter lim="800000"/>
            <a:headEnd/>
            <a:tailEnd/>
          </a:ln>
        </p:spPr>
        <p:txBody>
          <a:bodyPr wrap="none">
            <a:spAutoFit/>
          </a:bodyPr>
          <a:lstStyle/>
          <a:p>
            <a:r>
              <a:rPr lang="en-US" b="1" i="1">
                <a:solidFill>
                  <a:srgbClr val="339933"/>
                </a:solidFill>
              </a:rPr>
              <a:t>MOIST AIR</a:t>
            </a:r>
          </a:p>
        </p:txBody>
      </p:sp>
      <p:sp>
        <p:nvSpPr>
          <p:cNvPr id="29724" name="Rectangle 28"/>
          <p:cNvSpPr>
            <a:spLocks noGrp="1" noChangeArrowheads="1"/>
          </p:cNvSpPr>
          <p:nvPr>
            <p:ph type="title"/>
          </p:nvPr>
        </p:nvSpPr>
        <p:spPr>
          <a:xfrm>
            <a:off x="1182688" y="1004888"/>
            <a:ext cx="2994025" cy="1143000"/>
          </a:xfrm>
        </p:spPr>
        <p:txBody>
          <a:bodyPr/>
          <a:lstStyle/>
          <a:p>
            <a:pPr eaLnBrk="1" hangingPunct="1"/>
            <a:r>
              <a:rPr lang="en-US" sz="2400" b="1" i="1" smtClean="0">
                <a:solidFill>
                  <a:schemeClr val="tx1"/>
                </a:solidFill>
              </a:rPr>
              <a:t>Summer Circulation Pattern</a:t>
            </a:r>
          </a:p>
        </p:txBody>
      </p:sp>
      <p:sp>
        <p:nvSpPr>
          <p:cNvPr id="438301" name="Text Box 29"/>
          <p:cNvSpPr txBox="1">
            <a:spLocks noChangeArrowheads="1"/>
          </p:cNvSpPr>
          <p:nvPr/>
        </p:nvSpPr>
        <p:spPr bwMode="auto">
          <a:xfrm>
            <a:off x="188913" y="4649788"/>
            <a:ext cx="649287" cy="7620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4400" b="1" i="1">
                <a:solidFill>
                  <a:srgbClr val="0033CC"/>
                </a:solidFill>
                <a:latin typeface="Arial Black" pitchFamily="34" charset="0"/>
                <a:cs typeface="+mn-cs"/>
              </a:rPr>
              <a:t>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2" y="2212616"/>
            <a:ext cx="8229600" cy="1143000"/>
          </a:xfrm>
        </p:spPr>
        <p:txBody>
          <a:bodyPr/>
          <a:lstStyle/>
          <a:p>
            <a:r>
              <a:rPr lang="en-US" b="1" dirty="0" err="1" smtClean="0">
                <a:solidFill>
                  <a:schemeClr val="bg1"/>
                </a:solidFill>
              </a:rPr>
              <a:t>Interannual</a:t>
            </a:r>
            <a:r>
              <a:rPr lang="en-US" b="1" dirty="0" smtClean="0">
                <a:solidFill>
                  <a:schemeClr val="bg1"/>
                </a:solidFill>
              </a:rPr>
              <a:t> Climate Variability</a:t>
            </a:r>
            <a:endParaRPr lang="en-US" b="1"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31775"/>
            <a:ext cx="7772400" cy="498475"/>
          </a:xfrm>
        </p:spPr>
        <p:txBody>
          <a:bodyPr/>
          <a:lstStyle/>
          <a:p>
            <a:pPr eaLnBrk="1" hangingPunct="1"/>
            <a:r>
              <a:rPr lang="en-US" sz="3200" b="1" smtClean="0">
                <a:solidFill>
                  <a:schemeClr val="bg1"/>
                </a:solidFill>
              </a:rPr>
              <a:t>What are El Ni</a:t>
            </a:r>
            <a:r>
              <a:rPr lang="en-US" sz="3200" b="1" smtClean="0">
                <a:solidFill>
                  <a:schemeClr val="bg1"/>
                </a:solidFill>
                <a:cs typeface="Arial" pitchFamily="34" charset="0"/>
              </a:rPr>
              <a:t>ñ</a:t>
            </a:r>
            <a:r>
              <a:rPr lang="en-US" sz="3200" b="1" smtClean="0">
                <a:solidFill>
                  <a:schemeClr val="bg1"/>
                </a:solidFill>
              </a:rPr>
              <a:t>o and La Ni</a:t>
            </a:r>
            <a:r>
              <a:rPr lang="en-US" sz="3200" b="1" smtClean="0">
                <a:solidFill>
                  <a:schemeClr val="bg1"/>
                </a:solidFill>
                <a:cs typeface="Arial" pitchFamily="34" charset="0"/>
              </a:rPr>
              <a:t>ñ</a:t>
            </a:r>
            <a:r>
              <a:rPr lang="en-US" sz="3200" b="1" smtClean="0">
                <a:solidFill>
                  <a:schemeClr val="bg1"/>
                </a:solidFill>
              </a:rPr>
              <a:t>a?</a:t>
            </a:r>
          </a:p>
        </p:txBody>
      </p:sp>
      <p:pic>
        <p:nvPicPr>
          <p:cNvPr id="440323" name="Picture 3" descr="sst_nino_nina"/>
          <p:cNvPicPr>
            <a:picLocks noChangeAspect="1" noChangeArrowheads="1"/>
          </p:cNvPicPr>
          <p:nvPr/>
        </p:nvPicPr>
        <p:blipFill>
          <a:blip r:embed="rId3" cstate="print"/>
          <a:srcRect/>
          <a:stretch>
            <a:fillRect/>
          </a:stretch>
        </p:blipFill>
        <p:spPr bwMode="auto">
          <a:xfrm>
            <a:off x="1463675" y="954088"/>
            <a:ext cx="6218238" cy="5668962"/>
          </a:xfrm>
          <a:prstGeom prst="rect">
            <a:avLst/>
          </a:prstGeom>
          <a:noFill/>
          <a:effectLst>
            <a:outerShdw dist="53882" dir="2700000" algn="ctr" rotWithShape="0">
              <a:srgbClr val="808080"/>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76200"/>
            <a:ext cx="7772400" cy="1143000"/>
          </a:xfrm>
        </p:spPr>
        <p:txBody>
          <a:bodyPr/>
          <a:lstStyle/>
          <a:p>
            <a:pPr eaLnBrk="1" hangingPunct="1"/>
            <a:r>
              <a:rPr lang="en-US" sz="4000" b="1" smtClean="0">
                <a:solidFill>
                  <a:schemeClr val="bg1"/>
                </a:solidFill>
              </a:rPr>
              <a:t>Atmosphere-Ocean Coupling</a:t>
            </a:r>
          </a:p>
        </p:txBody>
      </p:sp>
      <p:pic>
        <p:nvPicPr>
          <p:cNvPr id="442371" name="Picture 3" descr="normal-only"/>
          <p:cNvPicPr>
            <a:picLocks noChangeAspect="1" noChangeArrowheads="1"/>
          </p:cNvPicPr>
          <p:nvPr/>
        </p:nvPicPr>
        <p:blipFill>
          <a:blip r:embed="rId3" cstate="print"/>
          <a:srcRect/>
          <a:stretch>
            <a:fillRect/>
          </a:stretch>
        </p:blipFill>
        <p:spPr bwMode="auto">
          <a:xfrm>
            <a:off x="1798638" y="1325563"/>
            <a:ext cx="5548312" cy="4202112"/>
          </a:xfrm>
          <a:prstGeom prst="rect">
            <a:avLst/>
          </a:prstGeom>
          <a:noFill/>
          <a:effectLst>
            <a:outerShdw dist="107763" dir="2700000" algn="ctr" rotWithShape="0">
              <a:srgbClr val="808080"/>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nino-only"/>
          <p:cNvPicPr>
            <a:picLocks noChangeAspect="1" noChangeArrowheads="1"/>
          </p:cNvPicPr>
          <p:nvPr/>
        </p:nvPicPr>
        <p:blipFill>
          <a:blip r:embed="rId3" cstate="print"/>
          <a:srcRect/>
          <a:stretch>
            <a:fillRect/>
          </a:stretch>
        </p:blipFill>
        <p:spPr bwMode="auto">
          <a:xfrm>
            <a:off x="1803400" y="1308100"/>
            <a:ext cx="5538788" cy="4235450"/>
          </a:xfrm>
          <a:prstGeom prst="rect">
            <a:avLst/>
          </a:prstGeom>
          <a:noFill/>
          <a:effectLst>
            <a:outerShdw dist="107763" dir="2700000" algn="ctr" rotWithShape="0">
              <a:srgbClr val="808080"/>
            </a:outerShdw>
          </a:effectLst>
        </p:spPr>
      </p:pic>
      <p:sp>
        <p:nvSpPr>
          <p:cNvPr id="78851" name="Rectangle 3"/>
          <p:cNvSpPr>
            <a:spLocks noChangeArrowheads="1"/>
          </p:cNvSpPr>
          <p:nvPr/>
        </p:nvSpPr>
        <p:spPr bwMode="auto">
          <a:xfrm>
            <a:off x="685800" y="73025"/>
            <a:ext cx="7772400" cy="1143000"/>
          </a:xfrm>
          <a:prstGeom prst="rect">
            <a:avLst/>
          </a:prstGeom>
          <a:noFill/>
          <a:ln w="9525">
            <a:noFill/>
            <a:miter lim="800000"/>
            <a:headEnd/>
            <a:tailEnd/>
          </a:ln>
        </p:spPr>
        <p:txBody>
          <a:bodyPr anchor="ctr"/>
          <a:lstStyle/>
          <a:p>
            <a:pPr algn="ctr"/>
            <a:r>
              <a:rPr lang="en-US" sz="4000" b="1">
                <a:solidFill>
                  <a:schemeClr val="bg1"/>
                </a:solidFill>
              </a:rPr>
              <a:t>Atmosphere-Ocean</a:t>
            </a:r>
            <a:r>
              <a:rPr lang="en-US" sz="4400" b="1">
                <a:solidFill>
                  <a:schemeClr val="bg1"/>
                </a:solidFill>
              </a:rPr>
              <a:t> Coupling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nina-only"/>
          <p:cNvPicPr>
            <a:picLocks noChangeAspect="1" noChangeArrowheads="1"/>
          </p:cNvPicPr>
          <p:nvPr/>
        </p:nvPicPr>
        <p:blipFill>
          <a:blip r:embed="rId3" cstate="print"/>
          <a:srcRect/>
          <a:stretch>
            <a:fillRect/>
          </a:stretch>
        </p:blipFill>
        <p:spPr bwMode="auto">
          <a:xfrm>
            <a:off x="1798638" y="1325563"/>
            <a:ext cx="5548312" cy="4202112"/>
          </a:xfrm>
          <a:prstGeom prst="rect">
            <a:avLst/>
          </a:prstGeom>
          <a:noFill/>
          <a:effectLst>
            <a:outerShdw dist="107763" dir="2700000" algn="ctr" rotWithShape="0">
              <a:srgbClr val="808080"/>
            </a:outerShdw>
          </a:effectLst>
        </p:spPr>
      </p:pic>
      <p:sp>
        <p:nvSpPr>
          <p:cNvPr id="79875" name="Rectangle 3"/>
          <p:cNvSpPr>
            <a:spLocks noChangeArrowheads="1"/>
          </p:cNvSpPr>
          <p:nvPr/>
        </p:nvSpPr>
        <p:spPr bwMode="auto">
          <a:xfrm>
            <a:off x="685800" y="73025"/>
            <a:ext cx="7772400" cy="1143000"/>
          </a:xfrm>
          <a:prstGeom prst="rect">
            <a:avLst/>
          </a:prstGeom>
          <a:noFill/>
          <a:ln w="9525">
            <a:noFill/>
            <a:miter lim="800000"/>
            <a:headEnd/>
            <a:tailEnd/>
          </a:ln>
        </p:spPr>
        <p:txBody>
          <a:bodyPr anchor="ctr"/>
          <a:lstStyle/>
          <a:p>
            <a:pPr algn="ctr"/>
            <a:r>
              <a:rPr lang="en-US" sz="4000" b="1">
                <a:solidFill>
                  <a:schemeClr val="bg1"/>
                </a:solidFill>
              </a:rPr>
              <a:t>Atmosphere-Ocean Coupling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0380" y="393392"/>
            <a:ext cx="8212540" cy="588962"/>
          </a:xfrm>
        </p:spPr>
        <p:txBody>
          <a:bodyPr/>
          <a:lstStyle/>
          <a:p>
            <a:pPr eaLnBrk="1" hangingPunct="1"/>
            <a:r>
              <a:rPr lang="en-US" sz="2800" b="1" dirty="0" smtClean="0">
                <a:solidFill>
                  <a:schemeClr val="bg1"/>
                </a:solidFill>
              </a:rPr>
              <a:t>Dominant Circulation Pattern: La Niña Winter</a:t>
            </a:r>
          </a:p>
        </p:txBody>
      </p:sp>
      <p:pic>
        <p:nvPicPr>
          <p:cNvPr id="452611" name="Picture 3"/>
          <p:cNvPicPr>
            <a:picLocks noChangeAspect="1" noChangeArrowheads="1"/>
          </p:cNvPicPr>
          <p:nvPr/>
        </p:nvPicPr>
        <p:blipFill>
          <a:blip r:embed="rId3" cstate="print"/>
          <a:srcRect/>
          <a:stretch>
            <a:fillRect/>
          </a:stretch>
        </p:blipFill>
        <p:spPr bwMode="auto">
          <a:xfrm>
            <a:off x="276225" y="1285875"/>
            <a:ext cx="8591550" cy="5114925"/>
          </a:xfrm>
          <a:prstGeom prst="rect">
            <a:avLst/>
          </a:prstGeom>
          <a:noFill/>
          <a:ln w="9525">
            <a:noFill/>
            <a:miter lim="800000"/>
            <a:headEnd/>
            <a:tailEnd/>
          </a:ln>
          <a:effectLst>
            <a:outerShdw dist="53882" dir="2700000" algn="ctr" rotWithShape="0">
              <a:schemeClr val="bg2"/>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p:cNvPicPr>
            <a:picLocks noChangeAspect="1" noChangeArrowheads="1"/>
          </p:cNvPicPr>
          <p:nvPr/>
        </p:nvPicPr>
        <p:blipFill>
          <a:blip r:embed="rId3" cstate="print"/>
          <a:srcRect/>
          <a:stretch>
            <a:fillRect/>
          </a:stretch>
        </p:blipFill>
        <p:spPr bwMode="auto">
          <a:xfrm>
            <a:off x="361950" y="1616075"/>
            <a:ext cx="8420100" cy="4381500"/>
          </a:xfrm>
          <a:prstGeom prst="rect">
            <a:avLst/>
          </a:prstGeom>
          <a:noFill/>
          <a:ln w="9525">
            <a:noFill/>
            <a:miter lim="800000"/>
            <a:headEnd/>
            <a:tailEnd/>
          </a:ln>
          <a:effectLst>
            <a:outerShdw dist="53882" dir="2700000" algn="ctr" rotWithShape="0">
              <a:schemeClr val="bg2"/>
            </a:outerShdw>
          </a:effectLst>
        </p:spPr>
      </p:pic>
      <p:sp>
        <p:nvSpPr>
          <p:cNvPr id="86019" name="Rectangle 3"/>
          <p:cNvSpPr>
            <a:spLocks noChangeArrowheads="1"/>
          </p:cNvSpPr>
          <p:nvPr/>
        </p:nvSpPr>
        <p:spPr bwMode="auto">
          <a:xfrm>
            <a:off x="685800" y="420688"/>
            <a:ext cx="7772400" cy="588962"/>
          </a:xfrm>
          <a:prstGeom prst="rect">
            <a:avLst/>
          </a:prstGeom>
          <a:noFill/>
          <a:ln w="9525">
            <a:noFill/>
            <a:miter lim="800000"/>
            <a:headEnd/>
            <a:tailEnd/>
          </a:ln>
        </p:spPr>
        <p:txBody>
          <a:bodyPr anchor="ctr"/>
          <a:lstStyle/>
          <a:p>
            <a:pPr algn="ctr"/>
            <a:r>
              <a:rPr lang="en-US" sz="2800" b="1" dirty="0">
                <a:solidFill>
                  <a:schemeClr val="bg1"/>
                </a:solidFill>
              </a:rPr>
              <a:t>Dominant Circulation Pattern: El </a:t>
            </a:r>
            <a:r>
              <a:rPr lang="en-US" sz="2800" b="1" dirty="0" smtClean="0">
                <a:solidFill>
                  <a:schemeClr val="bg1"/>
                </a:solidFill>
              </a:rPr>
              <a:t>Niño </a:t>
            </a:r>
            <a:r>
              <a:rPr lang="en-US" sz="2800" b="1" dirty="0">
                <a:solidFill>
                  <a:schemeClr val="bg1"/>
                </a:solidFill>
              </a:rPr>
              <a:t>Winter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2_week.gif"/>
          <p:cNvPicPr>
            <a:picLocks noGrp="1" noChangeAspect="1"/>
          </p:cNvPicPr>
          <p:nvPr>
            <p:ph idx="1"/>
          </p:nvPr>
        </p:nvPicPr>
        <p:blipFill>
          <a:blip r:embed="rId2" cstate="print"/>
          <a:stretch>
            <a:fillRect/>
          </a:stretch>
        </p:blipFill>
        <p:spPr>
          <a:xfrm>
            <a:off x="1588577" y="1149816"/>
            <a:ext cx="5966846" cy="4525963"/>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8229600" cy="539750"/>
          </a:xfrm>
        </p:spPr>
        <p:txBody>
          <a:bodyPr/>
          <a:lstStyle/>
          <a:p>
            <a:pPr eaLnBrk="1" hangingPunct="1"/>
            <a:r>
              <a:rPr lang="en-US" sz="3600" b="1" smtClean="0">
                <a:solidFill>
                  <a:schemeClr val="bg1"/>
                </a:solidFill>
              </a:rPr>
              <a:t>Arizona ENSO Connection</a:t>
            </a:r>
          </a:p>
        </p:txBody>
      </p:sp>
      <p:pic>
        <p:nvPicPr>
          <p:cNvPr id="487427" name="Picture 3" descr="soi-ppt"/>
          <p:cNvPicPr>
            <a:picLocks noChangeAspect="1" noChangeArrowheads="1"/>
          </p:cNvPicPr>
          <p:nvPr/>
        </p:nvPicPr>
        <p:blipFill>
          <a:blip r:embed="rId3" cstate="print"/>
          <a:srcRect r="11258"/>
          <a:stretch>
            <a:fillRect/>
          </a:stretch>
        </p:blipFill>
        <p:spPr bwMode="auto">
          <a:xfrm>
            <a:off x="1281113" y="788988"/>
            <a:ext cx="6581775" cy="5737225"/>
          </a:xfrm>
          <a:prstGeom prst="rect">
            <a:avLst/>
          </a:prstGeom>
          <a:noFill/>
          <a:effectLst>
            <a:outerShdw dist="53882" dir="2700000" algn="ctr" rotWithShape="0">
              <a:srgbClr val="808080"/>
            </a:outerShdw>
          </a:effectLst>
        </p:spPr>
      </p:pic>
      <p:grpSp>
        <p:nvGrpSpPr>
          <p:cNvPr id="2" name="Group 4"/>
          <p:cNvGrpSpPr>
            <a:grpSpLocks/>
          </p:cNvGrpSpPr>
          <p:nvPr/>
        </p:nvGrpSpPr>
        <p:grpSpPr bwMode="auto">
          <a:xfrm>
            <a:off x="2546350" y="2092325"/>
            <a:ext cx="3330575" cy="3657600"/>
            <a:chOff x="1604" y="1318"/>
            <a:chExt cx="2098" cy="2304"/>
          </a:xfrm>
        </p:grpSpPr>
        <p:sp>
          <p:nvSpPr>
            <p:cNvPr id="87045" name="Oval 5"/>
            <p:cNvSpPr>
              <a:spLocks noChangeArrowheads="1"/>
            </p:cNvSpPr>
            <p:nvPr/>
          </p:nvSpPr>
          <p:spPr bwMode="auto">
            <a:xfrm>
              <a:off x="3352" y="3317"/>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46" name="Text Box 6"/>
            <p:cNvSpPr txBox="1">
              <a:spLocks noChangeArrowheads="1"/>
            </p:cNvSpPr>
            <p:nvPr/>
          </p:nvSpPr>
          <p:spPr bwMode="auto">
            <a:xfrm>
              <a:off x="3338" y="3315"/>
              <a:ext cx="364" cy="192"/>
            </a:xfrm>
            <a:prstGeom prst="rect">
              <a:avLst/>
            </a:prstGeom>
            <a:noFill/>
            <a:ln w="9525">
              <a:noFill/>
              <a:miter lim="800000"/>
              <a:headEnd/>
              <a:tailEnd/>
            </a:ln>
          </p:spPr>
          <p:txBody>
            <a:bodyPr wrap="none">
              <a:spAutoFit/>
            </a:bodyPr>
            <a:lstStyle/>
            <a:p>
              <a:r>
                <a:rPr lang="en-US" sz="1400" b="1"/>
                <a:t>1999</a:t>
              </a:r>
            </a:p>
          </p:txBody>
        </p:sp>
        <p:sp>
          <p:nvSpPr>
            <p:cNvPr id="87047" name="Oval 7"/>
            <p:cNvSpPr>
              <a:spLocks noChangeArrowheads="1"/>
            </p:cNvSpPr>
            <p:nvPr/>
          </p:nvSpPr>
          <p:spPr bwMode="auto">
            <a:xfrm>
              <a:off x="2882" y="3392"/>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48" name="Oval 8"/>
            <p:cNvSpPr>
              <a:spLocks noChangeArrowheads="1"/>
            </p:cNvSpPr>
            <p:nvPr/>
          </p:nvSpPr>
          <p:spPr bwMode="auto">
            <a:xfrm>
              <a:off x="2991" y="2328"/>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49" name="Oval 9"/>
            <p:cNvSpPr>
              <a:spLocks noChangeArrowheads="1"/>
            </p:cNvSpPr>
            <p:nvPr/>
          </p:nvSpPr>
          <p:spPr bwMode="auto">
            <a:xfrm>
              <a:off x="2488" y="3429"/>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0" name="Oval 10"/>
            <p:cNvSpPr>
              <a:spLocks noChangeArrowheads="1"/>
            </p:cNvSpPr>
            <p:nvPr/>
          </p:nvSpPr>
          <p:spPr bwMode="auto">
            <a:xfrm>
              <a:off x="2044" y="2849"/>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1" name="Oval 11"/>
            <p:cNvSpPr>
              <a:spLocks noChangeArrowheads="1"/>
            </p:cNvSpPr>
            <p:nvPr/>
          </p:nvSpPr>
          <p:spPr bwMode="auto">
            <a:xfrm>
              <a:off x="2376" y="3157"/>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2" name="Oval 12"/>
            <p:cNvSpPr>
              <a:spLocks noChangeArrowheads="1"/>
            </p:cNvSpPr>
            <p:nvPr/>
          </p:nvSpPr>
          <p:spPr bwMode="auto">
            <a:xfrm>
              <a:off x="2108" y="1361"/>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53" name="Text Box 13"/>
            <p:cNvSpPr txBox="1">
              <a:spLocks noChangeArrowheads="1"/>
            </p:cNvSpPr>
            <p:nvPr/>
          </p:nvSpPr>
          <p:spPr bwMode="auto">
            <a:xfrm>
              <a:off x="2882" y="3374"/>
              <a:ext cx="364" cy="192"/>
            </a:xfrm>
            <a:prstGeom prst="rect">
              <a:avLst/>
            </a:prstGeom>
            <a:noFill/>
            <a:ln w="9525">
              <a:noFill/>
              <a:miter lim="800000"/>
              <a:headEnd/>
              <a:tailEnd/>
            </a:ln>
          </p:spPr>
          <p:txBody>
            <a:bodyPr wrap="none">
              <a:spAutoFit/>
            </a:bodyPr>
            <a:lstStyle/>
            <a:p>
              <a:r>
                <a:rPr lang="en-US" sz="1400" b="1"/>
                <a:t>2000</a:t>
              </a:r>
            </a:p>
          </p:txBody>
        </p:sp>
        <p:sp>
          <p:nvSpPr>
            <p:cNvPr id="87054" name="Text Box 14"/>
            <p:cNvSpPr txBox="1">
              <a:spLocks noChangeArrowheads="1"/>
            </p:cNvSpPr>
            <p:nvPr/>
          </p:nvSpPr>
          <p:spPr bwMode="auto">
            <a:xfrm>
              <a:off x="2964" y="2366"/>
              <a:ext cx="364" cy="192"/>
            </a:xfrm>
            <a:prstGeom prst="rect">
              <a:avLst/>
            </a:prstGeom>
            <a:noFill/>
            <a:ln w="9525">
              <a:noFill/>
              <a:miter lim="800000"/>
              <a:headEnd/>
              <a:tailEnd/>
            </a:ln>
          </p:spPr>
          <p:txBody>
            <a:bodyPr wrap="none">
              <a:spAutoFit/>
            </a:bodyPr>
            <a:lstStyle/>
            <a:p>
              <a:r>
                <a:rPr lang="en-US" sz="1400" b="1"/>
                <a:t>2001</a:t>
              </a:r>
            </a:p>
          </p:txBody>
        </p:sp>
        <p:sp>
          <p:nvSpPr>
            <p:cNvPr id="87055" name="Text Box 15"/>
            <p:cNvSpPr txBox="1">
              <a:spLocks noChangeArrowheads="1"/>
            </p:cNvSpPr>
            <p:nvPr/>
          </p:nvSpPr>
          <p:spPr bwMode="auto">
            <a:xfrm>
              <a:off x="2180" y="3430"/>
              <a:ext cx="364" cy="192"/>
            </a:xfrm>
            <a:prstGeom prst="rect">
              <a:avLst/>
            </a:prstGeom>
            <a:noFill/>
            <a:ln w="9525">
              <a:noFill/>
              <a:miter lim="800000"/>
              <a:headEnd/>
              <a:tailEnd/>
            </a:ln>
          </p:spPr>
          <p:txBody>
            <a:bodyPr wrap="none">
              <a:spAutoFit/>
            </a:bodyPr>
            <a:lstStyle/>
            <a:p>
              <a:r>
                <a:rPr lang="en-US" sz="1400" b="1"/>
                <a:t>2002</a:t>
              </a:r>
            </a:p>
          </p:txBody>
        </p:sp>
        <p:sp>
          <p:nvSpPr>
            <p:cNvPr id="87056" name="Text Box 16"/>
            <p:cNvSpPr txBox="1">
              <a:spLocks noChangeArrowheads="1"/>
            </p:cNvSpPr>
            <p:nvPr/>
          </p:nvSpPr>
          <p:spPr bwMode="auto">
            <a:xfrm>
              <a:off x="1752" y="2870"/>
              <a:ext cx="364" cy="192"/>
            </a:xfrm>
            <a:prstGeom prst="rect">
              <a:avLst/>
            </a:prstGeom>
            <a:noFill/>
            <a:ln w="9525">
              <a:noFill/>
              <a:miter lim="800000"/>
              <a:headEnd/>
              <a:tailEnd/>
            </a:ln>
          </p:spPr>
          <p:txBody>
            <a:bodyPr wrap="none">
              <a:spAutoFit/>
            </a:bodyPr>
            <a:lstStyle/>
            <a:p>
              <a:r>
                <a:rPr lang="en-US" sz="1400" b="1"/>
                <a:t>2003</a:t>
              </a:r>
            </a:p>
          </p:txBody>
        </p:sp>
        <p:sp>
          <p:nvSpPr>
            <p:cNvPr id="87057" name="Text Box 17"/>
            <p:cNvSpPr txBox="1">
              <a:spLocks noChangeArrowheads="1"/>
            </p:cNvSpPr>
            <p:nvPr/>
          </p:nvSpPr>
          <p:spPr bwMode="auto">
            <a:xfrm>
              <a:off x="2032" y="3042"/>
              <a:ext cx="364" cy="192"/>
            </a:xfrm>
            <a:prstGeom prst="rect">
              <a:avLst/>
            </a:prstGeom>
            <a:noFill/>
            <a:ln w="9525">
              <a:noFill/>
              <a:miter lim="800000"/>
              <a:headEnd/>
              <a:tailEnd/>
            </a:ln>
          </p:spPr>
          <p:txBody>
            <a:bodyPr wrap="none">
              <a:spAutoFit/>
            </a:bodyPr>
            <a:lstStyle/>
            <a:p>
              <a:r>
                <a:rPr lang="en-US" sz="1400" b="1"/>
                <a:t>2004</a:t>
              </a:r>
            </a:p>
          </p:txBody>
        </p:sp>
        <p:sp>
          <p:nvSpPr>
            <p:cNvPr id="87058" name="Text Box 18"/>
            <p:cNvSpPr txBox="1">
              <a:spLocks noChangeArrowheads="1"/>
            </p:cNvSpPr>
            <p:nvPr/>
          </p:nvSpPr>
          <p:spPr bwMode="auto">
            <a:xfrm>
              <a:off x="2136" y="1318"/>
              <a:ext cx="364" cy="192"/>
            </a:xfrm>
            <a:prstGeom prst="rect">
              <a:avLst/>
            </a:prstGeom>
            <a:noFill/>
            <a:ln w="9525">
              <a:noFill/>
              <a:miter lim="800000"/>
              <a:headEnd/>
              <a:tailEnd/>
            </a:ln>
          </p:spPr>
          <p:txBody>
            <a:bodyPr wrap="none">
              <a:spAutoFit/>
            </a:bodyPr>
            <a:lstStyle/>
            <a:p>
              <a:r>
                <a:rPr lang="en-US" sz="1400" b="1"/>
                <a:t>2005</a:t>
              </a:r>
            </a:p>
          </p:txBody>
        </p:sp>
        <p:sp>
          <p:nvSpPr>
            <p:cNvPr id="87059" name="Oval 19"/>
            <p:cNvSpPr>
              <a:spLocks noChangeArrowheads="1"/>
            </p:cNvSpPr>
            <p:nvPr/>
          </p:nvSpPr>
          <p:spPr bwMode="auto">
            <a:xfrm>
              <a:off x="2730" y="3332"/>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60" name="Oval 20"/>
            <p:cNvSpPr>
              <a:spLocks noChangeArrowheads="1"/>
            </p:cNvSpPr>
            <p:nvPr/>
          </p:nvSpPr>
          <p:spPr bwMode="auto">
            <a:xfrm>
              <a:off x="1926" y="3240"/>
              <a:ext cx="56" cy="56"/>
            </a:xfrm>
            <a:prstGeom prst="ellipse">
              <a:avLst/>
            </a:prstGeom>
            <a:solidFill>
              <a:srgbClr val="FFFF00"/>
            </a:solidFill>
            <a:ln w="9525">
              <a:solidFill>
                <a:schemeClr val="tx1"/>
              </a:solidFill>
              <a:round/>
              <a:headEnd/>
              <a:tailEnd/>
            </a:ln>
          </p:spPr>
          <p:txBody>
            <a:bodyPr wrap="none" anchor="ctr"/>
            <a:lstStyle/>
            <a:p>
              <a:endParaRPr lang="en-US"/>
            </a:p>
          </p:txBody>
        </p:sp>
        <p:sp>
          <p:nvSpPr>
            <p:cNvPr id="87061" name="Text Box 21"/>
            <p:cNvSpPr txBox="1">
              <a:spLocks noChangeArrowheads="1"/>
            </p:cNvSpPr>
            <p:nvPr/>
          </p:nvSpPr>
          <p:spPr bwMode="auto">
            <a:xfrm>
              <a:off x="2732" y="3190"/>
              <a:ext cx="364" cy="192"/>
            </a:xfrm>
            <a:prstGeom prst="rect">
              <a:avLst/>
            </a:prstGeom>
            <a:noFill/>
            <a:ln w="9525">
              <a:noFill/>
              <a:miter lim="800000"/>
              <a:headEnd/>
              <a:tailEnd/>
            </a:ln>
          </p:spPr>
          <p:txBody>
            <a:bodyPr wrap="none">
              <a:spAutoFit/>
            </a:bodyPr>
            <a:lstStyle/>
            <a:p>
              <a:r>
                <a:rPr lang="en-US" sz="1400" b="1"/>
                <a:t>2006</a:t>
              </a:r>
            </a:p>
          </p:txBody>
        </p:sp>
        <p:sp>
          <p:nvSpPr>
            <p:cNvPr id="87062" name="Text Box 22"/>
            <p:cNvSpPr txBox="1">
              <a:spLocks noChangeArrowheads="1"/>
            </p:cNvSpPr>
            <p:nvPr/>
          </p:nvSpPr>
          <p:spPr bwMode="auto">
            <a:xfrm>
              <a:off x="1604" y="3266"/>
              <a:ext cx="364" cy="192"/>
            </a:xfrm>
            <a:prstGeom prst="rect">
              <a:avLst/>
            </a:prstGeom>
            <a:noFill/>
            <a:ln w="9525">
              <a:noFill/>
              <a:miter lim="800000"/>
              <a:headEnd/>
              <a:tailEnd/>
            </a:ln>
          </p:spPr>
          <p:txBody>
            <a:bodyPr wrap="none">
              <a:spAutoFit/>
            </a:bodyPr>
            <a:lstStyle/>
            <a:p>
              <a:r>
                <a:rPr lang="en-US" sz="1400" b="1"/>
                <a:t>2007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ENSO: 1982-2012</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134146" name="Picture 2" descr="http://iri.columbia.edu/climate/ENSO/currentinfo/figure2.gif"/>
          <p:cNvPicPr>
            <a:picLocks noChangeAspect="1" noChangeArrowheads="1"/>
          </p:cNvPicPr>
          <p:nvPr/>
        </p:nvPicPr>
        <p:blipFill>
          <a:blip r:embed="rId2" cstate="print"/>
          <a:srcRect/>
          <a:stretch>
            <a:fillRect/>
          </a:stretch>
        </p:blipFill>
        <p:spPr bwMode="auto">
          <a:xfrm>
            <a:off x="701489" y="1271538"/>
            <a:ext cx="7719182" cy="4618427"/>
          </a:xfrm>
          <a:prstGeom prst="rect">
            <a:avLst/>
          </a:prstGeom>
          <a:noFill/>
        </p:spPr>
      </p:pic>
      <p:sp>
        <p:nvSpPr>
          <p:cNvPr id="5" name="Rectangle 4"/>
          <p:cNvSpPr/>
          <p:nvPr/>
        </p:nvSpPr>
        <p:spPr>
          <a:xfrm>
            <a:off x="2612945" y="6014832"/>
            <a:ext cx="3890809" cy="369332"/>
          </a:xfrm>
          <a:prstGeom prst="rect">
            <a:avLst/>
          </a:prstGeom>
        </p:spPr>
        <p:txBody>
          <a:bodyPr wrap="none">
            <a:spAutoFit/>
          </a:bodyPr>
          <a:lstStyle/>
          <a:p>
            <a:r>
              <a:rPr lang="en-US" dirty="0" smtClean="0">
                <a:solidFill>
                  <a:schemeClr val="bg1"/>
                </a:solidFill>
              </a:rPr>
              <a:t>http://iri.columbia.edu/climate/ENSO</a:t>
            </a:r>
            <a:endParaRPr lang="en-US"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0050" name="Picture 2" descr="This plot is not dissimilar to the PNA"/>
          <p:cNvPicPr>
            <a:picLocks noChangeAspect="1" noChangeArrowheads="1"/>
          </p:cNvPicPr>
          <p:nvPr/>
        </p:nvPicPr>
        <p:blipFill>
          <a:blip r:embed="rId2" cstate="print"/>
          <a:srcRect l="8000" t="3032" r="4923"/>
          <a:stretch>
            <a:fillRect/>
          </a:stretch>
        </p:blipFill>
        <p:spPr bwMode="auto">
          <a:xfrm>
            <a:off x="586853" y="-2290"/>
            <a:ext cx="7964971" cy="686029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5170" name="Picture 2" descr="This plot is not dissimilar to the PNA"/>
          <p:cNvPicPr>
            <a:picLocks noChangeAspect="1" noChangeArrowheads="1"/>
          </p:cNvPicPr>
          <p:nvPr/>
        </p:nvPicPr>
        <p:blipFill>
          <a:blip r:embed="rId2" cstate="print"/>
          <a:srcRect l="7988" t="2538" r="4647"/>
          <a:stretch>
            <a:fillRect/>
          </a:stretch>
        </p:blipFill>
        <p:spPr bwMode="auto">
          <a:xfrm>
            <a:off x="600499" y="0"/>
            <a:ext cx="7948128"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Current Conditions</a:t>
            </a:r>
            <a:endParaRPr lang="en-US" b="1" dirty="0">
              <a:solidFill>
                <a:schemeClr val="bg1"/>
              </a:solidFill>
            </a:endParaRPr>
          </a:p>
        </p:txBody>
      </p:sp>
      <p:pic>
        <p:nvPicPr>
          <p:cNvPr id="4" name="Picture 3" descr="sstaanim.gif"/>
          <p:cNvPicPr>
            <a:picLocks noChangeAspect="1"/>
          </p:cNvPicPr>
          <p:nvPr/>
        </p:nvPicPr>
        <p:blipFill>
          <a:blip r:embed="rId2" cstate="print"/>
          <a:stretch>
            <a:fillRect/>
          </a:stretch>
        </p:blipFill>
        <p:spPr>
          <a:xfrm>
            <a:off x="2190750" y="2000250"/>
            <a:ext cx="4762500" cy="28575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Seasonal Forecasts</a:t>
            </a:r>
            <a:endParaRPr lang="en-US" b="1" dirty="0">
              <a:solidFill>
                <a:schemeClr val="bg1"/>
              </a:solidFill>
            </a:endParaRPr>
          </a:p>
        </p:txBody>
      </p:sp>
      <p:pic>
        <p:nvPicPr>
          <p:cNvPr id="122882" name="Picture 2" descr="http://www.cpc.ncep.noaa.gov/products/predictions/90day/tools/briefing/sstaa.gif"/>
          <p:cNvPicPr>
            <a:picLocks noChangeAspect="1" noChangeArrowheads="1"/>
          </p:cNvPicPr>
          <p:nvPr/>
        </p:nvPicPr>
        <p:blipFill>
          <a:blip r:embed="rId2" cstate="print"/>
          <a:srcRect/>
          <a:stretch>
            <a:fillRect/>
          </a:stretch>
        </p:blipFill>
        <p:spPr bwMode="auto">
          <a:xfrm>
            <a:off x="1124567" y="1275425"/>
            <a:ext cx="6858000" cy="480060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p:txBody>
          <a:bodyPr/>
          <a:lstStyle/>
          <a:p>
            <a:r>
              <a:rPr lang="en-US" b="1" dirty="0" smtClean="0">
                <a:solidFill>
                  <a:schemeClr val="bg1"/>
                </a:solidFill>
              </a:rPr>
              <a:t>Seasonal Forecasts</a:t>
            </a:r>
            <a:endParaRPr lang="en-US" b="1" dirty="0">
              <a:solidFill>
                <a:schemeClr val="bg1"/>
              </a:solidFill>
            </a:endParaRPr>
          </a:p>
        </p:txBody>
      </p:sp>
      <p:pic>
        <p:nvPicPr>
          <p:cNvPr id="151554" name="Picture 2" descr="http://www.cpc.ncep.noaa.gov/products/NMME/current/images/NMME_ensemble_prate_us_season3.png"/>
          <p:cNvPicPr>
            <a:picLocks noChangeAspect="1" noChangeArrowheads="1"/>
          </p:cNvPicPr>
          <p:nvPr/>
        </p:nvPicPr>
        <p:blipFill>
          <a:blip r:embed="rId2" cstate="print"/>
          <a:srcRect/>
          <a:stretch>
            <a:fillRect/>
          </a:stretch>
        </p:blipFill>
        <p:spPr bwMode="auto">
          <a:xfrm>
            <a:off x="1433012" y="1254918"/>
            <a:ext cx="6264325" cy="4698244"/>
          </a:xfrm>
          <a:prstGeom prst="rect">
            <a:avLst/>
          </a:prstGeom>
          <a:noFill/>
        </p:spPr>
      </p:pic>
      <p:sp>
        <p:nvSpPr>
          <p:cNvPr id="6" name="Rectangle 5"/>
          <p:cNvSpPr/>
          <p:nvPr/>
        </p:nvSpPr>
        <p:spPr>
          <a:xfrm>
            <a:off x="0" y="0"/>
            <a:ext cx="9144000" cy="369332"/>
          </a:xfrm>
          <a:prstGeom prst="rect">
            <a:avLst/>
          </a:prstGeom>
        </p:spPr>
        <p:txBody>
          <a:bodyPr wrap="square">
            <a:spAutoFit/>
          </a:bodyPr>
          <a:lstStyle/>
          <a:p>
            <a:r>
              <a:rPr lang="en-US" dirty="0" smtClean="0">
                <a:hlinkClick r:id="rId3"/>
              </a:rPr>
              <a:t>http://www.cpc.ncep.noaa.gov/products/predictions/90day/tools/briefing/</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a:spLocks noGrp="1"/>
          </p:cNvSpPr>
          <p:nvPr>
            <p:ph type="title"/>
          </p:nvPr>
        </p:nvSpPr>
        <p:spPr/>
        <p:txBody>
          <a:bodyPr/>
          <a:lstStyle/>
          <a:p>
            <a:r>
              <a:rPr lang="en-US" b="1" dirty="0" smtClean="0">
                <a:solidFill>
                  <a:schemeClr val="bg1"/>
                </a:solidFill>
              </a:rPr>
              <a:t>Seasonal Forecasts</a:t>
            </a:r>
            <a:endParaRPr lang="en-US" b="1" dirty="0">
              <a:solidFill>
                <a:schemeClr val="bg1"/>
              </a:solidFill>
            </a:endParaRPr>
          </a:p>
        </p:txBody>
      </p:sp>
      <p:pic>
        <p:nvPicPr>
          <p:cNvPr id="153602" name="Picture 2" descr="http://www.cpc.ncep.noaa.gov/products/NMME/current/images/NMME_ensemble_tmp2m_us_season3.png"/>
          <p:cNvPicPr>
            <a:picLocks noChangeAspect="1" noChangeArrowheads="1"/>
          </p:cNvPicPr>
          <p:nvPr/>
        </p:nvPicPr>
        <p:blipFill>
          <a:blip r:embed="rId2" cstate="print"/>
          <a:srcRect/>
          <a:stretch>
            <a:fillRect/>
          </a:stretch>
        </p:blipFill>
        <p:spPr bwMode="auto">
          <a:xfrm>
            <a:off x="1241946" y="1231034"/>
            <a:ext cx="6632812" cy="4974609"/>
          </a:xfrm>
          <a:prstGeom prst="rect">
            <a:avLst/>
          </a:prstGeom>
          <a:noFill/>
        </p:spPr>
      </p:pic>
      <p:sp>
        <p:nvSpPr>
          <p:cNvPr id="6" name="Rectangle 5"/>
          <p:cNvSpPr/>
          <p:nvPr/>
        </p:nvSpPr>
        <p:spPr>
          <a:xfrm>
            <a:off x="0" y="0"/>
            <a:ext cx="9144000" cy="369332"/>
          </a:xfrm>
          <a:prstGeom prst="rect">
            <a:avLst/>
          </a:prstGeom>
        </p:spPr>
        <p:txBody>
          <a:bodyPr wrap="square">
            <a:spAutoFit/>
          </a:bodyPr>
          <a:lstStyle/>
          <a:p>
            <a:r>
              <a:rPr lang="en-US" dirty="0" smtClean="0">
                <a:hlinkClick r:id="rId3"/>
              </a:rPr>
              <a:t>http://www.cpc.ncep.noaa.gov/products/predictions/90day/tools/briefing/</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460375" y="2001838"/>
            <a:ext cx="8229600" cy="1143000"/>
          </a:xfrm>
        </p:spPr>
        <p:txBody>
          <a:bodyPr/>
          <a:lstStyle/>
          <a:p>
            <a:r>
              <a:rPr lang="en-US" sz="4000" b="1" dirty="0" smtClean="0">
                <a:solidFill>
                  <a:schemeClr val="bg1"/>
                </a:solidFill>
              </a:rPr>
              <a:t>Where are we </a:t>
            </a:r>
            <a:r>
              <a:rPr lang="en-US" sz="4000" b="1" dirty="0" smtClean="0">
                <a:solidFill>
                  <a:schemeClr val="bg1"/>
                </a:solidFill>
              </a:rPr>
              <a:t>headed in the long-term?: </a:t>
            </a:r>
            <a:r>
              <a:rPr lang="en-US" sz="4000" b="1" dirty="0" smtClean="0">
                <a:solidFill>
                  <a:schemeClr val="bg1"/>
                </a:solidFill>
              </a:rPr>
              <a:t>Climate </a:t>
            </a:r>
            <a:r>
              <a:rPr lang="en-US" sz="4000" b="1" dirty="0">
                <a:solidFill>
                  <a:schemeClr val="bg1"/>
                </a:solidFill>
              </a:rPr>
              <a:t>Change </a:t>
            </a:r>
            <a:r>
              <a:rPr lang="en-US" sz="4000" b="1" dirty="0" smtClean="0">
                <a:solidFill>
                  <a:schemeClr val="bg1"/>
                </a:solidFill>
              </a:rPr>
              <a:t>Projections</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inmax_allnat_ann"/>
          <p:cNvPicPr>
            <a:picLocks noChangeAspect="1" noChangeArrowheads="1"/>
          </p:cNvPicPr>
          <p:nvPr/>
        </p:nvPicPr>
        <p:blipFill>
          <a:blip r:embed="rId3" cstate="print"/>
          <a:srcRect l="4167" t="24110" r="4167" b="9012"/>
          <a:stretch>
            <a:fillRect/>
          </a:stretch>
        </p:blipFill>
        <p:spPr bwMode="auto">
          <a:xfrm>
            <a:off x="304800" y="1295400"/>
            <a:ext cx="8382000" cy="4724400"/>
          </a:xfrm>
          <a:prstGeom prst="rect">
            <a:avLst/>
          </a:prstGeom>
          <a:noFill/>
          <a:ln w="9525">
            <a:noFill/>
            <a:miter lim="800000"/>
            <a:headEnd/>
            <a:tailEnd/>
          </a:ln>
        </p:spPr>
      </p:pic>
      <p:sp>
        <p:nvSpPr>
          <p:cNvPr id="52227" name="Text Box 3"/>
          <p:cNvSpPr txBox="1">
            <a:spLocks noChangeArrowheads="1"/>
          </p:cNvSpPr>
          <p:nvPr/>
        </p:nvSpPr>
        <p:spPr bwMode="auto">
          <a:xfrm>
            <a:off x="231775" y="6103938"/>
            <a:ext cx="8686800" cy="274637"/>
          </a:xfrm>
          <a:prstGeom prst="rect">
            <a:avLst/>
          </a:prstGeom>
          <a:noFill/>
          <a:ln w="9525">
            <a:noFill/>
            <a:miter lim="800000"/>
            <a:headEnd/>
            <a:tailEnd/>
          </a:ln>
        </p:spPr>
        <p:txBody>
          <a:bodyPr>
            <a:spAutoFit/>
          </a:bodyPr>
          <a:lstStyle/>
          <a:p>
            <a:pPr algn="ctr"/>
            <a:r>
              <a:rPr lang="en-US" sz="1200">
                <a:solidFill>
                  <a:schemeClr val="bg1"/>
                </a:solidFill>
              </a:rPr>
              <a:t>Stott et al. (2000)</a:t>
            </a:r>
          </a:p>
        </p:txBody>
      </p:sp>
      <p:sp>
        <p:nvSpPr>
          <p:cNvPr id="52228" name="Text Box 4"/>
          <p:cNvSpPr txBox="1">
            <a:spLocks noChangeArrowheads="1"/>
          </p:cNvSpPr>
          <p:nvPr/>
        </p:nvSpPr>
        <p:spPr bwMode="auto">
          <a:xfrm>
            <a:off x="3657600" y="4600575"/>
            <a:ext cx="1879600" cy="457200"/>
          </a:xfrm>
          <a:prstGeom prst="rect">
            <a:avLst/>
          </a:prstGeom>
          <a:noFill/>
          <a:ln w="9525">
            <a:noFill/>
            <a:miter lim="800000"/>
            <a:headEnd/>
            <a:tailEnd/>
          </a:ln>
        </p:spPr>
        <p:txBody>
          <a:bodyPr wrap="none">
            <a:spAutoFit/>
          </a:bodyPr>
          <a:lstStyle/>
          <a:p>
            <a:pPr eaLnBrk="0" hangingPunct="0"/>
            <a:r>
              <a:rPr lang="en-US" sz="2400" i="1">
                <a:solidFill>
                  <a:schemeClr val="accent2"/>
                </a:solidFill>
              </a:rPr>
              <a:t>Natural Only</a:t>
            </a:r>
          </a:p>
        </p:txBody>
      </p:sp>
      <p:sp>
        <p:nvSpPr>
          <p:cNvPr id="52229" name="Line 5"/>
          <p:cNvSpPr>
            <a:spLocks noChangeShapeType="1"/>
          </p:cNvSpPr>
          <p:nvPr/>
        </p:nvSpPr>
        <p:spPr bwMode="auto">
          <a:xfrm flipV="1">
            <a:off x="5486400" y="4495800"/>
            <a:ext cx="457200" cy="304800"/>
          </a:xfrm>
          <a:prstGeom prst="line">
            <a:avLst/>
          </a:prstGeom>
          <a:noFill/>
          <a:ln w="28575">
            <a:solidFill>
              <a:schemeClr val="accent2"/>
            </a:solidFill>
            <a:round/>
            <a:headEnd/>
            <a:tailEnd type="triangle" w="med" len="med"/>
          </a:ln>
        </p:spPr>
        <p:txBody>
          <a:bodyPr wrap="none" anchor="ctr"/>
          <a:lstStyle/>
          <a:p>
            <a:endParaRPr lang="en-US"/>
          </a:p>
        </p:txBody>
      </p:sp>
      <p:sp>
        <p:nvSpPr>
          <p:cNvPr id="52230" name="Text Box 6"/>
          <p:cNvSpPr txBox="1">
            <a:spLocks noChangeArrowheads="1"/>
          </p:cNvSpPr>
          <p:nvPr/>
        </p:nvSpPr>
        <p:spPr bwMode="auto">
          <a:xfrm>
            <a:off x="2133600" y="2632075"/>
            <a:ext cx="1506538" cy="457200"/>
          </a:xfrm>
          <a:prstGeom prst="rect">
            <a:avLst/>
          </a:prstGeom>
          <a:noFill/>
          <a:ln w="9525">
            <a:noFill/>
            <a:miter lim="800000"/>
            <a:headEnd/>
            <a:tailEnd/>
          </a:ln>
        </p:spPr>
        <p:txBody>
          <a:bodyPr wrap="none">
            <a:spAutoFit/>
          </a:bodyPr>
          <a:lstStyle/>
          <a:p>
            <a:pPr eaLnBrk="0" hangingPunct="0"/>
            <a:r>
              <a:rPr lang="en-US" sz="2400" i="1"/>
              <a:t>Observed</a:t>
            </a:r>
          </a:p>
        </p:txBody>
      </p:sp>
      <p:sp>
        <p:nvSpPr>
          <p:cNvPr id="52231" name="Line 7"/>
          <p:cNvSpPr>
            <a:spLocks noChangeShapeType="1"/>
          </p:cNvSpPr>
          <p:nvPr/>
        </p:nvSpPr>
        <p:spPr bwMode="auto">
          <a:xfrm flipV="1">
            <a:off x="3581400" y="2895600"/>
            <a:ext cx="766763" cy="0"/>
          </a:xfrm>
          <a:prstGeom prst="line">
            <a:avLst/>
          </a:prstGeom>
          <a:noFill/>
          <a:ln w="28575">
            <a:solidFill>
              <a:schemeClr val="tx1"/>
            </a:solidFill>
            <a:round/>
            <a:headEnd/>
            <a:tailEnd type="triangle" w="med" len="med"/>
          </a:ln>
        </p:spPr>
        <p:txBody>
          <a:bodyPr wrap="none" anchor="ctr"/>
          <a:lstStyle/>
          <a:p>
            <a:endParaRPr lang="en-US"/>
          </a:p>
        </p:txBody>
      </p:sp>
      <p:sp>
        <p:nvSpPr>
          <p:cNvPr id="52232" name="Rectangle 8"/>
          <p:cNvSpPr>
            <a:spLocks noChangeArrowheads="1"/>
          </p:cNvSpPr>
          <p:nvPr/>
        </p:nvSpPr>
        <p:spPr bwMode="auto">
          <a:xfrm>
            <a:off x="441325" y="242888"/>
            <a:ext cx="8229600" cy="717550"/>
          </a:xfrm>
          <a:prstGeom prst="rect">
            <a:avLst/>
          </a:prstGeom>
          <a:noFill/>
          <a:ln w="9525">
            <a:noFill/>
            <a:miter lim="800000"/>
            <a:headEnd/>
            <a:tailEnd/>
          </a:ln>
        </p:spPr>
        <p:txBody>
          <a:bodyPr anchor="ctr"/>
          <a:lstStyle/>
          <a:p>
            <a:pPr algn="ctr"/>
            <a:r>
              <a:rPr lang="en-US" sz="3600" b="1">
                <a:solidFill>
                  <a:schemeClr val="bg1"/>
                </a:solidFill>
              </a:rPr>
              <a:t>Natural vs. Anthropogenic Forcings</a:t>
            </a:r>
          </a:p>
        </p:txBody>
      </p:sp>
    </p:spTree>
  </p:cSld>
  <p:clrMapOvr>
    <a:masterClrMapping/>
  </p:clrMapOvr>
  <p:transition advTm="95616"/>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Water-year Precipitation</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99330" name="Picture 2" descr="CONUS + Puerto Rico: Current Water-Year (Oct 1) Observed Precipitation Valid at 9/18/2012 1200 UTC - Created 9/18/12 19:37 UTC"/>
          <p:cNvPicPr>
            <a:picLocks noChangeAspect="1" noChangeArrowheads="1"/>
          </p:cNvPicPr>
          <p:nvPr/>
        </p:nvPicPr>
        <p:blipFill>
          <a:blip r:embed="rId2" cstate="print"/>
          <a:srcRect/>
          <a:stretch>
            <a:fillRect/>
          </a:stretch>
        </p:blipFill>
        <p:spPr bwMode="auto">
          <a:xfrm>
            <a:off x="619601" y="1430667"/>
            <a:ext cx="7905750" cy="4562476"/>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5319" y="2615904"/>
            <a:ext cx="2376435" cy="1143000"/>
          </a:xfrm>
        </p:spPr>
        <p:txBody>
          <a:bodyPr/>
          <a:lstStyle/>
          <a:p>
            <a:pPr eaLnBrk="1" hangingPunct="1"/>
            <a:r>
              <a:rPr lang="en-US" sz="2800" b="1" dirty="0" smtClean="0">
                <a:solidFill>
                  <a:schemeClr val="bg1"/>
                </a:solidFill>
              </a:rPr>
              <a:t>Temperature Projections</a:t>
            </a:r>
          </a:p>
        </p:txBody>
      </p:sp>
      <p:grpSp>
        <p:nvGrpSpPr>
          <p:cNvPr id="6" name="Group 5"/>
          <p:cNvGrpSpPr/>
          <p:nvPr/>
        </p:nvGrpSpPr>
        <p:grpSpPr>
          <a:xfrm>
            <a:off x="2512088" y="0"/>
            <a:ext cx="6631912" cy="6878050"/>
            <a:chOff x="630743" y="-537115"/>
            <a:chExt cx="7962900" cy="8258436"/>
          </a:xfrm>
        </p:grpSpPr>
        <p:pic>
          <p:nvPicPr>
            <p:cNvPr id="29700" name="Picture 2"/>
            <p:cNvPicPr>
              <a:picLocks noChangeAspect="1" noChangeArrowheads="1"/>
            </p:cNvPicPr>
            <p:nvPr/>
          </p:nvPicPr>
          <p:blipFill>
            <a:blip r:embed="rId2" cstate="print"/>
            <a:srcRect/>
            <a:stretch>
              <a:fillRect/>
            </a:stretch>
          </p:blipFill>
          <p:spPr bwMode="auto">
            <a:xfrm>
              <a:off x="635507" y="3758921"/>
              <a:ext cx="7953375" cy="3962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30743" y="-537115"/>
              <a:ext cx="7962900" cy="4314825"/>
            </a:xfrm>
            <a:prstGeom prst="rect">
              <a:avLst/>
            </a:prstGeom>
            <a:noFill/>
            <a:ln w="9525">
              <a:noFill/>
              <a:miter lim="800000"/>
              <a:headEnd/>
              <a:tailEnd/>
            </a:ln>
          </p:spPr>
        </p:pic>
      </p:grpSp>
      <p:sp>
        <p:nvSpPr>
          <p:cNvPr id="7" name="TextBox 6"/>
          <p:cNvSpPr txBox="1"/>
          <p:nvPr/>
        </p:nvSpPr>
        <p:spPr>
          <a:xfrm>
            <a:off x="420417" y="4891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p:cNvPicPr>
            <a:picLocks noChangeAspect="1" noChangeArrowheads="1"/>
          </p:cNvPicPr>
          <p:nvPr/>
        </p:nvPicPr>
        <p:blipFill>
          <a:blip r:embed="rId2" cstate="print"/>
          <a:srcRect/>
          <a:stretch>
            <a:fillRect/>
          </a:stretch>
        </p:blipFill>
        <p:spPr bwMode="auto">
          <a:xfrm>
            <a:off x="2894013" y="0"/>
            <a:ext cx="6249987" cy="6858000"/>
          </a:xfrm>
          <a:prstGeom prst="rect">
            <a:avLst/>
          </a:prstGeom>
          <a:noFill/>
          <a:ln w="9525">
            <a:noFill/>
            <a:miter lim="800000"/>
            <a:headEnd/>
            <a:tailEnd/>
          </a:ln>
        </p:spPr>
      </p:pic>
      <p:sp>
        <p:nvSpPr>
          <p:cNvPr id="5" name="Title 1"/>
          <p:cNvSpPr>
            <a:spLocks noGrp="1"/>
          </p:cNvSpPr>
          <p:nvPr>
            <p:ph type="title"/>
          </p:nvPr>
        </p:nvSpPr>
        <p:spPr>
          <a:xfrm>
            <a:off x="185895" y="2615904"/>
            <a:ext cx="2376435" cy="1143000"/>
          </a:xfrm>
        </p:spPr>
        <p:txBody>
          <a:bodyPr/>
          <a:lstStyle/>
          <a:p>
            <a:pPr eaLnBrk="1" hangingPunct="1"/>
            <a:r>
              <a:rPr lang="en-US" sz="2800" b="1" dirty="0" smtClean="0">
                <a:solidFill>
                  <a:schemeClr val="bg1"/>
                </a:solidFill>
              </a:rPr>
              <a:t>Precipitation Projections</a:t>
            </a:r>
          </a:p>
        </p:txBody>
      </p:sp>
      <p:sp>
        <p:nvSpPr>
          <p:cNvPr id="6" name="TextBox 5"/>
          <p:cNvSpPr txBox="1"/>
          <p:nvPr/>
        </p:nvSpPr>
        <p:spPr>
          <a:xfrm>
            <a:off x="420417" y="4891098"/>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0" y="2519363"/>
            <a:ext cx="2501900" cy="1143000"/>
          </a:xfrm>
        </p:spPr>
        <p:txBody>
          <a:bodyPr/>
          <a:lstStyle/>
          <a:p>
            <a:r>
              <a:rPr lang="en-US" sz="2800" b="1">
                <a:solidFill>
                  <a:schemeClr val="bg1"/>
                </a:solidFill>
              </a:rPr>
              <a:t>Potential changes in temperature extremes</a:t>
            </a:r>
          </a:p>
        </p:txBody>
      </p:sp>
      <p:pic>
        <p:nvPicPr>
          <p:cNvPr id="661508" name="Picture 4" descr="fig10_19_FINAL"/>
          <p:cNvPicPr>
            <a:picLocks noChangeAspect="1" noChangeArrowheads="1"/>
          </p:cNvPicPr>
          <p:nvPr/>
        </p:nvPicPr>
        <p:blipFill>
          <a:blip r:embed="rId3" cstate="print"/>
          <a:srcRect/>
          <a:stretch>
            <a:fillRect/>
          </a:stretch>
        </p:blipFill>
        <p:spPr bwMode="auto">
          <a:xfrm>
            <a:off x="2620963" y="0"/>
            <a:ext cx="6523037" cy="6858000"/>
          </a:xfrm>
          <a:prstGeom prst="rect">
            <a:avLst/>
          </a:prstGeom>
          <a:noFill/>
        </p:spPr>
      </p:pic>
      <p:sp>
        <p:nvSpPr>
          <p:cNvPr id="661509" name="Line 5"/>
          <p:cNvSpPr>
            <a:spLocks noChangeShapeType="1"/>
          </p:cNvSpPr>
          <p:nvPr/>
        </p:nvSpPr>
        <p:spPr bwMode="auto">
          <a:xfrm>
            <a:off x="3052763" y="527050"/>
            <a:ext cx="2557462" cy="0"/>
          </a:xfrm>
          <a:prstGeom prst="line">
            <a:avLst/>
          </a:prstGeom>
          <a:noFill/>
          <a:ln w="9525">
            <a:solidFill>
              <a:schemeClr val="tx1"/>
            </a:solidFill>
            <a:round/>
            <a:headEnd/>
            <a:tailEnd/>
          </a:ln>
          <a:effectLst/>
        </p:spPr>
        <p:txBody>
          <a:bodyPr/>
          <a:lstStyle/>
          <a:p>
            <a:endParaRPr lang="en-US"/>
          </a:p>
        </p:txBody>
      </p:sp>
      <p:sp>
        <p:nvSpPr>
          <p:cNvPr id="661510" name="Line 6"/>
          <p:cNvSpPr>
            <a:spLocks noChangeShapeType="1"/>
          </p:cNvSpPr>
          <p:nvPr/>
        </p:nvSpPr>
        <p:spPr bwMode="auto">
          <a:xfrm>
            <a:off x="3049588" y="3841750"/>
            <a:ext cx="2557462" cy="0"/>
          </a:xfrm>
          <a:prstGeom prst="line">
            <a:avLst/>
          </a:prstGeom>
          <a:noFill/>
          <a:ln w="9525">
            <a:solidFill>
              <a:schemeClr val="tx1"/>
            </a:solidFill>
            <a:round/>
            <a:headEnd/>
            <a:tailEnd/>
          </a:ln>
          <a:effectLst/>
        </p:spPr>
        <p:txBody>
          <a:bodyPr/>
          <a:lstStyle/>
          <a:p>
            <a:endParaRPr lang="en-US"/>
          </a:p>
        </p:txBody>
      </p:sp>
      <p:sp>
        <p:nvSpPr>
          <p:cNvPr id="661511" name="Line 7"/>
          <p:cNvSpPr>
            <a:spLocks noChangeShapeType="1"/>
          </p:cNvSpPr>
          <p:nvPr/>
        </p:nvSpPr>
        <p:spPr bwMode="auto">
          <a:xfrm>
            <a:off x="3032125" y="6164263"/>
            <a:ext cx="2557463" cy="0"/>
          </a:xfrm>
          <a:prstGeom prst="line">
            <a:avLst/>
          </a:prstGeom>
          <a:noFill/>
          <a:ln w="9525">
            <a:solidFill>
              <a:schemeClr val="tx1"/>
            </a:solidFill>
            <a:round/>
            <a:headEnd/>
            <a:tailEnd/>
          </a:ln>
          <a:effectLst/>
        </p:spPr>
        <p:txBody>
          <a:bodyPr/>
          <a:lstStyle/>
          <a:p>
            <a:endParaRPr lang="en-US"/>
          </a:p>
        </p:txBody>
      </p:sp>
      <p:sp>
        <p:nvSpPr>
          <p:cNvPr id="661512" name="Text Box 8"/>
          <p:cNvSpPr txBox="1">
            <a:spLocks noChangeArrowheads="1"/>
          </p:cNvSpPr>
          <p:nvPr/>
        </p:nvSpPr>
        <p:spPr bwMode="auto">
          <a:xfrm>
            <a:off x="8091488" y="2171700"/>
            <a:ext cx="1052512" cy="304800"/>
          </a:xfrm>
          <a:prstGeom prst="rect">
            <a:avLst/>
          </a:prstGeom>
          <a:noFill/>
          <a:ln w="9525">
            <a:noFill/>
            <a:miter lim="800000"/>
            <a:headEnd/>
            <a:tailEnd/>
          </a:ln>
          <a:effectLst/>
        </p:spPr>
        <p:txBody>
          <a:bodyPr wrap="none">
            <a:spAutoFit/>
          </a:bodyPr>
          <a:lstStyle/>
          <a:p>
            <a:r>
              <a:rPr lang="en-US" sz="1400" b="1"/>
              <a:t>IPCC 2007</a:t>
            </a:r>
          </a:p>
        </p:txBody>
      </p:sp>
      <p:sp>
        <p:nvSpPr>
          <p:cNvPr id="8" name="Text Box 5"/>
          <p:cNvSpPr txBox="1">
            <a:spLocks noChangeArrowheads="1"/>
          </p:cNvSpPr>
          <p:nvPr/>
        </p:nvSpPr>
        <p:spPr bwMode="auto">
          <a:xfrm>
            <a:off x="695325" y="4352925"/>
            <a:ext cx="1052513" cy="304800"/>
          </a:xfrm>
          <a:prstGeom prst="rect">
            <a:avLst/>
          </a:prstGeom>
          <a:noFill/>
          <a:ln w="9525">
            <a:noFill/>
            <a:miter lim="800000"/>
            <a:headEnd/>
            <a:tailEnd/>
          </a:ln>
          <a:effectLst/>
        </p:spPr>
        <p:txBody>
          <a:bodyPr wrap="none">
            <a:spAutoFit/>
          </a:bodyPr>
          <a:lstStyle/>
          <a:p>
            <a:r>
              <a:rPr lang="en-US" sz="1400" b="1" dirty="0">
                <a:solidFill>
                  <a:schemeClr val="bg1"/>
                </a:solidFill>
              </a:rPr>
              <a:t>IPCC 2007</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460375" y="0"/>
            <a:ext cx="8229600" cy="685800"/>
          </a:xfrm>
        </p:spPr>
        <p:txBody>
          <a:bodyPr/>
          <a:lstStyle/>
          <a:p>
            <a:r>
              <a:rPr lang="en-US" sz="3600" b="1">
                <a:solidFill>
                  <a:schemeClr val="bg1"/>
                </a:solidFill>
              </a:rPr>
              <a:t>Potential changes in precipitation</a:t>
            </a:r>
          </a:p>
        </p:txBody>
      </p:sp>
      <p:sp>
        <p:nvSpPr>
          <p:cNvPr id="655363" name="Rectangle 3"/>
          <p:cNvSpPr>
            <a:spLocks noGrp="1" noChangeArrowheads="1"/>
          </p:cNvSpPr>
          <p:nvPr>
            <p:ph type="body" idx="1"/>
          </p:nvPr>
        </p:nvSpPr>
        <p:spPr/>
        <p:txBody>
          <a:bodyPr/>
          <a:lstStyle/>
          <a:p>
            <a:endParaRPr lang="en-US"/>
          </a:p>
        </p:txBody>
      </p:sp>
      <p:pic>
        <p:nvPicPr>
          <p:cNvPr id="655364" name="Picture 4" descr="fig10_18_FINAL"/>
          <p:cNvPicPr>
            <a:picLocks noChangeAspect="1" noChangeArrowheads="1"/>
          </p:cNvPicPr>
          <p:nvPr/>
        </p:nvPicPr>
        <p:blipFill>
          <a:blip r:embed="rId3" cstate="print"/>
          <a:srcRect/>
          <a:stretch>
            <a:fillRect/>
          </a:stretch>
        </p:blipFill>
        <p:spPr bwMode="auto">
          <a:xfrm>
            <a:off x="444500" y="708025"/>
            <a:ext cx="8229600" cy="5665788"/>
          </a:xfrm>
          <a:prstGeom prst="rect">
            <a:avLst/>
          </a:prstGeom>
          <a:noFill/>
        </p:spPr>
      </p:pic>
      <p:sp>
        <p:nvSpPr>
          <p:cNvPr id="655365" name="Text Box 5"/>
          <p:cNvSpPr txBox="1">
            <a:spLocks noChangeArrowheads="1"/>
          </p:cNvSpPr>
          <p:nvPr/>
        </p:nvSpPr>
        <p:spPr bwMode="auto">
          <a:xfrm>
            <a:off x="4048125" y="6334125"/>
            <a:ext cx="1052513" cy="304800"/>
          </a:xfrm>
          <a:prstGeom prst="rect">
            <a:avLst/>
          </a:prstGeom>
          <a:noFill/>
          <a:ln w="9525">
            <a:noFill/>
            <a:miter lim="800000"/>
            <a:headEnd/>
            <a:tailEnd/>
          </a:ln>
          <a:effectLst/>
        </p:spPr>
        <p:txBody>
          <a:bodyPr wrap="none">
            <a:spAutoFit/>
          </a:bodyPr>
          <a:lstStyle/>
          <a:p>
            <a:r>
              <a:rPr lang="en-US" sz="1400" b="1" dirty="0">
                <a:solidFill>
                  <a:schemeClr val="bg1"/>
                </a:solidFill>
              </a:rPr>
              <a:t>IPCC 2007</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r>
              <a:rPr lang="en-US" sz="4000" b="1">
                <a:solidFill>
                  <a:schemeClr val="bg1"/>
                </a:solidFill>
              </a:rPr>
              <a:t>Interactions between temperature and precipitation</a:t>
            </a:r>
          </a:p>
        </p:txBody>
      </p:sp>
      <p:sp>
        <p:nvSpPr>
          <p:cNvPr id="480259" name="Rectangle 3"/>
          <p:cNvSpPr>
            <a:spLocks noGrp="1" noChangeArrowheads="1"/>
          </p:cNvSpPr>
          <p:nvPr>
            <p:ph type="body" idx="1"/>
          </p:nvPr>
        </p:nvSpPr>
        <p:spPr>
          <a:xfrm>
            <a:off x="203200" y="1676400"/>
            <a:ext cx="3810000" cy="4602163"/>
          </a:xfrm>
        </p:spPr>
        <p:txBody>
          <a:bodyPr/>
          <a:lstStyle/>
          <a:p>
            <a:pPr>
              <a:lnSpc>
                <a:spcPct val="90000"/>
              </a:lnSpc>
            </a:pPr>
            <a:r>
              <a:rPr lang="en-US" sz="2800">
                <a:solidFill>
                  <a:schemeClr val="bg1"/>
                </a:solidFill>
              </a:rPr>
              <a:t>Confidence in continuation of increasing temperatures</a:t>
            </a:r>
          </a:p>
          <a:p>
            <a:pPr>
              <a:lnSpc>
                <a:spcPct val="90000"/>
              </a:lnSpc>
            </a:pPr>
            <a:r>
              <a:rPr lang="en-US" sz="2800">
                <a:solidFill>
                  <a:schemeClr val="bg1"/>
                </a:solidFill>
              </a:rPr>
              <a:t>Projections on precipitation variability are less clear</a:t>
            </a:r>
          </a:p>
          <a:p>
            <a:pPr>
              <a:lnSpc>
                <a:spcPct val="90000"/>
              </a:lnSpc>
            </a:pPr>
            <a:r>
              <a:rPr lang="en-US" sz="2800">
                <a:solidFill>
                  <a:schemeClr val="bg1"/>
                </a:solidFill>
              </a:rPr>
              <a:t>Increasing temperatures alone will increase aridity</a:t>
            </a:r>
          </a:p>
        </p:txBody>
      </p:sp>
      <p:pic>
        <p:nvPicPr>
          <p:cNvPr id="480260" name="Picture 4"/>
          <p:cNvPicPr>
            <a:picLocks noChangeAspect="1" noChangeArrowheads="1"/>
          </p:cNvPicPr>
          <p:nvPr/>
        </p:nvPicPr>
        <p:blipFill>
          <a:blip r:embed="rId3" cstate="print"/>
          <a:srcRect/>
          <a:stretch>
            <a:fillRect/>
          </a:stretch>
        </p:blipFill>
        <p:spPr bwMode="auto">
          <a:xfrm>
            <a:off x="4019550" y="1668463"/>
            <a:ext cx="4619625" cy="4459287"/>
          </a:xfrm>
          <a:prstGeom prst="rect">
            <a:avLst/>
          </a:prstGeom>
          <a:noFill/>
          <a:ln w="9525">
            <a:noFill/>
            <a:miter lim="800000"/>
            <a:headEnd/>
            <a:tailEnd/>
          </a:ln>
          <a:effectLst/>
        </p:spPr>
      </p:pic>
      <p:sp>
        <p:nvSpPr>
          <p:cNvPr id="480261" name="Text Box 5"/>
          <p:cNvSpPr txBox="1">
            <a:spLocks noChangeArrowheads="1"/>
          </p:cNvSpPr>
          <p:nvPr/>
        </p:nvSpPr>
        <p:spPr bwMode="auto">
          <a:xfrm>
            <a:off x="5241925" y="6132513"/>
            <a:ext cx="2176463" cy="304800"/>
          </a:xfrm>
          <a:prstGeom prst="rect">
            <a:avLst/>
          </a:prstGeom>
          <a:noFill/>
          <a:ln w="9525">
            <a:noFill/>
            <a:miter lim="800000"/>
            <a:headEnd/>
            <a:tailEnd/>
          </a:ln>
          <a:effectLst/>
        </p:spPr>
        <p:txBody>
          <a:bodyPr wrap="none">
            <a:spAutoFit/>
          </a:bodyPr>
          <a:lstStyle/>
          <a:p>
            <a:r>
              <a:rPr lang="en-US" sz="1400">
                <a:solidFill>
                  <a:schemeClr val="bg1"/>
                </a:solidFill>
              </a:rPr>
              <a:t>Hoerling &amp; Eischeid 2007</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457200" y="147638"/>
            <a:ext cx="8229600" cy="1143000"/>
          </a:xfrm>
        </p:spPr>
        <p:txBody>
          <a:bodyPr/>
          <a:lstStyle/>
          <a:p>
            <a:r>
              <a:rPr lang="en-US" b="1">
                <a:solidFill>
                  <a:schemeClr val="bg1"/>
                </a:solidFill>
              </a:rPr>
              <a:t>Implications for Arizona</a:t>
            </a:r>
          </a:p>
        </p:txBody>
      </p:sp>
      <p:sp>
        <p:nvSpPr>
          <p:cNvPr id="547843" name="Rectangle 3"/>
          <p:cNvSpPr>
            <a:spLocks noGrp="1" noChangeArrowheads="1"/>
          </p:cNvSpPr>
          <p:nvPr>
            <p:ph type="body" idx="1"/>
          </p:nvPr>
        </p:nvSpPr>
        <p:spPr>
          <a:xfrm>
            <a:off x="457200" y="1222375"/>
            <a:ext cx="8229600" cy="4991100"/>
          </a:xfrm>
        </p:spPr>
        <p:txBody>
          <a:bodyPr/>
          <a:lstStyle/>
          <a:p>
            <a:pPr>
              <a:lnSpc>
                <a:spcPct val="80000"/>
              </a:lnSpc>
            </a:pPr>
            <a:r>
              <a:rPr lang="en-US" sz="2800" dirty="0">
                <a:solidFill>
                  <a:schemeClr val="bg1"/>
                </a:solidFill>
              </a:rPr>
              <a:t>Higher temperatures </a:t>
            </a:r>
          </a:p>
          <a:p>
            <a:pPr lvl="1">
              <a:lnSpc>
                <a:spcPct val="80000"/>
              </a:lnSpc>
            </a:pPr>
            <a:r>
              <a:rPr lang="en-US" sz="2400" dirty="0">
                <a:solidFill>
                  <a:schemeClr val="bg1"/>
                </a:solidFill>
              </a:rPr>
              <a:t>Higher evaporation and transpiration rates (increased water loss in reservoirs, faster drying of soils following </a:t>
            </a:r>
            <a:r>
              <a:rPr lang="en-US" sz="2400" dirty="0" err="1">
                <a:solidFill>
                  <a:schemeClr val="bg1"/>
                </a:solidFill>
              </a:rPr>
              <a:t>precip</a:t>
            </a:r>
            <a:r>
              <a:rPr lang="en-US" sz="2400" dirty="0">
                <a:solidFill>
                  <a:schemeClr val="bg1"/>
                </a:solidFill>
              </a:rPr>
              <a:t> events, more stress on vegetation)</a:t>
            </a:r>
          </a:p>
          <a:p>
            <a:pPr lvl="1">
              <a:lnSpc>
                <a:spcPct val="80000"/>
              </a:lnSpc>
            </a:pPr>
            <a:r>
              <a:rPr lang="en-US" sz="2400" dirty="0">
                <a:solidFill>
                  <a:schemeClr val="bg1"/>
                </a:solidFill>
              </a:rPr>
              <a:t>Less snow/more rain in winter; less snowpack for spring runoff, earlier pulse of </a:t>
            </a:r>
            <a:r>
              <a:rPr lang="en-US" sz="2400" dirty="0" err="1">
                <a:solidFill>
                  <a:schemeClr val="bg1"/>
                </a:solidFill>
              </a:rPr>
              <a:t>precip</a:t>
            </a:r>
            <a:r>
              <a:rPr lang="en-US" sz="2400" dirty="0">
                <a:solidFill>
                  <a:schemeClr val="bg1"/>
                </a:solidFill>
              </a:rPr>
              <a:t>/less water available in summer</a:t>
            </a:r>
          </a:p>
          <a:p>
            <a:pPr lvl="1">
              <a:lnSpc>
                <a:spcPct val="80000"/>
              </a:lnSpc>
            </a:pPr>
            <a:r>
              <a:rPr lang="en-US" sz="2400" dirty="0">
                <a:solidFill>
                  <a:schemeClr val="bg1"/>
                </a:solidFill>
              </a:rPr>
              <a:t>Longer growing seasons; more extreme </a:t>
            </a:r>
            <a:r>
              <a:rPr lang="en-US" sz="2400" dirty="0" smtClean="0">
                <a:solidFill>
                  <a:schemeClr val="bg1"/>
                </a:solidFill>
              </a:rPr>
              <a:t>heat events, but freezes will still be possible</a:t>
            </a:r>
            <a:endParaRPr lang="en-US" sz="2400" dirty="0">
              <a:solidFill>
                <a:schemeClr val="bg1"/>
              </a:solidFill>
            </a:endParaRPr>
          </a:p>
          <a:p>
            <a:pPr>
              <a:lnSpc>
                <a:spcPct val="80000"/>
              </a:lnSpc>
            </a:pPr>
            <a:r>
              <a:rPr lang="en-US" sz="2800" dirty="0">
                <a:solidFill>
                  <a:schemeClr val="bg1"/>
                </a:solidFill>
              </a:rPr>
              <a:t>Precipitation</a:t>
            </a:r>
          </a:p>
          <a:p>
            <a:pPr lvl="1">
              <a:lnSpc>
                <a:spcPct val="80000"/>
              </a:lnSpc>
            </a:pPr>
            <a:r>
              <a:rPr lang="en-US" sz="2400" dirty="0">
                <a:solidFill>
                  <a:schemeClr val="bg1"/>
                </a:solidFill>
              </a:rPr>
              <a:t>Projections are lower confidence </a:t>
            </a:r>
          </a:p>
          <a:p>
            <a:pPr lvl="1">
              <a:lnSpc>
                <a:spcPct val="80000"/>
              </a:lnSpc>
            </a:pPr>
            <a:r>
              <a:rPr lang="en-US" sz="2400" dirty="0">
                <a:solidFill>
                  <a:schemeClr val="bg1"/>
                </a:solidFill>
              </a:rPr>
              <a:t>Higher temperatures on same precipitation variability: more intense drought periods</a:t>
            </a:r>
          </a:p>
          <a:p>
            <a:pPr lvl="1">
              <a:lnSpc>
                <a:spcPct val="80000"/>
              </a:lnSpc>
            </a:pPr>
            <a:r>
              <a:rPr lang="en-US" sz="2400" dirty="0">
                <a:solidFill>
                  <a:schemeClr val="bg1"/>
                </a:solidFill>
              </a:rPr>
              <a:t>Increasing variability </a:t>
            </a:r>
            <a:r>
              <a:rPr lang="en-US" sz="2400" dirty="0">
                <a:solidFill>
                  <a:schemeClr val="bg1"/>
                </a:solidFill>
                <a:sym typeface="Wingdings" pitchFamily="2" charset="2"/>
              </a:rPr>
              <a:t> more flooding with intervening drought periods</a:t>
            </a:r>
            <a:endParaRPr lang="en-US" sz="2400" dirty="0">
              <a:solidFill>
                <a:schemeClr val="bg1"/>
              </a:solidFill>
            </a:endParaRPr>
          </a:p>
          <a:p>
            <a:pPr lvl="1">
              <a:lnSpc>
                <a:spcPct val="80000"/>
              </a:lnSpc>
            </a:pP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b="1" smtClean="0">
                <a:solidFill>
                  <a:schemeClr val="bg1"/>
                </a:solidFill>
              </a:rPr>
              <a:t>Closing Points</a:t>
            </a:r>
          </a:p>
        </p:txBody>
      </p:sp>
      <p:sp>
        <p:nvSpPr>
          <p:cNvPr id="58371" name="Rectangle 3"/>
          <p:cNvSpPr>
            <a:spLocks noGrp="1" noChangeArrowheads="1"/>
          </p:cNvSpPr>
          <p:nvPr>
            <p:ph type="body" idx="1"/>
          </p:nvPr>
        </p:nvSpPr>
        <p:spPr>
          <a:xfrm>
            <a:off x="457200" y="1314450"/>
            <a:ext cx="8229600" cy="4525963"/>
          </a:xfrm>
        </p:spPr>
        <p:txBody>
          <a:bodyPr/>
          <a:lstStyle/>
          <a:p>
            <a:pPr eaLnBrk="1" hangingPunct="1">
              <a:lnSpc>
                <a:spcPct val="90000"/>
              </a:lnSpc>
            </a:pPr>
            <a:r>
              <a:rPr lang="en-US" smtClean="0">
                <a:solidFill>
                  <a:schemeClr val="bg1"/>
                </a:solidFill>
              </a:rPr>
              <a:t>Elevation, latitude, and ocean sea-surface temperatures create a complex Arizona climate</a:t>
            </a:r>
          </a:p>
          <a:p>
            <a:pPr eaLnBrk="1" hangingPunct="1">
              <a:lnSpc>
                <a:spcPct val="90000"/>
              </a:lnSpc>
            </a:pPr>
            <a:r>
              <a:rPr lang="en-US" smtClean="0">
                <a:solidFill>
                  <a:schemeClr val="bg1"/>
                </a:solidFill>
              </a:rPr>
              <a:t>Different mechanisms create summer versus winter precipitation</a:t>
            </a:r>
          </a:p>
          <a:p>
            <a:pPr eaLnBrk="1" hangingPunct="1">
              <a:lnSpc>
                <a:spcPct val="90000"/>
              </a:lnSpc>
            </a:pPr>
            <a:r>
              <a:rPr lang="en-US" smtClean="0">
                <a:solidFill>
                  <a:schemeClr val="bg1"/>
                </a:solidFill>
              </a:rPr>
              <a:t>Lots of opportunity for variability (spatially and temporally)</a:t>
            </a:r>
          </a:p>
          <a:p>
            <a:pPr eaLnBrk="1" hangingPunct="1">
              <a:lnSpc>
                <a:spcPct val="90000"/>
              </a:lnSpc>
            </a:pPr>
            <a:r>
              <a:rPr lang="en-US" smtClean="0">
                <a:solidFill>
                  <a:schemeClr val="bg1"/>
                </a:solidFill>
              </a:rPr>
              <a:t>Climate change is real and a reason for concern in Arizona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Rectangle 4"/>
          <p:cNvSpPr>
            <a:spLocks noGrp="1" noChangeArrowheads="1"/>
          </p:cNvSpPr>
          <p:nvPr>
            <p:ph type="ctrTitle"/>
          </p:nvPr>
        </p:nvSpPr>
        <p:spPr>
          <a:xfrm>
            <a:off x="669925" y="1860550"/>
            <a:ext cx="7772400" cy="1470025"/>
          </a:xfrm>
        </p:spPr>
        <p:txBody>
          <a:bodyPr/>
          <a:lstStyle/>
          <a:p>
            <a:r>
              <a:rPr lang="en-US" b="1">
                <a:solidFill>
                  <a:schemeClr val="bg1"/>
                </a:solidFill>
              </a:rPr>
              <a:t>Thanks!</a:t>
            </a:r>
          </a:p>
        </p:txBody>
      </p:sp>
      <p:sp>
        <p:nvSpPr>
          <p:cNvPr id="503813" name="Rectangle 5"/>
          <p:cNvSpPr>
            <a:spLocks noGrp="1" noChangeArrowheads="1"/>
          </p:cNvSpPr>
          <p:nvPr>
            <p:ph type="subTitle" idx="1"/>
          </p:nvPr>
        </p:nvSpPr>
        <p:spPr>
          <a:xfrm>
            <a:off x="1355725" y="3505200"/>
            <a:ext cx="6400800" cy="1752600"/>
          </a:xfrm>
        </p:spPr>
        <p:txBody>
          <a:bodyPr/>
          <a:lstStyle/>
          <a:p>
            <a:r>
              <a:rPr lang="en-US">
                <a:solidFill>
                  <a:schemeClr val="bg1"/>
                </a:solidFill>
              </a:rPr>
              <a:t>crimmins@u.arizona.edu</a:t>
            </a:r>
          </a:p>
          <a:p>
            <a:r>
              <a:rPr lang="en-US">
                <a:solidFill>
                  <a:schemeClr val="bg1"/>
                </a:solidFill>
              </a:rPr>
              <a:t>http://cals.arizona.edu/climate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07" y="2585759"/>
            <a:ext cx="8229600" cy="1143000"/>
          </a:xfrm>
        </p:spPr>
        <p:txBody>
          <a:bodyPr/>
          <a:lstStyle/>
          <a:p>
            <a:r>
              <a:rPr lang="en-US" b="1" dirty="0" smtClean="0">
                <a:solidFill>
                  <a:schemeClr val="bg1"/>
                </a:solidFill>
              </a:rPr>
              <a:t>Backup slides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86000"/>
            <a:ext cx="7772400" cy="1143000"/>
          </a:xfrm>
        </p:spPr>
        <p:txBody>
          <a:bodyPr/>
          <a:lstStyle/>
          <a:p>
            <a:pPr eaLnBrk="1" hangingPunct="1"/>
            <a:r>
              <a:rPr lang="en-US" b="1" smtClean="0">
                <a:solidFill>
                  <a:schemeClr val="bg1"/>
                </a:solidFill>
              </a:rPr>
              <a:t>North American Monsoon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Water-year Precipitation</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98306" name="Picture 2" descr="CONUS + Puerto Rico: Current Water-Year (Oct 1) Percent of Normal Precipitation Valid at 9/18/2012 1200 UTC - Created 9/18/12 19:38 UTC"/>
          <p:cNvPicPr>
            <a:picLocks noChangeAspect="1" noChangeArrowheads="1"/>
          </p:cNvPicPr>
          <p:nvPr/>
        </p:nvPicPr>
        <p:blipFill>
          <a:blip r:embed="rId2" cstate="print"/>
          <a:srcRect/>
          <a:stretch>
            <a:fillRect/>
          </a:stretch>
        </p:blipFill>
        <p:spPr bwMode="auto">
          <a:xfrm>
            <a:off x="605948" y="1335137"/>
            <a:ext cx="7905750" cy="4562476"/>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87313"/>
            <a:ext cx="7772400" cy="930275"/>
          </a:xfrm>
        </p:spPr>
        <p:txBody>
          <a:bodyPr/>
          <a:lstStyle/>
          <a:p>
            <a:pPr eaLnBrk="1" hangingPunct="1"/>
            <a:r>
              <a:rPr lang="en-US" smtClean="0">
                <a:solidFill>
                  <a:schemeClr val="bg1"/>
                </a:solidFill>
              </a:rPr>
              <a:t>Monsoon</a:t>
            </a:r>
          </a:p>
        </p:txBody>
      </p:sp>
      <p:sp>
        <p:nvSpPr>
          <p:cNvPr id="31747" name="Rectangle 3"/>
          <p:cNvSpPr>
            <a:spLocks noChangeArrowheads="1"/>
          </p:cNvSpPr>
          <p:nvPr/>
        </p:nvSpPr>
        <p:spPr bwMode="auto">
          <a:xfrm>
            <a:off x="609600" y="1403350"/>
            <a:ext cx="3729038" cy="1920875"/>
          </a:xfrm>
          <a:prstGeom prst="rect">
            <a:avLst/>
          </a:prstGeom>
          <a:noFill/>
          <a:ln w="9525">
            <a:noFill/>
            <a:miter lim="800000"/>
            <a:headEnd/>
            <a:tailEnd/>
          </a:ln>
        </p:spPr>
        <p:txBody>
          <a:bodyPr>
            <a:spAutoFit/>
          </a:bodyPr>
          <a:lstStyle/>
          <a:p>
            <a:r>
              <a:rPr lang="en-US" sz="2000" b="1">
                <a:solidFill>
                  <a:schemeClr val="bg1"/>
                </a:solidFill>
              </a:rPr>
              <a:t>Monsoon start dates for Tucson</a:t>
            </a:r>
            <a:r>
              <a:rPr lang="en-US" sz="2000">
                <a:solidFill>
                  <a:schemeClr val="bg1"/>
                </a:solidFill>
              </a:rPr>
              <a:t> </a:t>
            </a:r>
          </a:p>
          <a:p>
            <a:pPr>
              <a:buFontTx/>
              <a:buChar char="•"/>
            </a:pPr>
            <a:r>
              <a:rPr lang="en-US" sz="2000">
                <a:solidFill>
                  <a:schemeClr val="bg1"/>
                </a:solidFill>
              </a:rPr>
              <a:t>Average start July 3</a:t>
            </a:r>
            <a:r>
              <a:rPr lang="en-US" sz="2000" baseline="30000">
                <a:solidFill>
                  <a:schemeClr val="bg1"/>
                </a:solidFill>
              </a:rPr>
              <a:t>rd</a:t>
            </a:r>
          </a:p>
          <a:p>
            <a:pPr>
              <a:buFontTx/>
              <a:buChar char="•"/>
            </a:pPr>
            <a:r>
              <a:rPr lang="en-US" sz="2000">
                <a:solidFill>
                  <a:schemeClr val="bg1"/>
                </a:solidFill>
              </a:rPr>
              <a:t>Earliest start June 17 2000 </a:t>
            </a:r>
          </a:p>
          <a:p>
            <a:pPr>
              <a:buFontTx/>
              <a:buChar char="•"/>
            </a:pPr>
            <a:r>
              <a:rPr lang="en-US" sz="2000">
                <a:solidFill>
                  <a:schemeClr val="bg1"/>
                </a:solidFill>
              </a:rPr>
              <a:t>Latest start July 25 1987</a:t>
            </a:r>
          </a:p>
          <a:p>
            <a:endParaRPr lang="en-US" sz="2000">
              <a:solidFill>
                <a:schemeClr val="bg1"/>
              </a:solidFill>
            </a:endParaRPr>
          </a:p>
        </p:txBody>
      </p:sp>
      <p:pic>
        <p:nvPicPr>
          <p:cNvPr id="31748" name="Picture 4" descr="july"/>
          <p:cNvPicPr>
            <a:picLocks noChangeAspect="1" noChangeArrowheads="1"/>
          </p:cNvPicPr>
          <p:nvPr/>
        </p:nvPicPr>
        <p:blipFill>
          <a:blip r:embed="rId3" cstate="print"/>
          <a:srcRect/>
          <a:stretch>
            <a:fillRect/>
          </a:stretch>
        </p:blipFill>
        <p:spPr bwMode="auto">
          <a:xfrm>
            <a:off x="457200" y="3868738"/>
            <a:ext cx="3790950" cy="2698750"/>
          </a:xfrm>
          <a:prstGeom prst="rect">
            <a:avLst/>
          </a:prstGeom>
          <a:noFill/>
          <a:ln w="9525">
            <a:noFill/>
            <a:miter lim="800000"/>
            <a:headEnd/>
            <a:tailEnd/>
          </a:ln>
        </p:spPr>
      </p:pic>
      <p:pic>
        <p:nvPicPr>
          <p:cNvPr id="31749" name="Picture 5" descr="june"/>
          <p:cNvPicPr>
            <a:picLocks noChangeAspect="1" noChangeArrowheads="1"/>
          </p:cNvPicPr>
          <p:nvPr/>
        </p:nvPicPr>
        <p:blipFill>
          <a:blip r:embed="rId4" cstate="print"/>
          <a:srcRect/>
          <a:stretch>
            <a:fillRect/>
          </a:stretch>
        </p:blipFill>
        <p:spPr bwMode="auto">
          <a:xfrm>
            <a:off x="4640263" y="1063625"/>
            <a:ext cx="3746500" cy="2667000"/>
          </a:xfrm>
          <a:prstGeom prst="rect">
            <a:avLst/>
          </a:prstGeom>
          <a:noFill/>
          <a:ln w="9525">
            <a:noFill/>
            <a:miter lim="800000"/>
            <a:headEnd/>
            <a:tailEnd/>
          </a:ln>
        </p:spPr>
      </p:pic>
      <p:sp>
        <p:nvSpPr>
          <p:cNvPr id="31750" name="Text Box 6"/>
          <p:cNvSpPr txBox="1">
            <a:spLocks noChangeArrowheads="1"/>
          </p:cNvSpPr>
          <p:nvPr/>
        </p:nvSpPr>
        <p:spPr bwMode="auto">
          <a:xfrm>
            <a:off x="4868863" y="3767138"/>
            <a:ext cx="3784600" cy="2835275"/>
          </a:xfrm>
          <a:prstGeom prst="rect">
            <a:avLst/>
          </a:prstGeom>
          <a:noFill/>
          <a:ln w="9525">
            <a:noFill/>
            <a:miter lim="800000"/>
            <a:headEnd/>
            <a:tailEnd/>
          </a:ln>
        </p:spPr>
        <p:txBody>
          <a:bodyPr>
            <a:spAutoFit/>
          </a:bodyPr>
          <a:lstStyle/>
          <a:p>
            <a:r>
              <a:rPr lang="en-US" sz="2000" b="1">
                <a:solidFill>
                  <a:schemeClr val="bg1"/>
                </a:solidFill>
              </a:rPr>
              <a:t>Monsoon season rainfall (June 15th to September 30th)</a:t>
            </a:r>
            <a:r>
              <a:rPr lang="en-US" sz="2000">
                <a:solidFill>
                  <a:schemeClr val="bg1"/>
                </a:solidFill>
              </a:rPr>
              <a:t> </a:t>
            </a:r>
          </a:p>
          <a:p>
            <a:pPr>
              <a:buFontTx/>
              <a:buChar char="•"/>
            </a:pPr>
            <a:r>
              <a:rPr lang="en-US" sz="2000">
                <a:solidFill>
                  <a:schemeClr val="bg1"/>
                </a:solidFill>
              </a:rPr>
              <a:t>Average monsoon season rainfall 6.06” </a:t>
            </a:r>
          </a:p>
          <a:p>
            <a:pPr>
              <a:buFontTx/>
              <a:buChar char="•"/>
            </a:pPr>
            <a:r>
              <a:rPr lang="en-US" sz="2000">
                <a:solidFill>
                  <a:schemeClr val="bg1"/>
                </a:solidFill>
              </a:rPr>
              <a:t>Driest monsoon season 1.59” in 1924 </a:t>
            </a:r>
          </a:p>
          <a:p>
            <a:pPr>
              <a:buFontTx/>
              <a:buChar char="•"/>
            </a:pPr>
            <a:r>
              <a:rPr lang="en-US" sz="2000">
                <a:solidFill>
                  <a:schemeClr val="bg1"/>
                </a:solidFill>
              </a:rPr>
              <a:t>Wettest monsoon season 13.84” in 1964</a:t>
            </a:r>
          </a:p>
        </p:txBody>
      </p:sp>
      <p:sp>
        <p:nvSpPr>
          <p:cNvPr id="31751" name="Text Box 7"/>
          <p:cNvSpPr txBox="1">
            <a:spLocks noChangeArrowheads="1"/>
          </p:cNvSpPr>
          <p:nvPr/>
        </p:nvSpPr>
        <p:spPr bwMode="auto">
          <a:xfrm>
            <a:off x="327025" y="2663825"/>
            <a:ext cx="4627563" cy="396875"/>
          </a:xfrm>
          <a:prstGeom prst="rect">
            <a:avLst/>
          </a:prstGeom>
          <a:noFill/>
          <a:ln w="9525">
            <a:noFill/>
            <a:miter lim="800000"/>
            <a:headEnd/>
            <a:tailEnd/>
          </a:ln>
        </p:spPr>
        <p:txBody>
          <a:bodyPr>
            <a:spAutoFit/>
          </a:bodyPr>
          <a:lstStyle/>
          <a:p>
            <a:endParaRPr lang="en-US" sz="200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b="1" smtClean="0">
                <a:solidFill>
                  <a:schemeClr val="bg1"/>
                </a:solidFill>
              </a:rPr>
              <a:t>Upper Level Flow - May</a:t>
            </a:r>
          </a:p>
        </p:txBody>
      </p:sp>
      <p:pic>
        <p:nvPicPr>
          <p:cNvPr id="32771" name="Picture 3" descr="may"/>
          <p:cNvPicPr>
            <a:picLocks noChangeAspect="1" noChangeArrowheads="1"/>
          </p:cNvPicPr>
          <p:nvPr/>
        </p:nvPicPr>
        <p:blipFill>
          <a:blip r:embed="rId3" cstate="print"/>
          <a:srcRect/>
          <a:stretch>
            <a:fillRect/>
          </a:stretch>
        </p:blipFill>
        <p:spPr bwMode="auto">
          <a:xfrm>
            <a:off x="1371600" y="1555750"/>
            <a:ext cx="6399213" cy="4951413"/>
          </a:xfrm>
          <a:prstGeom prst="rect">
            <a:avLst/>
          </a:prstGeom>
          <a:noFill/>
          <a:ln w="9525">
            <a:noFill/>
            <a:miter lim="800000"/>
            <a:headEnd/>
            <a:tailEnd/>
          </a:ln>
        </p:spPr>
      </p:pic>
      <p:sp>
        <p:nvSpPr>
          <p:cNvPr id="32772" name="WordArt 4"/>
          <p:cNvSpPr>
            <a:spLocks noChangeArrowheads="1" noChangeShapeType="1" noTextEdit="1"/>
          </p:cNvSpPr>
          <p:nvPr/>
        </p:nvSpPr>
        <p:spPr bwMode="auto">
          <a:xfrm rot="5400000">
            <a:off x="4064000" y="4811713"/>
            <a:ext cx="425450"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32773" name="WordArt 6"/>
          <p:cNvSpPr>
            <a:spLocks noChangeArrowheads="1" noChangeShapeType="1" noTextEdit="1"/>
          </p:cNvSpPr>
          <p:nvPr/>
        </p:nvSpPr>
        <p:spPr bwMode="auto">
          <a:xfrm rot="5400000">
            <a:off x="6306343" y="4977607"/>
            <a:ext cx="423863"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b="1" smtClean="0">
                <a:solidFill>
                  <a:schemeClr val="bg1"/>
                </a:solidFill>
              </a:rPr>
              <a:t>Upper Level Flow - June</a:t>
            </a:r>
          </a:p>
        </p:txBody>
      </p:sp>
      <p:pic>
        <p:nvPicPr>
          <p:cNvPr id="33795" name="Picture 3" descr="june"/>
          <p:cNvPicPr>
            <a:picLocks noChangeAspect="1" noChangeArrowheads="1"/>
          </p:cNvPicPr>
          <p:nvPr/>
        </p:nvPicPr>
        <p:blipFill>
          <a:blip r:embed="rId3" cstate="print"/>
          <a:srcRect/>
          <a:stretch>
            <a:fillRect/>
          </a:stretch>
        </p:blipFill>
        <p:spPr bwMode="auto">
          <a:xfrm>
            <a:off x="1371600" y="1563688"/>
            <a:ext cx="6399213" cy="4949825"/>
          </a:xfrm>
          <a:prstGeom prst="rect">
            <a:avLst/>
          </a:prstGeom>
          <a:noFill/>
          <a:ln w="9525">
            <a:noFill/>
            <a:miter lim="800000"/>
            <a:headEnd/>
            <a:tailEnd/>
          </a:ln>
        </p:spPr>
      </p:pic>
      <p:sp>
        <p:nvSpPr>
          <p:cNvPr id="33796" name="WordArt 6"/>
          <p:cNvSpPr>
            <a:spLocks noChangeArrowheads="1" noChangeShapeType="1" noTextEdit="1"/>
          </p:cNvSpPr>
          <p:nvPr/>
        </p:nvSpPr>
        <p:spPr bwMode="auto">
          <a:xfrm rot="5400000">
            <a:off x="3889375" y="3868738"/>
            <a:ext cx="425450"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33797" name="WordArt 7"/>
          <p:cNvSpPr>
            <a:spLocks noChangeArrowheads="1" noChangeShapeType="1" noTextEdit="1"/>
          </p:cNvSpPr>
          <p:nvPr/>
        </p:nvSpPr>
        <p:spPr bwMode="auto">
          <a:xfrm rot="5400000">
            <a:off x="6330950" y="4289426"/>
            <a:ext cx="422275"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b="1" smtClean="0">
                <a:solidFill>
                  <a:schemeClr val="bg1"/>
                </a:solidFill>
              </a:rPr>
              <a:t>Upper Level Flow - July</a:t>
            </a:r>
          </a:p>
        </p:txBody>
      </p:sp>
      <p:pic>
        <p:nvPicPr>
          <p:cNvPr id="34819" name="Picture 3" descr="jul"/>
          <p:cNvPicPr>
            <a:picLocks noChangeAspect="1" noChangeArrowheads="1"/>
          </p:cNvPicPr>
          <p:nvPr/>
        </p:nvPicPr>
        <p:blipFill>
          <a:blip r:embed="rId3" cstate="print"/>
          <a:srcRect/>
          <a:stretch>
            <a:fillRect/>
          </a:stretch>
        </p:blipFill>
        <p:spPr bwMode="auto">
          <a:xfrm>
            <a:off x="1371600" y="1563688"/>
            <a:ext cx="6399213" cy="4949825"/>
          </a:xfrm>
          <a:prstGeom prst="rect">
            <a:avLst/>
          </a:prstGeom>
          <a:noFill/>
          <a:ln w="9525">
            <a:noFill/>
            <a:miter lim="800000"/>
            <a:headEnd/>
            <a:tailEnd/>
          </a:ln>
        </p:spPr>
      </p:pic>
      <p:sp>
        <p:nvSpPr>
          <p:cNvPr id="34820" name="WordArt 6"/>
          <p:cNvSpPr>
            <a:spLocks noChangeArrowheads="1" noChangeShapeType="1" noTextEdit="1"/>
          </p:cNvSpPr>
          <p:nvPr/>
        </p:nvSpPr>
        <p:spPr bwMode="auto">
          <a:xfrm rot="5400000">
            <a:off x="3629818" y="3148807"/>
            <a:ext cx="423863"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34821" name="WordArt 7"/>
          <p:cNvSpPr>
            <a:spLocks noChangeArrowheads="1" noChangeShapeType="1" noTextEdit="1"/>
          </p:cNvSpPr>
          <p:nvPr/>
        </p:nvSpPr>
        <p:spPr bwMode="auto">
          <a:xfrm rot="5400000">
            <a:off x="6257925" y="3606801"/>
            <a:ext cx="422275" cy="59055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481013" y="2171700"/>
            <a:ext cx="8181975" cy="1408113"/>
          </a:xfrm>
        </p:spPr>
        <p:txBody>
          <a:bodyPr/>
          <a:lstStyle/>
          <a:p>
            <a:pPr eaLnBrk="1" hangingPunct="1"/>
            <a:endParaRPr lang="en-US" smtClean="0"/>
          </a:p>
        </p:txBody>
      </p:sp>
      <p:sp>
        <p:nvSpPr>
          <p:cNvPr id="35843" name="Rectangle 3"/>
          <p:cNvSpPr>
            <a:spLocks noGrp="1" noChangeArrowheads="1"/>
          </p:cNvSpPr>
          <p:nvPr>
            <p:ph type="subTitle" idx="1"/>
          </p:nvPr>
        </p:nvSpPr>
        <p:spPr>
          <a:xfrm>
            <a:off x="1203325" y="3935413"/>
            <a:ext cx="6737350" cy="1677987"/>
          </a:xfrm>
        </p:spPr>
        <p:txBody>
          <a:bodyPr/>
          <a:lstStyle/>
          <a:p>
            <a:pPr eaLnBrk="1" hangingPunct="1"/>
            <a:endParaRPr lang="en-US" smtClean="0"/>
          </a:p>
        </p:txBody>
      </p:sp>
      <p:pic>
        <p:nvPicPr>
          <p:cNvPr id="35844" name="Picture 4" descr="us_mx"/>
          <p:cNvPicPr>
            <a:picLocks noChangeAspect="1" noChangeArrowheads="1"/>
          </p:cNvPicPr>
          <p:nvPr/>
        </p:nvPicPr>
        <p:blipFill>
          <a:blip r:embed="rId3" cstate="print"/>
          <a:srcRect/>
          <a:stretch>
            <a:fillRect/>
          </a:stretch>
        </p:blipFill>
        <p:spPr bwMode="auto">
          <a:xfrm>
            <a:off x="0" y="9525"/>
            <a:ext cx="9144000" cy="6856413"/>
          </a:xfrm>
          <a:prstGeom prst="rect">
            <a:avLst/>
          </a:prstGeom>
          <a:noFill/>
          <a:ln w="9525">
            <a:noFill/>
            <a:miter lim="800000"/>
            <a:headEnd/>
            <a:tailEnd/>
          </a:ln>
        </p:spPr>
      </p:pic>
      <p:sp>
        <p:nvSpPr>
          <p:cNvPr id="35845" name="WordArt 5"/>
          <p:cNvSpPr>
            <a:spLocks noChangeArrowheads="1" noChangeShapeType="1" noTextEdit="1"/>
          </p:cNvSpPr>
          <p:nvPr/>
        </p:nvSpPr>
        <p:spPr bwMode="auto">
          <a:xfrm rot="5400000">
            <a:off x="4362450" y="1271588"/>
            <a:ext cx="417513" cy="642937"/>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chemeClr val="tx1"/>
                  </a:solidFill>
                  <a:round/>
                  <a:headEnd/>
                  <a:tailEnd/>
                </a:ln>
                <a:solidFill>
                  <a:srgbClr val="0099FF"/>
                </a:solidFill>
                <a:effectLst>
                  <a:outerShdw dist="35921" dir="2700000" algn="ctr" rotWithShape="0">
                    <a:srgbClr val="B2B2B2">
                      <a:alpha val="79999"/>
                    </a:srgbClr>
                  </a:outerShdw>
                </a:effectLst>
                <a:latin typeface="Arial Black"/>
              </a:rPr>
              <a:t>H</a:t>
            </a:r>
          </a:p>
        </p:txBody>
      </p:sp>
      <p:sp>
        <p:nvSpPr>
          <p:cNvPr id="35846" name="Freeform 6"/>
          <p:cNvSpPr>
            <a:spLocks/>
          </p:cNvSpPr>
          <p:nvPr/>
        </p:nvSpPr>
        <p:spPr bwMode="auto">
          <a:xfrm>
            <a:off x="3028950" y="2849563"/>
            <a:ext cx="801688" cy="1020762"/>
          </a:xfrm>
          <a:custGeom>
            <a:avLst/>
            <a:gdLst>
              <a:gd name="T0" fmla="*/ 555015 w 312"/>
              <a:gd name="T1" fmla="*/ 1020762 h 624"/>
              <a:gd name="T2" fmla="*/ 431678 w 312"/>
              <a:gd name="T3" fmla="*/ 942242 h 624"/>
              <a:gd name="T4" fmla="*/ 308341 w 312"/>
              <a:gd name="T5" fmla="*/ 863722 h 624"/>
              <a:gd name="T6" fmla="*/ 61668 w 312"/>
              <a:gd name="T7" fmla="*/ 628161 h 624"/>
              <a:gd name="T8" fmla="*/ 61668 w 312"/>
              <a:gd name="T9" fmla="*/ 314081 h 624"/>
              <a:gd name="T10" fmla="*/ 431678 w 312"/>
              <a:gd name="T11" fmla="*/ 78520 h 624"/>
              <a:gd name="T12" fmla="*/ 801688 w 312"/>
              <a:gd name="T13" fmla="*/ 0 h 624"/>
              <a:gd name="T14" fmla="*/ 0 60000 65536"/>
              <a:gd name="T15" fmla="*/ 0 60000 65536"/>
              <a:gd name="T16" fmla="*/ 0 60000 65536"/>
              <a:gd name="T17" fmla="*/ 0 60000 65536"/>
              <a:gd name="T18" fmla="*/ 0 60000 65536"/>
              <a:gd name="T19" fmla="*/ 0 60000 65536"/>
              <a:gd name="T20" fmla="*/ 0 60000 65536"/>
              <a:gd name="T21" fmla="*/ 0 w 312"/>
              <a:gd name="T22" fmla="*/ 0 h 624"/>
              <a:gd name="T23" fmla="*/ 312 w 3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2" h="624">
                <a:moveTo>
                  <a:pt x="216" y="624"/>
                </a:moveTo>
                <a:cubicBezTo>
                  <a:pt x="200" y="608"/>
                  <a:pt x="184" y="592"/>
                  <a:pt x="168" y="576"/>
                </a:cubicBezTo>
                <a:cubicBezTo>
                  <a:pt x="152" y="560"/>
                  <a:pt x="144" y="560"/>
                  <a:pt x="120" y="528"/>
                </a:cubicBezTo>
                <a:cubicBezTo>
                  <a:pt x="96" y="496"/>
                  <a:pt x="40" y="440"/>
                  <a:pt x="24" y="384"/>
                </a:cubicBezTo>
                <a:cubicBezTo>
                  <a:pt x="8" y="328"/>
                  <a:pt x="0" y="248"/>
                  <a:pt x="24" y="192"/>
                </a:cubicBezTo>
                <a:cubicBezTo>
                  <a:pt x="48" y="136"/>
                  <a:pt x="120" y="80"/>
                  <a:pt x="168" y="48"/>
                </a:cubicBezTo>
                <a:cubicBezTo>
                  <a:pt x="216" y="16"/>
                  <a:pt x="264" y="8"/>
                  <a:pt x="312" y="0"/>
                </a:cubicBezTo>
              </a:path>
            </a:pathLst>
          </a:custGeom>
          <a:noFill/>
          <a:ln w="76200" cmpd="sng">
            <a:solidFill>
              <a:schemeClr val="accent2"/>
            </a:solidFill>
            <a:round/>
            <a:headEnd type="none" w="med" len="med"/>
            <a:tailEnd type="triangle" w="med" len="med"/>
          </a:ln>
        </p:spPr>
        <p:txBody>
          <a:bodyPr/>
          <a:lstStyle/>
          <a:p>
            <a:endParaRPr lang="en-US"/>
          </a:p>
        </p:txBody>
      </p:sp>
      <p:sp>
        <p:nvSpPr>
          <p:cNvPr id="440328" name="WordArt 8"/>
          <p:cNvSpPr>
            <a:spLocks noChangeArrowheads="1" noChangeShapeType="1" noTextEdit="1"/>
          </p:cNvSpPr>
          <p:nvPr/>
        </p:nvSpPr>
        <p:spPr bwMode="auto">
          <a:xfrm>
            <a:off x="2801938" y="2686050"/>
            <a:ext cx="260350" cy="401638"/>
          </a:xfrm>
          <a:prstGeom prst="rect">
            <a:avLst/>
          </a:prstGeom>
          <a:scene3d>
            <a:camera prst="orthographicFront">
              <a:rot lat="0" lon="0" rev="16200000"/>
            </a:camera>
            <a:lightRig rig="threePt" dir="t"/>
          </a:scene3d>
        </p:spPr>
        <p:txBody>
          <a:bodyPr vert="wordArtVert" wrap="none" fromWordArt="1">
            <a:prstTxWarp prst="textPlain">
              <a:avLst>
                <a:gd name="adj" fmla="val 50000"/>
              </a:avLst>
            </a:prstTxWarp>
            <a:scene3d>
              <a:camera prst="orthographicFront">
                <a:rot lat="0" lon="0" rev="21299999"/>
              </a:camera>
              <a:lightRig rig="threePt" dir="t"/>
            </a:scene3d>
          </a:bodyPr>
          <a:lstStyle/>
          <a:p>
            <a:pPr algn="ctr" fontAlgn="auto">
              <a:defRPr/>
            </a:pPr>
            <a:r>
              <a:rPr lang="en-US" sz="3600" i="1" kern="10" dirty="0">
                <a:ln w="9525">
                  <a:solidFill>
                    <a:srgbClr val="800000"/>
                  </a:solidFill>
                  <a:round/>
                  <a:headEnd/>
                  <a:tailEnd/>
                </a:ln>
                <a:solidFill>
                  <a:srgbClr val="FF0000"/>
                </a:solidFill>
                <a:effectLst>
                  <a:outerShdw dist="35921" dir="2700000" algn="ctr" rotWithShape="0">
                    <a:srgbClr val="B2B2B2">
                      <a:alpha val="80000"/>
                    </a:srgbClr>
                  </a:outerShdw>
                </a:effectLst>
                <a:latin typeface="Arial Black"/>
                <a:cs typeface="+mn-cs"/>
              </a:rPr>
              <a:t>L</a:t>
            </a:r>
          </a:p>
        </p:txBody>
      </p:sp>
      <p:sp>
        <p:nvSpPr>
          <p:cNvPr id="35848" name="AutoShape 9"/>
          <p:cNvSpPr>
            <a:spLocks noChangeArrowheads="1"/>
          </p:cNvSpPr>
          <p:nvPr/>
        </p:nvSpPr>
        <p:spPr bwMode="auto">
          <a:xfrm>
            <a:off x="2409825" y="2611438"/>
            <a:ext cx="401638" cy="728662"/>
          </a:xfrm>
          <a:prstGeom prst="curvedRightArrow">
            <a:avLst>
              <a:gd name="adj1" fmla="val 36285"/>
              <a:gd name="adj2" fmla="val 72569"/>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35849" name="AutoShape 10"/>
          <p:cNvSpPr>
            <a:spLocks noChangeArrowheads="1"/>
          </p:cNvSpPr>
          <p:nvPr/>
        </p:nvSpPr>
        <p:spPr bwMode="auto">
          <a:xfrm rot="10800000">
            <a:off x="3132138" y="2538413"/>
            <a:ext cx="400050" cy="728662"/>
          </a:xfrm>
          <a:prstGeom prst="curvedRightArrow">
            <a:avLst>
              <a:gd name="adj1" fmla="val 36429"/>
              <a:gd name="adj2" fmla="val 72857"/>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35850" name="AutoShape 11"/>
          <p:cNvSpPr>
            <a:spLocks noChangeArrowheads="1"/>
          </p:cNvSpPr>
          <p:nvPr/>
        </p:nvSpPr>
        <p:spPr bwMode="auto">
          <a:xfrm>
            <a:off x="4710113" y="1096963"/>
            <a:ext cx="561975" cy="1020762"/>
          </a:xfrm>
          <a:prstGeom prst="curvedLeftArrow">
            <a:avLst>
              <a:gd name="adj1" fmla="val 36328"/>
              <a:gd name="adj2" fmla="val 72655"/>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35851" name="AutoShape 12"/>
          <p:cNvSpPr>
            <a:spLocks noChangeArrowheads="1"/>
          </p:cNvSpPr>
          <p:nvPr/>
        </p:nvSpPr>
        <p:spPr bwMode="auto">
          <a:xfrm rot="-10543926">
            <a:off x="3870325" y="1017588"/>
            <a:ext cx="557213" cy="1019175"/>
          </a:xfrm>
          <a:prstGeom prst="curvedLeftArrow">
            <a:avLst>
              <a:gd name="adj1" fmla="val 36581"/>
              <a:gd name="adj2" fmla="val 73162"/>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35852" name="AutoShape 13"/>
          <p:cNvSpPr>
            <a:spLocks noChangeArrowheads="1"/>
          </p:cNvSpPr>
          <p:nvPr/>
        </p:nvSpPr>
        <p:spPr bwMode="auto">
          <a:xfrm>
            <a:off x="1408113" y="312738"/>
            <a:ext cx="1603375" cy="292100"/>
          </a:xfrm>
          <a:custGeom>
            <a:avLst/>
            <a:gdLst>
              <a:gd name="T0" fmla="*/ 89264271 w 21600"/>
              <a:gd name="T1" fmla="*/ 0 h 21600"/>
              <a:gd name="T2" fmla="*/ 0 w 21600"/>
              <a:gd name="T3" fmla="*/ 1975056 h 21600"/>
              <a:gd name="T4" fmla="*/ 89264271 w 21600"/>
              <a:gd name="T5" fmla="*/ 3950112 h 21600"/>
              <a:gd name="T6" fmla="*/ 119019040 w 21600"/>
              <a:gd name="T7" fmla="*/ 197505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solidFill>
          <a:ln w="9525">
            <a:solidFill>
              <a:schemeClr val="tx1"/>
            </a:solidFill>
            <a:miter lim="800000"/>
            <a:headEnd/>
            <a:tailEnd/>
          </a:ln>
        </p:spPr>
        <p:txBody>
          <a:bodyPr wrap="none" anchor="ctr"/>
          <a:lstStyle/>
          <a:p>
            <a:pPr algn="ctr"/>
            <a:r>
              <a:rPr lang="en-US" sz="1000" b="1"/>
              <a:t>westerly wind</a:t>
            </a:r>
          </a:p>
        </p:txBody>
      </p:sp>
      <p:sp>
        <p:nvSpPr>
          <p:cNvPr id="35853" name="AutoShape 14"/>
          <p:cNvSpPr>
            <a:spLocks noChangeArrowheads="1"/>
          </p:cNvSpPr>
          <p:nvPr/>
        </p:nvSpPr>
        <p:spPr bwMode="auto">
          <a:xfrm rot="4261047">
            <a:off x="3733007" y="3225006"/>
            <a:ext cx="838200" cy="207963"/>
          </a:xfrm>
          <a:prstGeom prst="leftRightArrow">
            <a:avLst>
              <a:gd name="adj1" fmla="val 50000"/>
              <a:gd name="adj2" fmla="val 80610"/>
            </a:avLst>
          </a:prstGeom>
          <a:solidFill>
            <a:srgbClr val="99FF99"/>
          </a:solidFill>
          <a:ln w="9525">
            <a:solidFill>
              <a:schemeClr val="tx1"/>
            </a:solidFill>
            <a:miter lim="800000"/>
            <a:headEnd/>
            <a:tailEnd/>
          </a:ln>
        </p:spPr>
        <p:txBody>
          <a:bodyPr wrap="none" anchor="ctr"/>
          <a:lstStyle/>
          <a:p>
            <a:endParaRPr lang="en-US"/>
          </a:p>
        </p:txBody>
      </p:sp>
      <p:grpSp>
        <p:nvGrpSpPr>
          <p:cNvPr id="2" name="Group 15"/>
          <p:cNvGrpSpPr>
            <a:grpSpLocks/>
          </p:cNvGrpSpPr>
          <p:nvPr/>
        </p:nvGrpSpPr>
        <p:grpSpPr bwMode="auto">
          <a:xfrm>
            <a:off x="7199313" y="6256338"/>
            <a:ext cx="1603375" cy="292100"/>
            <a:chOff x="4560" y="3936"/>
            <a:chExt cx="960" cy="192"/>
          </a:xfrm>
        </p:grpSpPr>
        <p:sp>
          <p:nvSpPr>
            <p:cNvPr id="35879" name="AutoShape 16"/>
            <p:cNvSpPr>
              <a:spLocks noChangeArrowheads="1"/>
            </p:cNvSpPr>
            <p:nvPr/>
          </p:nvSpPr>
          <p:spPr bwMode="auto">
            <a:xfrm rot="10800000">
              <a:off x="4560" y="3936"/>
              <a:ext cx="960" cy="192"/>
            </a:xfrm>
            <a:custGeom>
              <a:avLst/>
              <a:gdLst>
                <a:gd name="T0" fmla="*/ 32 w 21600"/>
                <a:gd name="T1" fmla="*/ 0 h 21600"/>
                <a:gd name="T2" fmla="*/ 0 w 21600"/>
                <a:gd name="T3" fmla="*/ 1 h 21600"/>
                <a:gd name="T4" fmla="*/ 32 w 21600"/>
                <a:gd name="T5" fmla="*/ 2 h 21600"/>
                <a:gd name="T6" fmla="*/ 43 w 21600"/>
                <a:gd name="T7" fmla="*/ 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DDDDD"/>
            </a:solidFill>
            <a:ln w="9525">
              <a:solidFill>
                <a:schemeClr val="tx1"/>
              </a:solidFill>
              <a:miter lim="800000"/>
              <a:headEnd/>
              <a:tailEnd/>
            </a:ln>
          </p:spPr>
          <p:txBody>
            <a:bodyPr rot="10800000" wrap="none" anchor="ctr"/>
            <a:lstStyle/>
            <a:p>
              <a:endParaRPr lang="en-US"/>
            </a:p>
          </p:txBody>
        </p:sp>
        <p:sp>
          <p:nvSpPr>
            <p:cNvPr id="35880" name="Text Box 17"/>
            <p:cNvSpPr txBox="1">
              <a:spLocks noChangeArrowheads="1"/>
            </p:cNvSpPr>
            <p:nvPr/>
          </p:nvSpPr>
          <p:spPr bwMode="auto">
            <a:xfrm>
              <a:off x="4758" y="3949"/>
              <a:ext cx="589" cy="160"/>
            </a:xfrm>
            <a:prstGeom prst="rect">
              <a:avLst/>
            </a:prstGeom>
            <a:noFill/>
            <a:ln w="9525">
              <a:noFill/>
              <a:miter lim="800000"/>
              <a:headEnd/>
              <a:tailEnd/>
            </a:ln>
          </p:spPr>
          <p:txBody>
            <a:bodyPr wrap="none">
              <a:spAutoFit/>
            </a:bodyPr>
            <a:lstStyle/>
            <a:p>
              <a:r>
                <a:rPr lang="en-US" sz="1000" b="1"/>
                <a:t>easterly wind</a:t>
              </a:r>
            </a:p>
          </p:txBody>
        </p:sp>
      </p:grpSp>
      <p:sp>
        <p:nvSpPr>
          <p:cNvPr id="35855" name="Text Box 18"/>
          <p:cNvSpPr txBox="1">
            <a:spLocks noChangeArrowheads="1"/>
          </p:cNvSpPr>
          <p:nvPr/>
        </p:nvSpPr>
        <p:spPr bwMode="auto">
          <a:xfrm>
            <a:off x="4819650" y="923925"/>
            <a:ext cx="1216025" cy="457200"/>
          </a:xfrm>
          <a:prstGeom prst="rect">
            <a:avLst/>
          </a:prstGeom>
          <a:noFill/>
          <a:ln w="9525">
            <a:noFill/>
            <a:miter lim="800000"/>
            <a:headEnd/>
            <a:tailEnd/>
          </a:ln>
        </p:spPr>
        <p:txBody>
          <a:bodyPr wrap="none">
            <a:spAutoFit/>
          </a:bodyPr>
          <a:lstStyle/>
          <a:p>
            <a:pPr algn="ctr"/>
            <a:r>
              <a:rPr lang="en-US" sz="1200" b="1">
                <a:solidFill>
                  <a:schemeClr val="bg1"/>
                </a:solidFill>
              </a:rPr>
              <a:t>Four Corners</a:t>
            </a:r>
          </a:p>
          <a:p>
            <a:pPr algn="ctr"/>
            <a:r>
              <a:rPr lang="en-US" sz="1200" b="1">
                <a:solidFill>
                  <a:schemeClr val="bg1"/>
                </a:solidFill>
              </a:rPr>
              <a:t>High Pressure</a:t>
            </a:r>
          </a:p>
        </p:txBody>
      </p:sp>
      <p:sp>
        <p:nvSpPr>
          <p:cNvPr id="35856" name="Text Box 19"/>
          <p:cNvSpPr txBox="1">
            <a:spLocks noChangeArrowheads="1"/>
          </p:cNvSpPr>
          <p:nvPr/>
        </p:nvSpPr>
        <p:spPr bwMode="auto">
          <a:xfrm>
            <a:off x="2189163" y="2127250"/>
            <a:ext cx="1360487" cy="457200"/>
          </a:xfrm>
          <a:prstGeom prst="rect">
            <a:avLst/>
          </a:prstGeom>
          <a:noFill/>
          <a:ln w="9525">
            <a:noFill/>
            <a:miter lim="800000"/>
            <a:headEnd/>
            <a:tailEnd/>
          </a:ln>
        </p:spPr>
        <p:txBody>
          <a:bodyPr wrap="none">
            <a:spAutoFit/>
          </a:bodyPr>
          <a:lstStyle/>
          <a:p>
            <a:pPr algn="ctr"/>
            <a:r>
              <a:rPr lang="en-US" sz="1200" b="1">
                <a:solidFill>
                  <a:schemeClr val="bg1"/>
                </a:solidFill>
              </a:rPr>
              <a:t>CO. River Valley</a:t>
            </a:r>
          </a:p>
          <a:p>
            <a:pPr algn="ctr"/>
            <a:r>
              <a:rPr lang="en-US" sz="1200" b="1">
                <a:solidFill>
                  <a:schemeClr val="bg1"/>
                </a:solidFill>
              </a:rPr>
              <a:t>Thermal Low</a:t>
            </a:r>
          </a:p>
        </p:txBody>
      </p:sp>
      <p:sp>
        <p:nvSpPr>
          <p:cNvPr id="35857" name="Text Box 20"/>
          <p:cNvSpPr txBox="1">
            <a:spLocks noChangeArrowheads="1"/>
          </p:cNvSpPr>
          <p:nvPr/>
        </p:nvSpPr>
        <p:spPr bwMode="auto">
          <a:xfrm>
            <a:off x="3492500" y="3917950"/>
            <a:ext cx="2351088" cy="822325"/>
          </a:xfrm>
          <a:prstGeom prst="rect">
            <a:avLst/>
          </a:prstGeom>
          <a:noFill/>
          <a:ln w="9525">
            <a:noFill/>
            <a:miter lim="800000"/>
            <a:headEnd/>
            <a:tailEnd/>
          </a:ln>
        </p:spPr>
        <p:txBody>
          <a:bodyPr>
            <a:spAutoFit/>
          </a:bodyPr>
          <a:lstStyle/>
          <a:p>
            <a:pPr algn="ctr"/>
            <a:r>
              <a:rPr lang="en-US" sz="1200" b="1">
                <a:solidFill>
                  <a:srgbClr val="CCFFCC"/>
                </a:solidFill>
              </a:rPr>
              <a:t>Core Monsoon Area</a:t>
            </a:r>
          </a:p>
          <a:p>
            <a:pPr algn="ctr"/>
            <a:r>
              <a:rPr lang="en-US" sz="1200" b="1">
                <a:solidFill>
                  <a:srgbClr val="CCFFCC"/>
                </a:solidFill>
              </a:rPr>
              <a:t>(abundant tropical moisture, frequent</a:t>
            </a:r>
          </a:p>
          <a:p>
            <a:pPr algn="ctr"/>
            <a:r>
              <a:rPr lang="en-US" sz="1200" b="1">
                <a:solidFill>
                  <a:srgbClr val="CCFFCC"/>
                </a:solidFill>
              </a:rPr>
              <a:t> thunderstorm activity)</a:t>
            </a:r>
          </a:p>
        </p:txBody>
      </p:sp>
      <p:sp>
        <p:nvSpPr>
          <p:cNvPr id="35858" name="Text Box 21"/>
          <p:cNvSpPr txBox="1">
            <a:spLocks noChangeArrowheads="1"/>
          </p:cNvSpPr>
          <p:nvPr/>
        </p:nvSpPr>
        <p:spPr bwMode="auto">
          <a:xfrm>
            <a:off x="5348288" y="2901950"/>
            <a:ext cx="1617662" cy="457200"/>
          </a:xfrm>
          <a:prstGeom prst="rect">
            <a:avLst/>
          </a:prstGeom>
          <a:noFill/>
          <a:ln w="9525">
            <a:noFill/>
            <a:miter lim="800000"/>
            <a:headEnd/>
            <a:tailEnd/>
          </a:ln>
        </p:spPr>
        <p:txBody>
          <a:bodyPr wrap="none">
            <a:spAutoFit/>
          </a:bodyPr>
          <a:lstStyle/>
          <a:p>
            <a:pPr algn="ctr"/>
            <a:r>
              <a:rPr lang="en-US" sz="1200" b="1">
                <a:solidFill>
                  <a:schemeClr val="bg1"/>
                </a:solidFill>
              </a:rPr>
              <a:t>Mid-level moisture</a:t>
            </a:r>
          </a:p>
          <a:p>
            <a:pPr algn="ctr"/>
            <a:r>
              <a:rPr lang="en-US" sz="1200" b="1">
                <a:solidFill>
                  <a:schemeClr val="bg1"/>
                </a:solidFill>
              </a:rPr>
              <a:t>from Gulf of Mexico</a:t>
            </a:r>
          </a:p>
        </p:txBody>
      </p:sp>
      <p:sp>
        <p:nvSpPr>
          <p:cNvPr id="35859" name="Text Box 22"/>
          <p:cNvSpPr txBox="1">
            <a:spLocks noChangeArrowheads="1"/>
          </p:cNvSpPr>
          <p:nvPr/>
        </p:nvSpPr>
        <p:spPr bwMode="auto">
          <a:xfrm>
            <a:off x="1598613" y="3557588"/>
            <a:ext cx="1804987" cy="457200"/>
          </a:xfrm>
          <a:prstGeom prst="rect">
            <a:avLst/>
          </a:prstGeom>
          <a:noFill/>
          <a:ln w="9525">
            <a:noFill/>
            <a:miter lim="800000"/>
            <a:headEnd/>
            <a:tailEnd/>
          </a:ln>
        </p:spPr>
        <p:txBody>
          <a:bodyPr wrap="none">
            <a:spAutoFit/>
          </a:bodyPr>
          <a:lstStyle/>
          <a:p>
            <a:pPr algn="ctr"/>
            <a:r>
              <a:rPr lang="en-US" sz="1200" b="1">
                <a:solidFill>
                  <a:schemeClr val="bg1"/>
                </a:solidFill>
              </a:rPr>
              <a:t>Low-level moisture</a:t>
            </a:r>
          </a:p>
          <a:p>
            <a:pPr algn="ctr"/>
            <a:r>
              <a:rPr lang="en-US" sz="1200" b="1">
                <a:solidFill>
                  <a:schemeClr val="bg1"/>
                </a:solidFill>
              </a:rPr>
              <a:t>from Gulf of California</a:t>
            </a:r>
          </a:p>
        </p:txBody>
      </p:sp>
      <p:sp>
        <p:nvSpPr>
          <p:cNvPr id="35860" name="Text Box 23"/>
          <p:cNvSpPr txBox="1">
            <a:spLocks noChangeArrowheads="1"/>
          </p:cNvSpPr>
          <p:nvPr/>
        </p:nvSpPr>
        <p:spPr bwMode="auto">
          <a:xfrm>
            <a:off x="720725" y="5813425"/>
            <a:ext cx="1587500" cy="304800"/>
          </a:xfrm>
          <a:prstGeom prst="rect">
            <a:avLst/>
          </a:prstGeom>
          <a:noFill/>
          <a:ln w="9525">
            <a:noFill/>
            <a:miter lim="800000"/>
            <a:headEnd/>
            <a:tailEnd/>
          </a:ln>
        </p:spPr>
        <p:txBody>
          <a:bodyPr wrap="none">
            <a:spAutoFit/>
          </a:bodyPr>
          <a:lstStyle/>
          <a:p>
            <a:r>
              <a:rPr lang="en-US" sz="1400" b="1">
                <a:solidFill>
                  <a:schemeClr val="bg1"/>
                </a:solidFill>
              </a:rPr>
              <a:t>PACIFIC OCEAN</a:t>
            </a:r>
          </a:p>
        </p:txBody>
      </p:sp>
      <p:sp>
        <p:nvSpPr>
          <p:cNvPr id="35861" name="Text Box 24"/>
          <p:cNvSpPr txBox="1">
            <a:spLocks noChangeArrowheads="1"/>
          </p:cNvSpPr>
          <p:nvPr/>
        </p:nvSpPr>
        <p:spPr bwMode="auto">
          <a:xfrm>
            <a:off x="6918325" y="6586538"/>
            <a:ext cx="700088" cy="274637"/>
          </a:xfrm>
          <a:prstGeom prst="rect">
            <a:avLst/>
          </a:prstGeom>
          <a:noFill/>
          <a:ln w="9525">
            <a:noFill/>
            <a:miter lim="800000"/>
            <a:headEnd/>
            <a:tailEnd/>
          </a:ln>
        </p:spPr>
        <p:txBody>
          <a:bodyPr wrap="none">
            <a:spAutoFit/>
          </a:bodyPr>
          <a:lstStyle/>
          <a:p>
            <a:r>
              <a:rPr lang="en-US" sz="1200" b="1">
                <a:solidFill>
                  <a:srgbClr val="DDDDDD"/>
                </a:solidFill>
              </a:rPr>
              <a:t>Mexico</a:t>
            </a:r>
          </a:p>
        </p:txBody>
      </p:sp>
      <p:sp>
        <p:nvSpPr>
          <p:cNvPr id="35862" name="Text Box 25"/>
          <p:cNvSpPr txBox="1">
            <a:spLocks noChangeArrowheads="1"/>
          </p:cNvSpPr>
          <p:nvPr/>
        </p:nvSpPr>
        <p:spPr bwMode="auto">
          <a:xfrm>
            <a:off x="7423150" y="3162300"/>
            <a:ext cx="379413" cy="274638"/>
          </a:xfrm>
          <a:prstGeom prst="rect">
            <a:avLst/>
          </a:prstGeom>
          <a:noFill/>
          <a:ln w="9525">
            <a:noFill/>
            <a:miter lim="800000"/>
            <a:headEnd/>
            <a:tailEnd/>
          </a:ln>
        </p:spPr>
        <p:txBody>
          <a:bodyPr wrap="none">
            <a:spAutoFit/>
          </a:bodyPr>
          <a:lstStyle/>
          <a:p>
            <a:r>
              <a:rPr lang="en-US" sz="1200" b="1">
                <a:solidFill>
                  <a:srgbClr val="DDDDDD"/>
                </a:solidFill>
              </a:rPr>
              <a:t>TX</a:t>
            </a:r>
          </a:p>
        </p:txBody>
      </p:sp>
      <p:sp>
        <p:nvSpPr>
          <p:cNvPr id="35863" name="Text Box 26"/>
          <p:cNvSpPr txBox="1">
            <a:spLocks noChangeArrowheads="1"/>
          </p:cNvSpPr>
          <p:nvPr/>
        </p:nvSpPr>
        <p:spPr bwMode="auto">
          <a:xfrm>
            <a:off x="5300663" y="2043113"/>
            <a:ext cx="420687" cy="274637"/>
          </a:xfrm>
          <a:prstGeom prst="rect">
            <a:avLst/>
          </a:prstGeom>
          <a:noFill/>
          <a:ln w="9525">
            <a:noFill/>
            <a:miter lim="800000"/>
            <a:headEnd/>
            <a:tailEnd/>
          </a:ln>
        </p:spPr>
        <p:txBody>
          <a:bodyPr wrap="none">
            <a:spAutoFit/>
          </a:bodyPr>
          <a:lstStyle/>
          <a:p>
            <a:r>
              <a:rPr lang="en-US" sz="1200" b="1">
                <a:solidFill>
                  <a:srgbClr val="DDDDDD"/>
                </a:solidFill>
              </a:rPr>
              <a:t>NM</a:t>
            </a:r>
          </a:p>
        </p:txBody>
      </p:sp>
      <p:sp>
        <p:nvSpPr>
          <p:cNvPr id="35864" name="Text Box 27"/>
          <p:cNvSpPr txBox="1">
            <a:spLocks noChangeArrowheads="1"/>
          </p:cNvSpPr>
          <p:nvPr/>
        </p:nvSpPr>
        <p:spPr bwMode="auto">
          <a:xfrm>
            <a:off x="5381625" y="681038"/>
            <a:ext cx="412750" cy="274637"/>
          </a:xfrm>
          <a:prstGeom prst="rect">
            <a:avLst/>
          </a:prstGeom>
          <a:noFill/>
          <a:ln w="9525">
            <a:noFill/>
            <a:miter lim="800000"/>
            <a:headEnd/>
            <a:tailEnd/>
          </a:ln>
        </p:spPr>
        <p:txBody>
          <a:bodyPr wrap="none">
            <a:spAutoFit/>
          </a:bodyPr>
          <a:lstStyle/>
          <a:p>
            <a:r>
              <a:rPr lang="en-US" sz="1200" b="1">
                <a:solidFill>
                  <a:srgbClr val="DDDDDD"/>
                </a:solidFill>
              </a:rPr>
              <a:t>CO</a:t>
            </a:r>
          </a:p>
        </p:txBody>
      </p:sp>
      <p:sp>
        <p:nvSpPr>
          <p:cNvPr id="35865" name="Text Box 28"/>
          <p:cNvSpPr txBox="1">
            <a:spLocks noChangeArrowheads="1"/>
          </p:cNvSpPr>
          <p:nvPr/>
        </p:nvSpPr>
        <p:spPr bwMode="auto">
          <a:xfrm>
            <a:off x="3751263" y="2152650"/>
            <a:ext cx="387350" cy="274638"/>
          </a:xfrm>
          <a:prstGeom prst="rect">
            <a:avLst/>
          </a:prstGeom>
          <a:noFill/>
          <a:ln w="9525">
            <a:noFill/>
            <a:miter lim="800000"/>
            <a:headEnd/>
            <a:tailEnd/>
          </a:ln>
        </p:spPr>
        <p:txBody>
          <a:bodyPr wrap="none">
            <a:spAutoFit/>
          </a:bodyPr>
          <a:lstStyle/>
          <a:p>
            <a:r>
              <a:rPr lang="en-US" sz="1200" b="1">
                <a:solidFill>
                  <a:srgbClr val="DDDDDD"/>
                </a:solidFill>
              </a:rPr>
              <a:t>AZ</a:t>
            </a:r>
          </a:p>
        </p:txBody>
      </p:sp>
      <p:sp>
        <p:nvSpPr>
          <p:cNvPr id="35866" name="Text Box 29"/>
          <p:cNvSpPr txBox="1">
            <a:spLocks noChangeArrowheads="1"/>
          </p:cNvSpPr>
          <p:nvPr/>
        </p:nvSpPr>
        <p:spPr bwMode="auto">
          <a:xfrm>
            <a:off x="3783013" y="590550"/>
            <a:ext cx="387350" cy="274638"/>
          </a:xfrm>
          <a:prstGeom prst="rect">
            <a:avLst/>
          </a:prstGeom>
          <a:noFill/>
          <a:ln w="9525">
            <a:noFill/>
            <a:miter lim="800000"/>
            <a:headEnd/>
            <a:tailEnd/>
          </a:ln>
        </p:spPr>
        <p:txBody>
          <a:bodyPr wrap="none">
            <a:spAutoFit/>
          </a:bodyPr>
          <a:lstStyle/>
          <a:p>
            <a:r>
              <a:rPr lang="en-US" sz="1200" b="1">
                <a:solidFill>
                  <a:srgbClr val="DDDDDD"/>
                </a:solidFill>
              </a:rPr>
              <a:t>UT</a:t>
            </a:r>
          </a:p>
        </p:txBody>
      </p:sp>
      <p:sp>
        <p:nvSpPr>
          <p:cNvPr id="35867" name="Text Box 30"/>
          <p:cNvSpPr txBox="1">
            <a:spLocks noChangeArrowheads="1"/>
          </p:cNvSpPr>
          <p:nvPr/>
        </p:nvSpPr>
        <p:spPr bwMode="auto">
          <a:xfrm>
            <a:off x="2347913" y="669925"/>
            <a:ext cx="395287" cy="274638"/>
          </a:xfrm>
          <a:prstGeom prst="rect">
            <a:avLst/>
          </a:prstGeom>
          <a:noFill/>
          <a:ln w="9525">
            <a:noFill/>
            <a:miter lim="800000"/>
            <a:headEnd/>
            <a:tailEnd/>
          </a:ln>
        </p:spPr>
        <p:txBody>
          <a:bodyPr wrap="none">
            <a:spAutoFit/>
          </a:bodyPr>
          <a:lstStyle/>
          <a:p>
            <a:r>
              <a:rPr lang="en-US" sz="1200" b="1">
                <a:solidFill>
                  <a:srgbClr val="DDDDDD"/>
                </a:solidFill>
              </a:rPr>
              <a:t>NV</a:t>
            </a:r>
          </a:p>
        </p:txBody>
      </p:sp>
      <p:sp>
        <p:nvSpPr>
          <p:cNvPr id="35868" name="Text Box 31"/>
          <p:cNvSpPr txBox="1">
            <a:spLocks noChangeArrowheads="1"/>
          </p:cNvSpPr>
          <p:nvPr/>
        </p:nvSpPr>
        <p:spPr bwMode="auto">
          <a:xfrm>
            <a:off x="828675" y="1166813"/>
            <a:ext cx="403225" cy="274637"/>
          </a:xfrm>
          <a:prstGeom prst="rect">
            <a:avLst/>
          </a:prstGeom>
          <a:noFill/>
          <a:ln w="9525">
            <a:noFill/>
            <a:miter lim="800000"/>
            <a:headEnd/>
            <a:tailEnd/>
          </a:ln>
        </p:spPr>
        <p:txBody>
          <a:bodyPr wrap="none">
            <a:spAutoFit/>
          </a:bodyPr>
          <a:lstStyle/>
          <a:p>
            <a:r>
              <a:rPr lang="en-US" sz="1200" b="1">
                <a:solidFill>
                  <a:srgbClr val="DDDDDD"/>
                </a:solidFill>
              </a:rPr>
              <a:t>CA</a:t>
            </a:r>
          </a:p>
        </p:txBody>
      </p:sp>
      <p:sp>
        <p:nvSpPr>
          <p:cNvPr id="35869" name="Text Box 32"/>
          <p:cNvSpPr txBox="1">
            <a:spLocks noChangeArrowheads="1"/>
          </p:cNvSpPr>
          <p:nvPr/>
        </p:nvSpPr>
        <p:spPr bwMode="auto">
          <a:xfrm>
            <a:off x="8145463" y="1874838"/>
            <a:ext cx="379412" cy="274637"/>
          </a:xfrm>
          <a:prstGeom prst="rect">
            <a:avLst/>
          </a:prstGeom>
          <a:noFill/>
          <a:ln w="9525">
            <a:noFill/>
            <a:miter lim="800000"/>
            <a:headEnd/>
            <a:tailEnd/>
          </a:ln>
        </p:spPr>
        <p:txBody>
          <a:bodyPr wrap="none">
            <a:spAutoFit/>
          </a:bodyPr>
          <a:lstStyle/>
          <a:p>
            <a:r>
              <a:rPr lang="en-US" sz="1200" b="1">
                <a:solidFill>
                  <a:srgbClr val="DDDDDD"/>
                </a:solidFill>
              </a:rPr>
              <a:t>TX</a:t>
            </a:r>
          </a:p>
        </p:txBody>
      </p:sp>
      <p:sp>
        <p:nvSpPr>
          <p:cNvPr id="35870" name="Text Box 33"/>
          <p:cNvSpPr txBox="1">
            <a:spLocks noChangeArrowheads="1"/>
          </p:cNvSpPr>
          <p:nvPr/>
        </p:nvSpPr>
        <p:spPr bwMode="auto">
          <a:xfrm>
            <a:off x="7745413" y="1019175"/>
            <a:ext cx="395287" cy="274638"/>
          </a:xfrm>
          <a:prstGeom prst="rect">
            <a:avLst/>
          </a:prstGeom>
          <a:noFill/>
          <a:ln w="9525">
            <a:noFill/>
            <a:miter lim="800000"/>
            <a:headEnd/>
            <a:tailEnd/>
          </a:ln>
        </p:spPr>
        <p:txBody>
          <a:bodyPr wrap="none">
            <a:spAutoFit/>
          </a:bodyPr>
          <a:lstStyle/>
          <a:p>
            <a:r>
              <a:rPr lang="en-US" sz="1200" b="1">
                <a:solidFill>
                  <a:srgbClr val="DDDDDD"/>
                </a:solidFill>
              </a:rPr>
              <a:t>KS</a:t>
            </a:r>
          </a:p>
        </p:txBody>
      </p:sp>
      <p:sp>
        <p:nvSpPr>
          <p:cNvPr id="35871" name="Text Box 34"/>
          <p:cNvSpPr txBox="1">
            <a:spLocks noChangeArrowheads="1"/>
          </p:cNvSpPr>
          <p:nvPr/>
        </p:nvSpPr>
        <p:spPr bwMode="auto">
          <a:xfrm>
            <a:off x="7467600" y="214313"/>
            <a:ext cx="395288" cy="274637"/>
          </a:xfrm>
          <a:prstGeom prst="rect">
            <a:avLst/>
          </a:prstGeom>
          <a:noFill/>
          <a:ln w="9525">
            <a:noFill/>
            <a:miter lim="800000"/>
            <a:headEnd/>
            <a:tailEnd/>
          </a:ln>
        </p:spPr>
        <p:txBody>
          <a:bodyPr wrap="none">
            <a:spAutoFit/>
          </a:bodyPr>
          <a:lstStyle/>
          <a:p>
            <a:r>
              <a:rPr lang="en-US" sz="1200" b="1">
                <a:solidFill>
                  <a:srgbClr val="DDDDDD"/>
                </a:solidFill>
              </a:rPr>
              <a:t>NE</a:t>
            </a:r>
          </a:p>
        </p:txBody>
      </p:sp>
      <p:sp>
        <p:nvSpPr>
          <p:cNvPr id="35872" name="Text Box 35"/>
          <p:cNvSpPr txBox="1">
            <a:spLocks noChangeArrowheads="1"/>
          </p:cNvSpPr>
          <p:nvPr/>
        </p:nvSpPr>
        <p:spPr bwMode="auto">
          <a:xfrm>
            <a:off x="7989888" y="5270500"/>
            <a:ext cx="962025" cy="517525"/>
          </a:xfrm>
          <a:prstGeom prst="rect">
            <a:avLst/>
          </a:prstGeom>
          <a:noFill/>
          <a:ln w="9525">
            <a:noFill/>
            <a:miter lim="800000"/>
            <a:headEnd/>
            <a:tailEnd/>
          </a:ln>
        </p:spPr>
        <p:txBody>
          <a:bodyPr wrap="none">
            <a:spAutoFit/>
          </a:bodyPr>
          <a:lstStyle/>
          <a:p>
            <a:pPr algn="ctr"/>
            <a:r>
              <a:rPr lang="en-US" sz="1400" b="1">
                <a:solidFill>
                  <a:schemeClr val="bg1"/>
                </a:solidFill>
              </a:rPr>
              <a:t>GULF OF</a:t>
            </a:r>
          </a:p>
          <a:p>
            <a:pPr algn="ctr"/>
            <a:r>
              <a:rPr lang="en-US" sz="1400" b="1">
                <a:solidFill>
                  <a:schemeClr val="bg1"/>
                </a:solidFill>
              </a:rPr>
              <a:t>MEXICO</a:t>
            </a:r>
          </a:p>
        </p:txBody>
      </p:sp>
      <p:sp>
        <p:nvSpPr>
          <p:cNvPr id="35873" name="Text Box 36"/>
          <p:cNvSpPr txBox="1">
            <a:spLocks noChangeArrowheads="1"/>
          </p:cNvSpPr>
          <p:nvPr/>
        </p:nvSpPr>
        <p:spPr bwMode="auto">
          <a:xfrm>
            <a:off x="166688" y="6283325"/>
            <a:ext cx="5651500" cy="457200"/>
          </a:xfrm>
          <a:prstGeom prst="rect">
            <a:avLst/>
          </a:prstGeom>
          <a:noFill/>
          <a:ln w="9525">
            <a:noFill/>
            <a:miter lim="800000"/>
            <a:headEnd/>
            <a:tailEnd/>
          </a:ln>
        </p:spPr>
        <p:txBody>
          <a:bodyPr>
            <a:spAutoFit/>
          </a:bodyPr>
          <a:lstStyle/>
          <a:p>
            <a:r>
              <a:rPr lang="en-US" sz="1200" b="1" i="1">
                <a:solidFill>
                  <a:schemeClr val="bg1"/>
                </a:solidFill>
              </a:rPr>
              <a:t>Conceptual diagram of key circulation features of the North American Monsoon System </a:t>
            </a:r>
          </a:p>
        </p:txBody>
      </p:sp>
      <p:sp>
        <p:nvSpPr>
          <p:cNvPr id="35874" name="Freeform 37"/>
          <p:cNvSpPr>
            <a:spLocks/>
          </p:cNvSpPr>
          <p:nvPr/>
        </p:nvSpPr>
        <p:spPr bwMode="auto">
          <a:xfrm>
            <a:off x="3549650" y="3281363"/>
            <a:ext cx="4203700" cy="3457575"/>
          </a:xfrm>
          <a:custGeom>
            <a:avLst/>
            <a:gdLst>
              <a:gd name="T0" fmla="*/ 1697519 w 2516"/>
              <a:gd name="T1" fmla="*/ 3457575 h 2275"/>
              <a:gd name="T2" fmla="*/ 1607297 w 2516"/>
              <a:gd name="T3" fmla="*/ 3202246 h 2275"/>
              <a:gd name="T4" fmla="*/ 1226358 w 2516"/>
              <a:gd name="T5" fmla="*/ 2773659 h 2275"/>
              <a:gd name="T6" fmla="*/ 735146 w 2516"/>
              <a:gd name="T7" fmla="*/ 2418022 h 2275"/>
              <a:gd name="T8" fmla="*/ 384281 w 2516"/>
              <a:gd name="T9" fmla="*/ 1962079 h 2275"/>
              <a:gd name="T10" fmla="*/ 63490 w 2516"/>
              <a:gd name="T11" fmla="*/ 1533491 h 2275"/>
              <a:gd name="T12" fmla="*/ 3342 w 2516"/>
              <a:gd name="T13" fmla="*/ 1123142 h 2275"/>
              <a:gd name="T14" fmla="*/ 83539 w 2516"/>
              <a:gd name="T15" fmla="*/ 721911 h 2275"/>
              <a:gd name="T16" fmla="*/ 223885 w 2516"/>
              <a:gd name="T17" fmla="*/ 402751 h 2275"/>
              <a:gd name="T18" fmla="*/ 394306 w 2516"/>
              <a:gd name="T19" fmla="*/ 138303 h 2275"/>
              <a:gd name="T20" fmla="*/ 644924 w 2516"/>
              <a:gd name="T21" fmla="*/ 19758 h 2275"/>
              <a:gd name="T22" fmla="*/ 835393 w 2516"/>
              <a:gd name="T23" fmla="*/ 19758 h 2275"/>
              <a:gd name="T24" fmla="*/ 1176234 w 2516"/>
              <a:gd name="T25" fmla="*/ 120065 h 2275"/>
              <a:gd name="T26" fmla="*/ 1687495 w 2516"/>
              <a:gd name="T27" fmla="*/ 457464 h 2275"/>
              <a:gd name="T28" fmla="*/ 2138607 w 2516"/>
              <a:gd name="T29" fmla="*/ 858694 h 2275"/>
              <a:gd name="T30" fmla="*/ 2459398 w 2516"/>
              <a:gd name="T31" fmla="*/ 1506135 h 2275"/>
              <a:gd name="T32" fmla="*/ 3020782 w 2516"/>
              <a:gd name="T33" fmla="*/ 2190051 h 2275"/>
              <a:gd name="T34" fmla="*/ 3582167 w 2516"/>
              <a:gd name="T35" fmla="*/ 2764540 h 2275"/>
              <a:gd name="T36" fmla="*/ 4203700 w 2516"/>
              <a:gd name="T37" fmla="*/ 3439337 h 22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16"/>
              <a:gd name="T58" fmla="*/ 0 h 2275"/>
              <a:gd name="T59" fmla="*/ 2516 w 2516"/>
              <a:gd name="T60" fmla="*/ 2275 h 22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16" h="2275">
                <a:moveTo>
                  <a:pt x="1016" y="2275"/>
                </a:moveTo>
                <a:cubicBezTo>
                  <a:pt x="1007" y="2247"/>
                  <a:pt x="1009" y="2182"/>
                  <a:pt x="962" y="2107"/>
                </a:cubicBezTo>
                <a:cubicBezTo>
                  <a:pt x="915" y="2032"/>
                  <a:pt x="821" y="1911"/>
                  <a:pt x="734" y="1825"/>
                </a:cubicBezTo>
                <a:cubicBezTo>
                  <a:pt x="647" y="1739"/>
                  <a:pt x="524" y="1680"/>
                  <a:pt x="440" y="1591"/>
                </a:cubicBezTo>
                <a:cubicBezTo>
                  <a:pt x="356" y="1502"/>
                  <a:pt x="297" y="1388"/>
                  <a:pt x="230" y="1291"/>
                </a:cubicBezTo>
                <a:cubicBezTo>
                  <a:pt x="163" y="1194"/>
                  <a:pt x="76" y="1101"/>
                  <a:pt x="38" y="1009"/>
                </a:cubicBezTo>
                <a:cubicBezTo>
                  <a:pt x="0" y="917"/>
                  <a:pt x="0" y="828"/>
                  <a:pt x="2" y="739"/>
                </a:cubicBezTo>
                <a:cubicBezTo>
                  <a:pt x="4" y="650"/>
                  <a:pt x="28" y="554"/>
                  <a:pt x="50" y="475"/>
                </a:cubicBezTo>
                <a:cubicBezTo>
                  <a:pt x="72" y="396"/>
                  <a:pt x="103" y="329"/>
                  <a:pt x="134" y="265"/>
                </a:cubicBezTo>
                <a:cubicBezTo>
                  <a:pt x="165" y="201"/>
                  <a:pt x="194" y="133"/>
                  <a:pt x="236" y="91"/>
                </a:cubicBezTo>
                <a:cubicBezTo>
                  <a:pt x="278" y="49"/>
                  <a:pt x="342" y="26"/>
                  <a:pt x="386" y="13"/>
                </a:cubicBezTo>
                <a:cubicBezTo>
                  <a:pt x="430" y="0"/>
                  <a:pt x="447" y="2"/>
                  <a:pt x="500" y="13"/>
                </a:cubicBezTo>
                <a:cubicBezTo>
                  <a:pt x="553" y="24"/>
                  <a:pt x="619" y="31"/>
                  <a:pt x="704" y="79"/>
                </a:cubicBezTo>
                <a:cubicBezTo>
                  <a:pt x="789" y="127"/>
                  <a:pt x="914" y="220"/>
                  <a:pt x="1010" y="301"/>
                </a:cubicBezTo>
                <a:cubicBezTo>
                  <a:pt x="1106" y="382"/>
                  <a:pt x="1203" y="450"/>
                  <a:pt x="1280" y="565"/>
                </a:cubicBezTo>
                <a:cubicBezTo>
                  <a:pt x="1357" y="680"/>
                  <a:pt x="1384" y="845"/>
                  <a:pt x="1472" y="991"/>
                </a:cubicBezTo>
                <a:cubicBezTo>
                  <a:pt x="1560" y="1137"/>
                  <a:pt x="1696" y="1303"/>
                  <a:pt x="1808" y="1441"/>
                </a:cubicBezTo>
                <a:cubicBezTo>
                  <a:pt x="1920" y="1579"/>
                  <a:pt x="2026" y="1682"/>
                  <a:pt x="2144" y="1819"/>
                </a:cubicBezTo>
                <a:cubicBezTo>
                  <a:pt x="2262" y="1956"/>
                  <a:pt x="2392" y="2123"/>
                  <a:pt x="2516" y="2263"/>
                </a:cubicBezTo>
              </a:path>
            </a:pathLst>
          </a:custGeom>
          <a:noFill/>
          <a:ln w="28575" cap="flat" cmpd="sng">
            <a:solidFill>
              <a:srgbClr val="00FF00"/>
            </a:solidFill>
            <a:prstDash val="dash"/>
            <a:round/>
            <a:headEnd/>
            <a:tailEnd/>
          </a:ln>
        </p:spPr>
        <p:txBody>
          <a:bodyPr/>
          <a:lstStyle/>
          <a:p>
            <a:endParaRPr lang="en-US"/>
          </a:p>
        </p:txBody>
      </p:sp>
      <p:grpSp>
        <p:nvGrpSpPr>
          <p:cNvPr id="3" name="Group 38"/>
          <p:cNvGrpSpPr>
            <a:grpSpLocks/>
          </p:cNvGrpSpPr>
          <p:nvPr/>
        </p:nvGrpSpPr>
        <p:grpSpPr bwMode="auto">
          <a:xfrm>
            <a:off x="4522788" y="2994025"/>
            <a:ext cx="1970087" cy="903288"/>
            <a:chOff x="2880" y="1869"/>
            <a:chExt cx="1179" cy="595"/>
          </a:xfrm>
        </p:grpSpPr>
        <p:sp>
          <p:nvSpPr>
            <p:cNvPr id="35876" name="Freeform 39"/>
            <p:cNvSpPr>
              <a:spLocks/>
            </p:cNvSpPr>
            <p:nvPr/>
          </p:nvSpPr>
          <p:spPr bwMode="auto">
            <a:xfrm rot="-10425240">
              <a:off x="2880" y="2160"/>
              <a:ext cx="1008" cy="304"/>
            </a:xfrm>
            <a:custGeom>
              <a:avLst/>
              <a:gdLst>
                <a:gd name="T0" fmla="*/ 1008 w 1008"/>
                <a:gd name="T1" fmla="*/ 304 h 304"/>
                <a:gd name="T2" fmla="*/ 768 w 1008"/>
                <a:gd name="T3" fmla="*/ 112 h 304"/>
                <a:gd name="T4" fmla="*/ 480 w 1008"/>
                <a:gd name="T5" fmla="*/ 16 h 304"/>
                <a:gd name="T6" fmla="*/ 192 w 1008"/>
                <a:gd name="T7" fmla="*/ 16 h 304"/>
                <a:gd name="T8" fmla="*/ 0 w 1008"/>
                <a:gd name="T9" fmla="*/ 16 h 304"/>
                <a:gd name="T10" fmla="*/ 0 60000 65536"/>
                <a:gd name="T11" fmla="*/ 0 60000 65536"/>
                <a:gd name="T12" fmla="*/ 0 60000 65536"/>
                <a:gd name="T13" fmla="*/ 0 60000 65536"/>
                <a:gd name="T14" fmla="*/ 0 60000 65536"/>
                <a:gd name="T15" fmla="*/ 0 w 1008"/>
                <a:gd name="T16" fmla="*/ 0 h 304"/>
                <a:gd name="T17" fmla="*/ 1008 w 1008"/>
                <a:gd name="T18" fmla="*/ 304 h 304"/>
              </a:gdLst>
              <a:ahLst/>
              <a:cxnLst>
                <a:cxn ang="T10">
                  <a:pos x="T0" y="T1"/>
                </a:cxn>
                <a:cxn ang="T11">
                  <a:pos x="T2" y="T3"/>
                </a:cxn>
                <a:cxn ang="T12">
                  <a:pos x="T4" y="T5"/>
                </a:cxn>
                <a:cxn ang="T13">
                  <a:pos x="T6" y="T7"/>
                </a:cxn>
                <a:cxn ang="T14">
                  <a:pos x="T8" y="T9"/>
                </a:cxn>
              </a:cxnLst>
              <a:rect l="T15" t="T16" r="T17" b="T18"/>
              <a:pathLst>
                <a:path w="1008" h="304">
                  <a:moveTo>
                    <a:pt x="1008" y="304"/>
                  </a:moveTo>
                  <a:cubicBezTo>
                    <a:pt x="932" y="232"/>
                    <a:pt x="856" y="160"/>
                    <a:pt x="768" y="112"/>
                  </a:cubicBezTo>
                  <a:cubicBezTo>
                    <a:pt x="680" y="64"/>
                    <a:pt x="576" y="32"/>
                    <a:pt x="480" y="16"/>
                  </a:cubicBezTo>
                  <a:cubicBezTo>
                    <a:pt x="384" y="0"/>
                    <a:pt x="272" y="16"/>
                    <a:pt x="192" y="16"/>
                  </a:cubicBezTo>
                  <a:cubicBezTo>
                    <a:pt x="112" y="16"/>
                    <a:pt x="56" y="16"/>
                    <a:pt x="0" y="16"/>
                  </a:cubicBezTo>
                </a:path>
              </a:pathLst>
            </a:custGeom>
            <a:noFill/>
            <a:ln w="57150" cap="flat" cmpd="sng">
              <a:solidFill>
                <a:srgbClr val="00CCFF"/>
              </a:solidFill>
              <a:prstDash val="sysDot"/>
              <a:round/>
              <a:headEnd type="triangle" w="med" len="med"/>
              <a:tailEnd type="none" w="med" len="med"/>
            </a:ln>
          </p:spPr>
          <p:txBody>
            <a:bodyPr/>
            <a:lstStyle/>
            <a:p>
              <a:endParaRPr lang="en-US"/>
            </a:p>
          </p:txBody>
        </p:sp>
        <p:sp>
          <p:nvSpPr>
            <p:cNvPr id="35877" name="Freeform 40"/>
            <p:cNvSpPr>
              <a:spLocks/>
            </p:cNvSpPr>
            <p:nvPr/>
          </p:nvSpPr>
          <p:spPr bwMode="auto">
            <a:xfrm rot="-10425240">
              <a:off x="2955" y="2004"/>
              <a:ext cx="1008" cy="304"/>
            </a:xfrm>
            <a:custGeom>
              <a:avLst/>
              <a:gdLst>
                <a:gd name="T0" fmla="*/ 1008 w 1008"/>
                <a:gd name="T1" fmla="*/ 304 h 304"/>
                <a:gd name="T2" fmla="*/ 768 w 1008"/>
                <a:gd name="T3" fmla="*/ 112 h 304"/>
                <a:gd name="T4" fmla="*/ 480 w 1008"/>
                <a:gd name="T5" fmla="*/ 16 h 304"/>
                <a:gd name="T6" fmla="*/ 192 w 1008"/>
                <a:gd name="T7" fmla="*/ 16 h 304"/>
                <a:gd name="T8" fmla="*/ 0 w 1008"/>
                <a:gd name="T9" fmla="*/ 16 h 304"/>
                <a:gd name="T10" fmla="*/ 0 60000 65536"/>
                <a:gd name="T11" fmla="*/ 0 60000 65536"/>
                <a:gd name="T12" fmla="*/ 0 60000 65536"/>
                <a:gd name="T13" fmla="*/ 0 60000 65536"/>
                <a:gd name="T14" fmla="*/ 0 60000 65536"/>
                <a:gd name="T15" fmla="*/ 0 w 1008"/>
                <a:gd name="T16" fmla="*/ 0 h 304"/>
                <a:gd name="T17" fmla="*/ 1008 w 1008"/>
                <a:gd name="T18" fmla="*/ 304 h 304"/>
              </a:gdLst>
              <a:ahLst/>
              <a:cxnLst>
                <a:cxn ang="T10">
                  <a:pos x="T0" y="T1"/>
                </a:cxn>
                <a:cxn ang="T11">
                  <a:pos x="T2" y="T3"/>
                </a:cxn>
                <a:cxn ang="T12">
                  <a:pos x="T4" y="T5"/>
                </a:cxn>
                <a:cxn ang="T13">
                  <a:pos x="T6" y="T7"/>
                </a:cxn>
                <a:cxn ang="T14">
                  <a:pos x="T8" y="T9"/>
                </a:cxn>
              </a:cxnLst>
              <a:rect l="T15" t="T16" r="T17" b="T18"/>
              <a:pathLst>
                <a:path w="1008" h="304">
                  <a:moveTo>
                    <a:pt x="1008" y="304"/>
                  </a:moveTo>
                  <a:cubicBezTo>
                    <a:pt x="932" y="232"/>
                    <a:pt x="856" y="160"/>
                    <a:pt x="768" y="112"/>
                  </a:cubicBezTo>
                  <a:cubicBezTo>
                    <a:pt x="680" y="64"/>
                    <a:pt x="576" y="32"/>
                    <a:pt x="480" y="16"/>
                  </a:cubicBezTo>
                  <a:cubicBezTo>
                    <a:pt x="384" y="0"/>
                    <a:pt x="272" y="16"/>
                    <a:pt x="192" y="16"/>
                  </a:cubicBezTo>
                  <a:cubicBezTo>
                    <a:pt x="112" y="16"/>
                    <a:pt x="56" y="16"/>
                    <a:pt x="0" y="16"/>
                  </a:cubicBezTo>
                </a:path>
              </a:pathLst>
            </a:custGeom>
            <a:noFill/>
            <a:ln w="57150" cap="flat" cmpd="sng">
              <a:solidFill>
                <a:srgbClr val="00CCFF"/>
              </a:solidFill>
              <a:prstDash val="sysDot"/>
              <a:round/>
              <a:headEnd type="triangle" w="med" len="med"/>
              <a:tailEnd type="none" w="med" len="med"/>
            </a:ln>
          </p:spPr>
          <p:txBody>
            <a:bodyPr/>
            <a:lstStyle/>
            <a:p>
              <a:endParaRPr lang="en-US"/>
            </a:p>
          </p:txBody>
        </p:sp>
        <p:sp>
          <p:nvSpPr>
            <p:cNvPr id="35878" name="Freeform 41"/>
            <p:cNvSpPr>
              <a:spLocks/>
            </p:cNvSpPr>
            <p:nvPr/>
          </p:nvSpPr>
          <p:spPr bwMode="auto">
            <a:xfrm rot="-10425240">
              <a:off x="3051" y="1869"/>
              <a:ext cx="1008" cy="304"/>
            </a:xfrm>
            <a:custGeom>
              <a:avLst/>
              <a:gdLst>
                <a:gd name="T0" fmla="*/ 1008 w 1008"/>
                <a:gd name="T1" fmla="*/ 304 h 304"/>
                <a:gd name="T2" fmla="*/ 768 w 1008"/>
                <a:gd name="T3" fmla="*/ 112 h 304"/>
                <a:gd name="T4" fmla="*/ 480 w 1008"/>
                <a:gd name="T5" fmla="*/ 16 h 304"/>
                <a:gd name="T6" fmla="*/ 192 w 1008"/>
                <a:gd name="T7" fmla="*/ 16 h 304"/>
                <a:gd name="T8" fmla="*/ 0 w 1008"/>
                <a:gd name="T9" fmla="*/ 16 h 304"/>
                <a:gd name="T10" fmla="*/ 0 60000 65536"/>
                <a:gd name="T11" fmla="*/ 0 60000 65536"/>
                <a:gd name="T12" fmla="*/ 0 60000 65536"/>
                <a:gd name="T13" fmla="*/ 0 60000 65536"/>
                <a:gd name="T14" fmla="*/ 0 60000 65536"/>
                <a:gd name="T15" fmla="*/ 0 w 1008"/>
                <a:gd name="T16" fmla="*/ 0 h 304"/>
                <a:gd name="T17" fmla="*/ 1008 w 1008"/>
                <a:gd name="T18" fmla="*/ 304 h 304"/>
              </a:gdLst>
              <a:ahLst/>
              <a:cxnLst>
                <a:cxn ang="T10">
                  <a:pos x="T0" y="T1"/>
                </a:cxn>
                <a:cxn ang="T11">
                  <a:pos x="T2" y="T3"/>
                </a:cxn>
                <a:cxn ang="T12">
                  <a:pos x="T4" y="T5"/>
                </a:cxn>
                <a:cxn ang="T13">
                  <a:pos x="T6" y="T7"/>
                </a:cxn>
                <a:cxn ang="T14">
                  <a:pos x="T8" y="T9"/>
                </a:cxn>
              </a:cxnLst>
              <a:rect l="T15" t="T16" r="T17" b="T18"/>
              <a:pathLst>
                <a:path w="1008" h="304">
                  <a:moveTo>
                    <a:pt x="1008" y="304"/>
                  </a:moveTo>
                  <a:cubicBezTo>
                    <a:pt x="932" y="232"/>
                    <a:pt x="856" y="160"/>
                    <a:pt x="768" y="112"/>
                  </a:cubicBezTo>
                  <a:cubicBezTo>
                    <a:pt x="680" y="64"/>
                    <a:pt x="576" y="32"/>
                    <a:pt x="480" y="16"/>
                  </a:cubicBezTo>
                  <a:cubicBezTo>
                    <a:pt x="384" y="0"/>
                    <a:pt x="272" y="16"/>
                    <a:pt x="192" y="16"/>
                  </a:cubicBezTo>
                  <a:cubicBezTo>
                    <a:pt x="112" y="16"/>
                    <a:pt x="56" y="16"/>
                    <a:pt x="0" y="16"/>
                  </a:cubicBezTo>
                </a:path>
              </a:pathLst>
            </a:custGeom>
            <a:noFill/>
            <a:ln w="57150" cap="flat" cmpd="sng">
              <a:solidFill>
                <a:srgbClr val="00CCFF"/>
              </a:solidFill>
              <a:prstDash val="sysDot"/>
              <a:round/>
              <a:headEnd type="triangle" w="med" len="med"/>
              <a:tailEnd type="none" w="med" len="med"/>
            </a:ln>
          </p:spPr>
          <p:txBody>
            <a:bodyPr/>
            <a:lstStyle/>
            <a:p>
              <a:endParaRPr lang="en-US"/>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50" name="Picture 2" descr="az_temp"/>
          <p:cNvPicPr>
            <a:picLocks noChangeAspect="1" noChangeArrowheads="1"/>
          </p:cNvPicPr>
          <p:nvPr/>
        </p:nvPicPr>
        <p:blipFill>
          <a:blip r:embed="rId3" cstate="print"/>
          <a:srcRect l="12285" t="27272" r="16606" b="23651"/>
          <a:stretch>
            <a:fillRect/>
          </a:stretch>
        </p:blipFill>
        <p:spPr bwMode="auto">
          <a:xfrm>
            <a:off x="301916" y="833843"/>
            <a:ext cx="4145157" cy="3702271"/>
          </a:xfrm>
          <a:prstGeom prst="rect">
            <a:avLst/>
          </a:prstGeom>
          <a:noFill/>
        </p:spPr>
      </p:pic>
      <p:sp>
        <p:nvSpPr>
          <p:cNvPr id="744451" name="Rectangle 3"/>
          <p:cNvSpPr>
            <a:spLocks noGrp="1" noChangeArrowheads="1"/>
          </p:cNvSpPr>
          <p:nvPr>
            <p:ph type="title"/>
          </p:nvPr>
        </p:nvSpPr>
        <p:spPr>
          <a:xfrm>
            <a:off x="876300" y="53975"/>
            <a:ext cx="7391400" cy="660400"/>
          </a:xfrm>
        </p:spPr>
        <p:txBody>
          <a:bodyPr/>
          <a:lstStyle/>
          <a:p>
            <a:r>
              <a:rPr lang="en-US" sz="2800" b="1" dirty="0">
                <a:solidFill>
                  <a:schemeClr val="bg1"/>
                </a:solidFill>
              </a:rPr>
              <a:t>Annual Average Arizona </a:t>
            </a:r>
            <a:r>
              <a:rPr lang="en-US" sz="2800" b="1" dirty="0" smtClean="0">
                <a:solidFill>
                  <a:schemeClr val="bg1"/>
                </a:solidFill>
              </a:rPr>
              <a:t>Climate</a:t>
            </a:r>
            <a:endParaRPr lang="en-US" sz="2800" b="1" dirty="0">
              <a:solidFill>
                <a:schemeClr val="bg1"/>
              </a:solidFill>
            </a:endParaRPr>
          </a:p>
        </p:txBody>
      </p:sp>
      <p:sp>
        <p:nvSpPr>
          <p:cNvPr id="744452" name="Rectangle 4"/>
          <p:cNvSpPr>
            <a:spLocks noChangeArrowheads="1"/>
          </p:cNvSpPr>
          <p:nvPr/>
        </p:nvSpPr>
        <p:spPr bwMode="auto">
          <a:xfrm>
            <a:off x="5634038" y="6296025"/>
            <a:ext cx="2416175" cy="396875"/>
          </a:xfrm>
          <a:prstGeom prst="rect">
            <a:avLst/>
          </a:prstGeom>
          <a:noFill/>
          <a:ln w="9525">
            <a:noFill/>
            <a:miter lim="800000"/>
            <a:headEnd/>
            <a:tailEnd/>
          </a:ln>
          <a:effectLst/>
        </p:spPr>
        <p:txBody>
          <a:bodyPr anchor="ctr">
            <a:spAutoFit/>
          </a:bodyPr>
          <a:lstStyle/>
          <a:p>
            <a:r>
              <a:rPr lang="en-US" sz="1000"/>
              <a:t>Data from PRISM Group, Oregon State University, http://www.prismclimate.org </a:t>
            </a:r>
          </a:p>
        </p:txBody>
      </p:sp>
      <p:pic>
        <p:nvPicPr>
          <p:cNvPr id="5" name="Picture 2" descr="az_precip"/>
          <p:cNvPicPr>
            <a:picLocks noChangeAspect="1" noChangeArrowheads="1"/>
          </p:cNvPicPr>
          <p:nvPr/>
        </p:nvPicPr>
        <p:blipFill>
          <a:blip r:embed="rId4" cstate="print"/>
          <a:srcRect l="11765" t="27425" r="16470" b="23561"/>
          <a:stretch>
            <a:fillRect/>
          </a:stretch>
        </p:blipFill>
        <p:spPr bwMode="auto">
          <a:xfrm>
            <a:off x="4778738" y="2381693"/>
            <a:ext cx="4183397" cy="3697518"/>
          </a:xfrm>
          <a:prstGeom prst="rect">
            <a:avLst/>
          </a:prstGeom>
          <a:noFill/>
        </p:spPr>
      </p:pic>
      <p:sp>
        <p:nvSpPr>
          <p:cNvPr id="6" name="Rectangle 4"/>
          <p:cNvSpPr>
            <a:spLocks noChangeArrowheads="1"/>
          </p:cNvSpPr>
          <p:nvPr/>
        </p:nvSpPr>
        <p:spPr bwMode="auto">
          <a:xfrm>
            <a:off x="1448355" y="5055560"/>
            <a:ext cx="2416175" cy="396875"/>
          </a:xfrm>
          <a:prstGeom prst="rect">
            <a:avLst/>
          </a:prstGeom>
          <a:noFill/>
          <a:ln w="9525">
            <a:noFill/>
            <a:miter lim="800000"/>
            <a:headEnd/>
            <a:tailEnd/>
          </a:ln>
          <a:effectLst/>
        </p:spPr>
        <p:txBody>
          <a:bodyPr anchor="ctr">
            <a:spAutoFit/>
          </a:bodyPr>
          <a:lstStyle/>
          <a:p>
            <a:r>
              <a:rPr lang="en-US" sz="1000" dirty="0">
                <a:solidFill>
                  <a:schemeClr val="bg1"/>
                </a:solidFill>
              </a:rPr>
              <a:t>Data from PRISM Group, Oregon State University, http://www.prismclimate.org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319088" y="2538413"/>
            <a:ext cx="4256087" cy="1143000"/>
          </a:xfrm>
        </p:spPr>
        <p:txBody>
          <a:bodyPr/>
          <a:lstStyle/>
          <a:p>
            <a:r>
              <a:rPr lang="en-US" sz="4000" b="1">
                <a:solidFill>
                  <a:schemeClr val="bg1"/>
                </a:solidFill>
              </a:rPr>
              <a:t>The Greenhouse Effect is a good thing, so what’s the problem?</a:t>
            </a:r>
          </a:p>
        </p:txBody>
      </p:sp>
      <p:pic>
        <p:nvPicPr>
          <p:cNvPr id="401412" name="Picture 4"/>
          <p:cNvPicPr>
            <a:picLocks noChangeAspect="1" noChangeArrowheads="1"/>
          </p:cNvPicPr>
          <p:nvPr/>
        </p:nvPicPr>
        <p:blipFill>
          <a:blip r:embed="rId3" cstate="print"/>
          <a:srcRect/>
          <a:stretch>
            <a:fillRect/>
          </a:stretch>
        </p:blipFill>
        <p:spPr bwMode="auto">
          <a:xfrm>
            <a:off x="4846638" y="146050"/>
            <a:ext cx="3802062" cy="6067425"/>
          </a:xfrm>
          <a:prstGeom prst="rect">
            <a:avLst/>
          </a:prstGeom>
          <a:noFill/>
          <a:ln w="9525">
            <a:noFill/>
            <a:miter lim="800000"/>
            <a:headEnd/>
            <a:tailEnd/>
          </a:ln>
          <a:effectLst/>
        </p:spPr>
      </p:pic>
      <p:sp>
        <p:nvSpPr>
          <p:cNvPr id="401413" name="Rectangle 5"/>
          <p:cNvSpPr>
            <a:spLocks noChangeArrowheads="1"/>
          </p:cNvSpPr>
          <p:nvPr/>
        </p:nvSpPr>
        <p:spPr bwMode="auto">
          <a:xfrm>
            <a:off x="7969250" y="457200"/>
            <a:ext cx="487363" cy="5349875"/>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5" fill="hold" grpId="0" nodeType="clickEffect">
                                  <p:stCondLst>
                                    <p:cond delay="0"/>
                                  </p:stCondLst>
                                  <p:childTnLst>
                                    <p:animEffect transition="out" filter="checkerboard(down)">
                                      <p:cBhvr>
                                        <p:cTn id="6" dur="500"/>
                                        <p:tgtEl>
                                          <p:spTgt spid="401413"/>
                                        </p:tgtEl>
                                      </p:cBhvr>
                                    </p:animEffect>
                                    <p:set>
                                      <p:cBhvr>
                                        <p:cTn id="7" dur="1" fill="hold">
                                          <p:stCondLst>
                                            <p:cond delay="499"/>
                                          </p:stCondLst>
                                        </p:cTn>
                                        <p:tgtEl>
                                          <p:spTgt spid="401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sz="4000" b="1" dirty="0">
                <a:solidFill>
                  <a:schemeClr val="bg1"/>
                </a:solidFill>
              </a:rPr>
              <a:t>Sensitivity of the Earth’s Climate</a:t>
            </a:r>
          </a:p>
        </p:txBody>
      </p:sp>
      <p:sp>
        <p:nvSpPr>
          <p:cNvPr id="403459" name="Rectangle 3"/>
          <p:cNvSpPr>
            <a:spLocks noGrp="1" noChangeArrowheads="1"/>
          </p:cNvSpPr>
          <p:nvPr>
            <p:ph type="body" idx="1"/>
          </p:nvPr>
        </p:nvSpPr>
        <p:spPr/>
        <p:txBody>
          <a:bodyPr/>
          <a:lstStyle/>
          <a:p>
            <a:endParaRPr lang="en-US" dirty="0"/>
          </a:p>
        </p:txBody>
      </p:sp>
      <p:pic>
        <p:nvPicPr>
          <p:cNvPr id="403460" name="Picture 4"/>
          <p:cNvPicPr>
            <a:picLocks noChangeAspect="1" noChangeArrowheads="1"/>
          </p:cNvPicPr>
          <p:nvPr/>
        </p:nvPicPr>
        <p:blipFill>
          <a:blip r:embed="rId3" cstate="print"/>
          <a:srcRect/>
          <a:stretch>
            <a:fillRect/>
          </a:stretch>
        </p:blipFill>
        <p:spPr bwMode="auto">
          <a:xfrm>
            <a:off x="673100" y="1341438"/>
            <a:ext cx="7804150" cy="4503737"/>
          </a:xfrm>
          <a:prstGeom prst="rect">
            <a:avLst/>
          </a:prstGeom>
          <a:noFill/>
          <a:ln w="9525">
            <a:noFill/>
            <a:miter lim="800000"/>
            <a:headEnd/>
            <a:tailEnd/>
          </a:ln>
          <a:effectLst/>
        </p:spPr>
      </p:pic>
      <p:sp>
        <p:nvSpPr>
          <p:cNvPr id="403463" name="Text Box 7"/>
          <p:cNvSpPr txBox="1">
            <a:spLocks noChangeArrowheads="1"/>
          </p:cNvSpPr>
          <p:nvPr/>
        </p:nvSpPr>
        <p:spPr bwMode="auto">
          <a:xfrm>
            <a:off x="747713" y="3640138"/>
            <a:ext cx="3805237" cy="2047875"/>
          </a:xfrm>
          <a:prstGeom prst="rect">
            <a:avLst/>
          </a:prstGeom>
          <a:solidFill>
            <a:schemeClr val="accent1"/>
          </a:solidFill>
          <a:ln w="9525">
            <a:noFill/>
            <a:miter lim="800000"/>
            <a:headEnd/>
            <a:tailEnd/>
          </a:ln>
          <a:effectLst/>
        </p:spPr>
        <p:txBody>
          <a:bodyPr>
            <a:spAutoFit/>
          </a:bodyPr>
          <a:lstStyle/>
          <a:p>
            <a:pPr>
              <a:buFontTx/>
              <a:buChar char="•"/>
            </a:pPr>
            <a:r>
              <a:rPr lang="en-US" sz="1600" dirty="0"/>
              <a:t>Earth is now radiating 0.85 W/m</a:t>
            </a:r>
            <a:r>
              <a:rPr lang="en-US" sz="1600" baseline="30000" dirty="0"/>
              <a:t>2</a:t>
            </a:r>
            <a:r>
              <a:rPr lang="en-US" sz="1600" dirty="0"/>
              <a:t> less energy than it is receiving</a:t>
            </a:r>
          </a:p>
          <a:p>
            <a:pPr>
              <a:buFontTx/>
              <a:buChar char="•"/>
            </a:pPr>
            <a:r>
              <a:rPr lang="en-US" sz="1600" dirty="0"/>
              <a:t>Imbalance and associated warming are consistent with GHG </a:t>
            </a:r>
            <a:r>
              <a:rPr lang="en-US" sz="1600" dirty="0" err="1"/>
              <a:t>forcings</a:t>
            </a:r>
            <a:endParaRPr lang="en-US" sz="1600" dirty="0"/>
          </a:p>
          <a:p>
            <a:pPr>
              <a:buFontTx/>
              <a:buChar char="•"/>
            </a:pPr>
            <a:r>
              <a:rPr lang="en-US" sz="1600" dirty="0"/>
              <a:t>Components of natural variability (e.g. solar irradiance and volcanic aerosols) are small</a:t>
            </a:r>
          </a:p>
          <a:p>
            <a:pPr>
              <a:buFontTx/>
              <a:buChar char="•"/>
            </a:pPr>
            <a:r>
              <a:rPr lang="en-US" sz="1600" dirty="0"/>
              <a:t>More warming “in the pipeline”</a:t>
            </a:r>
          </a:p>
        </p:txBody>
      </p:sp>
      <p:sp>
        <p:nvSpPr>
          <p:cNvPr id="403464" name="Text Box 8"/>
          <p:cNvSpPr txBox="1">
            <a:spLocks noChangeArrowheads="1"/>
          </p:cNvSpPr>
          <p:nvPr/>
        </p:nvSpPr>
        <p:spPr bwMode="auto">
          <a:xfrm>
            <a:off x="3735388" y="5881688"/>
            <a:ext cx="1671637" cy="304800"/>
          </a:xfrm>
          <a:prstGeom prst="rect">
            <a:avLst/>
          </a:prstGeom>
          <a:noFill/>
          <a:ln w="9525">
            <a:noFill/>
            <a:miter lim="800000"/>
            <a:headEnd/>
            <a:tailEnd/>
          </a:ln>
          <a:effectLst/>
        </p:spPr>
        <p:txBody>
          <a:bodyPr wrap="none">
            <a:spAutoFit/>
          </a:bodyPr>
          <a:lstStyle/>
          <a:p>
            <a:r>
              <a:rPr lang="en-US" sz="1400">
                <a:solidFill>
                  <a:schemeClr val="bg1"/>
                </a:solidFill>
              </a:rPr>
              <a:t>Hansen et al. 2005</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endParaRPr lang="en-US"/>
          </a:p>
        </p:txBody>
      </p:sp>
      <p:sp>
        <p:nvSpPr>
          <p:cNvPr id="539651" name="Rectangle 3"/>
          <p:cNvSpPr>
            <a:spLocks noGrp="1" noChangeArrowheads="1"/>
          </p:cNvSpPr>
          <p:nvPr>
            <p:ph type="body" idx="1"/>
          </p:nvPr>
        </p:nvSpPr>
        <p:spPr/>
        <p:txBody>
          <a:bodyPr/>
          <a:lstStyle/>
          <a:p>
            <a:endParaRPr lang="en-US"/>
          </a:p>
        </p:txBody>
      </p:sp>
      <p:pic>
        <p:nvPicPr>
          <p:cNvPr id="539652" name="Picture 4"/>
          <p:cNvPicPr>
            <a:picLocks noChangeAspect="1" noChangeArrowheads="1"/>
          </p:cNvPicPr>
          <p:nvPr/>
        </p:nvPicPr>
        <p:blipFill>
          <a:blip r:embed="rId3" cstate="print"/>
          <a:srcRect/>
          <a:stretch>
            <a:fillRect/>
          </a:stretch>
        </p:blipFill>
        <p:spPr bwMode="auto">
          <a:xfrm>
            <a:off x="127000" y="141288"/>
            <a:ext cx="3951288" cy="5273675"/>
          </a:xfrm>
          <a:prstGeom prst="rect">
            <a:avLst/>
          </a:prstGeom>
          <a:noFill/>
          <a:ln w="9525">
            <a:noFill/>
            <a:miter lim="800000"/>
            <a:headEnd/>
            <a:tailEnd/>
          </a:ln>
          <a:effectLst/>
        </p:spPr>
      </p:pic>
      <p:pic>
        <p:nvPicPr>
          <p:cNvPr id="539653" name="Picture 5"/>
          <p:cNvPicPr>
            <a:picLocks noChangeAspect="1" noChangeArrowheads="1"/>
          </p:cNvPicPr>
          <p:nvPr/>
        </p:nvPicPr>
        <p:blipFill>
          <a:blip r:embed="rId4" cstate="print"/>
          <a:srcRect/>
          <a:stretch>
            <a:fillRect/>
          </a:stretch>
        </p:blipFill>
        <p:spPr bwMode="auto">
          <a:xfrm>
            <a:off x="1685925" y="790575"/>
            <a:ext cx="5283200" cy="5310188"/>
          </a:xfrm>
          <a:prstGeom prst="rect">
            <a:avLst/>
          </a:prstGeom>
          <a:noFill/>
          <a:ln w="9525">
            <a:noFill/>
            <a:miter lim="800000"/>
            <a:headEnd/>
            <a:tailEnd/>
          </a:ln>
          <a:effectLst/>
        </p:spPr>
      </p:pic>
      <p:pic>
        <p:nvPicPr>
          <p:cNvPr id="539654" name="Picture 6"/>
          <p:cNvPicPr>
            <a:picLocks noChangeAspect="1" noChangeArrowheads="1"/>
          </p:cNvPicPr>
          <p:nvPr/>
        </p:nvPicPr>
        <p:blipFill>
          <a:blip r:embed="rId5" cstate="print"/>
          <a:srcRect/>
          <a:stretch>
            <a:fillRect/>
          </a:stretch>
        </p:blipFill>
        <p:spPr bwMode="auto">
          <a:xfrm>
            <a:off x="3659188" y="2144713"/>
            <a:ext cx="5175250" cy="4527550"/>
          </a:xfrm>
          <a:prstGeom prst="rect">
            <a:avLst/>
          </a:prstGeom>
          <a:noFill/>
          <a:ln w="9525">
            <a:noFill/>
            <a:miter lim="800000"/>
            <a:headEnd/>
            <a:tailEnd/>
          </a:ln>
          <a:effectLst/>
        </p:spPr>
      </p:pic>
      <p:pic>
        <p:nvPicPr>
          <p:cNvPr id="539655" name="Picture 7"/>
          <p:cNvPicPr>
            <a:picLocks noChangeAspect="1" noChangeArrowheads="1"/>
          </p:cNvPicPr>
          <p:nvPr/>
        </p:nvPicPr>
        <p:blipFill>
          <a:blip r:embed="rId6" cstate="print"/>
          <a:srcRect/>
          <a:stretch>
            <a:fillRect/>
          </a:stretch>
        </p:blipFill>
        <p:spPr bwMode="auto">
          <a:xfrm>
            <a:off x="1250950" y="201613"/>
            <a:ext cx="6584950" cy="6473825"/>
          </a:xfrm>
          <a:prstGeom prst="rect">
            <a:avLst/>
          </a:prstGeom>
          <a:noFill/>
          <a:ln w="9525">
            <a:noFill/>
            <a:miter lim="800000"/>
            <a:headEnd/>
            <a:tailEnd/>
          </a:ln>
          <a:effectLst/>
        </p:spPr>
      </p:pic>
      <p:sp>
        <p:nvSpPr>
          <p:cNvPr id="539656" name="Rectangle 8"/>
          <p:cNvSpPr>
            <a:spLocks noChangeArrowheads="1"/>
          </p:cNvSpPr>
          <p:nvPr/>
        </p:nvSpPr>
        <p:spPr bwMode="auto">
          <a:xfrm>
            <a:off x="6350" y="6600825"/>
            <a:ext cx="5930900" cy="274638"/>
          </a:xfrm>
          <a:prstGeom prst="rect">
            <a:avLst/>
          </a:prstGeom>
          <a:noFill/>
          <a:ln w="9525">
            <a:noFill/>
            <a:miter lim="800000"/>
            <a:headEnd/>
            <a:tailEnd/>
          </a:ln>
          <a:effectLst/>
        </p:spPr>
        <p:txBody>
          <a:bodyPr>
            <a:spAutoFit/>
          </a:bodyPr>
          <a:lstStyle/>
          <a:p>
            <a:r>
              <a:rPr lang="en-US" sz="1200">
                <a:solidFill>
                  <a:schemeClr val="bg1"/>
                </a:solidFill>
              </a:rPr>
              <a:t>http://www.princeton.edu/~cmi/resources/stabwedge.htm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3"/>
                                        </p:tgtEl>
                                        <p:attrNameLst>
                                          <p:attrName>style.visibility</p:attrName>
                                        </p:attrNameLst>
                                      </p:cBhvr>
                                      <p:to>
                                        <p:strVal val="visible"/>
                                      </p:to>
                                    </p:set>
                                    <p:animEffect transition="in" filter="blinds(horizontal)">
                                      <p:cBhvr>
                                        <p:cTn id="7" dur="500"/>
                                        <p:tgtEl>
                                          <p:spTgt spid="5396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9654"/>
                                        </p:tgtEl>
                                        <p:attrNameLst>
                                          <p:attrName>style.visibility</p:attrName>
                                        </p:attrNameLst>
                                      </p:cBhvr>
                                      <p:to>
                                        <p:strVal val="visible"/>
                                      </p:to>
                                    </p:set>
                                    <p:animEffect transition="in" filter="blinds(horizontal)">
                                      <p:cBhvr>
                                        <p:cTn id="12" dur="500"/>
                                        <p:tgtEl>
                                          <p:spTgt spid="5396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9655"/>
                                        </p:tgtEl>
                                        <p:attrNameLst>
                                          <p:attrName>style.visibility</p:attrName>
                                        </p:attrNameLst>
                                      </p:cBhvr>
                                      <p:to>
                                        <p:strVal val="visible"/>
                                      </p:to>
                                    </p:set>
                                    <p:animEffect transition="in" filter="blinds(horizontal)">
                                      <p:cBhvr>
                                        <p:cTn id="1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endParaRPr lang="en-US"/>
          </a:p>
        </p:txBody>
      </p:sp>
      <p:sp>
        <p:nvSpPr>
          <p:cNvPr id="531459" name="Rectangle 3"/>
          <p:cNvSpPr>
            <a:spLocks noGrp="1" noChangeArrowheads="1"/>
          </p:cNvSpPr>
          <p:nvPr>
            <p:ph type="body" idx="1"/>
          </p:nvPr>
        </p:nvSpPr>
        <p:spPr/>
        <p:txBody>
          <a:bodyPr/>
          <a:lstStyle/>
          <a:p>
            <a:endParaRPr lang="en-US"/>
          </a:p>
        </p:txBody>
      </p:sp>
      <p:sp>
        <p:nvSpPr>
          <p:cNvPr id="531460" name="Rectangle 4"/>
          <p:cNvSpPr>
            <a:spLocks noChangeArrowheads="1"/>
          </p:cNvSpPr>
          <p:nvPr/>
        </p:nvSpPr>
        <p:spPr bwMode="auto">
          <a:xfrm>
            <a:off x="1425575" y="6351588"/>
            <a:ext cx="6267450" cy="366712"/>
          </a:xfrm>
          <a:prstGeom prst="rect">
            <a:avLst/>
          </a:prstGeom>
          <a:noFill/>
          <a:ln w="9525">
            <a:noFill/>
            <a:miter lim="800000"/>
            <a:headEnd/>
            <a:tailEnd/>
          </a:ln>
          <a:effectLst/>
        </p:spPr>
        <p:txBody>
          <a:bodyPr wrap="none">
            <a:spAutoFit/>
          </a:bodyPr>
          <a:lstStyle/>
          <a:p>
            <a:r>
              <a:rPr lang="en-US">
                <a:solidFill>
                  <a:schemeClr val="bg1"/>
                </a:solidFill>
              </a:rPr>
              <a:t>http://www.nasa.gov/topics/earth/features/arctic_thinice.html</a:t>
            </a:r>
          </a:p>
        </p:txBody>
      </p:sp>
      <p:pic>
        <p:nvPicPr>
          <p:cNvPr id="531461" name="Picture 5" descr="NOAA - National Oceanic and Atmospheric Administration - Ice-Free Arctic Summers Likely Sooner Than Expected"/>
          <p:cNvPicPr>
            <a:picLocks noChangeAspect="1" noChangeArrowheads="1"/>
          </p:cNvPicPr>
          <p:nvPr/>
        </p:nvPicPr>
        <p:blipFill>
          <a:blip r:embed="rId3" cstate="print"/>
          <a:srcRect l="19069" r="19319" b="11765"/>
          <a:stretch>
            <a:fillRect/>
          </a:stretch>
        </p:blipFill>
        <p:spPr bwMode="auto">
          <a:xfrm>
            <a:off x="868363" y="0"/>
            <a:ext cx="7412037" cy="6858000"/>
          </a:xfrm>
          <a:prstGeom prst="rect">
            <a:avLst/>
          </a:prstGeom>
          <a:noFill/>
        </p:spPr>
      </p:pic>
      <p:sp>
        <p:nvSpPr>
          <p:cNvPr id="531462" name="Rectangle 6"/>
          <p:cNvSpPr>
            <a:spLocks noChangeArrowheads="1"/>
          </p:cNvSpPr>
          <p:nvPr/>
        </p:nvSpPr>
        <p:spPr bwMode="auto">
          <a:xfrm>
            <a:off x="1092200" y="6491288"/>
            <a:ext cx="6975475" cy="376237"/>
          </a:xfrm>
          <a:prstGeom prst="rect">
            <a:avLst/>
          </a:prstGeom>
          <a:solidFill>
            <a:schemeClr val="bg1"/>
          </a:solidFill>
          <a:ln w="9525">
            <a:solidFill>
              <a:schemeClr val="tx1"/>
            </a:solidFill>
            <a:miter lim="800000"/>
            <a:headEnd/>
            <a:tailEnd/>
          </a:ln>
          <a:effectLst/>
        </p:spPr>
        <p:txBody>
          <a:bodyPr wrap="none">
            <a:spAutoFit/>
          </a:bodyPr>
          <a:lstStyle/>
          <a:p>
            <a:r>
              <a:rPr lang="en-US"/>
              <a:t>http://www.noaanews.noaa.gov/stories2009/20090402_seaice.html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Water-year Temperature</a:t>
            </a:r>
            <a:endParaRPr lang="en-US" b="1" dirty="0">
              <a:solidFill>
                <a:schemeClr val="bg1"/>
              </a:solidFill>
            </a:endParaRPr>
          </a:p>
        </p:txBody>
      </p:sp>
      <p:pic>
        <p:nvPicPr>
          <p:cNvPr id="97282" name="Picture 2" descr="Current Climate Summary Map"/>
          <p:cNvPicPr>
            <a:picLocks noChangeAspect="1" noChangeArrowheads="1"/>
          </p:cNvPicPr>
          <p:nvPr/>
        </p:nvPicPr>
        <p:blipFill>
          <a:blip r:embed="rId2" cstate="print"/>
          <a:srcRect/>
          <a:stretch>
            <a:fillRect/>
          </a:stretch>
        </p:blipFill>
        <p:spPr bwMode="auto">
          <a:xfrm>
            <a:off x="1288341" y="1248723"/>
            <a:ext cx="6553200" cy="5057775"/>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p:txBody>
          <a:bodyPr/>
          <a:lstStyle/>
          <a:p>
            <a:endParaRPr lang="en-US"/>
          </a:p>
        </p:txBody>
      </p:sp>
      <p:sp>
        <p:nvSpPr>
          <p:cNvPr id="533507" name="Rectangle 3"/>
          <p:cNvSpPr>
            <a:spLocks noGrp="1" noChangeArrowheads="1"/>
          </p:cNvSpPr>
          <p:nvPr>
            <p:ph type="body" idx="1"/>
          </p:nvPr>
        </p:nvSpPr>
        <p:spPr/>
        <p:txBody>
          <a:bodyPr/>
          <a:lstStyle/>
          <a:p>
            <a:endParaRPr lang="en-US"/>
          </a:p>
        </p:txBody>
      </p:sp>
      <p:pic>
        <p:nvPicPr>
          <p:cNvPr id="533508" name="Picture 4"/>
          <p:cNvPicPr>
            <a:picLocks noChangeAspect="1" noChangeArrowheads="1"/>
          </p:cNvPicPr>
          <p:nvPr/>
        </p:nvPicPr>
        <p:blipFill>
          <a:blip r:embed="rId3" cstate="print"/>
          <a:srcRect/>
          <a:stretch>
            <a:fillRect/>
          </a:stretch>
        </p:blipFill>
        <p:spPr bwMode="auto">
          <a:xfrm>
            <a:off x="0" y="20638"/>
            <a:ext cx="4908550" cy="6850062"/>
          </a:xfrm>
          <a:prstGeom prst="rect">
            <a:avLst/>
          </a:prstGeom>
          <a:noFill/>
          <a:ln w="9525">
            <a:noFill/>
            <a:miter lim="800000"/>
            <a:headEnd/>
            <a:tailEnd/>
          </a:ln>
          <a:effectLst/>
        </p:spPr>
      </p:pic>
      <p:pic>
        <p:nvPicPr>
          <p:cNvPr id="533509" name="Picture 5"/>
          <p:cNvPicPr>
            <a:picLocks noChangeAspect="1" noChangeArrowheads="1"/>
          </p:cNvPicPr>
          <p:nvPr/>
        </p:nvPicPr>
        <p:blipFill>
          <a:blip r:embed="rId4" cstate="print"/>
          <a:srcRect/>
          <a:stretch>
            <a:fillRect/>
          </a:stretch>
        </p:blipFill>
        <p:spPr bwMode="auto">
          <a:xfrm>
            <a:off x="4945063" y="1349375"/>
            <a:ext cx="4198937" cy="4044950"/>
          </a:xfrm>
          <a:prstGeom prst="rect">
            <a:avLst/>
          </a:prstGeom>
          <a:noFill/>
          <a:ln w="9525">
            <a:noFill/>
            <a:miter lim="800000"/>
            <a:headEnd/>
            <a:tailEnd/>
          </a:ln>
          <a:effectLst/>
        </p:spPr>
      </p:pic>
      <p:sp>
        <p:nvSpPr>
          <p:cNvPr id="533510" name="Rectangle 6"/>
          <p:cNvSpPr>
            <a:spLocks noChangeArrowheads="1"/>
          </p:cNvSpPr>
          <p:nvPr/>
        </p:nvSpPr>
        <p:spPr bwMode="auto">
          <a:xfrm>
            <a:off x="4899025" y="6399213"/>
            <a:ext cx="4233863" cy="274637"/>
          </a:xfrm>
          <a:prstGeom prst="rect">
            <a:avLst/>
          </a:prstGeom>
          <a:noFill/>
          <a:ln w="9525">
            <a:noFill/>
            <a:miter lim="800000"/>
            <a:headEnd/>
            <a:tailEnd/>
          </a:ln>
          <a:effectLst/>
        </p:spPr>
        <p:txBody>
          <a:bodyPr wrap="none">
            <a:spAutoFit/>
          </a:bodyPr>
          <a:lstStyle/>
          <a:p>
            <a:r>
              <a:rPr lang="en-US" sz="1200">
                <a:solidFill>
                  <a:schemeClr val="bg1"/>
                </a:solidFill>
              </a:rPr>
              <a:t>http://www.nasa.gov/topics/earth/features/arctic_thinice.html</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2328863" y="5910263"/>
            <a:ext cx="4491037" cy="160337"/>
          </a:xfrm>
          <a:prstGeom prst="rect">
            <a:avLst/>
          </a:prstGeom>
          <a:noFill/>
          <a:ln w="9525">
            <a:noFill/>
            <a:miter lim="800000"/>
            <a:headEnd/>
            <a:tailEnd/>
          </a:ln>
          <a:effectLst/>
        </p:spPr>
        <p:txBody>
          <a:bodyPr/>
          <a:lstStyle/>
          <a:p>
            <a:pPr algn="ctr">
              <a:lnSpc>
                <a:spcPct val="80000"/>
              </a:lnSpc>
              <a:spcBef>
                <a:spcPct val="20000"/>
              </a:spcBef>
            </a:pPr>
            <a:r>
              <a:rPr lang="en-US" sz="1000">
                <a:solidFill>
                  <a:schemeClr val="bg1"/>
                </a:solidFill>
              </a:rPr>
              <a:t>http://www.globalwarmingart.com/</a:t>
            </a:r>
          </a:p>
        </p:txBody>
      </p:sp>
      <p:pic>
        <p:nvPicPr>
          <p:cNvPr id="562179" name="Picture 3"/>
          <p:cNvPicPr>
            <a:picLocks noChangeAspect="1" noChangeArrowheads="1"/>
          </p:cNvPicPr>
          <p:nvPr/>
        </p:nvPicPr>
        <p:blipFill>
          <a:blip r:embed="rId3" cstate="print"/>
          <a:srcRect/>
          <a:stretch>
            <a:fillRect/>
          </a:stretch>
        </p:blipFill>
        <p:spPr bwMode="auto">
          <a:xfrm>
            <a:off x="1492250" y="1330325"/>
            <a:ext cx="6164263" cy="4573588"/>
          </a:xfrm>
          <a:prstGeom prst="rect">
            <a:avLst/>
          </a:prstGeom>
          <a:noFill/>
          <a:ln w="9525">
            <a:noFill/>
            <a:miter lim="800000"/>
            <a:headEnd/>
            <a:tailEnd/>
          </a:ln>
          <a:effectLst/>
        </p:spPr>
      </p:pic>
      <p:sp>
        <p:nvSpPr>
          <p:cNvPr id="562180" name="Rectangle 4"/>
          <p:cNvSpPr>
            <a:spLocks noGrp="1" noChangeArrowheads="1"/>
          </p:cNvSpPr>
          <p:nvPr>
            <p:ph type="title"/>
          </p:nvPr>
        </p:nvSpPr>
        <p:spPr>
          <a:noFill/>
          <a:ln/>
        </p:spPr>
        <p:txBody>
          <a:bodyPr/>
          <a:lstStyle/>
          <a:p>
            <a:r>
              <a:rPr lang="en-US" b="1">
                <a:solidFill>
                  <a:schemeClr val="bg1"/>
                </a:solidFill>
              </a:rPr>
              <a:t>Atmospheric CO</a:t>
            </a:r>
            <a:r>
              <a:rPr lang="en-US" b="1" baseline="-25000">
                <a:solidFill>
                  <a:schemeClr val="bg1"/>
                </a:solidFill>
              </a:rPr>
              <a:t>2</a:t>
            </a:r>
            <a:r>
              <a:rPr lang="en-US" b="1">
                <a:solidFill>
                  <a:schemeClr val="bg1"/>
                </a:solidFill>
              </a:rPr>
              <a:t> Changes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sp>
        <p:nvSpPr>
          <p:cNvPr id="31747" name="Content Placeholder 2"/>
          <p:cNvSpPr>
            <a:spLocks noGrp="1"/>
          </p:cNvSpPr>
          <p:nvPr>
            <p:ph idx="1"/>
          </p:nvPr>
        </p:nvSpPr>
        <p:spPr/>
        <p:txBody>
          <a:bodyPr/>
          <a:lstStyle/>
          <a:p>
            <a:pPr eaLnBrk="1" hangingPunct="1"/>
            <a:endParaRPr lang="en-US" smtClean="0"/>
          </a:p>
        </p:txBody>
      </p:sp>
      <p:pic>
        <p:nvPicPr>
          <p:cNvPr id="31748" name="Picture 2"/>
          <p:cNvPicPr>
            <a:picLocks noChangeAspect="1" noChangeArrowheads="1"/>
          </p:cNvPicPr>
          <p:nvPr/>
        </p:nvPicPr>
        <p:blipFill>
          <a:blip r:embed="rId2" cstate="print"/>
          <a:srcRect/>
          <a:stretch>
            <a:fillRect/>
          </a:stretch>
        </p:blipFill>
        <p:spPr bwMode="auto">
          <a:xfrm>
            <a:off x="1743075" y="1452563"/>
            <a:ext cx="5657850" cy="395287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smtClean="0"/>
          </a:p>
        </p:txBody>
      </p:sp>
      <p:sp>
        <p:nvSpPr>
          <p:cNvPr id="33795" name="Content Placeholder 2"/>
          <p:cNvSpPr>
            <a:spLocks noGrp="1"/>
          </p:cNvSpPr>
          <p:nvPr>
            <p:ph idx="1"/>
          </p:nvPr>
        </p:nvSpPr>
        <p:spPr/>
        <p:txBody>
          <a:bodyPr/>
          <a:lstStyle/>
          <a:p>
            <a:pPr eaLnBrk="1" hangingPunct="1"/>
            <a:endParaRPr lang="en-US" smtClean="0"/>
          </a:p>
        </p:txBody>
      </p:sp>
      <p:pic>
        <p:nvPicPr>
          <p:cNvPr id="33796" name="Picture 2"/>
          <p:cNvPicPr>
            <a:picLocks noChangeAspect="1" noChangeArrowheads="1"/>
          </p:cNvPicPr>
          <p:nvPr/>
        </p:nvPicPr>
        <p:blipFill>
          <a:blip r:embed="rId2" cstate="print"/>
          <a:srcRect/>
          <a:stretch>
            <a:fillRect/>
          </a:stretch>
        </p:blipFill>
        <p:spPr bwMode="auto">
          <a:xfrm>
            <a:off x="1066800" y="633413"/>
            <a:ext cx="7010400" cy="559117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441325" y="100013"/>
            <a:ext cx="8229600" cy="1143000"/>
          </a:xfrm>
        </p:spPr>
        <p:txBody>
          <a:bodyPr/>
          <a:lstStyle/>
          <a:p>
            <a:r>
              <a:rPr lang="en-US" sz="4000" b="1">
                <a:solidFill>
                  <a:schemeClr val="bg1"/>
                </a:solidFill>
              </a:rPr>
              <a:t>Emission Scenarios and Temperature Projections</a:t>
            </a:r>
          </a:p>
        </p:txBody>
      </p:sp>
      <p:sp>
        <p:nvSpPr>
          <p:cNvPr id="551939" name="Rectangle 3"/>
          <p:cNvSpPr>
            <a:spLocks noGrp="1" noChangeArrowheads="1"/>
          </p:cNvSpPr>
          <p:nvPr>
            <p:ph type="body" idx="1"/>
          </p:nvPr>
        </p:nvSpPr>
        <p:spPr/>
        <p:txBody>
          <a:bodyPr/>
          <a:lstStyle/>
          <a:p>
            <a:endParaRPr lang="en-US"/>
          </a:p>
        </p:txBody>
      </p:sp>
      <p:pic>
        <p:nvPicPr>
          <p:cNvPr id="551940" name="Picture 4" descr="SPM-5_FINAL"/>
          <p:cNvPicPr>
            <a:picLocks noChangeAspect="1" noChangeArrowheads="1"/>
          </p:cNvPicPr>
          <p:nvPr/>
        </p:nvPicPr>
        <p:blipFill>
          <a:blip r:embed="rId3" cstate="print"/>
          <a:srcRect/>
          <a:stretch>
            <a:fillRect/>
          </a:stretch>
        </p:blipFill>
        <p:spPr bwMode="auto">
          <a:xfrm>
            <a:off x="898525" y="1398588"/>
            <a:ext cx="7353300" cy="5218112"/>
          </a:xfrm>
          <a:prstGeom prst="rect">
            <a:avLst/>
          </a:prstGeom>
          <a:noFill/>
        </p:spPr>
      </p:pic>
      <p:sp>
        <p:nvSpPr>
          <p:cNvPr id="551941" name="Text Box 5"/>
          <p:cNvSpPr txBox="1">
            <a:spLocks noChangeArrowheads="1"/>
          </p:cNvSpPr>
          <p:nvPr/>
        </p:nvSpPr>
        <p:spPr bwMode="auto">
          <a:xfrm>
            <a:off x="7007225" y="6242050"/>
            <a:ext cx="1052513" cy="304800"/>
          </a:xfrm>
          <a:prstGeom prst="rect">
            <a:avLst/>
          </a:prstGeom>
          <a:noFill/>
          <a:ln w="9525">
            <a:noFill/>
            <a:miter lim="800000"/>
            <a:headEnd/>
            <a:tailEnd/>
          </a:ln>
          <a:effectLst/>
        </p:spPr>
        <p:txBody>
          <a:bodyPr wrap="none">
            <a:spAutoFit/>
          </a:bodyPr>
          <a:lstStyle/>
          <a:p>
            <a:r>
              <a:rPr lang="en-US" sz="1400" b="1"/>
              <a:t>IPCC 2007</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441325" y="163513"/>
            <a:ext cx="8229600" cy="1143000"/>
          </a:xfrm>
        </p:spPr>
        <p:txBody>
          <a:bodyPr/>
          <a:lstStyle/>
          <a:p>
            <a:r>
              <a:rPr lang="en-US" b="1">
                <a:solidFill>
                  <a:schemeClr val="bg1"/>
                </a:solidFill>
              </a:rPr>
              <a:t>Range of projections</a:t>
            </a:r>
          </a:p>
        </p:txBody>
      </p:sp>
      <p:sp>
        <p:nvSpPr>
          <p:cNvPr id="553987" name="Rectangle 3"/>
          <p:cNvSpPr>
            <a:spLocks noGrp="1" noChangeArrowheads="1"/>
          </p:cNvSpPr>
          <p:nvPr>
            <p:ph type="body" idx="1"/>
          </p:nvPr>
        </p:nvSpPr>
        <p:spPr/>
        <p:txBody>
          <a:bodyPr/>
          <a:lstStyle/>
          <a:p>
            <a:endParaRPr lang="en-US"/>
          </a:p>
        </p:txBody>
      </p:sp>
      <p:pic>
        <p:nvPicPr>
          <p:cNvPr id="553988" name="Picture 4" descr="fig10_08_FINAL"/>
          <p:cNvPicPr>
            <a:picLocks noChangeAspect="1" noChangeArrowheads="1"/>
          </p:cNvPicPr>
          <p:nvPr/>
        </p:nvPicPr>
        <p:blipFill>
          <a:blip r:embed="rId3" cstate="print"/>
          <a:srcRect t="12350" b="14211"/>
          <a:stretch>
            <a:fillRect/>
          </a:stretch>
        </p:blipFill>
        <p:spPr bwMode="auto">
          <a:xfrm>
            <a:off x="622300" y="1236663"/>
            <a:ext cx="7874000" cy="4889500"/>
          </a:xfrm>
          <a:prstGeom prst="rect">
            <a:avLst/>
          </a:prstGeom>
          <a:noFill/>
        </p:spPr>
      </p:pic>
      <p:sp>
        <p:nvSpPr>
          <p:cNvPr id="553989" name="Text Box 5"/>
          <p:cNvSpPr txBox="1">
            <a:spLocks noChangeArrowheads="1"/>
          </p:cNvSpPr>
          <p:nvPr/>
        </p:nvSpPr>
        <p:spPr bwMode="auto">
          <a:xfrm>
            <a:off x="700088" y="1246188"/>
            <a:ext cx="696912" cy="304800"/>
          </a:xfrm>
          <a:prstGeom prst="rect">
            <a:avLst/>
          </a:prstGeom>
          <a:noFill/>
          <a:ln w="9525">
            <a:noFill/>
            <a:miter lim="800000"/>
            <a:headEnd/>
            <a:tailEnd/>
          </a:ln>
          <a:effectLst/>
        </p:spPr>
        <p:txBody>
          <a:bodyPr wrap="none">
            <a:spAutoFit/>
          </a:bodyPr>
          <a:lstStyle/>
          <a:p>
            <a:r>
              <a:rPr lang="en-US" sz="1400" b="1" i="1">
                <a:solidFill>
                  <a:srgbClr val="33CC33"/>
                </a:solidFill>
              </a:rPr>
              <a:t>Better</a:t>
            </a:r>
          </a:p>
        </p:txBody>
      </p:sp>
      <p:sp>
        <p:nvSpPr>
          <p:cNvPr id="553990" name="Text Box 6"/>
          <p:cNvSpPr txBox="1">
            <a:spLocks noChangeArrowheads="1"/>
          </p:cNvSpPr>
          <p:nvPr/>
        </p:nvSpPr>
        <p:spPr bwMode="auto">
          <a:xfrm>
            <a:off x="682625" y="4219575"/>
            <a:ext cx="727075" cy="304800"/>
          </a:xfrm>
          <a:prstGeom prst="rect">
            <a:avLst/>
          </a:prstGeom>
          <a:noFill/>
          <a:ln w="9525">
            <a:noFill/>
            <a:miter lim="800000"/>
            <a:headEnd/>
            <a:tailEnd/>
          </a:ln>
          <a:effectLst/>
        </p:spPr>
        <p:txBody>
          <a:bodyPr wrap="none">
            <a:spAutoFit/>
          </a:bodyPr>
          <a:lstStyle/>
          <a:p>
            <a:r>
              <a:rPr lang="en-US" sz="1400" b="1" i="1">
                <a:solidFill>
                  <a:srgbClr val="FF0000"/>
                </a:solidFill>
              </a:rPr>
              <a:t>Worse</a:t>
            </a:r>
          </a:p>
        </p:txBody>
      </p:sp>
      <p:sp>
        <p:nvSpPr>
          <p:cNvPr id="553991" name="Line 7"/>
          <p:cNvSpPr>
            <a:spLocks noChangeShapeType="1"/>
          </p:cNvSpPr>
          <p:nvPr/>
        </p:nvSpPr>
        <p:spPr bwMode="auto">
          <a:xfrm>
            <a:off x="1039813" y="1617663"/>
            <a:ext cx="0" cy="2528887"/>
          </a:xfrm>
          <a:prstGeom prst="line">
            <a:avLst/>
          </a:prstGeom>
          <a:noFill/>
          <a:ln w="9525">
            <a:solidFill>
              <a:schemeClr val="tx1"/>
            </a:solidFill>
            <a:round/>
            <a:headEnd/>
            <a:tailEnd type="triangle" w="med" len="med"/>
          </a:ln>
          <a:effectLst/>
        </p:spPr>
        <p:txBody>
          <a:bodyPr/>
          <a:lstStyle/>
          <a:p>
            <a:endParaRPr lang="en-US"/>
          </a:p>
        </p:txBody>
      </p:sp>
      <p:sp>
        <p:nvSpPr>
          <p:cNvPr id="553992" name="Text Box 8"/>
          <p:cNvSpPr txBox="1">
            <a:spLocks noChangeArrowheads="1"/>
          </p:cNvSpPr>
          <p:nvPr/>
        </p:nvSpPr>
        <p:spPr bwMode="auto">
          <a:xfrm>
            <a:off x="7388225" y="5770563"/>
            <a:ext cx="1052513" cy="304800"/>
          </a:xfrm>
          <a:prstGeom prst="rect">
            <a:avLst/>
          </a:prstGeom>
          <a:noFill/>
          <a:ln w="9525">
            <a:noFill/>
            <a:miter lim="800000"/>
            <a:headEnd/>
            <a:tailEnd/>
          </a:ln>
          <a:effectLst/>
        </p:spPr>
        <p:txBody>
          <a:bodyPr wrap="none">
            <a:spAutoFit/>
          </a:bodyPr>
          <a:lstStyle/>
          <a:p>
            <a:r>
              <a:rPr lang="en-US" sz="1400" b="1"/>
              <a:t>IPCC 2007</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lstStyle/>
          <a:p>
            <a:endParaRPr lang="en-US"/>
          </a:p>
        </p:txBody>
      </p:sp>
      <p:sp>
        <p:nvSpPr>
          <p:cNvPr id="545795" name="Rectangle 3"/>
          <p:cNvSpPr>
            <a:spLocks noGrp="1" noChangeArrowheads="1"/>
          </p:cNvSpPr>
          <p:nvPr>
            <p:ph type="body" idx="1"/>
          </p:nvPr>
        </p:nvSpPr>
        <p:spPr/>
        <p:txBody>
          <a:bodyPr/>
          <a:lstStyle/>
          <a:p>
            <a:endParaRPr lang="en-US"/>
          </a:p>
        </p:txBody>
      </p:sp>
      <p:pic>
        <p:nvPicPr>
          <p:cNvPr id="545796" name="Picture 4"/>
          <p:cNvPicPr>
            <a:picLocks noChangeAspect="1" noChangeArrowheads="1"/>
          </p:cNvPicPr>
          <p:nvPr/>
        </p:nvPicPr>
        <p:blipFill>
          <a:blip r:embed="rId3" cstate="print"/>
          <a:srcRect/>
          <a:stretch>
            <a:fillRect/>
          </a:stretch>
        </p:blipFill>
        <p:spPr bwMode="auto">
          <a:xfrm>
            <a:off x="2109788" y="220663"/>
            <a:ext cx="4908550" cy="6451600"/>
          </a:xfrm>
          <a:prstGeom prst="rect">
            <a:avLst/>
          </a:prstGeom>
          <a:noFill/>
          <a:ln w="9525">
            <a:noFill/>
            <a:miter lim="800000"/>
            <a:headEnd/>
            <a:tailEnd/>
          </a:ln>
          <a:effectLst/>
        </p:spPr>
      </p:pic>
      <p:pic>
        <p:nvPicPr>
          <p:cNvPr id="545797" name="Picture 5"/>
          <p:cNvPicPr>
            <a:picLocks noChangeAspect="1" noChangeArrowheads="1"/>
          </p:cNvPicPr>
          <p:nvPr/>
        </p:nvPicPr>
        <p:blipFill>
          <a:blip r:embed="rId4" cstate="print"/>
          <a:srcRect/>
          <a:stretch>
            <a:fillRect/>
          </a:stretch>
        </p:blipFill>
        <p:spPr bwMode="auto">
          <a:xfrm>
            <a:off x="1466850" y="925513"/>
            <a:ext cx="6183313" cy="50403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5797"/>
                                        </p:tgtEl>
                                        <p:attrNameLst>
                                          <p:attrName>style.visibility</p:attrName>
                                        </p:attrNameLst>
                                      </p:cBhvr>
                                      <p:to>
                                        <p:strVal val="visible"/>
                                      </p:to>
                                    </p:set>
                                    <p:animEffect transition="in" filter="blinds(horizontal)">
                                      <p:cBhvr>
                                        <p:cTn id="7" dur="500"/>
                                        <p:tgtEl>
                                          <p:spTgt spid="545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p:txBody>
          <a:bodyPr/>
          <a:lstStyle/>
          <a:p>
            <a:r>
              <a:rPr lang="en-US" b="1">
                <a:solidFill>
                  <a:schemeClr val="bg1"/>
                </a:solidFill>
              </a:rPr>
              <a:t>Temp Projections for Arizona</a:t>
            </a:r>
          </a:p>
        </p:txBody>
      </p:sp>
      <p:sp>
        <p:nvSpPr>
          <p:cNvPr id="465923" name="Rectangle 3"/>
          <p:cNvSpPr>
            <a:spLocks noGrp="1" noChangeArrowheads="1"/>
          </p:cNvSpPr>
          <p:nvPr>
            <p:ph type="body" idx="1"/>
          </p:nvPr>
        </p:nvSpPr>
        <p:spPr/>
        <p:txBody>
          <a:bodyPr/>
          <a:lstStyle/>
          <a:p>
            <a:endParaRPr lang="en-US"/>
          </a:p>
        </p:txBody>
      </p:sp>
      <p:pic>
        <p:nvPicPr>
          <p:cNvPr id="465924" name="Picture 4" descr="wy_temp"/>
          <p:cNvPicPr>
            <a:picLocks noChangeAspect="1" noChangeArrowheads="1"/>
          </p:cNvPicPr>
          <p:nvPr/>
        </p:nvPicPr>
        <p:blipFill>
          <a:blip r:embed="rId3" cstate="print"/>
          <a:srcRect/>
          <a:stretch>
            <a:fillRect/>
          </a:stretch>
        </p:blipFill>
        <p:spPr bwMode="auto">
          <a:xfrm>
            <a:off x="485775" y="1936750"/>
            <a:ext cx="4000500" cy="2874963"/>
          </a:xfrm>
          <a:prstGeom prst="rect">
            <a:avLst/>
          </a:prstGeom>
          <a:noFill/>
        </p:spPr>
      </p:pic>
      <p:pic>
        <p:nvPicPr>
          <p:cNvPr id="465925" name="Picture 5" descr="DJF_JJA_temp"/>
          <p:cNvPicPr>
            <a:picLocks noChangeAspect="1" noChangeArrowheads="1"/>
          </p:cNvPicPr>
          <p:nvPr/>
        </p:nvPicPr>
        <p:blipFill>
          <a:blip r:embed="rId4" cstate="print"/>
          <a:srcRect/>
          <a:stretch>
            <a:fillRect/>
          </a:stretch>
        </p:blipFill>
        <p:spPr bwMode="auto">
          <a:xfrm>
            <a:off x="4652963" y="1922463"/>
            <a:ext cx="4017962" cy="2889250"/>
          </a:xfrm>
          <a:prstGeom prst="rect">
            <a:avLst/>
          </a:prstGeom>
          <a:noFill/>
        </p:spPr>
      </p:pic>
      <p:sp>
        <p:nvSpPr>
          <p:cNvPr id="465926" name="Text Box 6"/>
          <p:cNvSpPr txBox="1">
            <a:spLocks noChangeArrowheads="1"/>
          </p:cNvSpPr>
          <p:nvPr/>
        </p:nvSpPr>
        <p:spPr bwMode="auto">
          <a:xfrm>
            <a:off x="1835150" y="5092700"/>
            <a:ext cx="5480050" cy="641350"/>
          </a:xfrm>
          <a:prstGeom prst="rect">
            <a:avLst/>
          </a:prstGeom>
          <a:noFill/>
          <a:ln w="9525">
            <a:noFill/>
            <a:miter lim="800000"/>
            <a:headEnd/>
            <a:tailEnd/>
          </a:ln>
          <a:effectLst/>
        </p:spPr>
        <p:txBody>
          <a:bodyPr wrap="none">
            <a:spAutoFit/>
          </a:bodyPr>
          <a:lstStyle/>
          <a:p>
            <a:pPr algn="ctr"/>
            <a:r>
              <a:rPr lang="en-US">
                <a:solidFill>
                  <a:schemeClr val="bg1"/>
                </a:solidFill>
              </a:rPr>
              <a:t>IPCC-AR4 18 model ensemble output</a:t>
            </a:r>
          </a:p>
          <a:p>
            <a:pPr algn="ctr"/>
            <a:r>
              <a:rPr lang="en-US">
                <a:solidFill>
                  <a:schemeClr val="bg1"/>
                </a:solidFill>
              </a:rPr>
              <a:t>Courtesy of Jon Eischeid and Marty Hoerling, NOAA</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442913" y="103188"/>
            <a:ext cx="8229600" cy="833437"/>
          </a:xfrm>
        </p:spPr>
        <p:txBody>
          <a:bodyPr/>
          <a:lstStyle/>
          <a:p>
            <a:r>
              <a:rPr lang="en-US" b="1">
                <a:solidFill>
                  <a:schemeClr val="bg1"/>
                </a:solidFill>
              </a:rPr>
              <a:t>Global Temperature Trend</a:t>
            </a:r>
          </a:p>
        </p:txBody>
      </p:sp>
      <p:sp>
        <p:nvSpPr>
          <p:cNvPr id="411653" name="Text Box 5"/>
          <p:cNvSpPr txBox="1">
            <a:spLocks noChangeArrowheads="1"/>
          </p:cNvSpPr>
          <p:nvPr/>
        </p:nvSpPr>
        <p:spPr bwMode="auto">
          <a:xfrm>
            <a:off x="3729038" y="6122988"/>
            <a:ext cx="1663700" cy="244475"/>
          </a:xfrm>
          <a:prstGeom prst="rect">
            <a:avLst/>
          </a:prstGeom>
          <a:noFill/>
          <a:ln w="9525">
            <a:noFill/>
            <a:miter lim="800000"/>
            <a:headEnd/>
            <a:tailEnd/>
          </a:ln>
          <a:effectLst/>
        </p:spPr>
        <p:txBody>
          <a:bodyPr wrap="none">
            <a:spAutoFit/>
          </a:bodyPr>
          <a:lstStyle/>
          <a:p>
            <a:r>
              <a:rPr lang="en-US" sz="1000">
                <a:solidFill>
                  <a:schemeClr val="bg1"/>
                </a:solidFill>
              </a:rPr>
              <a:t>http://www.ncdc.noaa.gov/</a:t>
            </a:r>
          </a:p>
        </p:txBody>
      </p:sp>
      <p:sp>
        <p:nvSpPr>
          <p:cNvPr id="411659" name="Text Box 11"/>
          <p:cNvSpPr txBox="1">
            <a:spLocks noChangeArrowheads="1"/>
          </p:cNvSpPr>
          <p:nvPr/>
        </p:nvSpPr>
        <p:spPr bwMode="auto">
          <a:xfrm>
            <a:off x="6440488" y="5729288"/>
            <a:ext cx="1941512" cy="244475"/>
          </a:xfrm>
          <a:prstGeom prst="rect">
            <a:avLst/>
          </a:prstGeom>
          <a:noFill/>
          <a:ln w="9525">
            <a:noFill/>
            <a:miter lim="800000"/>
            <a:headEnd/>
            <a:tailEnd/>
          </a:ln>
          <a:effectLst/>
        </p:spPr>
        <p:txBody>
          <a:bodyPr wrap="none">
            <a:spAutoFit/>
          </a:bodyPr>
          <a:lstStyle/>
          <a:p>
            <a:r>
              <a:rPr lang="en-US" sz="1000"/>
              <a:t>Updated through Jan-Aug 2008</a:t>
            </a:r>
          </a:p>
        </p:txBody>
      </p:sp>
      <p:pic>
        <p:nvPicPr>
          <p:cNvPr id="411660" name="Picture 12"/>
          <p:cNvPicPr>
            <a:picLocks noChangeAspect="1" noChangeArrowheads="1"/>
          </p:cNvPicPr>
          <p:nvPr/>
        </p:nvPicPr>
        <p:blipFill>
          <a:blip r:embed="rId3" cstate="print"/>
          <a:srcRect/>
          <a:stretch>
            <a:fillRect/>
          </a:stretch>
        </p:blipFill>
        <p:spPr bwMode="auto">
          <a:xfrm>
            <a:off x="700088" y="928688"/>
            <a:ext cx="7743825" cy="5000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dirty="0" smtClean="0"/>
          </a:p>
        </p:txBody>
      </p:sp>
      <p:sp>
        <p:nvSpPr>
          <p:cNvPr id="28675" name="Content Placeholder 2"/>
          <p:cNvSpPr>
            <a:spLocks noGrp="1"/>
          </p:cNvSpPr>
          <p:nvPr>
            <p:ph idx="1"/>
          </p:nvPr>
        </p:nvSpPr>
        <p:spPr/>
        <p:txBody>
          <a:bodyPr/>
          <a:lstStyle/>
          <a:p>
            <a:pPr eaLnBrk="1" hangingPunct="1"/>
            <a:endParaRPr lang="en-US" smtClean="0"/>
          </a:p>
        </p:txBody>
      </p:sp>
      <p:pic>
        <p:nvPicPr>
          <p:cNvPr id="28676" name="Picture 2"/>
          <p:cNvPicPr>
            <a:picLocks noChangeAspect="1" noChangeArrowheads="1"/>
          </p:cNvPicPr>
          <p:nvPr/>
        </p:nvPicPr>
        <p:blipFill>
          <a:blip r:embed="rId2" cstate="print"/>
          <a:srcRect/>
          <a:stretch>
            <a:fillRect/>
          </a:stretch>
        </p:blipFill>
        <p:spPr bwMode="auto">
          <a:xfrm>
            <a:off x="600075" y="1542894"/>
            <a:ext cx="7943850" cy="43148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566"/>
            <a:ext cx="9144000" cy="1143000"/>
          </a:xfrm>
        </p:spPr>
        <p:txBody>
          <a:bodyPr/>
          <a:lstStyle/>
          <a:p>
            <a:r>
              <a:rPr lang="en-US" b="1" dirty="0" smtClean="0">
                <a:solidFill>
                  <a:schemeClr val="bg1"/>
                </a:solidFill>
              </a:rPr>
              <a:t>Short-term Drought Conditions</a:t>
            </a:r>
            <a:endParaRPr lang="en-US" b="1"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96258" name="Picture 2" descr="http://www.cpc.ncep.noaa.gov/products/predictions/tools/edb/sbfinal.gif"/>
          <p:cNvPicPr>
            <a:picLocks noChangeAspect="1" noChangeArrowheads="1"/>
          </p:cNvPicPr>
          <p:nvPr/>
        </p:nvPicPr>
        <p:blipFill>
          <a:blip r:embed="rId2" cstate="print"/>
          <a:srcRect/>
          <a:stretch>
            <a:fillRect/>
          </a:stretch>
        </p:blipFill>
        <p:spPr bwMode="auto">
          <a:xfrm>
            <a:off x="1146409" y="1081158"/>
            <a:ext cx="6837529" cy="512814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endParaRPr lang="en-US"/>
          </a:p>
        </p:txBody>
      </p:sp>
      <p:pic>
        <p:nvPicPr>
          <p:cNvPr id="541699" name="Picture 3"/>
          <p:cNvPicPr>
            <a:picLocks noChangeAspect="1" noChangeArrowheads="1"/>
          </p:cNvPicPr>
          <p:nvPr/>
        </p:nvPicPr>
        <p:blipFill>
          <a:blip r:embed="rId3" cstate="print"/>
          <a:srcRect/>
          <a:stretch>
            <a:fillRect/>
          </a:stretch>
        </p:blipFill>
        <p:spPr bwMode="auto">
          <a:xfrm>
            <a:off x="0" y="698500"/>
            <a:ext cx="9144000" cy="2278063"/>
          </a:xfrm>
          <a:prstGeom prst="rect">
            <a:avLst/>
          </a:prstGeom>
          <a:noFill/>
          <a:ln w="9525">
            <a:noFill/>
            <a:miter lim="800000"/>
            <a:headEnd/>
            <a:tailEnd/>
          </a:ln>
          <a:effectLst/>
        </p:spPr>
      </p:pic>
      <p:pic>
        <p:nvPicPr>
          <p:cNvPr id="541700" name="Picture 4"/>
          <p:cNvPicPr>
            <a:picLocks noChangeAspect="1" noChangeArrowheads="1"/>
          </p:cNvPicPr>
          <p:nvPr/>
        </p:nvPicPr>
        <p:blipFill>
          <a:blip r:embed="rId4" cstate="print"/>
          <a:srcRect/>
          <a:stretch>
            <a:fillRect/>
          </a:stretch>
        </p:blipFill>
        <p:spPr bwMode="auto">
          <a:xfrm>
            <a:off x="31750" y="3279775"/>
            <a:ext cx="4575175" cy="2727325"/>
          </a:xfrm>
          <a:prstGeom prst="rect">
            <a:avLst/>
          </a:prstGeom>
          <a:noFill/>
          <a:ln w="9525">
            <a:noFill/>
            <a:miter lim="800000"/>
            <a:headEnd/>
            <a:tailEnd/>
          </a:ln>
          <a:effectLst/>
        </p:spPr>
      </p:pic>
      <p:pic>
        <p:nvPicPr>
          <p:cNvPr id="541701" name="Picture 5"/>
          <p:cNvPicPr>
            <a:picLocks noChangeAspect="1" noChangeArrowheads="1"/>
          </p:cNvPicPr>
          <p:nvPr/>
        </p:nvPicPr>
        <p:blipFill>
          <a:blip r:embed="rId5" cstate="print"/>
          <a:srcRect/>
          <a:stretch>
            <a:fillRect/>
          </a:stretch>
        </p:blipFill>
        <p:spPr bwMode="auto">
          <a:xfrm>
            <a:off x="4668838" y="3286125"/>
            <a:ext cx="4443412" cy="2714625"/>
          </a:xfrm>
          <a:prstGeom prst="rect">
            <a:avLst/>
          </a:prstGeom>
          <a:noFill/>
          <a:ln w="9525">
            <a:noFill/>
            <a:miter lim="800000"/>
            <a:headEnd/>
            <a:tailEnd/>
          </a:ln>
          <a:effectLst/>
        </p:spPr>
      </p:pic>
      <p:sp>
        <p:nvSpPr>
          <p:cNvPr id="541702" name="Text Box 6"/>
          <p:cNvSpPr txBox="1">
            <a:spLocks noChangeArrowheads="1"/>
          </p:cNvSpPr>
          <p:nvPr/>
        </p:nvSpPr>
        <p:spPr bwMode="auto">
          <a:xfrm>
            <a:off x="2055813" y="6535738"/>
            <a:ext cx="4991100" cy="274637"/>
          </a:xfrm>
          <a:prstGeom prst="rect">
            <a:avLst/>
          </a:prstGeom>
          <a:noFill/>
          <a:ln w="9525">
            <a:noFill/>
            <a:miter lim="800000"/>
            <a:headEnd/>
            <a:tailEnd/>
          </a:ln>
          <a:effectLst/>
        </p:spPr>
        <p:txBody>
          <a:bodyPr wrap="none">
            <a:spAutoFit/>
          </a:bodyPr>
          <a:lstStyle/>
          <a:p>
            <a:r>
              <a:rPr lang="en-US" sz="1200">
                <a:solidFill>
                  <a:schemeClr val="bg1"/>
                </a:solidFill>
              </a:rPr>
              <a:t>Solomon et al. 2009, Proceedings of the National Academy of Sciences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p:cNvPicPr>
            <a:picLocks noChangeAspect="1" noChangeArrowheads="1"/>
          </p:cNvPicPr>
          <p:nvPr/>
        </p:nvPicPr>
        <p:blipFill>
          <a:blip r:embed="rId3" cstate="print"/>
          <a:srcRect/>
          <a:stretch>
            <a:fillRect/>
          </a:stretch>
        </p:blipFill>
        <p:spPr bwMode="auto">
          <a:xfrm>
            <a:off x="0" y="698500"/>
            <a:ext cx="9144000" cy="2278063"/>
          </a:xfrm>
          <a:prstGeom prst="rect">
            <a:avLst/>
          </a:prstGeom>
          <a:noFill/>
          <a:ln w="9525">
            <a:noFill/>
            <a:miter lim="800000"/>
            <a:headEnd/>
            <a:tailEnd/>
          </a:ln>
          <a:effectLst/>
        </p:spPr>
      </p:pic>
      <p:sp>
        <p:nvSpPr>
          <p:cNvPr id="543747" name="Text Box 3"/>
          <p:cNvSpPr txBox="1">
            <a:spLocks noChangeArrowheads="1"/>
          </p:cNvSpPr>
          <p:nvPr/>
        </p:nvSpPr>
        <p:spPr bwMode="auto">
          <a:xfrm>
            <a:off x="2055813" y="6535738"/>
            <a:ext cx="4991100" cy="274637"/>
          </a:xfrm>
          <a:prstGeom prst="rect">
            <a:avLst/>
          </a:prstGeom>
          <a:noFill/>
          <a:ln w="9525">
            <a:noFill/>
            <a:miter lim="800000"/>
            <a:headEnd/>
            <a:tailEnd/>
          </a:ln>
          <a:effectLst/>
        </p:spPr>
        <p:txBody>
          <a:bodyPr wrap="none">
            <a:spAutoFit/>
          </a:bodyPr>
          <a:lstStyle/>
          <a:p>
            <a:r>
              <a:rPr lang="en-US" sz="1200">
                <a:solidFill>
                  <a:schemeClr val="bg1"/>
                </a:solidFill>
              </a:rPr>
              <a:t>Solomon et al. 2009, Proceedings of the National Academy of Sciences</a:t>
            </a:r>
          </a:p>
        </p:txBody>
      </p:sp>
      <p:pic>
        <p:nvPicPr>
          <p:cNvPr id="543748" name="Picture 4"/>
          <p:cNvPicPr>
            <a:picLocks noChangeAspect="1" noChangeArrowheads="1"/>
          </p:cNvPicPr>
          <p:nvPr/>
        </p:nvPicPr>
        <p:blipFill>
          <a:blip r:embed="rId4" cstate="print"/>
          <a:srcRect/>
          <a:stretch>
            <a:fillRect/>
          </a:stretch>
        </p:blipFill>
        <p:spPr bwMode="auto">
          <a:xfrm>
            <a:off x="1227138" y="447675"/>
            <a:ext cx="6694487" cy="59959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3748"/>
                                        </p:tgtEl>
                                        <p:attrNameLst>
                                          <p:attrName>style.visibility</p:attrName>
                                        </p:attrNameLst>
                                      </p:cBhvr>
                                      <p:to>
                                        <p:strVal val="visible"/>
                                      </p:to>
                                    </p:set>
                                    <p:animEffect transition="in" filter="blinds(horizontal)">
                                      <p:cBhvr>
                                        <p:cTn id="7" dur="500"/>
                                        <p:tgtEl>
                                          <p:spTgt spid="54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234950" y="2303463"/>
            <a:ext cx="4340225" cy="1143000"/>
          </a:xfrm>
        </p:spPr>
        <p:txBody>
          <a:bodyPr/>
          <a:lstStyle/>
          <a:p>
            <a:r>
              <a:rPr lang="en-US" sz="4000" b="1">
                <a:solidFill>
                  <a:schemeClr val="bg1"/>
                </a:solidFill>
              </a:rPr>
              <a:t>Emission and climate change scenarios</a:t>
            </a:r>
            <a:br>
              <a:rPr lang="en-US" sz="4000" b="1">
                <a:solidFill>
                  <a:schemeClr val="bg1"/>
                </a:solidFill>
              </a:rPr>
            </a:br>
            <a:r>
              <a:rPr lang="en-US" sz="1800" b="1">
                <a:solidFill>
                  <a:schemeClr val="bg1"/>
                </a:solidFill>
              </a:rPr>
              <a:t>(UK Met Office 2008)</a:t>
            </a:r>
          </a:p>
        </p:txBody>
      </p:sp>
      <p:pic>
        <p:nvPicPr>
          <p:cNvPr id="537603" name="Picture 3"/>
          <p:cNvPicPr>
            <a:picLocks noChangeAspect="1" noChangeArrowheads="1"/>
          </p:cNvPicPr>
          <p:nvPr/>
        </p:nvPicPr>
        <p:blipFill>
          <a:blip r:embed="rId3" cstate="print"/>
          <a:srcRect/>
          <a:stretch>
            <a:fillRect/>
          </a:stretch>
        </p:blipFill>
        <p:spPr bwMode="auto">
          <a:xfrm>
            <a:off x="5521325" y="149225"/>
            <a:ext cx="3184525" cy="6592888"/>
          </a:xfrm>
          <a:prstGeom prst="rect">
            <a:avLst/>
          </a:prstGeom>
          <a:noFill/>
          <a:ln w="9525">
            <a:noFill/>
            <a:miter lim="800000"/>
            <a:headEnd/>
            <a:tailEnd/>
          </a:ln>
          <a:effectLst/>
        </p:spPr>
      </p:pic>
      <p:grpSp>
        <p:nvGrpSpPr>
          <p:cNvPr id="2" name="Group 4"/>
          <p:cNvGrpSpPr>
            <a:grpSpLocks/>
          </p:cNvGrpSpPr>
          <p:nvPr/>
        </p:nvGrpSpPr>
        <p:grpSpPr bwMode="auto">
          <a:xfrm>
            <a:off x="63500" y="758825"/>
            <a:ext cx="8993188" cy="5707063"/>
            <a:chOff x="40" y="478"/>
            <a:chExt cx="5665" cy="3595"/>
          </a:xfrm>
        </p:grpSpPr>
        <p:pic>
          <p:nvPicPr>
            <p:cNvPr id="537605" name="Picture 5"/>
            <p:cNvPicPr>
              <a:picLocks noChangeAspect="1" noChangeArrowheads="1"/>
            </p:cNvPicPr>
            <p:nvPr/>
          </p:nvPicPr>
          <p:blipFill>
            <a:blip r:embed="rId4" cstate="print"/>
            <a:srcRect/>
            <a:stretch>
              <a:fillRect/>
            </a:stretch>
          </p:blipFill>
          <p:spPr bwMode="auto">
            <a:xfrm>
              <a:off x="2962" y="478"/>
              <a:ext cx="2743" cy="3365"/>
            </a:xfrm>
            <a:prstGeom prst="rect">
              <a:avLst/>
            </a:prstGeom>
            <a:noFill/>
            <a:ln w="9525">
              <a:noFill/>
              <a:miter lim="800000"/>
              <a:headEnd/>
              <a:tailEnd/>
            </a:ln>
            <a:effectLst/>
          </p:spPr>
        </p:pic>
        <p:pic>
          <p:nvPicPr>
            <p:cNvPr id="537606" name="Picture 6"/>
            <p:cNvPicPr>
              <a:picLocks noChangeAspect="1" noChangeArrowheads="1"/>
            </p:cNvPicPr>
            <p:nvPr/>
          </p:nvPicPr>
          <p:blipFill>
            <a:blip r:embed="rId5" cstate="print"/>
            <a:srcRect/>
            <a:stretch>
              <a:fillRect/>
            </a:stretch>
          </p:blipFill>
          <p:spPr bwMode="auto">
            <a:xfrm>
              <a:off x="40" y="481"/>
              <a:ext cx="2882" cy="2869"/>
            </a:xfrm>
            <a:prstGeom prst="rect">
              <a:avLst/>
            </a:prstGeom>
            <a:noFill/>
            <a:ln w="9525">
              <a:noFill/>
              <a:miter lim="800000"/>
              <a:headEnd/>
              <a:tailEnd/>
            </a:ln>
            <a:effectLst/>
          </p:spPr>
        </p:pic>
        <p:pic>
          <p:nvPicPr>
            <p:cNvPr id="537607" name="Picture 7"/>
            <p:cNvPicPr>
              <a:picLocks noChangeAspect="1" noChangeArrowheads="1"/>
            </p:cNvPicPr>
            <p:nvPr/>
          </p:nvPicPr>
          <p:blipFill>
            <a:blip r:embed="rId6" cstate="print"/>
            <a:srcRect/>
            <a:stretch>
              <a:fillRect/>
            </a:stretch>
          </p:blipFill>
          <p:spPr bwMode="auto">
            <a:xfrm>
              <a:off x="321" y="3393"/>
              <a:ext cx="2601" cy="68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441325" y="131763"/>
            <a:ext cx="8229600" cy="515937"/>
          </a:xfrm>
        </p:spPr>
        <p:txBody>
          <a:bodyPr/>
          <a:lstStyle/>
          <a:p>
            <a:r>
              <a:rPr lang="en-US" sz="4000" b="1">
                <a:solidFill>
                  <a:schemeClr val="bg1"/>
                </a:solidFill>
              </a:rPr>
              <a:t>Trends in CO</a:t>
            </a:r>
            <a:r>
              <a:rPr lang="en-US" sz="4000" b="1" baseline="-25000">
                <a:solidFill>
                  <a:schemeClr val="bg1"/>
                </a:solidFill>
              </a:rPr>
              <a:t>2</a:t>
            </a:r>
          </a:p>
        </p:txBody>
      </p:sp>
      <p:sp>
        <p:nvSpPr>
          <p:cNvPr id="535555" name="Rectangle 3"/>
          <p:cNvSpPr>
            <a:spLocks noGrp="1" noChangeArrowheads="1"/>
          </p:cNvSpPr>
          <p:nvPr>
            <p:ph type="body" idx="1"/>
          </p:nvPr>
        </p:nvSpPr>
        <p:spPr/>
        <p:txBody>
          <a:bodyPr/>
          <a:lstStyle/>
          <a:p>
            <a:endParaRPr lang="en-US"/>
          </a:p>
        </p:txBody>
      </p:sp>
      <p:pic>
        <p:nvPicPr>
          <p:cNvPr id="535556" name="Picture 4"/>
          <p:cNvPicPr>
            <a:picLocks noChangeAspect="1" noChangeArrowheads="1"/>
          </p:cNvPicPr>
          <p:nvPr/>
        </p:nvPicPr>
        <p:blipFill>
          <a:blip r:embed="rId3" cstate="print"/>
          <a:srcRect/>
          <a:stretch>
            <a:fillRect/>
          </a:stretch>
        </p:blipFill>
        <p:spPr bwMode="auto">
          <a:xfrm>
            <a:off x="0" y="0"/>
            <a:ext cx="9144000" cy="6797675"/>
          </a:xfrm>
          <a:prstGeom prst="rect">
            <a:avLst/>
          </a:prstGeom>
          <a:noFill/>
          <a:ln w="9525">
            <a:noFill/>
            <a:miter lim="800000"/>
            <a:headEnd/>
            <a:tailEnd/>
          </a:ln>
          <a:effectLst/>
        </p:spPr>
      </p:pic>
      <p:sp>
        <p:nvSpPr>
          <p:cNvPr id="535557" name="Text Box 5"/>
          <p:cNvSpPr txBox="1">
            <a:spLocks noChangeArrowheads="1"/>
          </p:cNvSpPr>
          <p:nvPr/>
        </p:nvSpPr>
        <p:spPr bwMode="auto">
          <a:xfrm>
            <a:off x="1624013" y="2101850"/>
            <a:ext cx="3863975" cy="1474788"/>
          </a:xfrm>
          <a:prstGeom prst="rect">
            <a:avLst/>
          </a:prstGeom>
          <a:solidFill>
            <a:srgbClr val="DDDDDD"/>
          </a:solidFill>
          <a:ln w="9525">
            <a:solidFill>
              <a:schemeClr val="tx1"/>
            </a:solidFill>
            <a:miter lim="800000"/>
            <a:headEnd/>
            <a:tailEnd/>
          </a:ln>
          <a:effectLst/>
        </p:spPr>
        <p:txBody>
          <a:bodyPr wrap="none">
            <a:spAutoFit/>
          </a:bodyPr>
          <a:lstStyle/>
          <a:p>
            <a:pPr>
              <a:buFontTx/>
              <a:buChar char="•"/>
            </a:pPr>
            <a:r>
              <a:rPr lang="en-US" b="1">
                <a:solidFill>
                  <a:srgbClr val="FF0000"/>
                </a:solidFill>
              </a:rPr>
              <a:t> Pre-industrial Amount:	280 ppm</a:t>
            </a:r>
          </a:p>
          <a:p>
            <a:pPr>
              <a:buFontTx/>
              <a:buChar char="•"/>
            </a:pPr>
            <a:r>
              <a:rPr lang="en-US" b="1">
                <a:solidFill>
                  <a:srgbClr val="FF0000"/>
                </a:solidFill>
              </a:rPr>
              <a:t> Present Amount: 385 ppm</a:t>
            </a:r>
          </a:p>
          <a:p>
            <a:pPr>
              <a:buFontTx/>
              <a:buChar char="•"/>
            </a:pPr>
            <a:r>
              <a:rPr lang="en-US" b="1">
                <a:solidFill>
                  <a:srgbClr val="FF0000"/>
                </a:solidFill>
              </a:rPr>
              <a:t> 450 ppm = ~2</a:t>
            </a:r>
            <a:r>
              <a:rPr lang="en-US" b="1">
                <a:solidFill>
                  <a:srgbClr val="FF0000"/>
                </a:solidFill>
                <a:cs typeface="Arial" charset="0"/>
              </a:rPr>
              <a:t>°C warming</a:t>
            </a:r>
          </a:p>
          <a:p>
            <a:pPr>
              <a:buFontTx/>
              <a:buChar char="•"/>
            </a:pPr>
            <a:r>
              <a:rPr lang="en-US" b="1">
                <a:solidFill>
                  <a:srgbClr val="FF0000"/>
                </a:solidFill>
              </a:rPr>
              <a:t> Current trend: 2 ppm/yr</a:t>
            </a:r>
          </a:p>
          <a:p>
            <a:r>
              <a:rPr lang="en-US" b="1">
                <a:solidFill>
                  <a:srgbClr val="FF0000"/>
                </a:solidFill>
              </a:rPr>
              <a:t>(J. Hansen 2007)</a:t>
            </a:r>
          </a:p>
        </p:txBody>
      </p:sp>
      <p:sp>
        <p:nvSpPr>
          <p:cNvPr id="535558" name="Rectangle 6"/>
          <p:cNvSpPr>
            <a:spLocks noChangeArrowheads="1"/>
          </p:cNvSpPr>
          <p:nvPr/>
        </p:nvSpPr>
        <p:spPr bwMode="auto">
          <a:xfrm>
            <a:off x="6084888" y="6503988"/>
            <a:ext cx="3059112" cy="274637"/>
          </a:xfrm>
          <a:prstGeom prst="rect">
            <a:avLst/>
          </a:prstGeom>
          <a:noFill/>
          <a:ln w="9525">
            <a:noFill/>
            <a:miter lim="800000"/>
            <a:headEnd/>
            <a:tailEnd/>
          </a:ln>
          <a:effectLst/>
        </p:spPr>
        <p:txBody>
          <a:bodyPr wrap="none">
            <a:spAutoFit/>
          </a:bodyPr>
          <a:lstStyle/>
          <a:p>
            <a:r>
              <a:rPr lang="en-US" sz="1200"/>
              <a:t>http://www.esrl.noaa.gov/gmd/ccgg/trends/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0485" y="2485285"/>
            <a:ext cx="2029768" cy="1143000"/>
          </a:xfrm>
        </p:spPr>
        <p:txBody>
          <a:bodyPr/>
          <a:lstStyle/>
          <a:p>
            <a:pPr eaLnBrk="1" hangingPunct="1"/>
            <a:r>
              <a:rPr lang="en-US" sz="2400" b="1" dirty="0" smtClean="0">
                <a:solidFill>
                  <a:schemeClr val="bg1"/>
                </a:solidFill>
              </a:rPr>
              <a:t>Major warming and cooling influences on climate: 1750-2005</a:t>
            </a:r>
          </a:p>
        </p:txBody>
      </p:sp>
      <p:pic>
        <p:nvPicPr>
          <p:cNvPr id="26628" name="Picture 2"/>
          <p:cNvPicPr>
            <a:picLocks noChangeAspect="1" noChangeArrowheads="1"/>
          </p:cNvPicPr>
          <p:nvPr/>
        </p:nvPicPr>
        <p:blipFill>
          <a:blip r:embed="rId2" cstate="print"/>
          <a:srcRect/>
          <a:stretch>
            <a:fillRect/>
          </a:stretch>
        </p:blipFill>
        <p:spPr bwMode="auto">
          <a:xfrm>
            <a:off x="2207891" y="0"/>
            <a:ext cx="6936110" cy="6858000"/>
          </a:xfrm>
          <a:prstGeom prst="rect">
            <a:avLst/>
          </a:prstGeom>
          <a:noFill/>
          <a:ln w="9525">
            <a:noFill/>
            <a:miter lim="800000"/>
            <a:headEnd/>
            <a:tailEnd/>
          </a:ln>
        </p:spPr>
      </p:pic>
      <p:sp>
        <p:nvSpPr>
          <p:cNvPr id="5" name="TextBox 4"/>
          <p:cNvSpPr txBox="1"/>
          <p:nvPr/>
        </p:nvSpPr>
        <p:spPr>
          <a:xfrm>
            <a:off x="283782" y="4397112"/>
            <a:ext cx="1745029" cy="369332"/>
          </a:xfrm>
          <a:prstGeom prst="rect">
            <a:avLst/>
          </a:prstGeom>
          <a:noFill/>
        </p:spPr>
        <p:txBody>
          <a:bodyPr wrap="none" rtlCol="0">
            <a:spAutoFit/>
          </a:bodyPr>
          <a:lstStyle/>
          <a:p>
            <a:r>
              <a:rPr lang="en-US" b="1" dirty="0" smtClean="0">
                <a:solidFill>
                  <a:schemeClr val="bg1"/>
                </a:solidFill>
              </a:rPr>
              <a:t>USGCRP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304800" y="274638"/>
            <a:ext cx="8504238" cy="1143000"/>
          </a:xfrm>
        </p:spPr>
        <p:txBody>
          <a:bodyPr/>
          <a:lstStyle/>
          <a:p>
            <a:r>
              <a:rPr lang="en-US" sz="4000" b="1">
                <a:solidFill>
                  <a:schemeClr val="bg1"/>
                </a:solidFill>
              </a:rPr>
              <a:t>Long-term Precipitation Variability</a:t>
            </a:r>
          </a:p>
        </p:txBody>
      </p:sp>
      <p:pic>
        <p:nvPicPr>
          <p:cNvPr id="75469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a:effectLst/>
        </p:spPr>
      </p:pic>
      <p:sp>
        <p:nvSpPr>
          <p:cNvPr id="754692" name="Text Box 4"/>
          <p:cNvSpPr txBox="1">
            <a:spLocks noChangeArrowheads="1"/>
          </p:cNvSpPr>
          <p:nvPr/>
        </p:nvSpPr>
        <p:spPr bwMode="auto">
          <a:xfrm>
            <a:off x="806450" y="936625"/>
            <a:ext cx="2517775" cy="457200"/>
          </a:xfrm>
          <a:prstGeom prst="rect">
            <a:avLst/>
          </a:prstGeom>
          <a:noFill/>
          <a:ln w="9525">
            <a:noFill/>
            <a:miter lim="800000"/>
            <a:headEnd/>
            <a:tailEnd/>
          </a:ln>
          <a:effectLst/>
        </p:spPr>
        <p:txBody>
          <a:bodyPr wrap="none">
            <a:spAutoFit/>
          </a:bodyPr>
          <a:lstStyle/>
          <a:p>
            <a:r>
              <a:rPr lang="en-US" sz="1200" b="1"/>
              <a:t>Annual Avg. Total Precip: 7.4 in.</a:t>
            </a:r>
          </a:p>
          <a:p>
            <a:r>
              <a:rPr lang="en-US" sz="1200" b="1"/>
              <a:t>Annual Avg. Total ET: 77.6 in</a:t>
            </a:r>
          </a:p>
        </p:txBody>
      </p:sp>
      <p:sp>
        <p:nvSpPr>
          <p:cNvPr id="754693" name="Text Box 5"/>
          <p:cNvSpPr txBox="1">
            <a:spLocks noChangeArrowheads="1"/>
          </p:cNvSpPr>
          <p:nvPr/>
        </p:nvSpPr>
        <p:spPr bwMode="auto">
          <a:xfrm>
            <a:off x="4764088" y="904875"/>
            <a:ext cx="3236912" cy="274638"/>
          </a:xfrm>
          <a:prstGeom prst="rect">
            <a:avLst/>
          </a:prstGeom>
          <a:noFill/>
          <a:ln w="9525">
            <a:noFill/>
            <a:miter lim="800000"/>
            <a:headEnd/>
            <a:tailEnd/>
          </a:ln>
          <a:effectLst/>
        </p:spPr>
        <p:txBody>
          <a:bodyPr wrap="none">
            <a:spAutoFit/>
          </a:bodyPr>
          <a:lstStyle/>
          <a:p>
            <a:r>
              <a:rPr lang="en-US" sz="1200" b="1"/>
              <a:t>Daily averages based on 1987-2007 period</a:t>
            </a:r>
          </a:p>
        </p:txBody>
      </p:sp>
      <p:pic>
        <p:nvPicPr>
          <p:cNvPr id="754694" name="Picture 6" descr="pla009"/>
          <p:cNvPicPr>
            <a:picLocks noChangeAspect="1" noChangeArrowheads="1"/>
          </p:cNvPicPr>
          <p:nvPr/>
        </p:nvPicPr>
        <p:blipFill>
          <a:blip r:embed="rId4" cstate="print"/>
          <a:srcRect l="15170" b="20972"/>
          <a:stretch>
            <a:fillRect/>
          </a:stretch>
        </p:blipFill>
        <p:spPr bwMode="auto">
          <a:xfrm>
            <a:off x="8089900" y="0"/>
            <a:ext cx="1054100" cy="1203325"/>
          </a:xfrm>
          <a:prstGeom prst="rect">
            <a:avLst/>
          </a:prstGeom>
          <a:noFill/>
        </p:spPr>
      </p:pic>
      <p:sp>
        <p:nvSpPr>
          <p:cNvPr id="754695" name="Oval 7"/>
          <p:cNvSpPr>
            <a:spLocks noChangeArrowheads="1"/>
          </p:cNvSpPr>
          <p:nvPr/>
        </p:nvSpPr>
        <p:spPr bwMode="auto">
          <a:xfrm>
            <a:off x="8670925" y="71755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754696" name="Line 8"/>
          <p:cNvSpPr>
            <a:spLocks noChangeShapeType="1"/>
          </p:cNvSpPr>
          <p:nvPr/>
        </p:nvSpPr>
        <p:spPr bwMode="auto">
          <a:xfrm flipH="1" flipV="1">
            <a:off x="6461125" y="411163"/>
            <a:ext cx="2133600" cy="320675"/>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98740" y="1181513"/>
            <a:ext cx="4362985" cy="36977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730364" y="3023599"/>
            <a:ext cx="4290348" cy="3649466"/>
          </a:xfrm>
          <a:prstGeom prst="rect">
            <a:avLst/>
          </a:prstGeom>
          <a:noFill/>
          <a:ln w="9525">
            <a:noFill/>
            <a:miter lim="800000"/>
            <a:headEnd/>
            <a:tailEnd/>
          </a:ln>
        </p:spPr>
      </p:pic>
      <p:sp>
        <p:nvSpPr>
          <p:cNvPr id="8" name="Rectangle 7"/>
          <p:cNvSpPr/>
          <p:nvPr/>
        </p:nvSpPr>
        <p:spPr>
          <a:xfrm>
            <a:off x="4096067" y="1805938"/>
            <a:ext cx="4664482" cy="369332"/>
          </a:xfrm>
          <a:prstGeom prst="rect">
            <a:avLst/>
          </a:prstGeom>
          <a:solidFill>
            <a:schemeClr val="bg1"/>
          </a:solidFill>
          <a:ln>
            <a:solidFill>
              <a:schemeClr val="bg2"/>
            </a:solidFill>
          </a:ln>
        </p:spPr>
        <p:txBody>
          <a:bodyPr wrap="none">
            <a:spAutoFit/>
          </a:bodyPr>
          <a:lstStyle/>
          <a:p>
            <a:r>
              <a:rPr lang="en-US" b="1" dirty="0" smtClean="0"/>
              <a:t>http://www.southwestclimatechange.org/</a:t>
            </a:r>
            <a:endParaRPr lang="en-US" b="1" dirty="0"/>
          </a:p>
        </p:txBody>
      </p:sp>
      <p:sp>
        <p:nvSpPr>
          <p:cNvPr id="9" name="Rectangle 8"/>
          <p:cNvSpPr/>
          <p:nvPr/>
        </p:nvSpPr>
        <p:spPr>
          <a:xfrm>
            <a:off x="287677" y="6044243"/>
            <a:ext cx="6811766" cy="369332"/>
          </a:xfrm>
          <a:prstGeom prst="rect">
            <a:avLst/>
          </a:prstGeom>
          <a:solidFill>
            <a:schemeClr val="bg1"/>
          </a:solidFill>
          <a:ln>
            <a:solidFill>
              <a:schemeClr val="bg2"/>
            </a:solidFill>
          </a:ln>
        </p:spPr>
        <p:txBody>
          <a:bodyPr wrap="square">
            <a:spAutoFit/>
          </a:bodyPr>
          <a:lstStyle/>
          <a:p>
            <a:r>
              <a:rPr lang="en-US" b="1" dirty="0" smtClean="0"/>
              <a:t>http://www.extension.org/climate%20forests%20woodlands</a:t>
            </a:r>
            <a:endParaRPr lang="en-US" b="1" dirty="0"/>
          </a:p>
        </p:txBody>
      </p:sp>
      <p:sp>
        <p:nvSpPr>
          <p:cNvPr id="10" name="TextBox 9"/>
          <p:cNvSpPr txBox="1"/>
          <p:nvPr/>
        </p:nvSpPr>
        <p:spPr>
          <a:xfrm>
            <a:off x="3020601" y="133571"/>
            <a:ext cx="3071675" cy="769441"/>
          </a:xfrm>
          <a:prstGeom prst="rect">
            <a:avLst/>
          </a:prstGeom>
          <a:noFill/>
        </p:spPr>
        <p:txBody>
          <a:bodyPr wrap="none" rtlCol="0">
            <a:spAutoFit/>
          </a:bodyPr>
          <a:lstStyle/>
          <a:p>
            <a:r>
              <a:rPr lang="en-US" sz="4400" b="1" dirty="0" smtClean="0">
                <a:solidFill>
                  <a:schemeClr val="bg1"/>
                </a:solidFill>
              </a:rPr>
              <a:t>Resources</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chemeClr val="bg1"/>
                </a:solidFill>
              </a:rPr>
              <a:t>Long-term Drought Conditions</a:t>
            </a:r>
            <a:endParaRPr lang="en-US" dirty="0"/>
          </a:p>
        </p:txBody>
      </p:sp>
      <p:sp>
        <p:nvSpPr>
          <p:cNvPr id="3" name="Content Placeholder 2"/>
          <p:cNvSpPr>
            <a:spLocks noGrp="1"/>
          </p:cNvSpPr>
          <p:nvPr>
            <p:ph idx="1"/>
          </p:nvPr>
        </p:nvSpPr>
        <p:spPr/>
        <p:txBody>
          <a:bodyPr/>
          <a:lstStyle/>
          <a:p>
            <a:endParaRPr lang="en-US"/>
          </a:p>
        </p:txBody>
      </p:sp>
      <p:pic>
        <p:nvPicPr>
          <p:cNvPr id="95234" name="Picture 2" descr="http://www.cpc.ncep.noaa.gov/products/predictions/tools/edb/lbfinal.gif"/>
          <p:cNvPicPr>
            <a:picLocks noChangeAspect="1" noChangeArrowheads="1"/>
          </p:cNvPicPr>
          <p:nvPr/>
        </p:nvPicPr>
        <p:blipFill>
          <a:blip r:embed="rId2" cstate="print"/>
          <a:srcRect/>
          <a:stretch>
            <a:fillRect/>
          </a:stretch>
        </p:blipFill>
        <p:spPr bwMode="auto">
          <a:xfrm>
            <a:off x="1201002" y="1251757"/>
            <a:ext cx="6728341" cy="5046256"/>
          </a:xfrm>
          <a:prstGeom prst="rect">
            <a:avLst/>
          </a:prstGeom>
          <a:noFill/>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5505</TotalTime>
  <Words>1434</Words>
  <Application>Microsoft Office PowerPoint</Application>
  <PresentationFormat>On-screen Show (4:3)</PresentationFormat>
  <Paragraphs>299</Paragraphs>
  <Slides>86</Slides>
  <Notes>54</Notes>
  <HiddenSlides>0</HiddenSlides>
  <MMClips>1</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Default Design</vt:lpstr>
      <vt:lpstr>Drought in Arizona: Where are we now and where are we headed?  </vt:lpstr>
      <vt:lpstr>Presentation Overview</vt:lpstr>
      <vt:lpstr>Slide 3</vt:lpstr>
      <vt:lpstr>Slide 4</vt:lpstr>
      <vt:lpstr>Water-year Precipitation</vt:lpstr>
      <vt:lpstr>Water-year Precipitation</vt:lpstr>
      <vt:lpstr>Water-year Temperature</vt:lpstr>
      <vt:lpstr>Short-term Drought Conditions</vt:lpstr>
      <vt:lpstr>Long-term Drought Conditions</vt:lpstr>
      <vt:lpstr>AZ Drought</vt:lpstr>
      <vt:lpstr>Slide 11</vt:lpstr>
      <vt:lpstr>Seasonal Forecasts</vt:lpstr>
      <vt:lpstr>Climatic Context</vt:lpstr>
      <vt:lpstr>Climate of Safford</vt:lpstr>
      <vt:lpstr>Climate of Safford</vt:lpstr>
      <vt:lpstr>Example Water Balance: Walnut Gulch, Arizona</vt:lpstr>
      <vt:lpstr>Precipitation: 1000-1988</vt:lpstr>
      <vt:lpstr>Precipitation: 1905-2011</vt:lpstr>
      <vt:lpstr>Seasonal Precipitation: 1905-2011</vt:lpstr>
      <vt:lpstr>Slide 20</vt:lpstr>
      <vt:lpstr>Temperature: 1905-2011</vt:lpstr>
      <vt:lpstr>Seasonal Temperature: 1905-2011</vt:lpstr>
      <vt:lpstr>Atmospheric Controls on Arizona Climate</vt:lpstr>
      <vt:lpstr>Global Energy Balance</vt:lpstr>
      <vt:lpstr>Global Circulations: Flows of Mass &amp; Energy</vt:lpstr>
      <vt:lpstr>Global Circulation</vt:lpstr>
      <vt:lpstr>Atmospheric Circulation and Arizona Climate</vt:lpstr>
      <vt:lpstr>Seasonality of Circulation Patterns</vt:lpstr>
      <vt:lpstr>Global Circulations and Aridity</vt:lpstr>
      <vt:lpstr>Global Hydroclimate</vt:lpstr>
      <vt:lpstr>Winter Circulation Pattern</vt:lpstr>
      <vt:lpstr>Summer Circulation Pattern</vt:lpstr>
      <vt:lpstr>Interannual Climate Variability</vt:lpstr>
      <vt:lpstr>What are El Niño and La Niña?</vt:lpstr>
      <vt:lpstr>Atmosphere-Ocean Coupling</vt:lpstr>
      <vt:lpstr>Slide 36</vt:lpstr>
      <vt:lpstr>Slide 37</vt:lpstr>
      <vt:lpstr>Dominant Circulation Pattern: La Niña Winter</vt:lpstr>
      <vt:lpstr>Slide 39</vt:lpstr>
      <vt:lpstr>Arizona ENSO Connection</vt:lpstr>
      <vt:lpstr>ENSO: 1982-2012</vt:lpstr>
      <vt:lpstr>Slide 42</vt:lpstr>
      <vt:lpstr>Slide 43</vt:lpstr>
      <vt:lpstr>Current Conditions</vt:lpstr>
      <vt:lpstr>Seasonal Forecasts</vt:lpstr>
      <vt:lpstr>Seasonal Forecasts</vt:lpstr>
      <vt:lpstr>Seasonal Forecasts</vt:lpstr>
      <vt:lpstr>Where are we headed in the long-term?: Climate Change Projections</vt:lpstr>
      <vt:lpstr>Slide 49</vt:lpstr>
      <vt:lpstr>Temperature Projections</vt:lpstr>
      <vt:lpstr>Precipitation Projections</vt:lpstr>
      <vt:lpstr>Potential changes in temperature extremes</vt:lpstr>
      <vt:lpstr>Potential changes in precipitation</vt:lpstr>
      <vt:lpstr>Interactions between temperature and precipitation</vt:lpstr>
      <vt:lpstr>Implications for Arizona</vt:lpstr>
      <vt:lpstr>Closing Points</vt:lpstr>
      <vt:lpstr>Thanks!</vt:lpstr>
      <vt:lpstr>Backup slides</vt:lpstr>
      <vt:lpstr>North American Monsoon</vt:lpstr>
      <vt:lpstr>Monsoon</vt:lpstr>
      <vt:lpstr>Upper Level Flow - May</vt:lpstr>
      <vt:lpstr>Upper Level Flow - June</vt:lpstr>
      <vt:lpstr>Upper Level Flow - July</vt:lpstr>
      <vt:lpstr>Slide 64</vt:lpstr>
      <vt:lpstr>Annual Average Arizona Climate</vt:lpstr>
      <vt:lpstr>The Greenhouse Effect is a good thing, so what’s the problem?</vt:lpstr>
      <vt:lpstr>Sensitivity of the Earth’s Climate</vt:lpstr>
      <vt:lpstr>Slide 68</vt:lpstr>
      <vt:lpstr>Slide 69</vt:lpstr>
      <vt:lpstr>Slide 70</vt:lpstr>
      <vt:lpstr>Atmospheric CO2 Changes</vt:lpstr>
      <vt:lpstr>Slide 72</vt:lpstr>
      <vt:lpstr>Slide 73</vt:lpstr>
      <vt:lpstr>Emission Scenarios and Temperature Projections</vt:lpstr>
      <vt:lpstr>Range of projections</vt:lpstr>
      <vt:lpstr>Slide 76</vt:lpstr>
      <vt:lpstr>Temp Projections for Arizona</vt:lpstr>
      <vt:lpstr>Global Temperature Trend</vt:lpstr>
      <vt:lpstr>Slide 79</vt:lpstr>
      <vt:lpstr>Slide 80</vt:lpstr>
      <vt:lpstr>Slide 81</vt:lpstr>
      <vt:lpstr>Emission and climate change scenarios (UK Met Office 2008)</vt:lpstr>
      <vt:lpstr>Trends in CO2</vt:lpstr>
      <vt:lpstr>Major warming and cooling influences on climate: 1750-2005</vt:lpstr>
      <vt:lpstr>Long-term Precipitation Variability</vt:lpstr>
      <vt:lpstr>Slide 86</vt:lpstr>
    </vt:vector>
  </TitlesOfParts>
  <Company>University of Arizona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A. Crimmins</dc:creator>
  <cp:lastModifiedBy>Crimmins</cp:lastModifiedBy>
  <cp:revision>174</cp:revision>
  <dcterms:created xsi:type="dcterms:W3CDTF">2005-03-20T03:10:10Z</dcterms:created>
  <dcterms:modified xsi:type="dcterms:W3CDTF">2012-09-18T21:08:09Z</dcterms:modified>
</cp:coreProperties>
</file>