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549" r:id="rId2"/>
    <p:sldId id="369" r:id="rId3"/>
    <p:sldId id="559" r:id="rId4"/>
    <p:sldId id="537" r:id="rId5"/>
    <p:sldId id="555" r:id="rId6"/>
    <p:sldId id="556" r:id="rId7"/>
    <p:sldId id="543" r:id="rId8"/>
    <p:sldId id="544" r:id="rId9"/>
    <p:sldId id="545" r:id="rId10"/>
    <p:sldId id="553" r:id="rId11"/>
    <p:sldId id="554" r:id="rId12"/>
    <p:sldId id="548" r:id="rId13"/>
    <p:sldId id="527" r:id="rId14"/>
    <p:sldId id="417" r:id="rId15"/>
    <p:sldId id="507" r:id="rId16"/>
    <p:sldId id="510" r:id="rId17"/>
    <p:sldId id="536" r:id="rId18"/>
    <p:sldId id="535" r:id="rId19"/>
    <p:sldId id="444" r:id="rId20"/>
    <p:sldId id="487" r:id="rId21"/>
    <p:sldId id="464" r:id="rId22"/>
    <p:sldId id="512" r:id="rId23"/>
    <p:sldId id="515" r:id="rId24"/>
    <p:sldId id="532" r:id="rId25"/>
    <p:sldId id="531" r:id="rId26"/>
    <p:sldId id="470" r:id="rId27"/>
    <p:sldId id="501" r:id="rId28"/>
    <p:sldId id="480" r:id="rId29"/>
    <p:sldId id="526" r:id="rId30"/>
    <p:sldId id="538" r:id="rId31"/>
    <p:sldId id="445" r:id="rId32"/>
    <p:sldId id="433" r:id="rId33"/>
    <p:sldId id="557" r:id="rId34"/>
    <p:sldId id="497" r:id="rId35"/>
    <p:sldId id="493" r:id="rId36"/>
    <p:sldId id="494" r:id="rId37"/>
    <p:sldId id="508" r:id="rId38"/>
    <p:sldId id="514" r:id="rId39"/>
    <p:sldId id="516" r:id="rId40"/>
    <p:sldId id="517" r:id="rId41"/>
    <p:sldId id="518" r:id="rId42"/>
    <p:sldId id="500" r:id="rId43"/>
    <p:sldId id="465" r:id="rId44"/>
    <p:sldId id="519" r:id="rId45"/>
    <p:sldId id="520" r:id="rId46"/>
    <p:sldId id="521" r:id="rId47"/>
    <p:sldId id="522" r:id="rId48"/>
    <p:sldId id="523" r:id="rId49"/>
    <p:sldId id="525" r:id="rId50"/>
    <p:sldId id="509" r:id="rId51"/>
    <p:sldId id="542" r:id="rId52"/>
    <p:sldId id="558" r:id="rId53"/>
    <p:sldId id="524" r:id="rId54"/>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9900"/>
    <a:srgbClr val="FF0000"/>
    <a:srgbClr val="CCCC00"/>
    <a:srgbClr val="00CC99"/>
    <a:srgbClr val="FFCC99"/>
    <a:srgbClr val="CCFF99"/>
    <a:srgbClr val="99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288" autoAdjust="0"/>
  </p:normalViewPr>
  <p:slideViewPr>
    <p:cSldViewPr snapToGrid="0">
      <p:cViewPr>
        <p:scale>
          <a:sx n="90" d="100"/>
          <a:sy n="90" d="100"/>
        </p:scale>
        <p:origin x="-510" y="672"/>
      </p:cViewPr>
      <p:guideLst>
        <p:guide orient="horz" pos="2171"/>
        <p:guide pos="2882"/>
      </p:guideLst>
    </p:cSldViewPr>
  </p:slideViewPr>
  <p:notesTextViewPr>
    <p:cViewPr>
      <p:scale>
        <a:sx n="100" d="100"/>
        <a:sy n="100" d="100"/>
      </p:scale>
      <p:origin x="0" y="0"/>
    </p:cViewPr>
  </p:notesTextViewPr>
  <p:sorterViewPr>
    <p:cViewPr>
      <p:scale>
        <a:sx n="50" d="100"/>
        <a:sy n="50" d="100"/>
      </p:scale>
      <p:origin x="0" y="15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2757" tIns="46378" rIns="92757" bIns="46378" numCol="1" anchor="t" anchorCtr="0" compatLnSpc="1">
            <a:prstTxWarp prst="textNoShape">
              <a:avLst/>
            </a:prstTxWarp>
          </a:bodyPr>
          <a:lstStyle>
            <a:lvl1pPr defTabSz="927100">
              <a:defRPr sz="1200"/>
            </a:lvl1pPr>
          </a:lstStyle>
          <a:p>
            <a:endParaRPr lang="en-US"/>
          </a:p>
        </p:txBody>
      </p:sp>
      <p:sp>
        <p:nvSpPr>
          <p:cNvPr id="95235" name="Rectangle 3"/>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2757" tIns="46378" rIns="92757" bIns="46378" numCol="1" anchor="t" anchorCtr="0" compatLnSpc="1">
            <a:prstTxWarp prst="textNoShape">
              <a:avLst/>
            </a:prstTxWarp>
          </a:bodyPr>
          <a:lstStyle>
            <a:lvl1pPr algn="r" defTabSz="927100">
              <a:defRPr sz="1200"/>
            </a:lvl1pPr>
          </a:lstStyle>
          <a:p>
            <a:endParaRPr lang="en-US"/>
          </a:p>
        </p:txBody>
      </p:sp>
      <p:sp>
        <p:nvSpPr>
          <p:cNvPr id="95236" name="Rectangle 4"/>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2757" tIns="46378" rIns="92757" bIns="46378" numCol="1" anchor="b" anchorCtr="0" compatLnSpc="1">
            <a:prstTxWarp prst="textNoShape">
              <a:avLst/>
            </a:prstTxWarp>
          </a:bodyPr>
          <a:lstStyle>
            <a:lvl1pPr defTabSz="927100">
              <a:defRPr sz="1200"/>
            </a:lvl1pPr>
          </a:lstStyle>
          <a:p>
            <a:endParaRPr lang="en-US"/>
          </a:p>
        </p:txBody>
      </p:sp>
      <p:sp>
        <p:nvSpPr>
          <p:cNvPr id="95237" name="Rectangle 5"/>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2757" tIns="46378" rIns="92757" bIns="46378" numCol="1" anchor="b" anchorCtr="0" compatLnSpc="1">
            <a:prstTxWarp prst="textNoShape">
              <a:avLst/>
            </a:prstTxWarp>
          </a:bodyPr>
          <a:lstStyle>
            <a:lvl1pPr algn="r" defTabSz="927100">
              <a:defRPr sz="1200"/>
            </a:lvl1pPr>
          </a:lstStyle>
          <a:p>
            <a:fld id="{3D166968-EED8-4FF2-B7A4-0331EF4AEB68}"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3" tIns="47111" rIns="94223" bIns="47111" numCol="1" anchor="t" anchorCtr="0" compatLnSpc="1">
            <a:prstTxWarp prst="textNoShape">
              <a:avLst/>
            </a:prstTxWarp>
          </a:bodyPr>
          <a:lstStyle>
            <a:lvl1pPr defTabSz="941388">
              <a:defRPr sz="1200"/>
            </a:lvl1pPr>
          </a:lstStyle>
          <a:p>
            <a:endParaRPr lang="en-US"/>
          </a:p>
        </p:txBody>
      </p:sp>
      <p:sp>
        <p:nvSpPr>
          <p:cNvPr id="11267" name="Rectangle 3"/>
          <p:cNvSpPr>
            <a:spLocks noGrp="1" noChangeArrowheads="1"/>
          </p:cNvSpPr>
          <p:nvPr>
            <p:ph type="dt" idx="1"/>
          </p:nvPr>
        </p:nvSpPr>
        <p:spPr bwMode="auto">
          <a:xfrm>
            <a:off x="4022725" y="0"/>
            <a:ext cx="3078163" cy="469900"/>
          </a:xfrm>
          <a:prstGeom prst="rect">
            <a:avLst/>
          </a:prstGeom>
          <a:noFill/>
          <a:ln w="9525">
            <a:noFill/>
            <a:miter lim="800000"/>
            <a:headEnd/>
            <a:tailEnd/>
          </a:ln>
          <a:effectLst/>
        </p:spPr>
        <p:txBody>
          <a:bodyPr vert="horz" wrap="square" lIns="94223" tIns="47111" rIns="94223" bIns="47111" numCol="1" anchor="t" anchorCtr="0" compatLnSpc="1">
            <a:prstTxWarp prst="textNoShape">
              <a:avLst/>
            </a:prstTxWarp>
          </a:bodyPr>
          <a:lstStyle>
            <a:lvl1pPr algn="r" defTabSz="941388">
              <a:defRPr sz="1200"/>
            </a:lvl1pPr>
          </a:lstStyle>
          <a:p>
            <a:endParaRPr lang="en-US"/>
          </a:p>
        </p:txBody>
      </p:sp>
      <p:sp>
        <p:nvSpPr>
          <p:cNvPr id="11268"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709613" y="4459288"/>
            <a:ext cx="5683250" cy="4224337"/>
          </a:xfrm>
          <a:prstGeom prst="rect">
            <a:avLst/>
          </a:prstGeom>
          <a:noFill/>
          <a:ln w="9525">
            <a:noFill/>
            <a:miter lim="800000"/>
            <a:headEnd/>
            <a:tailEnd/>
          </a:ln>
          <a:effectLst/>
        </p:spPr>
        <p:txBody>
          <a:bodyPr vert="horz" wrap="square" lIns="94223" tIns="47111" rIns="94223" bIns="471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0" name="Rectangle 6"/>
          <p:cNvSpPr>
            <a:spLocks noGrp="1" noChangeArrowheads="1"/>
          </p:cNvSpPr>
          <p:nvPr>
            <p:ph type="ftr" sz="quarter" idx="4"/>
          </p:nvPr>
        </p:nvSpPr>
        <p:spPr bwMode="auto">
          <a:xfrm>
            <a:off x="0" y="8916988"/>
            <a:ext cx="3078163" cy="469900"/>
          </a:xfrm>
          <a:prstGeom prst="rect">
            <a:avLst/>
          </a:prstGeom>
          <a:noFill/>
          <a:ln w="9525">
            <a:noFill/>
            <a:miter lim="800000"/>
            <a:headEnd/>
            <a:tailEnd/>
          </a:ln>
          <a:effectLst/>
        </p:spPr>
        <p:txBody>
          <a:bodyPr vert="horz" wrap="square" lIns="94223" tIns="47111" rIns="94223" bIns="47111" numCol="1" anchor="b" anchorCtr="0" compatLnSpc="1">
            <a:prstTxWarp prst="textNoShape">
              <a:avLst/>
            </a:prstTxWarp>
          </a:bodyPr>
          <a:lstStyle>
            <a:lvl1pPr defTabSz="941388">
              <a:defRPr sz="1200"/>
            </a:lvl1pPr>
          </a:lstStyle>
          <a:p>
            <a:endParaRPr lang="en-US"/>
          </a:p>
        </p:txBody>
      </p:sp>
      <p:sp>
        <p:nvSpPr>
          <p:cNvPr id="11271" name="Rectangle 7"/>
          <p:cNvSpPr>
            <a:spLocks noGrp="1" noChangeArrowheads="1"/>
          </p:cNvSpPr>
          <p:nvPr>
            <p:ph type="sldNum" sz="quarter" idx="5"/>
          </p:nvPr>
        </p:nvSpPr>
        <p:spPr bwMode="auto">
          <a:xfrm>
            <a:off x="4022725" y="8916988"/>
            <a:ext cx="3078163" cy="469900"/>
          </a:xfrm>
          <a:prstGeom prst="rect">
            <a:avLst/>
          </a:prstGeom>
          <a:noFill/>
          <a:ln w="9525">
            <a:noFill/>
            <a:miter lim="800000"/>
            <a:headEnd/>
            <a:tailEnd/>
          </a:ln>
          <a:effectLst/>
        </p:spPr>
        <p:txBody>
          <a:bodyPr vert="horz" wrap="square" lIns="94223" tIns="47111" rIns="94223" bIns="47111" numCol="1" anchor="b" anchorCtr="0" compatLnSpc="1">
            <a:prstTxWarp prst="textNoShape">
              <a:avLst/>
            </a:prstTxWarp>
          </a:bodyPr>
          <a:lstStyle>
            <a:lvl1pPr algn="r" defTabSz="941388">
              <a:defRPr sz="1200"/>
            </a:lvl1pPr>
          </a:lstStyle>
          <a:p>
            <a:fld id="{C00B4297-7B1C-4A1B-B164-80A2C007B55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59010-FC41-4B05-9B94-AFD199AF8ACA}" type="slidenum">
              <a:rPr lang="en-US"/>
              <a:pPr/>
              <a:t>1</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C5B48E-1C8E-461B-B3DD-632E9FC275CA}" type="slidenum">
              <a:rPr lang="en-US"/>
              <a:pPr/>
              <a:t>19</a:t>
            </a:fld>
            <a:endParaRPr lang="en-US" dirty="0"/>
          </a:p>
        </p:txBody>
      </p:sp>
      <p:sp>
        <p:nvSpPr>
          <p:cNvPr id="418818" name="Rectangle 2"/>
          <p:cNvSpPr>
            <a:spLocks noGrp="1" noRot="1" noChangeAspect="1" noChangeArrowheads="1" noTextEdit="1"/>
          </p:cNvSpPr>
          <p:nvPr>
            <p:ph type="sldImg"/>
          </p:nvPr>
        </p:nvSpPr>
        <p:spPr>
          <a:xfrm>
            <a:off x="1204913" y="704850"/>
            <a:ext cx="4691062" cy="3517900"/>
          </a:xfrm>
          <a:ln/>
        </p:spPr>
      </p:sp>
      <p:sp>
        <p:nvSpPr>
          <p:cNvPr id="418819" name="Rectangle 3"/>
          <p:cNvSpPr>
            <a:spLocks noGrp="1" noChangeArrowheads="1"/>
          </p:cNvSpPr>
          <p:nvPr>
            <p:ph type="body" idx="1"/>
          </p:nvPr>
        </p:nvSpPr>
        <p:spPr>
          <a:xfrm>
            <a:off x="944563" y="4459288"/>
            <a:ext cx="5213350" cy="4224337"/>
          </a:xfr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ABF7E2-83A8-46FD-8091-30B8ACED59CC}" type="slidenum">
              <a:rPr lang="en-US"/>
              <a:pPr/>
              <a:t>20</a:t>
            </a:fld>
            <a:endParaRPr lang="en-US" dirty="0"/>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9894A-674D-4289-8E5E-80856CE00615}" type="slidenum">
              <a:rPr lang="en-US"/>
              <a:pPr/>
              <a:t>21</a:t>
            </a:fld>
            <a:endParaRPr lang="en-US" dirty="0"/>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AFDA8-5785-4C4F-98CE-38521B642FFE}" type="slidenum">
              <a:rPr lang="en-US"/>
              <a:pPr/>
              <a:t>24</a:t>
            </a:fld>
            <a:endParaRPr lang="en-US"/>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3F1DC-937A-4794-BDC5-E868BCC2BD62}" type="slidenum">
              <a:rPr lang="en-US"/>
              <a:pPr/>
              <a:t>25</a:t>
            </a:fld>
            <a:endParaRPr 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r>
              <a:rPr lang="en-US" b="1"/>
              <a:t>Figure 10.18.</a:t>
            </a:r>
            <a:r>
              <a:rPr lang="en-US" i="1"/>
              <a:t> Changes in extremes based on multi-model simulations from nine global coupled climate models, adapted from Tebaldi et al. (2006). (a) Globally averaged changes in precipitation intensity (defined as the annual total precipitation divided by the number of wet days) for a low (SRES B1), middle (SRES A1B) and high (SRES A2) scenario. (b) Changes in spatial patterns of simulated precipitation intensity between two 20-year means (2080–2099 minus 1980–1999) for the A1B scenario. (c) Globally averaged changes in dry days (defined as the annual maximum number of consecutive dry days). (d) Changes in spatial patterns of simulated dry days between two 20-year means (2080–2099 minus 1980–1999) for the A1B scenario. Solid lines in (a) and (c) are the 10-year smoothed multi-model ensemble means; the envelope indicates the ensemble mean standard deviation. Stippling in (b) and (d) denotes areas where at least five of the nine models concur in determining that the change is statistically significant. Extreme indices are calculated only over land following Frich et al. (2002). Each model’s time series was centred on its 1980 to 1999 average and normalised (rescaled) by its standard deviation computed (after de-trending) over the period 1960 to 2099. The models were then aggregated into an ensemble average, both at the global and at the grid-box level. Thus, changes are given in units of standard deviations.</a:t>
            </a:r>
          </a:p>
          <a:p>
            <a:endParaRPr lang="en-US"/>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03781A-3698-4533-A9C4-7DB6F2EA2F04}" type="slidenum">
              <a:rPr lang="en-US"/>
              <a:pPr/>
              <a:t>26</a:t>
            </a:fld>
            <a:endParaRPr lang="en-US"/>
          </a:p>
        </p:txBody>
      </p:sp>
      <p:sp>
        <p:nvSpPr>
          <p:cNvPr id="481282" name="Rectangle 2"/>
          <p:cNvSpPr>
            <a:spLocks noGrp="1" noRot="1" noChangeAspect="1" noChangeArrowheads="1" noTextEdit="1"/>
          </p:cNvSpPr>
          <p:nvPr>
            <p:ph type="sldImg"/>
          </p:nvPr>
        </p:nvSpPr>
        <p:spPr>
          <a:xfrm>
            <a:off x="1204913" y="704850"/>
            <a:ext cx="4694237" cy="3521075"/>
          </a:xfrm>
          <a:ln/>
        </p:spPr>
      </p:sp>
      <p:sp>
        <p:nvSpPr>
          <p:cNvPr id="481283" name="Rectangle 3"/>
          <p:cNvSpPr>
            <a:spLocks noGrp="1" noChangeArrowheads="1"/>
          </p:cNvSpPr>
          <p:nvPr>
            <p:ph type="body" idx="1"/>
          </p:nvPr>
        </p:nvSpPr>
        <p:spPr>
          <a:xfrm>
            <a:off x="711200" y="4459288"/>
            <a:ext cx="5680075" cy="4224337"/>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F6E4C-0A6C-4D64-9988-5255E6179CB7}" type="slidenum">
              <a:rPr lang="en-US"/>
              <a:pPr/>
              <a:t>27</a:t>
            </a:fld>
            <a:endParaRPr lang="en-US"/>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C163D-CAB4-4C16-A8AA-4BB3AEB0C8D9}" type="slidenum">
              <a:rPr lang="en-US"/>
              <a:pPr/>
              <a:t>28</a:t>
            </a:fld>
            <a:endParaRPr lang="en-US"/>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0DB0DA-FCDC-4FB1-8F5E-C5F60B35139A}" type="slidenum">
              <a:rPr lang="en-US"/>
              <a:pPr/>
              <a:t>30</a:t>
            </a:fld>
            <a:endParaRPr lang="en-US"/>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xfrm>
            <a:off x="946150" y="4459288"/>
            <a:ext cx="5210175" cy="4224337"/>
          </a:xfrm>
        </p:spPr>
        <p:txBody>
          <a:bodyPr/>
          <a:lstStyle/>
          <a:p>
            <a:r>
              <a:rPr lang="en-US"/>
              <a:t>Orient people not in AZ to dramatic variability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98AA14-3426-4D15-B589-41492355D422}" type="slidenum">
              <a:rPr lang="en-US"/>
              <a:pPr/>
              <a:t>31</a:t>
            </a:fld>
            <a:endParaRPr lang="en-US"/>
          </a:p>
        </p:txBody>
      </p:sp>
      <p:sp>
        <p:nvSpPr>
          <p:cNvPr id="420866" name="Rectangle 2"/>
          <p:cNvSpPr>
            <a:spLocks noGrp="1" noRot="1" noChangeAspect="1" noChangeArrowheads="1" noTextEdit="1"/>
          </p:cNvSpPr>
          <p:nvPr>
            <p:ph type="sldImg"/>
          </p:nvPr>
        </p:nvSpPr>
        <p:spPr>
          <a:xfrm>
            <a:off x="1204913" y="703263"/>
            <a:ext cx="4692650" cy="3519487"/>
          </a:xfrm>
          <a:ln/>
        </p:spPr>
      </p:sp>
      <p:sp>
        <p:nvSpPr>
          <p:cNvPr id="420867" name="Rectangle 3"/>
          <p:cNvSpPr>
            <a:spLocks noGrp="1" noChangeArrowheads="1"/>
          </p:cNvSpPr>
          <p:nvPr>
            <p:ph type="body" idx="1"/>
          </p:nvPr>
        </p:nvSpPr>
        <p:spPr>
          <a:xfrm>
            <a:off x="946150" y="4459288"/>
            <a:ext cx="5210175" cy="4225925"/>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024065-FBC8-4A05-AB9B-92F76C2042E9}" type="slidenum">
              <a:rPr lang="en-US"/>
              <a:pPr/>
              <a:t>2</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pPr>
              <a:buFontTx/>
              <a:buChar char="-"/>
            </a:pPr>
            <a:r>
              <a:rPr lang="en-US"/>
              <a:t>What is going on?</a:t>
            </a:r>
          </a:p>
          <a:p>
            <a:pPr>
              <a:buFontTx/>
              <a:buChar char="-"/>
            </a:pPr>
            <a:r>
              <a:rPr lang="en-US"/>
              <a:t>Why and what extension is…</a:t>
            </a:r>
          </a:p>
          <a:p>
            <a:pPr>
              <a:buFontTx/>
              <a:buChar char="-"/>
            </a:pPr>
            <a:r>
              <a:rPr lang="en-US"/>
              <a:t>Who am I working with</a:t>
            </a:r>
          </a:p>
          <a:p>
            <a:pPr>
              <a:buFontTx/>
              <a:buChar char="-"/>
            </a:pPr>
            <a:r>
              <a:rPr lang="en-US"/>
              <a:t>What am I doing…</a:t>
            </a:r>
          </a:p>
          <a:p>
            <a:pPr>
              <a:buFontTx/>
              <a:buChar cha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B1E702-96AD-46A5-8E66-211A01B1A138}" type="slidenum">
              <a:rPr lang="en-US"/>
              <a:pPr/>
              <a:t>32</a:t>
            </a:fld>
            <a:endParaRPr lang="en-US"/>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843777-031A-4CE6-81F3-73D1F0037E93}" type="slidenum">
              <a:rPr lang="en-US"/>
              <a:pPr/>
              <a:t>33</a:t>
            </a:fld>
            <a:endParaRPr lang="en-US"/>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F69F87-7A1E-4834-A955-2FD3CFFC0ED0}" type="slidenum">
              <a:rPr lang="en-US"/>
              <a:pPr/>
              <a:t>34</a:t>
            </a:fld>
            <a:endParaRPr lang="en-US"/>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4C6D04-66DE-402D-9148-7731266D6127}" type="slidenum">
              <a:rPr lang="en-US"/>
              <a:pPr/>
              <a:t>35</a:t>
            </a:fld>
            <a:endParaRPr lang="en-US"/>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456C9-92E5-4AA4-B0FD-6710A33A316C}" type="slidenum">
              <a:rPr lang="en-US"/>
              <a:pPr/>
              <a:t>36</a:t>
            </a:fld>
            <a:endParaRPr lang="en-US"/>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7D1E4-326C-4CEB-9580-1E977882749C}" type="slidenum">
              <a:rPr lang="en-US"/>
              <a:pPr/>
              <a:t>37</a:t>
            </a:fld>
            <a:endParaRPr lang="en-US"/>
          </a:p>
        </p:txBody>
      </p:sp>
      <p:sp>
        <p:nvSpPr>
          <p:cNvPr id="563202" name="Rectangle 2"/>
          <p:cNvSpPr>
            <a:spLocks noGrp="1" noRot="1" noChangeAspect="1" noChangeArrowheads="1" noTextEdit="1"/>
          </p:cNvSpPr>
          <p:nvPr>
            <p:ph type="sldImg"/>
          </p:nvPr>
        </p:nvSpPr>
        <p:spPr>
          <a:xfrm>
            <a:off x="1204913" y="704850"/>
            <a:ext cx="4691062" cy="3517900"/>
          </a:xfrm>
          <a:ln/>
        </p:spPr>
      </p:sp>
      <p:sp>
        <p:nvSpPr>
          <p:cNvPr id="563203" name="Rectangle 3"/>
          <p:cNvSpPr>
            <a:spLocks noGrp="1" noChangeArrowheads="1"/>
          </p:cNvSpPr>
          <p:nvPr>
            <p:ph type="body" idx="1"/>
          </p:nvPr>
        </p:nvSpPr>
        <p:spPr>
          <a:xfrm>
            <a:off x="944563" y="4459288"/>
            <a:ext cx="5213350" cy="4224337"/>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E4E5DF-1EC7-4A0F-A5BF-41BC0AD73B63}" type="slidenum">
              <a:rPr lang="en-US"/>
              <a:pPr/>
              <a:t>40</a:t>
            </a:fld>
            <a:endParaRPr lang="en-US"/>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F73C7-0102-4EED-9C12-4F4C03321249}" type="slidenum">
              <a:rPr lang="en-US"/>
              <a:pPr/>
              <a:t>41</a:t>
            </a:fld>
            <a:endParaRPr lang="en-US"/>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3E7E09-D239-4F8F-A5AF-B012D0E00BFC}" type="slidenum">
              <a:rPr lang="en-US"/>
              <a:pPr/>
              <a:t>42</a:t>
            </a:fld>
            <a:endParaRPr lang="en-US"/>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CCC0D-65E7-45E5-B932-8F0F9FB6211C}" type="slidenum">
              <a:rPr lang="en-US"/>
              <a:pPr/>
              <a:t>43</a:t>
            </a:fld>
            <a:endParaRPr lang="en-US"/>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210FDD-8643-46D1-9844-E094E2BDA311}" type="slidenum">
              <a:rPr lang="en-US"/>
              <a:pPr/>
              <a:t>4</a:t>
            </a:fld>
            <a:endParaRPr lang="en-US"/>
          </a:p>
        </p:txBody>
      </p:sp>
      <p:sp>
        <p:nvSpPr>
          <p:cNvPr id="790530" name="Rectangle 2"/>
          <p:cNvSpPr>
            <a:spLocks noGrp="1" noRot="1" noChangeAspect="1" noChangeArrowheads="1" noTextEdit="1"/>
          </p:cNvSpPr>
          <p:nvPr>
            <p:ph type="sldImg"/>
          </p:nvPr>
        </p:nvSpPr>
        <p:spPr>
          <a:ln/>
        </p:spPr>
      </p:sp>
      <p:sp>
        <p:nvSpPr>
          <p:cNvPr id="79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9A933F-C840-4EC8-9D29-8CDCAFC06AA6}" type="slidenum">
              <a:rPr lang="en-US"/>
              <a:pPr/>
              <a:t>44</a:t>
            </a:fld>
            <a:endParaRPr lang="en-US"/>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650B5C-F7E3-4A64-AC92-BA1C54C4E7AD}" type="slidenum">
              <a:rPr lang="en-US"/>
              <a:pPr/>
              <a:t>46</a:t>
            </a:fld>
            <a:endParaRPr lang="en-US"/>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EE07B1-667D-4202-95C9-A2982E668C25}" type="slidenum">
              <a:rPr lang="en-US"/>
              <a:pPr/>
              <a:t>47</a:t>
            </a:fld>
            <a:endParaRPr lang="en-US"/>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BB304-FABE-4588-B10F-B6928B5EF196}" type="slidenum">
              <a:rPr lang="en-US"/>
              <a:pPr/>
              <a:t>48</a:t>
            </a:fld>
            <a:endParaRPr lang="en-US"/>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8C854C-1660-4FAC-B45F-5FD84BE3C0EA}" type="slidenum">
              <a:rPr lang="en-US"/>
              <a:pPr/>
              <a:t>49</a:t>
            </a:fld>
            <a:endParaRPr lang="en-US"/>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1524E-16A7-4C21-BAA9-EE1540E2E7C8}" type="slidenum">
              <a:rPr lang="en-US"/>
              <a:pPr/>
              <a:t>51</a:t>
            </a:fld>
            <a:endParaRPr lang="en-US"/>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9B116-9701-436C-BD42-D4D2E6D385B7}" type="slidenum">
              <a:rPr lang="en-US"/>
              <a:pPr/>
              <a:t>53</a:t>
            </a:fld>
            <a:endParaRPr lang="en-US"/>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7FE5F-4DC4-4782-B727-30DE5DB9414D}" type="slidenum">
              <a:rPr lang="en-US"/>
              <a:pPr/>
              <a:t>7</a:t>
            </a:fld>
            <a:endParaRPr lang="en-US"/>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C33C0-EDE0-4405-9ECC-7FD037F06A5A}" type="slidenum">
              <a:rPr lang="en-US"/>
              <a:pPr/>
              <a:t>8</a:t>
            </a:fld>
            <a:endParaRPr lang="en-US"/>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3A01F6-B015-46DC-A545-E4830FE42C6D}" type="slidenum">
              <a:rPr lang="en-US"/>
              <a:pPr/>
              <a:t>9</a:t>
            </a:fld>
            <a:endParaRPr lang="en-US"/>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563EA-BB5F-4816-8C93-AEDA9E6FB2D4}" type="slidenum">
              <a:rPr lang="en-US"/>
              <a:pPr/>
              <a:t>12</a:t>
            </a:fld>
            <a:endParaRPr lang="en-US"/>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7B6D3-91D6-463B-B1FE-A9A8C17E8098}" type="slidenum">
              <a:rPr lang="en-US"/>
              <a:pPr/>
              <a:t>14</a:t>
            </a:fld>
            <a:endParaRPr lang="en-US"/>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F71421-3E9F-404F-8715-8EB0F5466E7E}" type="slidenum">
              <a:rPr lang="en-US"/>
              <a:pPr/>
              <a:t>15</a:t>
            </a:fld>
            <a:endParaRPr lang="en-US" dirty="0"/>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693C0E-9295-47D9-B5B4-3D781FD5B4A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35736F-9777-4479-8FC8-6C1B7232D99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CD395C-265C-4413-B61F-D4140D53010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CAB4E3-BC01-4DA9-BED5-B18214A4722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07531B-2AF9-47D0-935C-7CE6CE695AB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19A036-CBAF-4C31-9DB2-201C5F085C1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55E61A2-094D-4A72-8620-A3D0F09B2B8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1A60767-4D6F-4420-8D3A-8F76B89DC6F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982F6DA-2006-4E5A-BC8E-5B709C38718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684E54D-EF96-4C12-BB67-A0C5C5DEFE1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E719479-08E6-4641-9758-784C2216B55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E405966-4B86-41C1-A59E-8B453CCC5C68}" type="slidenum">
              <a:rPr lang="en-US"/>
              <a:pPr/>
              <a:t>‹#›</a:t>
            </a:fld>
            <a:endParaRPr lang="en-US"/>
          </a:p>
        </p:txBody>
      </p:sp>
      <p:pic>
        <p:nvPicPr>
          <p:cNvPr id="8" name="Picture 7" descr="ppt_footer2.png"/>
          <p:cNvPicPr>
            <a:picLocks noChangeAspect="1"/>
          </p:cNvPicPr>
          <p:nvPr userDrawn="1"/>
        </p:nvPicPr>
        <p:blipFill>
          <a:blip r:embed="rId13" cstate="print"/>
          <a:stretch>
            <a:fillRect/>
          </a:stretch>
        </p:blipFill>
        <p:spPr>
          <a:xfrm>
            <a:off x="0" y="6058893"/>
            <a:ext cx="9144000" cy="787232"/>
          </a:xfrm>
          <a:prstGeom prst="rect">
            <a:avLst/>
          </a:prstGeom>
        </p:spPr>
      </p:pic>
      <p:pic>
        <p:nvPicPr>
          <p:cNvPr id="9" name="Picture 8" descr="climas-icon-transp.png"/>
          <p:cNvPicPr>
            <a:picLocks noChangeAspect="1"/>
          </p:cNvPicPr>
          <p:nvPr userDrawn="1"/>
        </p:nvPicPr>
        <p:blipFill>
          <a:blip r:embed="rId14" cstate="print"/>
          <a:stretch>
            <a:fillRect/>
          </a:stretch>
        </p:blipFill>
        <p:spPr>
          <a:xfrm>
            <a:off x="7167256" y="6377354"/>
            <a:ext cx="1554711" cy="36341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wmf"/><Relationship Id="rId4" Type="http://schemas.openxmlformats.org/officeDocument/2006/relationships/image" Target="../media/image37.wmf"/></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wmf"/><Relationship Id="rId4" Type="http://schemas.openxmlformats.org/officeDocument/2006/relationships/image" Target="../media/image55.wmf"/></Relationships>
</file>

<file path=ppt/slides/_rels/slide4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40" name="Rectangle 8"/>
          <p:cNvSpPr>
            <a:spLocks noGrp="1" noChangeArrowheads="1"/>
          </p:cNvSpPr>
          <p:nvPr>
            <p:ph type="ctrTitle"/>
          </p:nvPr>
        </p:nvSpPr>
        <p:spPr>
          <a:xfrm>
            <a:off x="685317" y="1661124"/>
            <a:ext cx="7772400" cy="1143000"/>
          </a:xfrm>
          <a:noFill/>
          <a:ln/>
          <a:effectLst>
            <a:outerShdw dist="35921" dir="2700000" algn="ctr" rotWithShape="0">
              <a:schemeClr val="tx1"/>
            </a:outerShdw>
          </a:effectLst>
        </p:spPr>
        <p:txBody>
          <a:bodyPr/>
          <a:lstStyle/>
          <a:p>
            <a:r>
              <a:rPr lang="en-US" sz="2800" dirty="0" smtClean="0">
                <a:solidFill>
                  <a:schemeClr val="bg1"/>
                </a:solidFill>
              </a:rPr>
              <a:t>Preparing for Extreme Weather Events: Workshop Planner for the Water Sector</a:t>
            </a:r>
            <a:r>
              <a:rPr lang="en-US" sz="3600" dirty="0" smtClean="0">
                <a:solidFill>
                  <a:schemeClr val="bg1"/>
                </a:solidFill>
              </a:rPr>
              <a:t/>
            </a:r>
            <a:br>
              <a:rPr lang="en-US" sz="3600" dirty="0" smtClean="0">
                <a:solidFill>
                  <a:schemeClr val="bg1"/>
                </a:solidFill>
              </a:rPr>
            </a:br>
            <a:r>
              <a:rPr lang="en-US" sz="3600" dirty="0" smtClean="0">
                <a:solidFill>
                  <a:schemeClr val="bg1"/>
                </a:solidFill>
              </a:rPr>
              <a:t/>
            </a:r>
            <a:br>
              <a:rPr lang="en-US" sz="3600" dirty="0" smtClean="0">
                <a:solidFill>
                  <a:schemeClr val="bg1"/>
                </a:solidFill>
              </a:rPr>
            </a:br>
            <a:r>
              <a:rPr lang="en-US" sz="3600" b="1" dirty="0" smtClean="0">
                <a:solidFill>
                  <a:schemeClr val="bg1"/>
                </a:solidFill>
              </a:rPr>
              <a:t>Arizona Climate Science</a:t>
            </a:r>
            <a:r>
              <a:rPr lang="en-US" sz="3600" dirty="0" smtClean="0">
                <a:solidFill>
                  <a:schemeClr val="bg1"/>
                </a:solidFill>
              </a:rPr>
              <a:t/>
            </a:r>
            <a:br>
              <a:rPr lang="en-US" sz="3600" dirty="0" smtClean="0">
                <a:solidFill>
                  <a:schemeClr val="bg1"/>
                </a:solidFill>
              </a:rPr>
            </a:br>
            <a:endParaRPr lang="en-US" sz="3600" b="1" dirty="0">
              <a:solidFill>
                <a:schemeClr val="bg1"/>
              </a:solidFill>
            </a:endParaRPr>
          </a:p>
        </p:txBody>
      </p:sp>
      <p:sp>
        <p:nvSpPr>
          <p:cNvPr id="223248" name="Text Box 16"/>
          <p:cNvSpPr txBox="1">
            <a:spLocks noChangeArrowheads="1"/>
          </p:cNvSpPr>
          <p:nvPr/>
        </p:nvSpPr>
        <p:spPr bwMode="auto">
          <a:xfrm>
            <a:off x="1842149" y="4019550"/>
            <a:ext cx="5442235" cy="1477328"/>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r>
              <a:rPr lang="en-US" b="1" dirty="0">
                <a:solidFill>
                  <a:schemeClr val="bg1"/>
                </a:solidFill>
              </a:rPr>
              <a:t>Mike Crimmins</a:t>
            </a:r>
          </a:p>
          <a:p>
            <a:pPr algn="ctr"/>
            <a:r>
              <a:rPr lang="en-US" b="1" dirty="0" smtClean="0">
                <a:solidFill>
                  <a:schemeClr val="bg1"/>
                </a:solidFill>
              </a:rPr>
              <a:t>Assoc. Professor/Extension </a:t>
            </a:r>
            <a:r>
              <a:rPr lang="en-US" b="1" dirty="0">
                <a:solidFill>
                  <a:schemeClr val="bg1"/>
                </a:solidFill>
              </a:rPr>
              <a:t>Specialist </a:t>
            </a:r>
          </a:p>
          <a:p>
            <a:pPr algn="ctr"/>
            <a:r>
              <a:rPr lang="en-US" b="1" dirty="0">
                <a:solidFill>
                  <a:schemeClr val="bg1"/>
                </a:solidFill>
              </a:rPr>
              <a:t>Dept. of Soil, Water, &amp; </a:t>
            </a:r>
            <a:r>
              <a:rPr lang="en-US" b="1" dirty="0" smtClean="0">
                <a:solidFill>
                  <a:schemeClr val="bg1"/>
                </a:solidFill>
              </a:rPr>
              <a:t>Environmental </a:t>
            </a:r>
            <a:r>
              <a:rPr lang="en-US" b="1" dirty="0">
                <a:solidFill>
                  <a:schemeClr val="bg1"/>
                </a:solidFill>
              </a:rPr>
              <a:t>Science &amp; Arizona Cooperative Extension</a:t>
            </a:r>
          </a:p>
          <a:p>
            <a:pPr algn="ctr"/>
            <a:r>
              <a:rPr lang="en-US" b="1" dirty="0">
                <a:solidFill>
                  <a:schemeClr val="bg1"/>
                </a:solidFill>
              </a:rPr>
              <a:t>The University of Arizona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picont2.png"/>
          <p:cNvPicPr>
            <a:picLocks noChangeAspect="1"/>
          </p:cNvPicPr>
          <p:nvPr/>
        </p:nvPicPr>
        <p:blipFill>
          <a:blip r:embed="rId2" cstate="print"/>
          <a:stretch>
            <a:fillRect/>
          </a:stretch>
        </p:blipFill>
        <p:spPr>
          <a:xfrm>
            <a:off x="0" y="0"/>
            <a:ext cx="9144000" cy="6858000"/>
          </a:xfrm>
          <a:prstGeom prst="rect">
            <a:avLst/>
          </a:prstGeom>
        </p:spPr>
      </p:pic>
      <p:pic>
        <p:nvPicPr>
          <p:cNvPr id="5" name="Picture 9"/>
          <p:cNvPicPr>
            <a:picLocks noChangeAspect="1" noChangeArrowheads="1"/>
          </p:cNvPicPr>
          <p:nvPr/>
        </p:nvPicPr>
        <p:blipFill>
          <a:blip r:embed="rId3" cstate="print"/>
          <a:srcRect/>
          <a:stretch>
            <a:fillRect/>
          </a:stretch>
        </p:blipFill>
        <p:spPr bwMode="auto">
          <a:xfrm>
            <a:off x="1" y="5839504"/>
            <a:ext cx="871869" cy="1018495"/>
          </a:xfrm>
          <a:prstGeom prst="rect">
            <a:avLst/>
          </a:prstGeom>
          <a:noFill/>
          <a:ln w="9525">
            <a:noFill/>
            <a:miter lim="800000"/>
            <a:headEnd/>
            <a:tailEnd/>
          </a:ln>
          <a:effectLst/>
        </p:spPr>
      </p:pic>
      <p:sp>
        <p:nvSpPr>
          <p:cNvPr id="6" name="Oval 10"/>
          <p:cNvSpPr>
            <a:spLocks noChangeArrowheads="1"/>
          </p:cNvSpPr>
          <p:nvPr/>
        </p:nvSpPr>
        <p:spPr bwMode="auto">
          <a:xfrm>
            <a:off x="356301" y="6455941"/>
            <a:ext cx="550763" cy="402059"/>
          </a:xfrm>
          <a:prstGeom prst="ellipse">
            <a:avLst/>
          </a:prstGeom>
          <a:noFill/>
          <a:ln w="12700">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picont1.png"/>
          <p:cNvPicPr>
            <a:picLocks noChangeAspect="1"/>
          </p:cNvPicPr>
          <p:nvPr/>
        </p:nvPicPr>
        <p:blipFill>
          <a:blip r:embed="rId2" cstate="print"/>
          <a:stretch>
            <a:fillRect/>
          </a:stretch>
        </p:blipFill>
        <p:spPr>
          <a:xfrm>
            <a:off x="0" y="0"/>
            <a:ext cx="9144000" cy="6858000"/>
          </a:xfrm>
          <a:prstGeom prst="rect">
            <a:avLst/>
          </a:prstGeom>
        </p:spPr>
      </p:pic>
      <p:pic>
        <p:nvPicPr>
          <p:cNvPr id="5" name="Picture 9"/>
          <p:cNvPicPr>
            <a:picLocks noChangeAspect="1" noChangeArrowheads="1"/>
          </p:cNvPicPr>
          <p:nvPr/>
        </p:nvPicPr>
        <p:blipFill>
          <a:blip r:embed="rId3" cstate="print"/>
          <a:srcRect/>
          <a:stretch>
            <a:fillRect/>
          </a:stretch>
        </p:blipFill>
        <p:spPr bwMode="auto">
          <a:xfrm>
            <a:off x="1" y="5839504"/>
            <a:ext cx="871869" cy="1018495"/>
          </a:xfrm>
          <a:prstGeom prst="rect">
            <a:avLst/>
          </a:prstGeom>
          <a:noFill/>
          <a:ln w="9525">
            <a:noFill/>
            <a:miter lim="800000"/>
            <a:headEnd/>
            <a:tailEnd/>
          </a:ln>
          <a:effectLst/>
        </p:spPr>
      </p:pic>
      <p:sp>
        <p:nvSpPr>
          <p:cNvPr id="6" name="Oval 10"/>
          <p:cNvSpPr>
            <a:spLocks noChangeArrowheads="1"/>
          </p:cNvSpPr>
          <p:nvPr/>
        </p:nvSpPr>
        <p:spPr bwMode="auto">
          <a:xfrm>
            <a:off x="356301" y="6455941"/>
            <a:ext cx="550763" cy="402059"/>
          </a:xfrm>
          <a:prstGeom prst="ellipse">
            <a:avLst/>
          </a:prstGeom>
          <a:noFill/>
          <a:ln w="12700">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441325" y="115888"/>
            <a:ext cx="8229600" cy="1143000"/>
          </a:xfrm>
        </p:spPr>
        <p:txBody>
          <a:bodyPr/>
          <a:lstStyle/>
          <a:p>
            <a:r>
              <a:rPr lang="en-US" sz="4000" b="1" dirty="0">
                <a:solidFill>
                  <a:schemeClr val="bg1"/>
                </a:solidFill>
              </a:rPr>
              <a:t>Temperature: </a:t>
            </a:r>
            <a:r>
              <a:rPr lang="en-US" sz="4000" b="1" dirty="0" smtClean="0">
                <a:solidFill>
                  <a:schemeClr val="bg1"/>
                </a:solidFill>
              </a:rPr>
              <a:t>1900-2010</a:t>
            </a:r>
            <a:endParaRPr lang="en-US" sz="4000" b="1" dirty="0">
              <a:solidFill>
                <a:schemeClr val="bg1"/>
              </a:solidFill>
            </a:endParaRPr>
          </a:p>
        </p:txBody>
      </p:sp>
      <p:pic>
        <p:nvPicPr>
          <p:cNvPr id="5" name="Picture 4" descr="annclimate.png"/>
          <p:cNvPicPr>
            <a:picLocks noChangeAspect="1"/>
          </p:cNvPicPr>
          <p:nvPr/>
        </p:nvPicPr>
        <p:blipFill>
          <a:blip r:embed="rId3" cstate="print"/>
          <a:srcRect b="53023"/>
          <a:stretch>
            <a:fillRect/>
          </a:stretch>
        </p:blipFill>
        <p:spPr>
          <a:xfrm>
            <a:off x="501499" y="1063247"/>
            <a:ext cx="8133030" cy="491224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Key Resources</a:t>
            </a:r>
            <a:endParaRPr lang="en-US" b="1" dirty="0">
              <a:solidFill>
                <a:schemeClr val="bg1"/>
              </a:solidFill>
            </a:endParaRPr>
          </a:p>
        </p:txBody>
      </p:sp>
      <p:pic>
        <p:nvPicPr>
          <p:cNvPr id="564226" name="Picture 2"/>
          <p:cNvPicPr>
            <a:picLocks noChangeAspect="1" noChangeArrowheads="1"/>
          </p:cNvPicPr>
          <p:nvPr/>
        </p:nvPicPr>
        <p:blipFill>
          <a:blip r:embed="rId2" cstate="print"/>
          <a:srcRect/>
          <a:stretch>
            <a:fillRect/>
          </a:stretch>
        </p:blipFill>
        <p:spPr bwMode="auto">
          <a:xfrm>
            <a:off x="5059449" y="1604278"/>
            <a:ext cx="3163598" cy="4087368"/>
          </a:xfrm>
          <a:prstGeom prst="rect">
            <a:avLst/>
          </a:prstGeom>
          <a:noFill/>
          <a:ln w="9525">
            <a:noFill/>
            <a:miter lim="800000"/>
            <a:headEnd/>
            <a:tailEnd/>
          </a:ln>
        </p:spPr>
      </p:pic>
      <p:sp>
        <p:nvSpPr>
          <p:cNvPr id="5" name="Rectangle 4"/>
          <p:cNvSpPr/>
          <p:nvPr/>
        </p:nvSpPr>
        <p:spPr>
          <a:xfrm>
            <a:off x="5028627" y="5701102"/>
            <a:ext cx="3185552" cy="646331"/>
          </a:xfrm>
          <a:prstGeom prst="rect">
            <a:avLst/>
          </a:prstGeom>
        </p:spPr>
        <p:txBody>
          <a:bodyPr wrap="none">
            <a:spAutoFit/>
          </a:bodyPr>
          <a:lstStyle/>
          <a:p>
            <a:pPr algn="ctr"/>
            <a:r>
              <a:rPr lang="en-US" dirty="0" smtClean="0">
                <a:solidFill>
                  <a:schemeClr val="bg1"/>
                </a:solidFill>
              </a:rPr>
              <a:t>http://www.globalchange.gov/</a:t>
            </a:r>
          </a:p>
          <a:p>
            <a:pPr algn="ctr"/>
            <a:r>
              <a:rPr lang="en-US" dirty="0" smtClean="0">
                <a:solidFill>
                  <a:schemeClr val="bg1"/>
                </a:solidFill>
              </a:rPr>
              <a:t>USGCRP 2009</a:t>
            </a:r>
            <a:endParaRPr lang="en-US" dirty="0">
              <a:solidFill>
                <a:schemeClr val="bg1"/>
              </a:solidFill>
            </a:endParaRPr>
          </a:p>
        </p:txBody>
      </p:sp>
      <p:pic>
        <p:nvPicPr>
          <p:cNvPr id="564228" name="Picture 4"/>
          <p:cNvPicPr>
            <a:picLocks noChangeAspect="1" noChangeArrowheads="1"/>
          </p:cNvPicPr>
          <p:nvPr/>
        </p:nvPicPr>
        <p:blipFill>
          <a:blip r:embed="rId3" cstate="print"/>
          <a:srcRect/>
          <a:stretch>
            <a:fillRect/>
          </a:stretch>
        </p:blipFill>
        <p:spPr bwMode="auto">
          <a:xfrm>
            <a:off x="912910" y="1601273"/>
            <a:ext cx="3119340" cy="4089470"/>
          </a:xfrm>
          <a:prstGeom prst="rect">
            <a:avLst/>
          </a:prstGeom>
          <a:noFill/>
          <a:ln w="9525">
            <a:noFill/>
            <a:miter lim="800000"/>
            <a:headEnd/>
            <a:tailEnd/>
          </a:ln>
        </p:spPr>
      </p:pic>
      <p:sp>
        <p:nvSpPr>
          <p:cNvPr id="8" name="Rectangle 7"/>
          <p:cNvSpPr/>
          <p:nvPr/>
        </p:nvSpPr>
        <p:spPr>
          <a:xfrm>
            <a:off x="913826" y="5685336"/>
            <a:ext cx="3122146" cy="646331"/>
          </a:xfrm>
          <a:prstGeom prst="rect">
            <a:avLst/>
          </a:prstGeom>
        </p:spPr>
        <p:txBody>
          <a:bodyPr wrap="square">
            <a:spAutoFit/>
          </a:bodyPr>
          <a:lstStyle/>
          <a:p>
            <a:pPr algn="ctr"/>
            <a:r>
              <a:rPr lang="en-US" dirty="0" smtClean="0">
                <a:solidFill>
                  <a:schemeClr val="bg1"/>
                </a:solidFill>
              </a:rPr>
              <a:t>http://www.ipcc.ch/</a:t>
            </a:r>
          </a:p>
          <a:p>
            <a:pPr algn="ctr"/>
            <a:r>
              <a:rPr lang="en-US" dirty="0" smtClean="0">
                <a:solidFill>
                  <a:schemeClr val="bg1"/>
                </a:solidFill>
              </a:rPr>
              <a:t>IPCC 2007</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4" name="Picture 4"/>
          <p:cNvPicPr>
            <a:picLocks noChangeAspect="1" noChangeArrowheads="1"/>
          </p:cNvPicPr>
          <p:nvPr/>
        </p:nvPicPr>
        <p:blipFill>
          <a:blip r:embed="rId3" cstate="print"/>
          <a:srcRect/>
          <a:stretch>
            <a:fillRect/>
          </a:stretch>
        </p:blipFill>
        <p:spPr bwMode="auto">
          <a:xfrm>
            <a:off x="1020763" y="293688"/>
            <a:ext cx="7108825" cy="5711825"/>
          </a:xfrm>
          <a:prstGeom prst="rect">
            <a:avLst/>
          </a:prstGeom>
          <a:noFill/>
          <a:ln w="9525">
            <a:noFill/>
            <a:miter lim="800000"/>
            <a:headEnd/>
            <a:tailEnd/>
          </a:ln>
          <a:effectLst/>
        </p:spPr>
      </p:pic>
      <p:sp>
        <p:nvSpPr>
          <p:cNvPr id="368645" name="Text Box 5"/>
          <p:cNvSpPr txBox="1">
            <a:spLocks noChangeArrowheads="1"/>
          </p:cNvSpPr>
          <p:nvPr/>
        </p:nvSpPr>
        <p:spPr bwMode="auto">
          <a:xfrm>
            <a:off x="3198813" y="6008688"/>
            <a:ext cx="2720975" cy="274637"/>
          </a:xfrm>
          <a:prstGeom prst="rect">
            <a:avLst/>
          </a:prstGeom>
          <a:noFill/>
          <a:ln w="9525">
            <a:noFill/>
            <a:miter lim="800000"/>
            <a:headEnd/>
            <a:tailEnd/>
          </a:ln>
          <a:effectLst/>
        </p:spPr>
        <p:txBody>
          <a:bodyPr wrap="none">
            <a:spAutoFit/>
          </a:bodyPr>
          <a:lstStyle/>
          <a:p>
            <a:r>
              <a:rPr lang="en-US" sz="1200">
                <a:solidFill>
                  <a:schemeClr val="bg1"/>
                </a:solidFill>
              </a:rPr>
              <a:t>From http://www.climatechange.gc.ca</a:t>
            </a:r>
          </a:p>
        </p:txBody>
      </p:sp>
      <p:sp>
        <p:nvSpPr>
          <p:cNvPr id="368646" name="Text Box 6"/>
          <p:cNvSpPr txBox="1">
            <a:spLocks noChangeArrowheads="1"/>
          </p:cNvSpPr>
          <p:nvPr/>
        </p:nvSpPr>
        <p:spPr bwMode="auto">
          <a:xfrm>
            <a:off x="5011738" y="4946650"/>
            <a:ext cx="2725737" cy="527050"/>
          </a:xfrm>
          <a:prstGeom prst="rect">
            <a:avLst/>
          </a:prstGeom>
          <a:solidFill>
            <a:schemeClr val="bg1"/>
          </a:solidFill>
          <a:ln w="9525">
            <a:solidFill>
              <a:schemeClr val="tx1"/>
            </a:solidFill>
            <a:miter lim="800000"/>
            <a:headEnd/>
            <a:tailEnd/>
          </a:ln>
          <a:effectLst/>
        </p:spPr>
        <p:txBody>
          <a:bodyPr>
            <a:spAutoFit/>
          </a:bodyPr>
          <a:lstStyle/>
          <a:p>
            <a:r>
              <a:rPr lang="en-US" sz="1400"/>
              <a:t>Carbon Dioxide, Methane, and Nitrous Oxide are major GHGs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descr="SPM-1_FINAL"/>
          <p:cNvPicPr>
            <a:picLocks noChangeAspect="1" noChangeArrowheads="1"/>
          </p:cNvPicPr>
          <p:nvPr/>
        </p:nvPicPr>
        <p:blipFill>
          <a:blip r:embed="rId3" cstate="print"/>
          <a:srcRect/>
          <a:stretch>
            <a:fillRect/>
          </a:stretch>
        </p:blipFill>
        <p:spPr bwMode="auto">
          <a:xfrm>
            <a:off x="4295775" y="296863"/>
            <a:ext cx="4256088" cy="6297612"/>
          </a:xfrm>
          <a:prstGeom prst="rect">
            <a:avLst/>
          </a:prstGeom>
          <a:noFill/>
        </p:spPr>
      </p:pic>
      <p:sp>
        <p:nvSpPr>
          <p:cNvPr id="560131" name="Rectangle 3"/>
          <p:cNvSpPr>
            <a:spLocks noChangeArrowheads="1"/>
          </p:cNvSpPr>
          <p:nvPr/>
        </p:nvSpPr>
        <p:spPr bwMode="auto">
          <a:xfrm>
            <a:off x="767135" y="2540000"/>
            <a:ext cx="3033713" cy="1143000"/>
          </a:xfrm>
          <a:prstGeom prst="rect">
            <a:avLst/>
          </a:prstGeom>
          <a:noFill/>
          <a:ln w="9525">
            <a:noFill/>
            <a:miter lim="800000"/>
            <a:headEnd/>
            <a:tailEnd/>
          </a:ln>
          <a:effectLst/>
        </p:spPr>
        <p:txBody>
          <a:bodyPr anchor="ctr"/>
          <a:lstStyle/>
          <a:p>
            <a:pPr algn="ctr"/>
            <a:r>
              <a:rPr lang="en-US" sz="3600" b="1" dirty="0">
                <a:solidFill>
                  <a:schemeClr val="bg1"/>
                </a:solidFill>
              </a:rPr>
              <a:t>Changes in greenhouse gases over the past 10,000 years</a:t>
            </a:r>
          </a:p>
        </p:txBody>
      </p:sp>
      <p:sp>
        <p:nvSpPr>
          <p:cNvPr id="560132" name="Text Box 4"/>
          <p:cNvSpPr txBox="1">
            <a:spLocks noChangeArrowheads="1"/>
          </p:cNvSpPr>
          <p:nvPr/>
        </p:nvSpPr>
        <p:spPr bwMode="auto">
          <a:xfrm>
            <a:off x="1638395" y="5400675"/>
            <a:ext cx="1301750" cy="366713"/>
          </a:xfrm>
          <a:prstGeom prst="rect">
            <a:avLst/>
          </a:prstGeom>
          <a:noFill/>
          <a:ln w="9525">
            <a:noFill/>
            <a:miter lim="800000"/>
            <a:headEnd/>
            <a:tailEnd/>
          </a:ln>
          <a:effectLst/>
        </p:spPr>
        <p:txBody>
          <a:bodyPr wrap="none">
            <a:spAutoFit/>
          </a:bodyPr>
          <a:lstStyle/>
          <a:p>
            <a:r>
              <a:rPr lang="en-US" b="1" dirty="0">
                <a:solidFill>
                  <a:schemeClr val="bg1"/>
                </a:solidFill>
              </a:rPr>
              <a:t>IPCC 2007</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z="3600" b="1" dirty="0" smtClean="0">
                <a:solidFill>
                  <a:schemeClr val="bg1"/>
                </a:solidFill>
              </a:rPr>
              <a:t>Global Temperature and Carbon Dioxide</a:t>
            </a:r>
          </a:p>
        </p:txBody>
      </p:sp>
      <p:sp>
        <p:nvSpPr>
          <p:cNvPr id="27651" name="Content Placeholder 2"/>
          <p:cNvSpPr>
            <a:spLocks noGrp="1"/>
          </p:cNvSpPr>
          <p:nvPr>
            <p:ph idx="1"/>
          </p:nvPr>
        </p:nvSpPr>
        <p:spPr/>
        <p:txBody>
          <a:bodyPr/>
          <a:lstStyle/>
          <a:p>
            <a:pPr eaLnBrk="1" hangingPunct="1"/>
            <a:endParaRPr lang="en-US" dirty="0" smtClean="0"/>
          </a:p>
        </p:txBody>
      </p:sp>
      <p:pic>
        <p:nvPicPr>
          <p:cNvPr id="27652" name="Picture 2"/>
          <p:cNvPicPr>
            <a:picLocks noChangeAspect="1" noChangeArrowheads="1"/>
          </p:cNvPicPr>
          <p:nvPr/>
        </p:nvPicPr>
        <p:blipFill>
          <a:blip r:embed="rId2" cstate="print"/>
          <a:srcRect/>
          <a:stretch>
            <a:fillRect/>
          </a:stretch>
        </p:blipFill>
        <p:spPr bwMode="auto">
          <a:xfrm>
            <a:off x="1322388" y="1454082"/>
            <a:ext cx="6583362" cy="4946650"/>
          </a:xfrm>
          <a:prstGeom prst="rect">
            <a:avLst/>
          </a:prstGeom>
          <a:noFill/>
          <a:ln w="9525">
            <a:noFill/>
            <a:miter lim="800000"/>
            <a:headEnd/>
            <a:tailEnd/>
          </a:ln>
        </p:spPr>
      </p:pic>
      <p:sp>
        <p:nvSpPr>
          <p:cNvPr id="5" name="TextBox 4"/>
          <p:cNvSpPr txBox="1"/>
          <p:nvPr/>
        </p:nvSpPr>
        <p:spPr>
          <a:xfrm>
            <a:off x="6159067" y="6415098"/>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958"/>
            <a:ext cx="8229600" cy="1143000"/>
          </a:xfrm>
        </p:spPr>
        <p:txBody>
          <a:bodyPr/>
          <a:lstStyle/>
          <a:p>
            <a:r>
              <a:rPr lang="en-US" b="1" dirty="0" smtClean="0">
                <a:solidFill>
                  <a:schemeClr val="bg1"/>
                </a:solidFill>
              </a:rPr>
              <a:t>Observed Temperature Trends: U.S.</a:t>
            </a:r>
            <a:endParaRPr lang="en-US" b="1"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4" name="Picture 3" descr="national_climate_change_3_20090707_1793098552.jpg"/>
          <p:cNvPicPr>
            <a:picLocks noChangeAspect="1"/>
          </p:cNvPicPr>
          <p:nvPr/>
        </p:nvPicPr>
        <p:blipFill>
          <a:blip r:embed="rId2" cstate="print"/>
          <a:srcRect b="38416"/>
          <a:stretch>
            <a:fillRect/>
          </a:stretch>
        </p:blipFill>
        <p:spPr>
          <a:xfrm>
            <a:off x="530241" y="1508760"/>
            <a:ext cx="8034639" cy="5073996"/>
          </a:xfrm>
          <a:prstGeom prst="rect">
            <a:avLst/>
          </a:prstGeom>
        </p:spPr>
      </p:pic>
      <p:sp>
        <p:nvSpPr>
          <p:cNvPr id="5" name="TextBox 4"/>
          <p:cNvSpPr txBox="1"/>
          <p:nvPr/>
        </p:nvSpPr>
        <p:spPr>
          <a:xfrm>
            <a:off x="6905827" y="6262698"/>
            <a:ext cx="1745029" cy="369332"/>
          </a:xfrm>
          <a:prstGeom prst="rect">
            <a:avLst/>
          </a:prstGeom>
          <a:noFill/>
        </p:spPr>
        <p:txBody>
          <a:bodyPr wrap="none" rtlCol="0">
            <a:spAutoFit/>
          </a:bodyPr>
          <a:lstStyle/>
          <a:p>
            <a:r>
              <a:rPr lang="en-US" b="1" dirty="0" smtClean="0"/>
              <a:t>USGCRP 2009</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Observed Precipitation Trends: U.S.</a:t>
            </a:r>
            <a:endParaRPr lang="en-US" dirty="0"/>
          </a:p>
        </p:txBody>
      </p:sp>
      <p:sp>
        <p:nvSpPr>
          <p:cNvPr id="3" name="Content Placeholder 2"/>
          <p:cNvSpPr>
            <a:spLocks noGrp="1"/>
          </p:cNvSpPr>
          <p:nvPr>
            <p:ph idx="1"/>
          </p:nvPr>
        </p:nvSpPr>
        <p:spPr/>
        <p:txBody>
          <a:bodyPr/>
          <a:lstStyle/>
          <a:p>
            <a:endParaRPr lang="en-US"/>
          </a:p>
        </p:txBody>
      </p:sp>
      <p:pic>
        <p:nvPicPr>
          <p:cNvPr id="4" name="Picture 3" descr="national_climate_change_5_20090707_1778506510.jpg"/>
          <p:cNvPicPr>
            <a:picLocks noChangeAspect="1"/>
          </p:cNvPicPr>
          <p:nvPr/>
        </p:nvPicPr>
        <p:blipFill>
          <a:blip r:embed="rId2" cstate="print"/>
          <a:stretch>
            <a:fillRect/>
          </a:stretch>
        </p:blipFill>
        <p:spPr>
          <a:xfrm>
            <a:off x="1203960" y="1600199"/>
            <a:ext cx="6705600" cy="5065261"/>
          </a:xfrm>
          <a:prstGeom prst="rect">
            <a:avLst/>
          </a:prstGeom>
        </p:spPr>
      </p:pic>
      <p:sp>
        <p:nvSpPr>
          <p:cNvPr id="5" name="TextBox 4"/>
          <p:cNvSpPr txBox="1"/>
          <p:nvPr/>
        </p:nvSpPr>
        <p:spPr>
          <a:xfrm>
            <a:off x="6265747" y="6262698"/>
            <a:ext cx="1745029" cy="369332"/>
          </a:xfrm>
          <a:prstGeom prst="rect">
            <a:avLst/>
          </a:prstGeom>
          <a:noFill/>
        </p:spPr>
        <p:txBody>
          <a:bodyPr wrap="none" rtlCol="0">
            <a:spAutoFit/>
          </a:bodyPr>
          <a:lstStyle/>
          <a:p>
            <a:r>
              <a:rPr lang="en-US" b="1" dirty="0" smtClean="0"/>
              <a:t>USGCRP 2009</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5" name="Picture 3"/>
          <p:cNvPicPr>
            <a:picLocks noChangeAspect="1" noChangeArrowheads="1"/>
          </p:cNvPicPr>
          <p:nvPr/>
        </p:nvPicPr>
        <p:blipFill>
          <a:blip r:embed="rId3" cstate="print"/>
          <a:srcRect l="31407" t="12880" r="14357" b="9961"/>
          <a:stretch>
            <a:fillRect/>
          </a:stretch>
        </p:blipFill>
        <p:spPr bwMode="auto">
          <a:xfrm>
            <a:off x="2871788" y="882650"/>
            <a:ext cx="4959350" cy="5287963"/>
          </a:xfrm>
          <a:prstGeom prst="rect">
            <a:avLst/>
          </a:prstGeom>
          <a:noFill/>
          <a:ln w="9525">
            <a:noFill/>
            <a:miter lim="800000"/>
            <a:headEnd/>
            <a:tailEnd/>
          </a:ln>
          <a:effectLst/>
        </p:spPr>
      </p:pic>
      <p:sp>
        <p:nvSpPr>
          <p:cNvPr id="417796" name="Text Box 4"/>
          <p:cNvSpPr txBox="1">
            <a:spLocks noChangeArrowheads="1"/>
          </p:cNvSpPr>
          <p:nvPr/>
        </p:nvSpPr>
        <p:spPr bwMode="auto">
          <a:xfrm>
            <a:off x="2868613" y="6107113"/>
            <a:ext cx="4908550" cy="304800"/>
          </a:xfrm>
          <a:prstGeom prst="rect">
            <a:avLst/>
          </a:prstGeom>
          <a:noFill/>
          <a:ln w="9525">
            <a:noFill/>
            <a:miter lim="800000"/>
            <a:headEnd/>
            <a:tailEnd/>
          </a:ln>
          <a:effectLst/>
        </p:spPr>
        <p:txBody>
          <a:bodyPr>
            <a:spAutoFit/>
          </a:bodyPr>
          <a:lstStyle/>
          <a:p>
            <a:pPr algn="ctr"/>
            <a:r>
              <a:rPr lang="en-US" sz="1400" dirty="0">
                <a:solidFill>
                  <a:schemeClr val="bg1"/>
                </a:solidFill>
              </a:rPr>
              <a:t>Courtesy of Noah Knowles, USGS</a:t>
            </a:r>
          </a:p>
        </p:txBody>
      </p:sp>
      <p:sp>
        <p:nvSpPr>
          <p:cNvPr id="417797" name="Text Box 5"/>
          <p:cNvSpPr txBox="1">
            <a:spLocks noChangeArrowheads="1"/>
          </p:cNvSpPr>
          <p:nvPr/>
        </p:nvSpPr>
        <p:spPr bwMode="auto">
          <a:xfrm>
            <a:off x="0" y="106363"/>
            <a:ext cx="9144000" cy="579437"/>
          </a:xfrm>
          <a:prstGeom prst="rect">
            <a:avLst/>
          </a:prstGeom>
          <a:noFill/>
          <a:ln w="9525">
            <a:noFill/>
            <a:miter lim="800000"/>
            <a:headEnd/>
            <a:tailEnd/>
          </a:ln>
          <a:effectLst/>
        </p:spPr>
        <p:txBody>
          <a:bodyPr>
            <a:spAutoFit/>
          </a:bodyPr>
          <a:lstStyle/>
          <a:p>
            <a:pPr algn="ctr"/>
            <a:r>
              <a:rPr lang="en-US" sz="3200" b="1" dirty="0">
                <a:solidFill>
                  <a:schemeClr val="bg1"/>
                </a:solidFill>
              </a:rPr>
              <a:t>Trends in Nov-Mar Snowfall Fraction</a:t>
            </a:r>
          </a:p>
        </p:txBody>
      </p:sp>
      <p:sp>
        <p:nvSpPr>
          <p:cNvPr id="417798" name="Text Box 6"/>
          <p:cNvSpPr txBox="1">
            <a:spLocks noChangeArrowheads="1"/>
          </p:cNvSpPr>
          <p:nvPr/>
        </p:nvSpPr>
        <p:spPr bwMode="auto">
          <a:xfrm>
            <a:off x="76200" y="3657600"/>
            <a:ext cx="2971800" cy="733425"/>
          </a:xfrm>
          <a:prstGeom prst="rect">
            <a:avLst/>
          </a:prstGeom>
          <a:noFill/>
          <a:ln w="9525">
            <a:noFill/>
            <a:miter lim="800000"/>
            <a:headEnd/>
            <a:tailEnd/>
          </a:ln>
          <a:effectLst/>
        </p:spPr>
        <p:txBody>
          <a:bodyPr>
            <a:spAutoFit/>
          </a:bodyPr>
          <a:lstStyle/>
          <a:p>
            <a:r>
              <a:rPr lang="en-US" sz="2100" dirty="0">
                <a:solidFill>
                  <a:schemeClr val="bg1"/>
                </a:solidFill>
              </a:rPr>
              <a:t>More Rain, Less Snow More Snow, Less Rain</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b="1">
                <a:solidFill>
                  <a:schemeClr val="bg1"/>
                </a:solidFill>
              </a:rPr>
              <a:t>Presentation Overview</a:t>
            </a:r>
          </a:p>
        </p:txBody>
      </p:sp>
      <p:sp>
        <p:nvSpPr>
          <p:cNvPr id="225283" name="Rectangle 3"/>
          <p:cNvSpPr>
            <a:spLocks noGrp="1" noChangeArrowheads="1"/>
          </p:cNvSpPr>
          <p:nvPr>
            <p:ph type="body" idx="1"/>
          </p:nvPr>
        </p:nvSpPr>
        <p:spPr>
          <a:xfrm>
            <a:off x="855663" y="1600200"/>
            <a:ext cx="7343775" cy="3074988"/>
          </a:xfrm>
        </p:spPr>
        <p:txBody>
          <a:bodyPr/>
          <a:lstStyle/>
          <a:p>
            <a:r>
              <a:rPr lang="en-US" dirty="0" smtClean="0">
                <a:solidFill>
                  <a:schemeClr val="bg1"/>
                </a:solidFill>
              </a:rPr>
              <a:t>Climatic Context</a:t>
            </a:r>
          </a:p>
          <a:p>
            <a:r>
              <a:rPr lang="en-US" dirty="0" smtClean="0">
                <a:solidFill>
                  <a:schemeClr val="bg1"/>
                </a:solidFill>
              </a:rPr>
              <a:t>Greenhouse </a:t>
            </a:r>
            <a:r>
              <a:rPr lang="en-US" dirty="0">
                <a:solidFill>
                  <a:schemeClr val="bg1"/>
                </a:solidFill>
              </a:rPr>
              <a:t>Effect and Climate Change</a:t>
            </a:r>
          </a:p>
          <a:p>
            <a:r>
              <a:rPr lang="en-US" dirty="0">
                <a:solidFill>
                  <a:schemeClr val="bg1"/>
                </a:solidFill>
              </a:rPr>
              <a:t>Changes across the Western U.S. and Arizona</a:t>
            </a:r>
          </a:p>
          <a:p>
            <a:r>
              <a:rPr lang="en-US" dirty="0">
                <a:solidFill>
                  <a:schemeClr val="bg1"/>
                </a:solidFill>
              </a:rPr>
              <a:t>Scenarios and Projections</a:t>
            </a:r>
          </a:p>
          <a:p>
            <a:r>
              <a:rPr lang="en-US" dirty="0">
                <a:solidFill>
                  <a:schemeClr val="bg1"/>
                </a:solidFill>
              </a:rPr>
              <a:t>Potential Implications for </a:t>
            </a:r>
            <a:r>
              <a:rPr lang="en-US" dirty="0" smtClean="0">
                <a:solidFill>
                  <a:schemeClr val="bg1"/>
                </a:solidFill>
              </a:rPr>
              <a:t>Arizona</a:t>
            </a:r>
            <a:endParaRPr lang="en-US" dirty="0">
              <a:solidFill>
                <a:schemeClr val="bg1"/>
              </a:solidFill>
            </a:endParaRP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p:cNvPicPr>
            <a:picLocks noChangeAspect="1" noChangeArrowheads="1"/>
          </p:cNvPicPr>
          <p:nvPr/>
        </p:nvPicPr>
        <p:blipFill>
          <a:blip r:embed="rId3" cstate="print"/>
          <a:srcRect/>
          <a:stretch>
            <a:fillRect/>
          </a:stretch>
        </p:blipFill>
        <p:spPr bwMode="auto">
          <a:xfrm>
            <a:off x="0" y="0"/>
            <a:ext cx="9144000" cy="1403350"/>
          </a:xfrm>
          <a:prstGeom prst="rect">
            <a:avLst/>
          </a:prstGeom>
          <a:noFill/>
          <a:ln w="9525">
            <a:noFill/>
            <a:miter lim="800000"/>
            <a:headEnd/>
            <a:tailEnd/>
          </a:ln>
          <a:effectLst/>
        </p:spPr>
      </p:pic>
      <p:sp>
        <p:nvSpPr>
          <p:cNvPr id="519171" name="Text Box 3"/>
          <p:cNvSpPr txBox="1">
            <a:spLocks noChangeArrowheads="1"/>
          </p:cNvSpPr>
          <p:nvPr/>
        </p:nvSpPr>
        <p:spPr bwMode="auto">
          <a:xfrm>
            <a:off x="5499100" y="542925"/>
            <a:ext cx="3332163" cy="244475"/>
          </a:xfrm>
          <a:prstGeom prst="rect">
            <a:avLst/>
          </a:prstGeom>
          <a:noFill/>
          <a:ln w="9525">
            <a:noFill/>
            <a:miter lim="800000"/>
            <a:headEnd/>
            <a:tailEnd/>
          </a:ln>
          <a:effectLst/>
        </p:spPr>
        <p:txBody>
          <a:bodyPr wrap="none">
            <a:spAutoFit/>
          </a:bodyPr>
          <a:lstStyle/>
          <a:p>
            <a:r>
              <a:rPr lang="en-US" sz="1000" dirty="0"/>
              <a:t>Proceedings of the National Academy of Sciences, 2005</a:t>
            </a:r>
          </a:p>
        </p:txBody>
      </p:sp>
      <p:grpSp>
        <p:nvGrpSpPr>
          <p:cNvPr id="519172" name="Group 4"/>
          <p:cNvGrpSpPr>
            <a:grpSpLocks/>
          </p:cNvGrpSpPr>
          <p:nvPr/>
        </p:nvGrpSpPr>
        <p:grpSpPr bwMode="auto">
          <a:xfrm>
            <a:off x="234950" y="1001713"/>
            <a:ext cx="5832475" cy="5300662"/>
            <a:chOff x="616" y="295"/>
            <a:chExt cx="4528" cy="4115"/>
          </a:xfrm>
        </p:grpSpPr>
        <p:pic>
          <p:nvPicPr>
            <p:cNvPr id="519173" name="Picture 5"/>
            <p:cNvPicPr>
              <a:picLocks noChangeAspect="1" noChangeArrowheads="1"/>
            </p:cNvPicPr>
            <p:nvPr/>
          </p:nvPicPr>
          <p:blipFill>
            <a:blip r:embed="rId4" cstate="print"/>
            <a:srcRect/>
            <a:stretch>
              <a:fillRect/>
            </a:stretch>
          </p:blipFill>
          <p:spPr bwMode="auto">
            <a:xfrm>
              <a:off x="616" y="295"/>
              <a:ext cx="4528" cy="3735"/>
            </a:xfrm>
            <a:prstGeom prst="rect">
              <a:avLst/>
            </a:prstGeom>
            <a:noFill/>
            <a:ln w="9525">
              <a:noFill/>
              <a:miter lim="800000"/>
              <a:headEnd/>
              <a:tailEnd/>
            </a:ln>
            <a:effectLst/>
          </p:spPr>
        </p:pic>
        <p:pic>
          <p:nvPicPr>
            <p:cNvPr id="519174" name="Picture 6"/>
            <p:cNvPicPr>
              <a:picLocks noChangeAspect="1" noChangeArrowheads="1"/>
            </p:cNvPicPr>
            <p:nvPr/>
          </p:nvPicPr>
          <p:blipFill>
            <a:blip r:embed="rId5" cstate="print"/>
            <a:srcRect/>
            <a:stretch>
              <a:fillRect/>
            </a:stretch>
          </p:blipFill>
          <p:spPr bwMode="auto">
            <a:xfrm>
              <a:off x="1448" y="3992"/>
              <a:ext cx="2828" cy="418"/>
            </a:xfrm>
            <a:prstGeom prst="rect">
              <a:avLst/>
            </a:prstGeom>
            <a:noFill/>
            <a:ln w="9525">
              <a:noFill/>
              <a:miter lim="800000"/>
              <a:headEnd/>
              <a:tailEnd/>
            </a:ln>
            <a:effectLst/>
          </p:spPr>
        </p:pic>
      </p:grpSp>
      <p:grpSp>
        <p:nvGrpSpPr>
          <p:cNvPr id="519175" name="Group 7"/>
          <p:cNvGrpSpPr>
            <a:grpSpLocks/>
          </p:cNvGrpSpPr>
          <p:nvPr/>
        </p:nvGrpSpPr>
        <p:grpSpPr bwMode="auto">
          <a:xfrm>
            <a:off x="2168525" y="1452563"/>
            <a:ext cx="6199188" cy="5106987"/>
            <a:chOff x="1366" y="915"/>
            <a:chExt cx="3905" cy="3217"/>
          </a:xfrm>
        </p:grpSpPr>
        <p:pic>
          <p:nvPicPr>
            <p:cNvPr id="519176" name="Picture 8"/>
            <p:cNvPicPr>
              <a:picLocks noChangeAspect="1" noChangeArrowheads="1"/>
            </p:cNvPicPr>
            <p:nvPr/>
          </p:nvPicPr>
          <p:blipFill>
            <a:blip r:embed="rId6" cstate="print"/>
            <a:srcRect/>
            <a:stretch>
              <a:fillRect/>
            </a:stretch>
          </p:blipFill>
          <p:spPr bwMode="auto">
            <a:xfrm>
              <a:off x="1366" y="915"/>
              <a:ext cx="3905" cy="3217"/>
            </a:xfrm>
            <a:prstGeom prst="rect">
              <a:avLst/>
            </a:prstGeom>
            <a:noFill/>
            <a:ln w="9525">
              <a:noFill/>
              <a:miter lim="800000"/>
              <a:headEnd/>
              <a:tailEnd/>
            </a:ln>
            <a:effectLst/>
          </p:spPr>
        </p:pic>
        <p:sp>
          <p:nvSpPr>
            <p:cNvPr id="519177" name="Text Box 9"/>
            <p:cNvSpPr txBox="1">
              <a:spLocks noChangeArrowheads="1"/>
            </p:cNvSpPr>
            <p:nvPr/>
          </p:nvSpPr>
          <p:spPr bwMode="auto">
            <a:xfrm>
              <a:off x="4244" y="3631"/>
              <a:ext cx="919" cy="192"/>
            </a:xfrm>
            <a:prstGeom prst="rect">
              <a:avLst/>
            </a:prstGeom>
            <a:noFill/>
            <a:ln w="9525">
              <a:noFill/>
              <a:miter lim="800000"/>
              <a:headEnd/>
              <a:tailEnd/>
            </a:ln>
            <a:effectLst/>
          </p:spPr>
          <p:txBody>
            <a:bodyPr wrap="none">
              <a:spAutoFit/>
            </a:bodyPr>
            <a:lstStyle/>
            <a:p>
              <a:r>
                <a:rPr lang="en-US" sz="1400" b="1" dirty="0"/>
                <a:t>Dev=2003-1989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9172"/>
                                        </p:tgtEl>
                                        <p:attrNameLst>
                                          <p:attrName>style.visibility</p:attrName>
                                        </p:attrNameLst>
                                      </p:cBhvr>
                                      <p:to>
                                        <p:strVal val="visible"/>
                                      </p:to>
                                    </p:set>
                                    <p:animEffect transition="in" filter="blinds(horizontal)">
                                      <p:cBhvr>
                                        <p:cTn id="7" dur="500"/>
                                        <p:tgtEl>
                                          <p:spTgt spid="51917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9175"/>
                                        </p:tgtEl>
                                        <p:attrNameLst>
                                          <p:attrName>style.visibility</p:attrName>
                                        </p:attrNameLst>
                                      </p:cBhvr>
                                      <p:to>
                                        <p:strVal val="visible"/>
                                      </p:to>
                                    </p:set>
                                    <p:animEffect transition="in" filter="blinds(horizontal)">
                                      <p:cBhvr>
                                        <p:cTn id="12" dur="500"/>
                                        <p:tgtEl>
                                          <p:spTgt spid="519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460375" y="2001838"/>
            <a:ext cx="8229600" cy="1143000"/>
          </a:xfrm>
        </p:spPr>
        <p:txBody>
          <a:bodyPr/>
          <a:lstStyle/>
          <a:p>
            <a:r>
              <a:rPr lang="en-US" sz="4000" b="1" dirty="0">
                <a:solidFill>
                  <a:schemeClr val="bg1"/>
                </a:solidFill>
              </a:rPr>
              <a:t>Climate Change </a:t>
            </a:r>
            <a:r>
              <a:rPr lang="en-US" sz="4000" b="1" dirty="0" smtClean="0">
                <a:solidFill>
                  <a:schemeClr val="bg1"/>
                </a:solidFill>
              </a:rPr>
              <a:t>Projections</a:t>
            </a:r>
            <a:endParaRPr lang="en-US" sz="40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5319" y="2615904"/>
            <a:ext cx="2376435" cy="1143000"/>
          </a:xfrm>
        </p:spPr>
        <p:txBody>
          <a:bodyPr/>
          <a:lstStyle/>
          <a:p>
            <a:pPr eaLnBrk="1" hangingPunct="1"/>
            <a:r>
              <a:rPr lang="en-US" sz="2800" b="1" dirty="0" smtClean="0">
                <a:solidFill>
                  <a:schemeClr val="bg1"/>
                </a:solidFill>
              </a:rPr>
              <a:t>Temperature Projections</a:t>
            </a:r>
          </a:p>
        </p:txBody>
      </p:sp>
      <p:grpSp>
        <p:nvGrpSpPr>
          <p:cNvPr id="6" name="Group 5"/>
          <p:cNvGrpSpPr/>
          <p:nvPr/>
        </p:nvGrpSpPr>
        <p:grpSpPr>
          <a:xfrm>
            <a:off x="2512088" y="0"/>
            <a:ext cx="6631912" cy="6878050"/>
            <a:chOff x="630743" y="-537115"/>
            <a:chExt cx="7962900" cy="8258436"/>
          </a:xfrm>
        </p:grpSpPr>
        <p:pic>
          <p:nvPicPr>
            <p:cNvPr id="29700" name="Picture 2"/>
            <p:cNvPicPr>
              <a:picLocks noChangeAspect="1" noChangeArrowheads="1"/>
            </p:cNvPicPr>
            <p:nvPr/>
          </p:nvPicPr>
          <p:blipFill>
            <a:blip r:embed="rId2" cstate="print"/>
            <a:srcRect/>
            <a:stretch>
              <a:fillRect/>
            </a:stretch>
          </p:blipFill>
          <p:spPr bwMode="auto">
            <a:xfrm>
              <a:off x="635507" y="3758921"/>
              <a:ext cx="7953375" cy="3962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630743" y="-537115"/>
              <a:ext cx="7962900" cy="4314825"/>
            </a:xfrm>
            <a:prstGeom prst="rect">
              <a:avLst/>
            </a:prstGeom>
            <a:noFill/>
            <a:ln w="9525">
              <a:noFill/>
              <a:miter lim="800000"/>
              <a:headEnd/>
              <a:tailEnd/>
            </a:ln>
          </p:spPr>
        </p:pic>
      </p:grpSp>
      <p:sp>
        <p:nvSpPr>
          <p:cNvPr id="7" name="TextBox 6"/>
          <p:cNvSpPr txBox="1"/>
          <p:nvPr/>
        </p:nvSpPr>
        <p:spPr>
          <a:xfrm>
            <a:off x="420417" y="4891098"/>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2"/>
          <p:cNvPicPr>
            <a:picLocks noChangeAspect="1" noChangeArrowheads="1"/>
          </p:cNvPicPr>
          <p:nvPr/>
        </p:nvPicPr>
        <p:blipFill>
          <a:blip r:embed="rId2" cstate="print"/>
          <a:srcRect/>
          <a:stretch>
            <a:fillRect/>
          </a:stretch>
        </p:blipFill>
        <p:spPr bwMode="auto">
          <a:xfrm>
            <a:off x="2894013" y="0"/>
            <a:ext cx="6249987" cy="6858000"/>
          </a:xfrm>
          <a:prstGeom prst="rect">
            <a:avLst/>
          </a:prstGeom>
          <a:noFill/>
          <a:ln w="9525">
            <a:noFill/>
            <a:miter lim="800000"/>
            <a:headEnd/>
            <a:tailEnd/>
          </a:ln>
        </p:spPr>
      </p:pic>
      <p:sp>
        <p:nvSpPr>
          <p:cNvPr id="5" name="Title 1"/>
          <p:cNvSpPr>
            <a:spLocks noGrp="1"/>
          </p:cNvSpPr>
          <p:nvPr>
            <p:ph type="title"/>
          </p:nvPr>
        </p:nvSpPr>
        <p:spPr>
          <a:xfrm>
            <a:off x="185895" y="2615904"/>
            <a:ext cx="2376435" cy="1143000"/>
          </a:xfrm>
        </p:spPr>
        <p:txBody>
          <a:bodyPr/>
          <a:lstStyle/>
          <a:p>
            <a:pPr eaLnBrk="1" hangingPunct="1"/>
            <a:r>
              <a:rPr lang="en-US" sz="2800" b="1" dirty="0" smtClean="0">
                <a:solidFill>
                  <a:schemeClr val="bg1"/>
                </a:solidFill>
              </a:rPr>
              <a:t>Precipitation Projections</a:t>
            </a:r>
          </a:p>
        </p:txBody>
      </p:sp>
      <p:sp>
        <p:nvSpPr>
          <p:cNvPr id="6" name="TextBox 5"/>
          <p:cNvSpPr txBox="1"/>
          <p:nvPr/>
        </p:nvSpPr>
        <p:spPr>
          <a:xfrm>
            <a:off x="420417" y="4891098"/>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0" y="2519363"/>
            <a:ext cx="2501900" cy="1143000"/>
          </a:xfrm>
        </p:spPr>
        <p:txBody>
          <a:bodyPr/>
          <a:lstStyle/>
          <a:p>
            <a:r>
              <a:rPr lang="en-US" sz="2800" b="1">
                <a:solidFill>
                  <a:schemeClr val="bg1"/>
                </a:solidFill>
              </a:rPr>
              <a:t>Potential changes in temperature extremes</a:t>
            </a:r>
          </a:p>
        </p:txBody>
      </p:sp>
      <p:pic>
        <p:nvPicPr>
          <p:cNvPr id="661508" name="Picture 4" descr="fig10_19_FINAL"/>
          <p:cNvPicPr>
            <a:picLocks noChangeAspect="1" noChangeArrowheads="1"/>
          </p:cNvPicPr>
          <p:nvPr/>
        </p:nvPicPr>
        <p:blipFill>
          <a:blip r:embed="rId3" cstate="print"/>
          <a:srcRect/>
          <a:stretch>
            <a:fillRect/>
          </a:stretch>
        </p:blipFill>
        <p:spPr bwMode="auto">
          <a:xfrm>
            <a:off x="2620963" y="0"/>
            <a:ext cx="6523037" cy="6858000"/>
          </a:xfrm>
          <a:prstGeom prst="rect">
            <a:avLst/>
          </a:prstGeom>
          <a:noFill/>
        </p:spPr>
      </p:pic>
      <p:sp>
        <p:nvSpPr>
          <p:cNvPr id="661509" name="Line 5"/>
          <p:cNvSpPr>
            <a:spLocks noChangeShapeType="1"/>
          </p:cNvSpPr>
          <p:nvPr/>
        </p:nvSpPr>
        <p:spPr bwMode="auto">
          <a:xfrm>
            <a:off x="3052763" y="527050"/>
            <a:ext cx="2557462" cy="0"/>
          </a:xfrm>
          <a:prstGeom prst="line">
            <a:avLst/>
          </a:prstGeom>
          <a:noFill/>
          <a:ln w="9525">
            <a:solidFill>
              <a:schemeClr val="tx1"/>
            </a:solidFill>
            <a:round/>
            <a:headEnd/>
            <a:tailEnd/>
          </a:ln>
          <a:effectLst/>
        </p:spPr>
        <p:txBody>
          <a:bodyPr/>
          <a:lstStyle/>
          <a:p>
            <a:endParaRPr lang="en-US"/>
          </a:p>
        </p:txBody>
      </p:sp>
      <p:sp>
        <p:nvSpPr>
          <p:cNvPr id="661510" name="Line 6"/>
          <p:cNvSpPr>
            <a:spLocks noChangeShapeType="1"/>
          </p:cNvSpPr>
          <p:nvPr/>
        </p:nvSpPr>
        <p:spPr bwMode="auto">
          <a:xfrm>
            <a:off x="3049588" y="3841750"/>
            <a:ext cx="2557462" cy="0"/>
          </a:xfrm>
          <a:prstGeom prst="line">
            <a:avLst/>
          </a:prstGeom>
          <a:noFill/>
          <a:ln w="9525">
            <a:solidFill>
              <a:schemeClr val="tx1"/>
            </a:solidFill>
            <a:round/>
            <a:headEnd/>
            <a:tailEnd/>
          </a:ln>
          <a:effectLst/>
        </p:spPr>
        <p:txBody>
          <a:bodyPr/>
          <a:lstStyle/>
          <a:p>
            <a:endParaRPr lang="en-US"/>
          </a:p>
        </p:txBody>
      </p:sp>
      <p:sp>
        <p:nvSpPr>
          <p:cNvPr id="661511" name="Line 7"/>
          <p:cNvSpPr>
            <a:spLocks noChangeShapeType="1"/>
          </p:cNvSpPr>
          <p:nvPr/>
        </p:nvSpPr>
        <p:spPr bwMode="auto">
          <a:xfrm>
            <a:off x="3032125" y="6164263"/>
            <a:ext cx="2557463" cy="0"/>
          </a:xfrm>
          <a:prstGeom prst="line">
            <a:avLst/>
          </a:prstGeom>
          <a:noFill/>
          <a:ln w="9525">
            <a:solidFill>
              <a:schemeClr val="tx1"/>
            </a:solidFill>
            <a:round/>
            <a:headEnd/>
            <a:tailEnd/>
          </a:ln>
          <a:effectLst/>
        </p:spPr>
        <p:txBody>
          <a:bodyPr/>
          <a:lstStyle/>
          <a:p>
            <a:endParaRPr lang="en-US"/>
          </a:p>
        </p:txBody>
      </p:sp>
      <p:sp>
        <p:nvSpPr>
          <p:cNvPr id="661512" name="Text Box 8"/>
          <p:cNvSpPr txBox="1">
            <a:spLocks noChangeArrowheads="1"/>
          </p:cNvSpPr>
          <p:nvPr/>
        </p:nvSpPr>
        <p:spPr bwMode="auto">
          <a:xfrm>
            <a:off x="8091488" y="2171700"/>
            <a:ext cx="1052512" cy="304800"/>
          </a:xfrm>
          <a:prstGeom prst="rect">
            <a:avLst/>
          </a:prstGeom>
          <a:noFill/>
          <a:ln w="9525">
            <a:noFill/>
            <a:miter lim="800000"/>
            <a:headEnd/>
            <a:tailEnd/>
          </a:ln>
          <a:effectLst/>
        </p:spPr>
        <p:txBody>
          <a:bodyPr wrap="none">
            <a:spAutoFit/>
          </a:bodyPr>
          <a:lstStyle/>
          <a:p>
            <a:r>
              <a:rPr lang="en-US" sz="1400" b="1"/>
              <a:t>IPCC 2007</a:t>
            </a:r>
          </a:p>
        </p:txBody>
      </p:sp>
      <p:sp>
        <p:nvSpPr>
          <p:cNvPr id="8" name="Text Box 5"/>
          <p:cNvSpPr txBox="1">
            <a:spLocks noChangeArrowheads="1"/>
          </p:cNvSpPr>
          <p:nvPr/>
        </p:nvSpPr>
        <p:spPr bwMode="auto">
          <a:xfrm>
            <a:off x="695325" y="4352925"/>
            <a:ext cx="1052513" cy="304800"/>
          </a:xfrm>
          <a:prstGeom prst="rect">
            <a:avLst/>
          </a:prstGeom>
          <a:noFill/>
          <a:ln w="9525">
            <a:noFill/>
            <a:miter lim="800000"/>
            <a:headEnd/>
            <a:tailEnd/>
          </a:ln>
          <a:effectLst/>
        </p:spPr>
        <p:txBody>
          <a:bodyPr wrap="none">
            <a:spAutoFit/>
          </a:bodyPr>
          <a:lstStyle/>
          <a:p>
            <a:r>
              <a:rPr lang="en-US" sz="1400" b="1" dirty="0">
                <a:solidFill>
                  <a:schemeClr val="bg1"/>
                </a:solidFill>
              </a:rPr>
              <a:t>IPCC 2007</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460375" y="0"/>
            <a:ext cx="8229600" cy="685800"/>
          </a:xfrm>
        </p:spPr>
        <p:txBody>
          <a:bodyPr/>
          <a:lstStyle/>
          <a:p>
            <a:r>
              <a:rPr lang="en-US" sz="3600" b="1">
                <a:solidFill>
                  <a:schemeClr val="bg1"/>
                </a:solidFill>
              </a:rPr>
              <a:t>Potential changes in precipitation</a:t>
            </a:r>
          </a:p>
        </p:txBody>
      </p:sp>
      <p:sp>
        <p:nvSpPr>
          <p:cNvPr id="655363" name="Rectangle 3"/>
          <p:cNvSpPr>
            <a:spLocks noGrp="1" noChangeArrowheads="1"/>
          </p:cNvSpPr>
          <p:nvPr>
            <p:ph type="body" idx="1"/>
          </p:nvPr>
        </p:nvSpPr>
        <p:spPr/>
        <p:txBody>
          <a:bodyPr/>
          <a:lstStyle/>
          <a:p>
            <a:endParaRPr lang="en-US"/>
          </a:p>
        </p:txBody>
      </p:sp>
      <p:pic>
        <p:nvPicPr>
          <p:cNvPr id="655364" name="Picture 4" descr="fig10_18_FINAL"/>
          <p:cNvPicPr>
            <a:picLocks noChangeAspect="1" noChangeArrowheads="1"/>
          </p:cNvPicPr>
          <p:nvPr/>
        </p:nvPicPr>
        <p:blipFill>
          <a:blip r:embed="rId3" cstate="print"/>
          <a:srcRect/>
          <a:stretch>
            <a:fillRect/>
          </a:stretch>
        </p:blipFill>
        <p:spPr bwMode="auto">
          <a:xfrm>
            <a:off x="444500" y="708025"/>
            <a:ext cx="8229600" cy="5665788"/>
          </a:xfrm>
          <a:prstGeom prst="rect">
            <a:avLst/>
          </a:prstGeom>
          <a:noFill/>
        </p:spPr>
      </p:pic>
      <p:sp>
        <p:nvSpPr>
          <p:cNvPr id="655365" name="Text Box 5"/>
          <p:cNvSpPr txBox="1">
            <a:spLocks noChangeArrowheads="1"/>
          </p:cNvSpPr>
          <p:nvPr/>
        </p:nvSpPr>
        <p:spPr bwMode="auto">
          <a:xfrm>
            <a:off x="4048125" y="6334125"/>
            <a:ext cx="1052513" cy="304800"/>
          </a:xfrm>
          <a:prstGeom prst="rect">
            <a:avLst/>
          </a:prstGeom>
          <a:noFill/>
          <a:ln w="9525">
            <a:noFill/>
            <a:miter lim="800000"/>
            <a:headEnd/>
            <a:tailEnd/>
          </a:ln>
          <a:effectLst/>
        </p:spPr>
        <p:txBody>
          <a:bodyPr wrap="none">
            <a:spAutoFit/>
          </a:bodyPr>
          <a:lstStyle/>
          <a:p>
            <a:r>
              <a:rPr lang="en-US" sz="1400" b="1" dirty="0">
                <a:solidFill>
                  <a:schemeClr val="bg1"/>
                </a:solidFill>
              </a:rPr>
              <a:t>IPCC 2007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lstStyle/>
          <a:p>
            <a:r>
              <a:rPr lang="en-US" sz="4000" b="1">
                <a:solidFill>
                  <a:schemeClr val="bg1"/>
                </a:solidFill>
              </a:rPr>
              <a:t>Interactions between temperature and precipitation</a:t>
            </a:r>
          </a:p>
        </p:txBody>
      </p:sp>
      <p:sp>
        <p:nvSpPr>
          <p:cNvPr id="480259" name="Rectangle 3"/>
          <p:cNvSpPr>
            <a:spLocks noGrp="1" noChangeArrowheads="1"/>
          </p:cNvSpPr>
          <p:nvPr>
            <p:ph type="body" idx="1"/>
          </p:nvPr>
        </p:nvSpPr>
        <p:spPr>
          <a:xfrm>
            <a:off x="203200" y="1676400"/>
            <a:ext cx="3810000" cy="4602163"/>
          </a:xfrm>
        </p:spPr>
        <p:txBody>
          <a:bodyPr/>
          <a:lstStyle/>
          <a:p>
            <a:pPr>
              <a:lnSpc>
                <a:spcPct val="90000"/>
              </a:lnSpc>
            </a:pPr>
            <a:r>
              <a:rPr lang="en-US" sz="2800">
                <a:solidFill>
                  <a:schemeClr val="bg1"/>
                </a:solidFill>
              </a:rPr>
              <a:t>Confidence in continuation of increasing temperatures</a:t>
            </a:r>
          </a:p>
          <a:p>
            <a:pPr>
              <a:lnSpc>
                <a:spcPct val="90000"/>
              </a:lnSpc>
            </a:pPr>
            <a:r>
              <a:rPr lang="en-US" sz="2800">
                <a:solidFill>
                  <a:schemeClr val="bg1"/>
                </a:solidFill>
              </a:rPr>
              <a:t>Projections on precipitation variability are less clear</a:t>
            </a:r>
          </a:p>
          <a:p>
            <a:pPr>
              <a:lnSpc>
                <a:spcPct val="90000"/>
              </a:lnSpc>
            </a:pPr>
            <a:r>
              <a:rPr lang="en-US" sz="2800">
                <a:solidFill>
                  <a:schemeClr val="bg1"/>
                </a:solidFill>
              </a:rPr>
              <a:t>Increasing temperatures alone will increase aridity</a:t>
            </a:r>
          </a:p>
        </p:txBody>
      </p:sp>
      <p:pic>
        <p:nvPicPr>
          <p:cNvPr id="480260" name="Picture 4"/>
          <p:cNvPicPr>
            <a:picLocks noChangeAspect="1" noChangeArrowheads="1"/>
          </p:cNvPicPr>
          <p:nvPr/>
        </p:nvPicPr>
        <p:blipFill>
          <a:blip r:embed="rId3" cstate="print"/>
          <a:srcRect/>
          <a:stretch>
            <a:fillRect/>
          </a:stretch>
        </p:blipFill>
        <p:spPr bwMode="auto">
          <a:xfrm>
            <a:off x="4019550" y="1668463"/>
            <a:ext cx="4619625" cy="4459287"/>
          </a:xfrm>
          <a:prstGeom prst="rect">
            <a:avLst/>
          </a:prstGeom>
          <a:noFill/>
          <a:ln w="9525">
            <a:noFill/>
            <a:miter lim="800000"/>
            <a:headEnd/>
            <a:tailEnd/>
          </a:ln>
          <a:effectLst/>
        </p:spPr>
      </p:pic>
      <p:sp>
        <p:nvSpPr>
          <p:cNvPr id="480261" name="Text Box 5"/>
          <p:cNvSpPr txBox="1">
            <a:spLocks noChangeArrowheads="1"/>
          </p:cNvSpPr>
          <p:nvPr/>
        </p:nvSpPr>
        <p:spPr bwMode="auto">
          <a:xfrm>
            <a:off x="5241925" y="6132513"/>
            <a:ext cx="2176463" cy="304800"/>
          </a:xfrm>
          <a:prstGeom prst="rect">
            <a:avLst/>
          </a:prstGeom>
          <a:noFill/>
          <a:ln w="9525">
            <a:noFill/>
            <a:miter lim="800000"/>
            <a:headEnd/>
            <a:tailEnd/>
          </a:ln>
          <a:effectLst/>
        </p:spPr>
        <p:txBody>
          <a:bodyPr wrap="none">
            <a:spAutoFit/>
          </a:bodyPr>
          <a:lstStyle/>
          <a:p>
            <a:r>
              <a:rPr lang="en-US" sz="1400">
                <a:solidFill>
                  <a:schemeClr val="bg1"/>
                </a:solidFill>
              </a:rPr>
              <a:t>Hoerling &amp; Eischeid 2007</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457200" y="147638"/>
            <a:ext cx="8229600" cy="1143000"/>
          </a:xfrm>
        </p:spPr>
        <p:txBody>
          <a:bodyPr/>
          <a:lstStyle/>
          <a:p>
            <a:r>
              <a:rPr lang="en-US" b="1">
                <a:solidFill>
                  <a:schemeClr val="bg1"/>
                </a:solidFill>
              </a:rPr>
              <a:t>Implications for Arizona</a:t>
            </a:r>
          </a:p>
        </p:txBody>
      </p:sp>
      <p:sp>
        <p:nvSpPr>
          <p:cNvPr id="547843" name="Rectangle 3"/>
          <p:cNvSpPr>
            <a:spLocks noGrp="1" noChangeArrowheads="1"/>
          </p:cNvSpPr>
          <p:nvPr>
            <p:ph type="body" idx="1"/>
          </p:nvPr>
        </p:nvSpPr>
        <p:spPr>
          <a:xfrm>
            <a:off x="457200" y="1222375"/>
            <a:ext cx="8229600" cy="4991100"/>
          </a:xfrm>
        </p:spPr>
        <p:txBody>
          <a:bodyPr/>
          <a:lstStyle/>
          <a:p>
            <a:pPr>
              <a:lnSpc>
                <a:spcPct val="80000"/>
              </a:lnSpc>
            </a:pPr>
            <a:r>
              <a:rPr lang="en-US" sz="2800" dirty="0">
                <a:solidFill>
                  <a:schemeClr val="bg1"/>
                </a:solidFill>
              </a:rPr>
              <a:t>Higher temperatures </a:t>
            </a:r>
          </a:p>
          <a:p>
            <a:pPr lvl="1">
              <a:lnSpc>
                <a:spcPct val="80000"/>
              </a:lnSpc>
            </a:pPr>
            <a:r>
              <a:rPr lang="en-US" sz="2400" dirty="0">
                <a:solidFill>
                  <a:schemeClr val="bg1"/>
                </a:solidFill>
              </a:rPr>
              <a:t>Higher evaporation and transpiration rates (increased water loss in reservoirs, faster drying of soils following </a:t>
            </a:r>
            <a:r>
              <a:rPr lang="en-US" sz="2400" dirty="0" err="1">
                <a:solidFill>
                  <a:schemeClr val="bg1"/>
                </a:solidFill>
              </a:rPr>
              <a:t>precip</a:t>
            </a:r>
            <a:r>
              <a:rPr lang="en-US" sz="2400" dirty="0">
                <a:solidFill>
                  <a:schemeClr val="bg1"/>
                </a:solidFill>
              </a:rPr>
              <a:t> events, more stress on vegetation)</a:t>
            </a:r>
          </a:p>
          <a:p>
            <a:pPr lvl="1">
              <a:lnSpc>
                <a:spcPct val="80000"/>
              </a:lnSpc>
            </a:pPr>
            <a:r>
              <a:rPr lang="en-US" sz="2400" dirty="0">
                <a:solidFill>
                  <a:schemeClr val="bg1"/>
                </a:solidFill>
              </a:rPr>
              <a:t>Less snow/more rain in winter; less snowpack for spring runoff, earlier pulse of </a:t>
            </a:r>
            <a:r>
              <a:rPr lang="en-US" sz="2400" dirty="0" err="1">
                <a:solidFill>
                  <a:schemeClr val="bg1"/>
                </a:solidFill>
              </a:rPr>
              <a:t>precip</a:t>
            </a:r>
            <a:r>
              <a:rPr lang="en-US" sz="2400" dirty="0">
                <a:solidFill>
                  <a:schemeClr val="bg1"/>
                </a:solidFill>
              </a:rPr>
              <a:t>/less water available in summer</a:t>
            </a:r>
          </a:p>
          <a:p>
            <a:pPr lvl="1">
              <a:lnSpc>
                <a:spcPct val="80000"/>
              </a:lnSpc>
            </a:pPr>
            <a:r>
              <a:rPr lang="en-US" sz="2400" dirty="0">
                <a:solidFill>
                  <a:schemeClr val="bg1"/>
                </a:solidFill>
              </a:rPr>
              <a:t>Longer growing seasons; more extreme </a:t>
            </a:r>
            <a:r>
              <a:rPr lang="en-US" sz="2400" dirty="0" smtClean="0">
                <a:solidFill>
                  <a:schemeClr val="bg1"/>
                </a:solidFill>
              </a:rPr>
              <a:t>heat events, but freezes will still be possible</a:t>
            </a:r>
            <a:endParaRPr lang="en-US" sz="2400" dirty="0">
              <a:solidFill>
                <a:schemeClr val="bg1"/>
              </a:solidFill>
            </a:endParaRPr>
          </a:p>
          <a:p>
            <a:pPr>
              <a:lnSpc>
                <a:spcPct val="80000"/>
              </a:lnSpc>
            </a:pPr>
            <a:r>
              <a:rPr lang="en-US" sz="2800" dirty="0">
                <a:solidFill>
                  <a:schemeClr val="bg1"/>
                </a:solidFill>
              </a:rPr>
              <a:t>Precipitation</a:t>
            </a:r>
          </a:p>
          <a:p>
            <a:pPr lvl="1">
              <a:lnSpc>
                <a:spcPct val="80000"/>
              </a:lnSpc>
            </a:pPr>
            <a:r>
              <a:rPr lang="en-US" sz="2400" dirty="0">
                <a:solidFill>
                  <a:schemeClr val="bg1"/>
                </a:solidFill>
              </a:rPr>
              <a:t>Projections are lower confidence </a:t>
            </a:r>
          </a:p>
          <a:p>
            <a:pPr lvl="1">
              <a:lnSpc>
                <a:spcPct val="80000"/>
              </a:lnSpc>
            </a:pPr>
            <a:r>
              <a:rPr lang="en-US" sz="2400" dirty="0">
                <a:solidFill>
                  <a:schemeClr val="bg1"/>
                </a:solidFill>
              </a:rPr>
              <a:t>Higher temperatures on same precipitation variability: more intense drought periods</a:t>
            </a:r>
          </a:p>
          <a:p>
            <a:pPr lvl="1">
              <a:lnSpc>
                <a:spcPct val="80000"/>
              </a:lnSpc>
            </a:pPr>
            <a:r>
              <a:rPr lang="en-US" sz="2400" dirty="0">
                <a:solidFill>
                  <a:schemeClr val="bg1"/>
                </a:solidFill>
              </a:rPr>
              <a:t>Increasing variability </a:t>
            </a:r>
            <a:r>
              <a:rPr lang="en-US" sz="2400" dirty="0">
                <a:solidFill>
                  <a:schemeClr val="bg1"/>
                </a:solidFill>
                <a:sym typeface="Wingdings" pitchFamily="2" charset="2"/>
              </a:rPr>
              <a:t> more flooding with intervening drought periods</a:t>
            </a:r>
            <a:endParaRPr lang="en-US" sz="2400" dirty="0">
              <a:solidFill>
                <a:schemeClr val="bg1"/>
              </a:solidFill>
            </a:endParaRPr>
          </a:p>
          <a:p>
            <a:pPr lvl="1">
              <a:lnSpc>
                <a:spcPct val="80000"/>
              </a:lnSpc>
            </a:pP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2" name="Rectangle 4"/>
          <p:cNvSpPr>
            <a:spLocks noGrp="1" noChangeArrowheads="1"/>
          </p:cNvSpPr>
          <p:nvPr>
            <p:ph type="ctrTitle"/>
          </p:nvPr>
        </p:nvSpPr>
        <p:spPr>
          <a:xfrm>
            <a:off x="669925" y="1860550"/>
            <a:ext cx="7772400" cy="1470025"/>
          </a:xfrm>
        </p:spPr>
        <p:txBody>
          <a:bodyPr/>
          <a:lstStyle/>
          <a:p>
            <a:r>
              <a:rPr lang="en-US" b="1">
                <a:solidFill>
                  <a:schemeClr val="bg1"/>
                </a:solidFill>
              </a:rPr>
              <a:t>Thanks!</a:t>
            </a:r>
          </a:p>
        </p:txBody>
      </p:sp>
      <p:sp>
        <p:nvSpPr>
          <p:cNvPr id="503813" name="Rectangle 5"/>
          <p:cNvSpPr>
            <a:spLocks noGrp="1" noChangeArrowheads="1"/>
          </p:cNvSpPr>
          <p:nvPr>
            <p:ph type="subTitle" idx="1"/>
          </p:nvPr>
        </p:nvSpPr>
        <p:spPr>
          <a:xfrm>
            <a:off x="1355725" y="3505200"/>
            <a:ext cx="6400800" cy="1752600"/>
          </a:xfrm>
        </p:spPr>
        <p:txBody>
          <a:bodyPr/>
          <a:lstStyle/>
          <a:p>
            <a:r>
              <a:rPr lang="en-US">
                <a:solidFill>
                  <a:schemeClr val="bg1"/>
                </a:solidFill>
              </a:rPr>
              <a:t>crimmins@u.arizona.edu</a:t>
            </a:r>
          </a:p>
          <a:p>
            <a:r>
              <a:rPr lang="en-US">
                <a:solidFill>
                  <a:schemeClr val="bg1"/>
                </a:solidFill>
              </a:rPr>
              <a:t>http://cals.arizona.edu/climate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07" y="2585759"/>
            <a:ext cx="8229600" cy="1143000"/>
          </a:xfrm>
        </p:spPr>
        <p:txBody>
          <a:bodyPr/>
          <a:lstStyle/>
          <a:p>
            <a:r>
              <a:rPr lang="en-US" b="1" dirty="0" smtClean="0">
                <a:solidFill>
                  <a:schemeClr val="bg1"/>
                </a:solidFill>
              </a:rPr>
              <a:t>Backup slides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53"/>
            <a:ext cx="8229600" cy="1143000"/>
          </a:xfrm>
        </p:spPr>
        <p:txBody>
          <a:bodyPr/>
          <a:lstStyle/>
          <a:p>
            <a:r>
              <a:rPr lang="en-US" sz="3200" b="1" dirty="0" smtClean="0">
                <a:solidFill>
                  <a:schemeClr val="bg1"/>
                </a:solidFill>
              </a:rPr>
              <a:t>Climate and Water Resources</a:t>
            </a:r>
            <a:endParaRPr lang="en-US" sz="3200" b="1" dirty="0">
              <a:solidFill>
                <a:schemeClr val="bg1"/>
              </a:solidFill>
            </a:endParaRPr>
          </a:p>
        </p:txBody>
      </p:sp>
      <p:pic>
        <p:nvPicPr>
          <p:cNvPr id="1026" name="Picture 2" descr="Terrain graphic with callouts for elements to consider regarding water quality"/>
          <p:cNvPicPr>
            <a:picLocks noChangeAspect="1" noChangeArrowheads="1"/>
          </p:cNvPicPr>
          <p:nvPr/>
        </p:nvPicPr>
        <p:blipFill>
          <a:blip r:embed="rId2" cstate="print"/>
          <a:srcRect/>
          <a:stretch>
            <a:fillRect/>
          </a:stretch>
        </p:blipFill>
        <p:spPr bwMode="auto">
          <a:xfrm>
            <a:off x="1542898" y="925026"/>
            <a:ext cx="6048745" cy="5443870"/>
          </a:xfrm>
          <a:prstGeom prst="rect">
            <a:avLst/>
          </a:prstGeom>
          <a:noFill/>
        </p:spPr>
      </p:pic>
      <p:sp>
        <p:nvSpPr>
          <p:cNvPr id="5" name="Rectangle 4"/>
          <p:cNvSpPr/>
          <p:nvPr/>
        </p:nvSpPr>
        <p:spPr>
          <a:xfrm>
            <a:off x="1520455" y="6103085"/>
            <a:ext cx="6453964" cy="246221"/>
          </a:xfrm>
          <a:prstGeom prst="rect">
            <a:avLst/>
          </a:prstGeom>
        </p:spPr>
        <p:txBody>
          <a:bodyPr wrap="square">
            <a:spAutoFit/>
          </a:bodyPr>
          <a:lstStyle/>
          <a:p>
            <a:r>
              <a:rPr lang="en-US" sz="1000" dirty="0" smtClean="0"/>
              <a:t>Credit: California Department of Water Resources, http://www.water.ca.gov/climatechange/factsheet.cfm</a:t>
            </a:r>
            <a:endParaRPr lang="en-US" sz="1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450" name="Picture 2" descr="az_temp"/>
          <p:cNvPicPr>
            <a:picLocks noChangeAspect="1" noChangeArrowheads="1"/>
          </p:cNvPicPr>
          <p:nvPr/>
        </p:nvPicPr>
        <p:blipFill>
          <a:blip r:embed="rId3" cstate="print"/>
          <a:srcRect l="12285" t="27272" r="16606" b="23651"/>
          <a:stretch>
            <a:fillRect/>
          </a:stretch>
        </p:blipFill>
        <p:spPr bwMode="auto">
          <a:xfrm>
            <a:off x="301916" y="833843"/>
            <a:ext cx="4145157" cy="3702271"/>
          </a:xfrm>
          <a:prstGeom prst="rect">
            <a:avLst/>
          </a:prstGeom>
          <a:noFill/>
        </p:spPr>
      </p:pic>
      <p:sp>
        <p:nvSpPr>
          <p:cNvPr id="744451" name="Rectangle 3"/>
          <p:cNvSpPr>
            <a:spLocks noGrp="1" noChangeArrowheads="1"/>
          </p:cNvSpPr>
          <p:nvPr>
            <p:ph type="title"/>
          </p:nvPr>
        </p:nvSpPr>
        <p:spPr>
          <a:xfrm>
            <a:off x="876300" y="53975"/>
            <a:ext cx="7391400" cy="660400"/>
          </a:xfrm>
        </p:spPr>
        <p:txBody>
          <a:bodyPr/>
          <a:lstStyle/>
          <a:p>
            <a:r>
              <a:rPr lang="en-US" sz="2800" b="1" dirty="0">
                <a:solidFill>
                  <a:schemeClr val="bg1"/>
                </a:solidFill>
              </a:rPr>
              <a:t>Annual Average Arizona </a:t>
            </a:r>
            <a:r>
              <a:rPr lang="en-US" sz="2800" b="1" dirty="0" smtClean="0">
                <a:solidFill>
                  <a:schemeClr val="bg1"/>
                </a:solidFill>
              </a:rPr>
              <a:t>Climate</a:t>
            </a:r>
            <a:endParaRPr lang="en-US" sz="2800" b="1" dirty="0">
              <a:solidFill>
                <a:schemeClr val="bg1"/>
              </a:solidFill>
            </a:endParaRPr>
          </a:p>
        </p:txBody>
      </p:sp>
      <p:sp>
        <p:nvSpPr>
          <p:cNvPr id="744452" name="Rectangle 4"/>
          <p:cNvSpPr>
            <a:spLocks noChangeArrowheads="1"/>
          </p:cNvSpPr>
          <p:nvPr/>
        </p:nvSpPr>
        <p:spPr bwMode="auto">
          <a:xfrm>
            <a:off x="5634038" y="6296025"/>
            <a:ext cx="2416175" cy="396875"/>
          </a:xfrm>
          <a:prstGeom prst="rect">
            <a:avLst/>
          </a:prstGeom>
          <a:noFill/>
          <a:ln w="9525">
            <a:noFill/>
            <a:miter lim="800000"/>
            <a:headEnd/>
            <a:tailEnd/>
          </a:ln>
          <a:effectLst/>
        </p:spPr>
        <p:txBody>
          <a:bodyPr anchor="ctr">
            <a:spAutoFit/>
          </a:bodyPr>
          <a:lstStyle/>
          <a:p>
            <a:r>
              <a:rPr lang="en-US" sz="1000"/>
              <a:t>Data from PRISM Group, Oregon State University, http://www.prismclimate.org </a:t>
            </a:r>
          </a:p>
        </p:txBody>
      </p:sp>
      <p:pic>
        <p:nvPicPr>
          <p:cNvPr id="5" name="Picture 2" descr="az_precip"/>
          <p:cNvPicPr>
            <a:picLocks noChangeAspect="1" noChangeArrowheads="1"/>
          </p:cNvPicPr>
          <p:nvPr/>
        </p:nvPicPr>
        <p:blipFill>
          <a:blip r:embed="rId4" cstate="print"/>
          <a:srcRect l="11765" t="27425" r="16470" b="23561"/>
          <a:stretch>
            <a:fillRect/>
          </a:stretch>
        </p:blipFill>
        <p:spPr bwMode="auto">
          <a:xfrm>
            <a:off x="4778738" y="2381693"/>
            <a:ext cx="4183397" cy="3697518"/>
          </a:xfrm>
          <a:prstGeom prst="rect">
            <a:avLst/>
          </a:prstGeom>
          <a:noFill/>
        </p:spPr>
      </p:pic>
      <p:sp>
        <p:nvSpPr>
          <p:cNvPr id="6" name="Rectangle 4"/>
          <p:cNvSpPr>
            <a:spLocks noChangeArrowheads="1"/>
          </p:cNvSpPr>
          <p:nvPr/>
        </p:nvSpPr>
        <p:spPr bwMode="auto">
          <a:xfrm>
            <a:off x="1448355" y="5055560"/>
            <a:ext cx="2416175" cy="396875"/>
          </a:xfrm>
          <a:prstGeom prst="rect">
            <a:avLst/>
          </a:prstGeom>
          <a:noFill/>
          <a:ln w="9525">
            <a:noFill/>
            <a:miter lim="800000"/>
            <a:headEnd/>
            <a:tailEnd/>
          </a:ln>
          <a:effectLst/>
        </p:spPr>
        <p:txBody>
          <a:bodyPr anchor="ctr">
            <a:spAutoFit/>
          </a:bodyPr>
          <a:lstStyle/>
          <a:p>
            <a:r>
              <a:rPr lang="en-US" sz="1000" dirty="0">
                <a:solidFill>
                  <a:schemeClr val="bg1"/>
                </a:solidFill>
              </a:rPr>
              <a:t>Data from PRISM Group, Oregon State University, http://www.prismclimate.org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minmax_allnat_ann"/>
          <p:cNvPicPr>
            <a:picLocks noChangeAspect="1" noChangeArrowheads="1"/>
          </p:cNvPicPr>
          <p:nvPr/>
        </p:nvPicPr>
        <p:blipFill>
          <a:blip r:embed="rId3" cstate="print"/>
          <a:srcRect l="4167" t="24110" r="4167" b="9012"/>
          <a:stretch>
            <a:fillRect/>
          </a:stretch>
        </p:blipFill>
        <p:spPr bwMode="auto">
          <a:xfrm>
            <a:off x="304800" y="1295400"/>
            <a:ext cx="8382000" cy="4724400"/>
          </a:xfrm>
          <a:prstGeom prst="rect">
            <a:avLst/>
          </a:prstGeom>
          <a:noFill/>
        </p:spPr>
      </p:pic>
      <p:sp>
        <p:nvSpPr>
          <p:cNvPr id="419844" name="Text Box 4"/>
          <p:cNvSpPr txBox="1">
            <a:spLocks noChangeArrowheads="1"/>
          </p:cNvSpPr>
          <p:nvPr/>
        </p:nvSpPr>
        <p:spPr bwMode="auto">
          <a:xfrm>
            <a:off x="231775" y="6103938"/>
            <a:ext cx="8686800" cy="274637"/>
          </a:xfrm>
          <a:prstGeom prst="rect">
            <a:avLst/>
          </a:prstGeom>
          <a:noFill/>
          <a:ln w="9525">
            <a:noFill/>
            <a:miter lim="800000"/>
            <a:headEnd/>
            <a:tailEnd/>
          </a:ln>
          <a:effectLst/>
        </p:spPr>
        <p:txBody>
          <a:bodyPr>
            <a:spAutoFit/>
          </a:bodyPr>
          <a:lstStyle/>
          <a:p>
            <a:pPr algn="ctr"/>
            <a:r>
              <a:rPr lang="en-US" sz="1200">
                <a:solidFill>
                  <a:schemeClr val="bg1"/>
                </a:solidFill>
              </a:rPr>
              <a:t>Stott et al. (2000)</a:t>
            </a:r>
          </a:p>
        </p:txBody>
      </p:sp>
      <p:sp>
        <p:nvSpPr>
          <p:cNvPr id="419845" name="Text Box 5"/>
          <p:cNvSpPr txBox="1">
            <a:spLocks noChangeArrowheads="1"/>
          </p:cNvSpPr>
          <p:nvPr/>
        </p:nvSpPr>
        <p:spPr bwMode="auto">
          <a:xfrm>
            <a:off x="3657600" y="4600575"/>
            <a:ext cx="1879600" cy="457200"/>
          </a:xfrm>
          <a:prstGeom prst="rect">
            <a:avLst/>
          </a:prstGeom>
          <a:noFill/>
          <a:ln w="9525">
            <a:noFill/>
            <a:miter lim="800000"/>
            <a:headEnd/>
            <a:tailEnd/>
          </a:ln>
          <a:effectLst/>
        </p:spPr>
        <p:txBody>
          <a:bodyPr wrap="none">
            <a:spAutoFit/>
          </a:bodyPr>
          <a:lstStyle/>
          <a:p>
            <a:pPr eaLnBrk="0" hangingPunct="0"/>
            <a:r>
              <a:rPr lang="en-US" sz="2400" i="1">
                <a:solidFill>
                  <a:schemeClr val="accent2"/>
                </a:solidFill>
              </a:rPr>
              <a:t>Natural Only</a:t>
            </a:r>
          </a:p>
        </p:txBody>
      </p:sp>
      <p:sp>
        <p:nvSpPr>
          <p:cNvPr id="419846" name="Line 6"/>
          <p:cNvSpPr>
            <a:spLocks noChangeShapeType="1"/>
          </p:cNvSpPr>
          <p:nvPr/>
        </p:nvSpPr>
        <p:spPr bwMode="auto">
          <a:xfrm flipV="1">
            <a:off x="5486400" y="4495800"/>
            <a:ext cx="457200" cy="304800"/>
          </a:xfrm>
          <a:prstGeom prst="line">
            <a:avLst/>
          </a:prstGeom>
          <a:noFill/>
          <a:ln w="28575">
            <a:solidFill>
              <a:schemeClr val="accent2"/>
            </a:solidFill>
            <a:round/>
            <a:headEnd/>
            <a:tailEnd type="triangle" w="med" len="med"/>
          </a:ln>
          <a:effectLst/>
        </p:spPr>
        <p:txBody>
          <a:bodyPr wrap="none" anchor="ctr"/>
          <a:lstStyle/>
          <a:p>
            <a:endParaRPr lang="en-US"/>
          </a:p>
        </p:txBody>
      </p:sp>
      <p:sp>
        <p:nvSpPr>
          <p:cNvPr id="419847" name="Text Box 7"/>
          <p:cNvSpPr txBox="1">
            <a:spLocks noChangeArrowheads="1"/>
          </p:cNvSpPr>
          <p:nvPr/>
        </p:nvSpPr>
        <p:spPr bwMode="auto">
          <a:xfrm>
            <a:off x="2133600" y="2632075"/>
            <a:ext cx="1506538" cy="457200"/>
          </a:xfrm>
          <a:prstGeom prst="rect">
            <a:avLst/>
          </a:prstGeom>
          <a:noFill/>
          <a:ln w="9525">
            <a:noFill/>
            <a:miter lim="800000"/>
            <a:headEnd/>
            <a:tailEnd/>
          </a:ln>
          <a:effectLst/>
        </p:spPr>
        <p:txBody>
          <a:bodyPr wrap="none">
            <a:spAutoFit/>
          </a:bodyPr>
          <a:lstStyle/>
          <a:p>
            <a:pPr eaLnBrk="0" hangingPunct="0"/>
            <a:r>
              <a:rPr lang="en-US" sz="2400" i="1"/>
              <a:t>Observed</a:t>
            </a:r>
          </a:p>
        </p:txBody>
      </p:sp>
      <p:sp>
        <p:nvSpPr>
          <p:cNvPr id="419848" name="Line 8"/>
          <p:cNvSpPr>
            <a:spLocks noChangeShapeType="1"/>
          </p:cNvSpPr>
          <p:nvPr/>
        </p:nvSpPr>
        <p:spPr bwMode="auto">
          <a:xfrm flipV="1">
            <a:off x="3581400" y="2895600"/>
            <a:ext cx="766763"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419849" name="Rectangle 9"/>
          <p:cNvSpPr>
            <a:spLocks noChangeArrowheads="1"/>
          </p:cNvSpPr>
          <p:nvPr/>
        </p:nvSpPr>
        <p:spPr bwMode="auto">
          <a:xfrm>
            <a:off x="441325" y="242888"/>
            <a:ext cx="8229600" cy="717550"/>
          </a:xfrm>
          <a:prstGeom prst="rect">
            <a:avLst/>
          </a:prstGeom>
          <a:noFill/>
          <a:ln w="9525">
            <a:noFill/>
            <a:miter lim="800000"/>
            <a:headEnd/>
            <a:tailEnd/>
          </a:ln>
          <a:effectLst/>
        </p:spPr>
        <p:txBody>
          <a:bodyPr anchor="ctr"/>
          <a:lstStyle/>
          <a:p>
            <a:pPr algn="ctr"/>
            <a:r>
              <a:rPr lang="en-US" sz="3600" b="1">
                <a:solidFill>
                  <a:schemeClr val="bg1"/>
                </a:solidFill>
              </a:rPr>
              <a:t>Natural vs. Anthropogenic Forcings</a:t>
            </a:r>
          </a:p>
        </p:txBody>
      </p:sp>
    </p:spTree>
  </p:cSld>
  <p:clrMapOvr>
    <a:masterClrMapping/>
  </p:clrMapOvr>
  <p:transition advTm="95616"/>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319088" y="2538413"/>
            <a:ext cx="4256087" cy="1143000"/>
          </a:xfrm>
        </p:spPr>
        <p:txBody>
          <a:bodyPr/>
          <a:lstStyle/>
          <a:p>
            <a:r>
              <a:rPr lang="en-US" sz="4000" b="1">
                <a:solidFill>
                  <a:schemeClr val="bg1"/>
                </a:solidFill>
              </a:rPr>
              <a:t>The Greenhouse Effect is a good thing, so what’s the problem?</a:t>
            </a:r>
          </a:p>
        </p:txBody>
      </p:sp>
      <p:pic>
        <p:nvPicPr>
          <p:cNvPr id="401412" name="Picture 4"/>
          <p:cNvPicPr>
            <a:picLocks noChangeAspect="1" noChangeArrowheads="1"/>
          </p:cNvPicPr>
          <p:nvPr/>
        </p:nvPicPr>
        <p:blipFill>
          <a:blip r:embed="rId3" cstate="print"/>
          <a:srcRect/>
          <a:stretch>
            <a:fillRect/>
          </a:stretch>
        </p:blipFill>
        <p:spPr bwMode="auto">
          <a:xfrm>
            <a:off x="4846638" y="146050"/>
            <a:ext cx="3802062" cy="6067425"/>
          </a:xfrm>
          <a:prstGeom prst="rect">
            <a:avLst/>
          </a:prstGeom>
          <a:noFill/>
          <a:ln w="9525">
            <a:noFill/>
            <a:miter lim="800000"/>
            <a:headEnd/>
            <a:tailEnd/>
          </a:ln>
          <a:effectLst/>
        </p:spPr>
      </p:pic>
      <p:sp>
        <p:nvSpPr>
          <p:cNvPr id="401413" name="Rectangle 5"/>
          <p:cNvSpPr>
            <a:spLocks noChangeArrowheads="1"/>
          </p:cNvSpPr>
          <p:nvPr/>
        </p:nvSpPr>
        <p:spPr bwMode="auto">
          <a:xfrm>
            <a:off x="7969250" y="457200"/>
            <a:ext cx="487363" cy="5349875"/>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5" fill="hold" grpId="0" nodeType="clickEffect">
                                  <p:stCondLst>
                                    <p:cond delay="0"/>
                                  </p:stCondLst>
                                  <p:childTnLst>
                                    <p:animEffect transition="out" filter="checkerboard(down)">
                                      <p:cBhvr>
                                        <p:cTn id="6" dur="500"/>
                                        <p:tgtEl>
                                          <p:spTgt spid="401413"/>
                                        </p:tgtEl>
                                      </p:cBhvr>
                                    </p:animEffect>
                                    <p:set>
                                      <p:cBhvr>
                                        <p:cTn id="7" dur="1" fill="hold">
                                          <p:stCondLst>
                                            <p:cond delay="499"/>
                                          </p:stCondLst>
                                        </p:cTn>
                                        <p:tgtEl>
                                          <p:spTgt spid="401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US" sz="4000" b="1" dirty="0">
                <a:solidFill>
                  <a:schemeClr val="bg1"/>
                </a:solidFill>
              </a:rPr>
              <a:t>Sensitivity of the Earth’s Climate</a:t>
            </a:r>
          </a:p>
        </p:txBody>
      </p:sp>
      <p:sp>
        <p:nvSpPr>
          <p:cNvPr id="403459" name="Rectangle 3"/>
          <p:cNvSpPr>
            <a:spLocks noGrp="1" noChangeArrowheads="1"/>
          </p:cNvSpPr>
          <p:nvPr>
            <p:ph type="body" idx="1"/>
          </p:nvPr>
        </p:nvSpPr>
        <p:spPr/>
        <p:txBody>
          <a:bodyPr/>
          <a:lstStyle/>
          <a:p>
            <a:endParaRPr lang="en-US" dirty="0"/>
          </a:p>
        </p:txBody>
      </p:sp>
      <p:pic>
        <p:nvPicPr>
          <p:cNvPr id="403460" name="Picture 4"/>
          <p:cNvPicPr>
            <a:picLocks noChangeAspect="1" noChangeArrowheads="1"/>
          </p:cNvPicPr>
          <p:nvPr/>
        </p:nvPicPr>
        <p:blipFill>
          <a:blip r:embed="rId3" cstate="print"/>
          <a:srcRect/>
          <a:stretch>
            <a:fillRect/>
          </a:stretch>
        </p:blipFill>
        <p:spPr bwMode="auto">
          <a:xfrm>
            <a:off x="673100" y="1341438"/>
            <a:ext cx="7804150" cy="4503737"/>
          </a:xfrm>
          <a:prstGeom prst="rect">
            <a:avLst/>
          </a:prstGeom>
          <a:noFill/>
          <a:ln w="9525">
            <a:noFill/>
            <a:miter lim="800000"/>
            <a:headEnd/>
            <a:tailEnd/>
          </a:ln>
          <a:effectLst/>
        </p:spPr>
      </p:pic>
      <p:sp>
        <p:nvSpPr>
          <p:cNvPr id="403463" name="Text Box 7"/>
          <p:cNvSpPr txBox="1">
            <a:spLocks noChangeArrowheads="1"/>
          </p:cNvSpPr>
          <p:nvPr/>
        </p:nvSpPr>
        <p:spPr bwMode="auto">
          <a:xfrm>
            <a:off x="747713" y="3640138"/>
            <a:ext cx="3805237" cy="2047875"/>
          </a:xfrm>
          <a:prstGeom prst="rect">
            <a:avLst/>
          </a:prstGeom>
          <a:solidFill>
            <a:schemeClr val="accent1"/>
          </a:solidFill>
          <a:ln w="9525">
            <a:noFill/>
            <a:miter lim="800000"/>
            <a:headEnd/>
            <a:tailEnd/>
          </a:ln>
          <a:effectLst/>
        </p:spPr>
        <p:txBody>
          <a:bodyPr>
            <a:spAutoFit/>
          </a:bodyPr>
          <a:lstStyle/>
          <a:p>
            <a:pPr>
              <a:buFontTx/>
              <a:buChar char="•"/>
            </a:pPr>
            <a:r>
              <a:rPr lang="en-US" sz="1600" dirty="0"/>
              <a:t>Earth is now radiating 0.85 W/m</a:t>
            </a:r>
            <a:r>
              <a:rPr lang="en-US" sz="1600" baseline="30000" dirty="0"/>
              <a:t>2</a:t>
            </a:r>
            <a:r>
              <a:rPr lang="en-US" sz="1600" dirty="0"/>
              <a:t> less energy than it is receiving</a:t>
            </a:r>
          </a:p>
          <a:p>
            <a:pPr>
              <a:buFontTx/>
              <a:buChar char="•"/>
            </a:pPr>
            <a:r>
              <a:rPr lang="en-US" sz="1600" dirty="0"/>
              <a:t>Imbalance and associated warming are consistent with GHG </a:t>
            </a:r>
            <a:r>
              <a:rPr lang="en-US" sz="1600" dirty="0" err="1"/>
              <a:t>forcings</a:t>
            </a:r>
            <a:endParaRPr lang="en-US" sz="1600" dirty="0"/>
          </a:p>
          <a:p>
            <a:pPr>
              <a:buFontTx/>
              <a:buChar char="•"/>
            </a:pPr>
            <a:r>
              <a:rPr lang="en-US" sz="1600" dirty="0"/>
              <a:t>Components of natural variability (e.g. solar irradiance and volcanic aerosols) are small</a:t>
            </a:r>
          </a:p>
          <a:p>
            <a:pPr>
              <a:buFontTx/>
              <a:buChar char="•"/>
            </a:pPr>
            <a:r>
              <a:rPr lang="en-US" sz="1600" dirty="0"/>
              <a:t>More warming “in the pipeline”</a:t>
            </a:r>
          </a:p>
        </p:txBody>
      </p:sp>
      <p:sp>
        <p:nvSpPr>
          <p:cNvPr id="403464" name="Text Box 8"/>
          <p:cNvSpPr txBox="1">
            <a:spLocks noChangeArrowheads="1"/>
          </p:cNvSpPr>
          <p:nvPr/>
        </p:nvSpPr>
        <p:spPr bwMode="auto">
          <a:xfrm>
            <a:off x="3735388" y="5881688"/>
            <a:ext cx="1671637" cy="304800"/>
          </a:xfrm>
          <a:prstGeom prst="rect">
            <a:avLst/>
          </a:prstGeom>
          <a:noFill/>
          <a:ln w="9525">
            <a:noFill/>
            <a:miter lim="800000"/>
            <a:headEnd/>
            <a:tailEnd/>
          </a:ln>
          <a:effectLst/>
        </p:spPr>
        <p:txBody>
          <a:bodyPr wrap="none">
            <a:spAutoFit/>
          </a:bodyPr>
          <a:lstStyle/>
          <a:p>
            <a:r>
              <a:rPr lang="en-US" sz="1400">
                <a:solidFill>
                  <a:schemeClr val="bg1"/>
                </a:solidFill>
              </a:rPr>
              <a:t>Hansen et al. 2005</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endParaRPr lang="en-US"/>
          </a:p>
        </p:txBody>
      </p:sp>
      <p:sp>
        <p:nvSpPr>
          <p:cNvPr id="539651" name="Rectangle 3"/>
          <p:cNvSpPr>
            <a:spLocks noGrp="1" noChangeArrowheads="1"/>
          </p:cNvSpPr>
          <p:nvPr>
            <p:ph type="body" idx="1"/>
          </p:nvPr>
        </p:nvSpPr>
        <p:spPr/>
        <p:txBody>
          <a:bodyPr/>
          <a:lstStyle/>
          <a:p>
            <a:endParaRPr lang="en-US"/>
          </a:p>
        </p:txBody>
      </p:sp>
      <p:pic>
        <p:nvPicPr>
          <p:cNvPr id="539652" name="Picture 4"/>
          <p:cNvPicPr>
            <a:picLocks noChangeAspect="1" noChangeArrowheads="1"/>
          </p:cNvPicPr>
          <p:nvPr/>
        </p:nvPicPr>
        <p:blipFill>
          <a:blip r:embed="rId3" cstate="print"/>
          <a:srcRect/>
          <a:stretch>
            <a:fillRect/>
          </a:stretch>
        </p:blipFill>
        <p:spPr bwMode="auto">
          <a:xfrm>
            <a:off x="127000" y="141288"/>
            <a:ext cx="3951288" cy="5273675"/>
          </a:xfrm>
          <a:prstGeom prst="rect">
            <a:avLst/>
          </a:prstGeom>
          <a:noFill/>
          <a:ln w="9525">
            <a:noFill/>
            <a:miter lim="800000"/>
            <a:headEnd/>
            <a:tailEnd/>
          </a:ln>
          <a:effectLst/>
        </p:spPr>
      </p:pic>
      <p:pic>
        <p:nvPicPr>
          <p:cNvPr id="539653" name="Picture 5"/>
          <p:cNvPicPr>
            <a:picLocks noChangeAspect="1" noChangeArrowheads="1"/>
          </p:cNvPicPr>
          <p:nvPr/>
        </p:nvPicPr>
        <p:blipFill>
          <a:blip r:embed="rId4" cstate="print"/>
          <a:srcRect/>
          <a:stretch>
            <a:fillRect/>
          </a:stretch>
        </p:blipFill>
        <p:spPr bwMode="auto">
          <a:xfrm>
            <a:off x="1685925" y="790575"/>
            <a:ext cx="5283200" cy="5310188"/>
          </a:xfrm>
          <a:prstGeom prst="rect">
            <a:avLst/>
          </a:prstGeom>
          <a:noFill/>
          <a:ln w="9525">
            <a:noFill/>
            <a:miter lim="800000"/>
            <a:headEnd/>
            <a:tailEnd/>
          </a:ln>
          <a:effectLst/>
        </p:spPr>
      </p:pic>
      <p:pic>
        <p:nvPicPr>
          <p:cNvPr id="539654" name="Picture 6"/>
          <p:cNvPicPr>
            <a:picLocks noChangeAspect="1" noChangeArrowheads="1"/>
          </p:cNvPicPr>
          <p:nvPr/>
        </p:nvPicPr>
        <p:blipFill>
          <a:blip r:embed="rId5" cstate="print"/>
          <a:srcRect/>
          <a:stretch>
            <a:fillRect/>
          </a:stretch>
        </p:blipFill>
        <p:spPr bwMode="auto">
          <a:xfrm>
            <a:off x="3659188" y="2144713"/>
            <a:ext cx="5175250" cy="4527550"/>
          </a:xfrm>
          <a:prstGeom prst="rect">
            <a:avLst/>
          </a:prstGeom>
          <a:noFill/>
          <a:ln w="9525">
            <a:noFill/>
            <a:miter lim="800000"/>
            <a:headEnd/>
            <a:tailEnd/>
          </a:ln>
          <a:effectLst/>
        </p:spPr>
      </p:pic>
      <p:pic>
        <p:nvPicPr>
          <p:cNvPr id="539655" name="Picture 7"/>
          <p:cNvPicPr>
            <a:picLocks noChangeAspect="1" noChangeArrowheads="1"/>
          </p:cNvPicPr>
          <p:nvPr/>
        </p:nvPicPr>
        <p:blipFill>
          <a:blip r:embed="rId6" cstate="print"/>
          <a:srcRect/>
          <a:stretch>
            <a:fillRect/>
          </a:stretch>
        </p:blipFill>
        <p:spPr bwMode="auto">
          <a:xfrm>
            <a:off x="1250950" y="201613"/>
            <a:ext cx="6584950" cy="6473825"/>
          </a:xfrm>
          <a:prstGeom prst="rect">
            <a:avLst/>
          </a:prstGeom>
          <a:noFill/>
          <a:ln w="9525">
            <a:noFill/>
            <a:miter lim="800000"/>
            <a:headEnd/>
            <a:tailEnd/>
          </a:ln>
          <a:effectLst/>
        </p:spPr>
      </p:pic>
      <p:sp>
        <p:nvSpPr>
          <p:cNvPr id="539656" name="Rectangle 8"/>
          <p:cNvSpPr>
            <a:spLocks noChangeArrowheads="1"/>
          </p:cNvSpPr>
          <p:nvPr/>
        </p:nvSpPr>
        <p:spPr bwMode="auto">
          <a:xfrm>
            <a:off x="6350" y="6600825"/>
            <a:ext cx="5930900" cy="274638"/>
          </a:xfrm>
          <a:prstGeom prst="rect">
            <a:avLst/>
          </a:prstGeom>
          <a:noFill/>
          <a:ln w="9525">
            <a:noFill/>
            <a:miter lim="800000"/>
            <a:headEnd/>
            <a:tailEnd/>
          </a:ln>
          <a:effectLst/>
        </p:spPr>
        <p:txBody>
          <a:bodyPr>
            <a:spAutoFit/>
          </a:bodyPr>
          <a:lstStyle/>
          <a:p>
            <a:r>
              <a:rPr lang="en-US" sz="1200">
                <a:solidFill>
                  <a:schemeClr val="bg1"/>
                </a:solidFill>
              </a:rPr>
              <a:t>http://www.princeton.edu/~cmi/resources/stabwedge.htm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9653"/>
                                        </p:tgtEl>
                                        <p:attrNameLst>
                                          <p:attrName>style.visibility</p:attrName>
                                        </p:attrNameLst>
                                      </p:cBhvr>
                                      <p:to>
                                        <p:strVal val="visible"/>
                                      </p:to>
                                    </p:set>
                                    <p:animEffect transition="in" filter="blinds(horizontal)">
                                      <p:cBhvr>
                                        <p:cTn id="7" dur="500"/>
                                        <p:tgtEl>
                                          <p:spTgt spid="5396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9654"/>
                                        </p:tgtEl>
                                        <p:attrNameLst>
                                          <p:attrName>style.visibility</p:attrName>
                                        </p:attrNameLst>
                                      </p:cBhvr>
                                      <p:to>
                                        <p:strVal val="visible"/>
                                      </p:to>
                                    </p:set>
                                    <p:animEffect transition="in" filter="blinds(horizontal)">
                                      <p:cBhvr>
                                        <p:cTn id="12" dur="500"/>
                                        <p:tgtEl>
                                          <p:spTgt spid="5396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39655"/>
                                        </p:tgtEl>
                                        <p:attrNameLst>
                                          <p:attrName>style.visibility</p:attrName>
                                        </p:attrNameLst>
                                      </p:cBhvr>
                                      <p:to>
                                        <p:strVal val="visible"/>
                                      </p:to>
                                    </p:set>
                                    <p:animEffect transition="in" filter="blinds(horizontal)">
                                      <p:cBhvr>
                                        <p:cTn id="17" dur="500"/>
                                        <p:tgtEl>
                                          <p:spTgt spid="539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p:txBody>
          <a:bodyPr/>
          <a:lstStyle/>
          <a:p>
            <a:endParaRPr lang="en-US"/>
          </a:p>
        </p:txBody>
      </p:sp>
      <p:sp>
        <p:nvSpPr>
          <p:cNvPr id="531459" name="Rectangle 3"/>
          <p:cNvSpPr>
            <a:spLocks noGrp="1" noChangeArrowheads="1"/>
          </p:cNvSpPr>
          <p:nvPr>
            <p:ph type="body" idx="1"/>
          </p:nvPr>
        </p:nvSpPr>
        <p:spPr/>
        <p:txBody>
          <a:bodyPr/>
          <a:lstStyle/>
          <a:p>
            <a:endParaRPr lang="en-US"/>
          </a:p>
        </p:txBody>
      </p:sp>
      <p:sp>
        <p:nvSpPr>
          <p:cNvPr id="531460" name="Rectangle 4"/>
          <p:cNvSpPr>
            <a:spLocks noChangeArrowheads="1"/>
          </p:cNvSpPr>
          <p:nvPr/>
        </p:nvSpPr>
        <p:spPr bwMode="auto">
          <a:xfrm>
            <a:off x="1425575" y="6351588"/>
            <a:ext cx="6267450" cy="366712"/>
          </a:xfrm>
          <a:prstGeom prst="rect">
            <a:avLst/>
          </a:prstGeom>
          <a:noFill/>
          <a:ln w="9525">
            <a:noFill/>
            <a:miter lim="800000"/>
            <a:headEnd/>
            <a:tailEnd/>
          </a:ln>
          <a:effectLst/>
        </p:spPr>
        <p:txBody>
          <a:bodyPr wrap="none">
            <a:spAutoFit/>
          </a:bodyPr>
          <a:lstStyle/>
          <a:p>
            <a:r>
              <a:rPr lang="en-US">
                <a:solidFill>
                  <a:schemeClr val="bg1"/>
                </a:solidFill>
              </a:rPr>
              <a:t>http://www.nasa.gov/topics/earth/features/arctic_thinice.html</a:t>
            </a:r>
          </a:p>
        </p:txBody>
      </p:sp>
      <p:pic>
        <p:nvPicPr>
          <p:cNvPr id="531461" name="Picture 5" descr="NOAA - National Oceanic and Atmospheric Administration - Ice-Free Arctic Summers Likely Sooner Than Expected"/>
          <p:cNvPicPr>
            <a:picLocks noChangeAspect="1" noChangeArrowheads="1"/>
          </p:cNvPicPr>
          <p:nvPr/>
        </p:nvPicPr>
        <p:blipFill>
          <a:blip r:embed="rId3" cstate="print"/>
          <a:srcRect l="19069" r="19319" b="11765"/>
          <a:stretch>
            <a:fillRect/>
          </a:stretch>
        </p:blipFill>
        <p:spPr bwMode="auto">
          <a:xfrm>
            <a:off x="868363" y="0"/>
            <a:ext cx="7412037" cy="6858000"/>
          </a:xfrm>
          <a:prstGeom prst="rect">
            <a:avLst/>
          </a:prstGeom>
          <a:noFill/>
        </p:spPr>
      </p:pic>
      <p:sp>
        <p:nvSpPr>
          <p:cNvPr id="531462" name="Rectangle 6"/>
          <p:cNvSpPr>
            <a:spLocks noChangeArrowheads="1"/>
          </p:cNvSpPr>
          <p:nvPr/>
        </p:nvSpPr>
        <p:spPr bwMode="auto">
          <a:xfrm>
            <a:off x="1092200" y="6491288"/>
            <a:ext cx="6975475" cy="376237"/>
          </a:xfrm>
          <a:prstGeom prst="rect">
            <a:avLst/>
          </a:prstGeom>
          <a:solidFill>
            <a:schemeClr val="bg1"/>
          </a:solidFill>
          <a:ln w="9525">
            <a:solidFill>
              <a:schemeClr val="tx1"/>
            </a:solidFill>
            <a:miter lim="800000"/>
            <a:headEnd/>
            <a:tailEnd/>
          </a:ln>
          <a:effectLst/>
        </p:spPr>
        <p:txBody>
          <a:bodyPr wrap="none">
            <a:spAutoFit/>
          </a:bodyPr>
          <a:lstStyle/>
          <a:p>
            <a:r>
              <a:rPr lang="en-US"/>
              <a:t>http://www.noaanews.noaa.gov/stories2009/20090402_seaice.html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p:txBody>
          <a:bodyPr/>
          <a:lstStyle/>
          <a:p>
            <a:endParaRPr lang="en-US"/>
          </a:p>
        </p:txBody>
      </p:sp>
      <p:sp>
        <p:nvSpPr>
          <p:cNvPr id="533507" name="Rectangle 3"/>
          <p:cNvSpPr>
            <a:spLocks noGrp="1" noChangeArrowheads="1"/>
          </p:cNvSpPr>
          <p:nvPr>
            <p:ph type="body" idx="1"/>
          </p:nvPr>
        </p:nvSpPr>
        <p:spPr/>
        <p:txBody>
          <a:bodyPr/>
          <a:lstStyle/>
          <a:p>
            <a:endParaRPr lang="en-US"/>
          </a:p>
        </p:txBody>
      </p:sp>
      <p:pic>
        <p:nvPicPr>
          <p:cNvPr id="533508" name="Picture 4"/>
          <p:cNvPicPr>
            <a:picLocks noChangeAspect="1" noChangeArrowheads="1"/>
          </p:cNvPicPr>
          <p:nvPr/>
        </p:nvPicPr>
        <p:blipFill>
          <a:blip r:embed="rId3" cstate="print"/>
          <a:srcRect/>
          <a:stretch>
            <a:fillRect/>
          </a:stretch>
        </p:blipFill>
        <p:spPr bwMode="auto">
          <a:xfrm>
            <a:off x="0" y="20638"/>
            <a:ext cx="4908550" cy="6850062"/>
          </a:xfrm>
          <a:prstGeom prst="rect">
            <a:avLst/>
          </a:prstGeom>
          <a:noFill/>
          <a:ln w="9525">
            <a:noFill/>
            <a:miter lim="800000"/>
            <a:headEnd/>
            <a:tailEnd/>
          </a:ln>
          <a:effectLst/>
        </p:spPr>
      </p:pic>
      <p:pic>
        <p:nvPicPr>
          <p:cNvPr id="533509" name="Picture 5"/>
          <p:cNvPicPr>
            <a:picLocks noChangeAspect="1" noChangeArrowheads="1"/>
          </p:cNvPicPr>
          <p:nvPr/>
        </p:nvPicPr>
        <p:blipFill>
          <a:blip r:embed="rId4" cstate="print"/>
          <a:srcRect/>
          <a:stretch>
            <a:fillRect/>
          </a:stretch>
        </p:blipFill>
        <p:spPr bwMode="auto">
          <a:xfrm>
            <a:off x="4945063" y="1349375"/>
            <a:ext cx="4198937" cy="4044950"/>
          </a:xfrm>
          <a:prstGeom prst="rect">
            <a:avLst/>
          </a:prstGeom>
          <a:noFill/>
          <a:ln w="9525">
            <a:noFill/>
            <a:miter lim="800000"/>
            <a:headEnd/>
            <a:tailEnd/>
          </a:ln>
          <a:effectLst/>
        </p:spPr>
      </p:pic>
      <p:sp>
        <p:nvSpPr>
          <p:cNvPr id="533510" name="Rectangle 6"/>
          <p:cNvSpPr>
            <a:spLocks noChangeArrowheads="1"/>
          </p:cNvSpPr>
          <p:nvPr/>
        </p:nvSpPr>
        <p:spPr bwMode="auto">
          <a:xfrm>
            <a:off x="4899025" y="6399213"/>
            <a:ext cx="4233863" cy="274637"/>
          </a:xfrm>
          <a:prstGeom prst="rect">
            <a:avLst/>
          </a:prstGeom>
          <a:noFill/>
          <a:ln w="9525">
            <a:noFill/>
            <a:miter lim="800000"/>
            <a:headEnd/>
            <a:tailEnd/>
          </a:ln>
          <a:effectLst/>
        </p:spPr>
        <p:txBody>
          <a:bodyPr wrap="none">
            <a:spAutoFit/>
          </a:bodyPr>
          <a:lstStyle/>
          <a:p>
            <a:r>
              <a:rPr lang="en-US" sz="1200">
                <a:solidFill>
                  <a:schemeClr val="bg1"/>
                </a:solidFill>
              </a:rPr>
              <a:t>http://www.nasa.gov/topics/earth/features/arctic_thinice.html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2328863" y="5910263"/>
            <a:ext cx="4491037" cy="160337"/>
          </a:xfrm>
          <a:prstGeom prst="rect">
            <a:avLst/>
          </a:prstGeom>
          <a:noFill/>
          <a:ln w="9525">
            <a:noFill/>
            <a:miter lim="800000"/>
            <a:headEnd/>
            <a:tailEnd/>
          </a:ln>
          <a:effectLst/>
        </p:spPr>
        <p:txBody>
          <a:bodyPr/>
          <a:lstStyle/>
          <a:p>
            <a:pPr algn="ctr">
              <a:lnSpc>
                <a:spcPct val="80000"/>
              </a:lnSpc>
              <a:spcBef>
                <a:spcPct val="20000"/>
              </a:spcBef>
            </a:pPr>
            <a:r>
              <a:rPr lang="en-US" sz="1000">
                <a:solidFill>
                  <a:schemeClr val="bg1"/>
                </a:solidFill>
              </a:rPr>
              <a:t>http://www.globalwarmingart.com/</a:t>
            </a:r>
          </a:p>
        </p:txBody>
      </p:sp>
      <p:pic>
        <p:nvPicPr>
          <p:cNvPr id="562179" name="Picture 3"/>
          <p:cNvPicPr>
            <a:picLocks noChangeAspect="1" noChangeArrowheads="1"/>
          </p:cNvPicPr>
          <p:nvPr/>
        </p:nvPicPr>
        <p:blipFill>
          <a:blip r:embed="rId3" cstate="print"/>
          <a:srcRect/>
          <a:stretch>
            <a:fillRect/>
          </a:stretch>
        </p:blipFill>
        <p:spPr bwMode="auto">
          <a:xfrm>
            <a:off x="1492250" y="1330325"/>
            <a:ext cx="6164263" cy="4573588"/>
          </a:xfrm>
          <a:prstGeom prst="rect">
            <a:avLst/>
          </a:prstGeom>
          <a:noFill/>
          <a:ln w="9525">
            <a:noFill/>
            <a:miter lim="800000"/>
            <a:headEnd/>
            <a:tailEnd/>
          </a:ln>
          <a:effectLst/>
        </p:spPr>
      </p:pic>
      <p:sp>
        <p:nvSpPr>
          <p:cNvPr id="562180" name="Rectangle 4"/>
          <p:cNvSpPr>
            <a:spLocks noGrp="1" noChangeArrowheads="1"/>
          </p:cNvSpPr>
          <p:nvPr>
            <p:ph type="title"/>
          </p:nvPr>
        </p:nvSpPr>
        <p:spPr>
          <a:noFill/>
          <a:ln/>
        </p:spPr>
        <p:txBody>
          <a:bodyPr/>
          <a:lstStyle/>
          <a:p>
            <a:r>
              <a:rPr lang="en-US" b="1">
                <a:solidFill>
                  <a:schemeClr val="bg1"/>
                </a:solidFill>
              </a:rPr>
              <a:t>Atmospheric CO</a:t>
            </a:r>
            <a:r>
              <a:rPr lang="en-US" b="1" baseline="-25000">
                <a:solidFill>
                  <a:schemeClr val="bg1"/>
                </a:solidFill>
              </a:rPr>
              <a:t>2</a:t>
            </a:r>
            <a:r>
              <a:rPr lang="en-US" b="1">
                <a:solidFill>
                  <a:schemeClr val="bg1"/>
                </a:solidFill>
              </a:rPr>
              <a:t> Changes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smtClean="0"/>
          </a:p>
        </p:txBody>
      </p:sp>
      <p:sp>
        <p:nvSpPr>
          <p:cNvPr id="31747" name="Content Placeholder 2"/>
          <p:cNvSpPr>
            <a:spLocks noGrp="1"/>
          </p:cNvSpPr>
          <p:nvPr>
            <p:ph idx="1"/>
          </p:nvPr>
        </p:nvSpPr>
        <p:spPr/>
        <p:txBody>
          <a:bodyPr/>
          <a:lstStyle/>
          <a:p>
            <a:pPr eaLnBrk="1" hangingPunct="1"/>
            <a:endParaRPr lang="en-US" smtClean="0"/>
          </a:p>
        </p:txBody>
      </p:sp>
      <p:pic>
        <p:nvPicPr>
          <p:cNvPr id="31748" name="Picture 2"/>
          <p:cNvPicPr>
            <a:picLocks noChangeAspect="1" noChangeArrowheads="1"/>
          </p:cNvPicPr>
          <p:nvPr/>
        </p:nvPicPr>
        <p:blipFill>
          <a:blip r:embed="rId2" cstate="print"/>
          <a:srcRect/>
          <a:stretch>
            <a:fillRect/>
          </a:stretch>
        </p:blipFill>
        <p:spPr bwMode="auto">
          <a:xfrm>
            <a:off x="1743075" y="1452563"/>
            <a:ext cx="5657850" cy="395287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smtClean="0"/>
          </a:p>
        </p:txBody>
      </p:sp>
      <p:sp>
        <p:nvSpPr>
          <p:cNvPr id="33795" name="Content Placeholder 2"/>
          <p:cNvSpPr>
            <a:spLocks noGrp="1"/>
          </p:cNvSpPr>
          <p:nvPr>
            <p:ph idx="1"/>
          </p:nvPr>
        </p:nvSpPr>
        <p:spPr/>
        <p:txBody>
          <a:bodyPr/>
          <a:lstStyle/>
          <a:p>
            <a:pPr eaLnBrk="1" hangingPunct="1"/>
            <a:endParaRPr lang="en-US" smtClean="0"/>
          </a:p>
        </p:txBody>
      </p:sp>
      <p:pic>
        <p:nvPicPr>
          <p:cNvPr id="33796" name="Picture 2"/>
          <p:cNvPicPr>
            <a:picLocks noChangeAspect="1" noChangeArrowheads="1"/>
          </p:cNvPicPr>
          <p:nvPr/>
        </p:nvPicPr>
        <p:blipFill>
          <a:blip r:embed="rId2" cstate="print"/>
          <a:srcRect/>
          <a:stretch>
            <a:fillRect/>
          </a:stretch>
        </p:blipFill>
        <p:spPr bwMode="auto">
          <a:xfrm>
            <a:off x="1066800" y="633413"/>
            <a:ext cx="7010400" cy="559117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8" name="Rectangle 4"/>
          <p:cNvSpPr>
            <a:spLocks noGrp="1" noChangeArrowheads="1"/>
          </p:cNvSpPr>
          <p:nvPr>
            <p:ph type="ctrTitle"/>
          </p:nvPr>
        </p:nvSpPr>
        <p:spPr/>
        <p:txBody>
          <a:bodyPr/>
          <a:lstStyle/>
          <a:p>
            <a:r>
              <a:rPr lang="en-US" b="1">
                <a:solidFill>
                  <a:schemeClr val="bg1"/>
                </a:solidFill>
              </a:rPr>
              <a:t>Climatic Context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441325" y="100013"/>
            <a:ext cx="8229600" cy="1143000"/>
          </a:xfrm>
        </p:spPr>
        <p:txBody>
          <a:bodyPr/>
          <a:lstStyle/>
          <a:p>
            <a:r>
              <a:rPr lang="en-US" sz="4000" b="1">
                <a:solidFill>
                  <a:schemeClr val="bg1"/>
                </a:solidFill>
              </a:rPr>
              <a:t>Emission Scenarios and Temperature Projections</a:t>
            </a:r>
          </a:p>
        </p:txBody>
      </p:sp>
      <p:sp>
        <p:nvSpPr>
          <p:cNvPr id="551939" name="Rectangle 3"/>
          <p:cNvSpPr>
            <a:spLocks noGrp="1" noChangeArrowheads="1"/>
          </p:cNvSpPr>
          <p:nvPr>
            <p:ph type="body" idx="1"/>
          </p:nvPr>
        </p:nvSpPr>
        <p:spPr/>
        <p:txBody>
          <a:bodyPr/>
          <a:lstStyle/>
          <a:p>
            <a:endParaRPr lang="en-US"/>
          </a:p>
        </p:txBody>
      </p:sp>
      <p:pic>
        <p:nvPicPr>
          <p:cNvPr id="551940" name="Picture 4" descr="SPM-5_FINAL"/>
          <p:cNvPicPr>
            <a:picLocks noChangeAspect="1" noChangeArrowheads="1"/>
          </p:cNvPicPr>
          <p:nvPr/>
        </p:nvPicPr>
        <p:blipFill>
          <a:blip r:embed="rId3" cstate="print"/>
          <a:srcRect/>
          <a:stretch>
            <a:fillRect/>
          </a:stretch>
        </p:blipFill>
        <p:spPr bwMode="auto">
          <a:xfrm>
            <a:off x="898525" y="1398588"/>
            <a:ext cx="7353300" cy="5218112"/>
          </a:xfrm>
          <a:prstGeom prst="rect">
            <a:avLst/>
          </a:prstGeom>
          <a:noFill/>
        </p:spPr>
      </p:pic>
      <p:sp>
        <p:nvSpPr>
          <p:cNvPr id="551941" name="Text Box 5"/>
          <p:cNvSpPr txBox="1">
            <a:spLocks noChangeArrowheads="1"/>
          </p:cNvSpPr>
          <p:nvPr/>
        </p:nvSpPr>
        <p:spPr bwMode="auto">
          <a:xfrm>
            <a:off x="7007225" y="6242050"/>
            <a:ext cx="1052513" cy="304800"/>
          </a:xfrm>
          <a:prstGeom prst="rect">
            <a:avLst/>
          </a:prstGeom>
          <a:noFill/>
          <a:ln w="9525">
            <a:noFill/>
            <a:miter lim="800000"/>
            <a:headEnd/>
            <a:tailEnd/>
          </a:ln>
          <a:effectLst/>
        </p:spPr>
        <p:txBody>
          <a:bodyPr wrap="none">
            <a:spAutoFit/>
          </a:bodyPr>
          <a:lstStyle/>
          <a:p>
            <a:r>
              <a:rPr lang="en-US" sz="1400" b="1"/>
              <a:t>IPCC 2007</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441325" y="163513"/>
            <a:ext cx="8229600" cy="1143000"/>
          </a:xfrm>
        </p:spPr>
        <p:txBody>
          <a:bodyPr/>
          <a:lstStyle/>
          <a:p>
            <a:r>
              <a:rPr lang="en-US" b="1">
                <a:solidFill>
                  <a:schemeClr val="bg1"/>
                </a:solidFill>
              </a:rPr>
              <a:t>Range of projections</a:t>
            </a:r>
          </a:p>
        </p:txBody>
      </p:sp>
      <p:sp>
        <p:nvSpPr>
          <p:cNvPr id="553987" name="Rectangle 3"/>
          <p:cNvSpPr>
            <a:spLocks noGrp="1" noChangeArrowheads="1"/>
          </p:cNvSpPr>
          <p:nvPr>
            <p:ph type="body" idx="1"/>
          </p:nvPr>
        </p:nvSpPr>
        <p:spPr/>
        <p:txBody>
          <a:bodyPr/>
          <a:lstStyle/>
          <a:p>
            <a:endParaRPr lang="en-US"/>
          </a:p>
        </p:txBody>
      </p:sp>
      <p:pic>
        <p:nvPicPr>
          <p:cNvPr id="553988" name="Picture 4" descr="fig10_08_FINAL"/>
          <p:cNvPicPr>
            <a:picLocks noChangeAspect="1" noChangeArrowheads="1"/>
          </p:cNvPicPr>
          <p:nvPr/>
        </p:nvPicPr>
        <p:blipFill>
          <a:blip r:embed="rId3" cstate="print"/>
          <a:srcRect t="12350" b="14211"/>
          <a:stretch>
            <a:fillRect/>
          </a:stretch>
        </p:blipFill>
        <p:spPr bwMode="auto">
          <a:xfrm>
            <a:off x="622300" y="1236663"/>
            <a:ext cx="7874000" cy="4889500"/>
          </a:xfrm>
          <a:prstGeom prst="rect">
            <a:avLst/>
          </a:prstGeom>
          <a:noFill/>
        </p:spPr>
      </p:pic>
      <p:sp>
        <p:nvSpPr>
          <p:cNvPr id="553989" name="Text Box 5"/>
          <p:cNvSpPr txBox="1">
            <a:spLocks noChangeArrowheads="1"/>
          </p:cNvSpPr>
          <p:nvPr/>
        </p:nvSpPr>
        <p:spPr bwMode="auto">
          <a:xfrm>
            <a:off x="700088" y="1246188"/>
            <a:ext cx="696912" cy="304800"/>
          </a:xfrm>
          <a:prstGeom prst="rect">
            <a:avLst/>
          </a:prstGeom>
          <a:noFill/>
          <a:ln w="9525">
            <a:noFill/>
            <a:miter lim="800000"/>
            <a:headEnd/>
            <a:tailEnd/>
          </a:ln>
          <a:effectLst/>
        </p:spPr>
        <p:txBody>
          <a:bodyPr wrap="none">
            <a:spAutoFit/>
          </a:bodyPr>
          <a:lstStyle/>
          <a:p>
            <a:r>
              <a:rPr lang="en-US" sz="1400" b="1" i="1">
                <a:solidFill>
                  <a:srgbClr val="33CC33"/>
                </a:solidFill>
              </a:rPr>
              <a:t>Better</a:t>
            </a:r>
          </a:p>
        </p:txBody>
      </p:sp>
      <p:sp>
        <p:nvSpPr>
          <p:cNvPr id="553990" name="Text Box 6"/>
          <p:cNvSpPr txBox="1">
            <a:spLocks noChangeArrowheads="1"/>
          </p:cNvSpPr>
          <p:nvPr/>
        </p:nvSpPr>
        <p:spPr bwMode="auto">
          <a:xfrm>
            <a:off x="682625" y="4219575"/>
            <a:ext cx="727075" cy="304800"/>
          </a:xfrm>
          <a:prstGeom prst="rect">
            <a:avLst/>
          </a:prstGeom>
          <a:noFill/>
          <a:ln w="9525">
            <a:noFill/>
            <a:miter lim="800000"/>
            <a:headEnd/>
            <a:tailEnd/>
          </a:ln>
          <a:effectLst/>
        </p:spPr>
        <p:txBody>
          <a:bodyPr wrap="none">
            <a:spAutoFit/>
          </a:bodyPr>
          <a:lstStyle/>
          <a:p>
            <a:r>
              <a:rPr lang="en-US" sz="1400" b="1" i="1">
                <a:solidFill>
                  <a:srgbClr val="FF0000"/>
                </a:solidFill>
              </a:rPr>
              <a:t>Worse</a:t>
            </a:r>
          </a:p>
        </p:txBody>
      </p:sp>
      <p:sp>
        <p:nvSpPr>
          <p:cNvPr id="553991" name="Line 7"/>
          <p:cNvSpPr>
            <a:spLocks noChangeShapeType="1"/>
          </p:cNvSpPr>
          <p:nvPr/>
        </p:nvSpPr>
        <p:spPr bwMode="auto">
          <a:xfrm>
            <a:off x="1039813" y="1617663"/>
            <a:ext cx="0" cy="2528887"/>
          </a:xfrm>
          <a:prstGeom prst="line">
            <a:avLst/>
          </a:prstGeom>
          <a:noFill/>
          <a:ln w="9525">
            <a:solidFill>
              <a:schemeClr val="tx1"/>
            </a:solidFill>
            <a:round/>
            <a:headEnd/>
            <a:tailEnd type="triangle" w="med" len="med"/>
          </a:ln>
          <a:effectLst/>
        </p:spPr>
        <p:txBody>
          <a:bodyPr/>
          <a:lstStyle/>
          <a:p>
            <a:endParaRPr lang="en-US"/>
          </a:p>
        </p:txBody>
      </p:sp>
      <p:sp>
        <p:nvSpPr>
          <p:cNvPr id="553992" name="Text Box 8"/>
          <p:cNvSpPr txBox="1">
            <a:spLocks noChangeArrowheads="1"/>
          </p:cNvSpPr>
          <p:nvPr/>
        </p:nvSpPr>
        <p:spPr bwMode="auto">
          <a:xfrm>
            <a:off x="7388225" y="5770563"/>
            <a:ext cx="1052513" cy="304800"/>
          </a:xfrm>
          <a:prstGeom prst="rect">
            <a:avLst/>
          </a:prstGeom>
          <a:noFill/>
          <a:ln w="9525">
            <a:noFill/>
            <a:miter lim="800000"/>
            <a:headEnd/>
            <a:tailEnd/>
          </a:ln>
          <a:effectLst/>
        </p:spPr>
        <p:txBody>
          <a:bodyPr wrap="none">
            <a:spAutoFit/>
          </a:bodyPr>
          <a:lstStyle/>
          <a:p>
            <a:r>
              <a:rPr lang="en-US" sz="1400" b="1"/>
              <a:t>IPCC 2007</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p:txBody>
          <a:bodyPr/>
          <a:lstStyle/>
          <a:p>
            <a:endParaRPr lang="en-US"/>
          </a:p>
        </p:txBody>
      </p:sp>
      <p:sp>
        <p:nvSpPr>
          <p:cNvPr id="545795" name="Rectangle 3"/>
          <p:cNvSpPr>
            <a:spLocks noGrp="1" noChangeArrowheads="1"/>
          </p:cNvSpPr>
          <p:nvPr>
            <p:ph type="body" idx="1"/>
          </p:nvPr>
        </p:nvSpPr>
        <p:spPr/>
        <p:txBody>
          <a:bodyPr/>
          <a:lstStyle/>
          <a:p>
            <a:endParaRPr lang="en-US"/>
          </a:p>
        </p:txBody>
      </p:sp>
      <p:pic>
        <p:nvPicPr>
          <p:cNvPr id="545796" name="Picture 4"/>
          <p:cNvPicPr>
            <a:picLocks noChangeAspect="1" noChangeArrowheads="1"/>
          </p:cNvPicPr>
          <p:nvPr/>
        </p:nvPicPr>
        <p:blipFill>
          <a:blip r:embed="rId3" cstate="print"/>
          <a:srcRect/>
          <a:stretch>
            <a:fillRect/>
          </a:stretch>
        </p:blipFill>
        <p:spPr bwMode="auto">
          <a:xfrm>
            <a:off x="2109788" y="220663"/>
            <a:ext cx="4908550" cy="6451600"/>
          </a:xfrm>
          <a:prstGeom prst="rect">
            <a:avLst/>
          </a:prstGeom>
          <a:noFill/>
          <a:ln w="9525">
            <a:noFill/>
            <a:miter lim="800000"/>
            <a:headEnd/>
            <a:tailEnd/>
          </a:ln>
          <a:effectLst/>
        </p:spPr>
      </p:pic>
      <p:pic>
        <p:nvPicPr>
          <p:cNvPr id="545797" name="Picture 5"/>
          <p:cNvPicPr>
            <a:picLocks noChangeAspect="1" noChangeArrowheads="1"/>
          </p:cNvPicPr>
          <p:nvPr/>
        </p:nvPicPr>
        <p:blipFill>
          <a:blip r:embed="rId4" cstate="print"/>
          <a:srcRect/>
          <a:stretch>
            <a:fillRect/>
          </a:stretch>
        </p:blipFill>
        <p:spPr bwMode="auto">
          <a:xfrm>
            <a:off x="1466850" y="925513"/>
            <a:ext cx="6183313" cy="50403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5797"/>
                                        </p:tgtEl>
                                        <p:attrNameLst>
                                          <p:attrName>style.visibility</p:attrName>
                                        </p:attrNameLst>
                                      </p:cBhvr>
                                      <p:to>
                                        <p:strVal val="visible"/>
                                      </p:to>
                                    </p:set>
                                    <p:animEffect transition="in" filter="blinds(horizontal)">
                                      <p:cBhvr>
                                        <p:cTn id="7" dur="500"/>
                                        <p:tgtEl>
                                          <p:spTgt spid="545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p:txBody>
          <a:bodyPr/>
          <a:lstStyle/>
          <a:p>
            <a:r>
              <a:rPr lang="en-US" b="1">
                <a:solidFill>
                  <a:schemeClr val="bg1"/>
                </a:solidFill>
              </a:rPr>
              <a:t>Temp Projections for Arizona</a:t>
            </a:r>
          </a:p>
        </p:txBody>
      </p:sp>
      <p:sp>
        <p:nvSpPr>
          <p:cNvPr id="465923" name="Rectangle 3"/>
          <p:cNvSpPr>
            <a:spLocks noGrp="1" noChangeArrowheads="1"/>
          </p:cNvSpPr>
          <p:nvPr>
            <p:ph type="body" idx="1"/>
          </p:nvPr>
        </p:nvSpPr>
        <p:spPr/>
        <p:txBody>
          <a:bodyPr/>
          <a:lstStyle/>
          <a:p>
            <a:endParaRPr lang="en-US"/>
          </a:p>
        </p:txBody>
      </p:sp>
      <p:pic>
        <p:nvPicPr>
          <p:cNvPr id="465924" name="Picture 4" descr="wy_temp"/>
          <p:cNvPicPr>
            <a:picLocks noChangeAspect="1" noChangeArrowheads="1"/>
          </p:cNvPicPr>
          <p:nvPr/>
        </p:nvPicPr>
        <p:blipFill>
          <a:blip r:embed="rId3" cstate="print"/>
          <a:srcRect/>
          <a:stretch>
            <a:fillRect/>
          </a:stretch>
        </p:blipFill>
        <p:spPr bwMode="auto">
          <a:xfrm>
            <a:off x="485775" y="1936750"/>
            <a:ext cx="4000500" cy="2874963"/>
          </a:xfrm>
          <a:prstGeom prst="rect">
            <a:avLst/>
          </a:prstGeom>
          <a:noFill/>
        </p:spPr>
      </p:pic>
      <p:pic>
        <p:nvPicPr>
          <p:cNvPr id="465925" name="Picture 5" descr="DJF_JJA_temp"/>
          <p:cNvPicPr>
            <a:picLocks noChangeAspect="1" noChangeArrowheads="1"/>
          </p:cNvPicPr>
          <p:nvPr/>
        </p:nvPicPr>
        <p:blipFill>
          <a:blip r:embed="rId4" cstate="print"/>
          <a:srcRect/>
          <a:stretch>
            <a:fillRect/>
          </a:stretch>
        </p:blipFill>
        <p:spPr bwMode="auto">
          <a:xfrm>
            <a:off x="4652963" y="1922463"/>
            <a:ext cx="4017962" cy="2889250"/>
          </a:xfrm>
          <a:prstGeom prst="rect">
            <a:avLst/>
          </a:prstGeom>
          <a:noFill/>
        </p:spPr>
      </p:pic>
      <p:sp>
        <p:nvSpPr>
          <p:cNvPr id="465926" name="Text Box 6"/>
          <p:cNvSpPr txBox="1">
            <a:spLocks noChangeArrowheads="1"/>
          </p:cNvSpPr>
          <p:nvPr/>
        </p:nvSpPr>
        <p:spPr bwMode="auto">
          <a:xfrm>
            <a:off x="1835150" y="5092700"/>
            <a:ext cx="5480050" cy="641350"/>
          </a:xfrm>
          <a:prstGeom prst="rect">
            <a:avLst/>
          </a:prstGeom>
          <a:noFill/>
          <a:ln w="9525">
            <a:noFill/>
            <a:miter lim="800000"/>
            <a:headEnd/>
            <a:tailEnd/>
          </a:ln>
          <a:effectLst/>
        </p:spPr>
        <p:txBody>
          <a:bodyPr wrap="none">
            <a:spAutoFit/>
          </a:bodyPr>
          <a:lstStyle/>
          <a:p>
            <a:pPr algn="ctr"/>
            <a:r>
              <a:rPr lang="en-US">
                <a:solidFill>
                  <a:schemeClr val="bg1"/>
                </a:solidFill>
              </a:rPr>
              <a:t>IPCC-AR4 18 model ensemble output</a:t>
            </a:r>
          </a:p>
          <a:p>
            <a:pPr algn="ctr"/>
            <a:r>
              <a:rPr lang="en-US">
                <a:solidFill>
                  <a:schemeClr val="bg1"/>
                </a:solidFill>
              </a:rPr>
              <a:t>Courtesy of Jon Eischeid and Marty Hoerling, NOAA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442913" y="103188"/>
            <a:ext cx="8229600" cy="833437"/>
          </a:xfrm>
        </p:spPr>
        <p:txBody>
          <a:bodyPr/>
          <a:lstStyle/>
          <a:p>
            <a:r>
              <a:rPr lang="en-US" b="1">
                <a:solidFill>
                  <a:schemeClr val="bg1"/>
                </a:solidFill>
              </a:rPr>
              <a:t>Global Temperature Trend</a:t>
            </a:r>
          </a:p>
        </p:txBody>
      </p:sp>
      <p:sp>
        <p:nvSpPr>
          <p:cNvPr id="411653" name="Text Box 5"/>
          <p:cNvSpPr txBox="1">
            <a:spLocks noChangeArrowheads="1"/>
          </p:cNvSpPr>
          <p:nvPr/>
        </p:nvSpPr>
        <p:spPr bwMode="auto">
          <a:xfrm>
            <a:off x="3729038" y="6122988"/>
            <a:ext cx="1663700" cy="244475"/>
          </a:xfrm>
          <a:prstGeom prst="rect">
            <a:avLst/>
          </a:prstGeom>
          <a:noFill/>
          <a:ln w="9525">
            <a:noFill/>
            <a:miter lim="800000"/>
            <a:headEnd/>
            <a:tailEnd/>
          </a:ln>
          <a:effectLst/>
        </p:spPr>
        <p:txBody>
          <a:bodyPr wrap="none">
            <a:spAutoFit/>
          </a:bodyPr>
          <a:lstStyle/>
          <a:p>
            <a:r>
              <a:rPr lang="en-US" sz="1000">
                <a:solidFill>
                  <a:schemeClr val="bg1"/>
                </a:solidFill>
              </a:rPr>
              <a:t>http://www.ncdc.noaa.gov/</a:t>
            </a:r>
          </a:p>
        </p:txBody>
      </p:sp>
      <p:sp>
        <p:nvSpPr>
          <p:cNvPr id="411659" name="Text Box 11"/>
          <p:cNvSpPr txBox="1">
            <a:spLocks noChangeArrowheads="1"/>
          </p:cNvSpPr>
          <p:nvPr/>
        </p:nvSpPr>
        <p:spPr bwMode="auto">
          <a:xfrm>
            <a:off x="6440488" y="5729288"/>
            <a:ext cx="1941512" cy="244475"/>
          </a:xfrm>
          <a:prstGeom prst="rect">
            <a:avLst/>
          </a:prstGeom>
          <a:noFill/>
          <a:ln w="9525">
            <a:noFill/>
            <a:miter lim="800000"/>
            <a:headEnd/>
            <a:tailEnd/>
          </a:ln>
          <a:effectLst/>
        </p:spPr>
        <p:txBody>
          <a:bodyPr wrap="none">
            <a:spAutoFit/>
          </a:bodyPr>
          <a:lstStyle/>
          <a:p>
            <a:r>
              <a:rPr lang="en-US" sz="1000"/>
              <a:t>Updated through Jan-Aug 2008</a:t>
            </a:r>
          </a:p>
        </p:txBody>
      </p:sp>
      <p:pic>
        <p:nvPicPr>
          <p:cNvPr id="411660" name="Picture 12"/>
          <p:cNvPicPr>
            <a:picLocks noChangeAspect="1" noChangeArrowheads="1"/>
          </p:cNvPicPr>
          <p:nvPr/>
        </p:nvPicPr>
        <p:blipFill>
          <a:blip r:embed="rId3" cstate="print"/>
          <a:srcRect/>
          <a:stretch>
            <a:fillRect/>
          </a:stretch>
        </p:blipFill>
        <p:spPr bwMode="auto">
          <a:xfrm>
            <a:off x="700088" y="928688"/>
            <a:ext cx="7743825" cy="5000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dirty="0" smtClean="0"/>
          </a:p>
        </p:txBody>
      </p:sp>
      <p:sp>
        <p:nvSpPr>
          <p:cNvPr id="28675" name="Content Placeholder 2"/>
          <p:cNvSpPr>
            <a:spLocks noGrp="1"/>
          </p:cNvSpPr>
          <p:nvPr>
            <p:ph idx="1"/>
          </p:nvPr>
        </p:nvSpPr>
        <p:spPr/>
        <p:txBody>
          <a:bodyPr/>
          <a:lstStyle/>
          <a:p>
            <a:pPr eaLnBrk="1" hangingPunct="1"/>
            <a:endParaRPr lang="en-US" smtClean="0"/>
          </a:p>
        </p:txBody>
      </p:sp>
      <p:pic>
        <p:nvPicPr>
          <p:cNvPr id="28676" name="Picture 2"/>
          <p:cNvPicPr>
            <a:picLocks noChangeAspect="1" noChangeArrowheads="1"/>
          </p:cNvPicPr>
          <p:nvPr/>
        </p:nvPicPr>
        <p:blipFill>
          <a:blip r:embed="rId2" cstate="print"/>
          <a:srcRect/>
          <a:stretch>
            <a:fillRect/>
          </a:stretch>
        </p:blipFill>
        <p:spPr bwMode="auto">
          <a:xfrm>
            <a:off x="600075" y="1542894"/>
            <a:ext cx="7943850" cy="431482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endParaRPr lang="en-US"/>
          </a:p>
        </p:txBody>
      </p:sp>
      <p:pic>
        <p:nvPicPr>
          <p:cNvPr id="541699" name="Picture 3"/>
          <p:cNvPicPr>
            <a:picLocks noChangeAspect="1" noChangeArrowheads="1"/>
          </p:cNvPicPr>
          <p:nvPr/>
        </p:nvPicPr>
        <p:blipFill>
          <a:blip r:embed="rId3" cstate="print"/>
          <a:srcRect/>
          <a:stretch>
            <a:fillRect/>
          </a:stretch>
        </p:blipFill>
        <p:spPr bwMode="auto">
          <a:xfrm>
            <a:off x="0" y="698500"/>
            <a:ext cx="9144000" cy="2278063"/>
          </a:xfrm>
          <a:prstGeom prst="rect">
            <a:avLst/>
          </a:prstGeom>
          <a:noFill/>
          <a:ln w="9525">
            <a:noFill/>
            <a:miter lim="800000"/>
            <a:headEnd/>
            <a:tailEnd/>
          </a:ln>
          <a:effectLst/>
        </p:spPr>
      </p:pic>
      <p:pic>
        <p:nvPicPr>
          <p:cNvPr id="541700" name="Picture 4"/>
          <p:cNvPicPr>
            <a:picLocks noChangeAspect="1" noChangeArrowheads="1"/>
          </p:cNvPicPr>
          <p:nvPr/>
        </p:nvPicPr>
        <p:blipFill>
          <a:blip r:embed="rId4" cstate="print"/>
          <a:srcRect/>
          <a:stretch>
            <a:fillRect/>
          </a:stretch>
        </p:blipFill>
        <p:spPr bwMode="auto">
          <a:xfrm>
            <a:off x="31750" y="3279775"/>
            <a:ext cx="4575175" cy="2727325"/>
          </a:xfrm>
          <a:prstGeom prst="rect">
            <a:avLst/>
          </a:prstGeom>
          <a:noFill/>
          <a:ln w="9525">
            <a:noFill/>
            <a:miter lim="800000"/>
            <a:headEnd/>
            <a:tailEnd/>
          </a:ln>
          <a:effectLst/>
        </p:spPr>
      </p:pic>
      <p:pic>
        <p:nvPicPr>
          <p:cNvPr id="541701" name="Picture 5"/>
          <p:cNvPicPr>
            <a:picLocks noChangeAspect="1" noChangeArrowheads="1"/>
          </p:cNvPicPr>
          <p:nvPr/>
        </p:nvPicPr>
        <p:blipFill>
          <a:blip r:embed="rId5" cstate="print"/>
          <a:srcRect/>
          <a:stretch>
            <a:fillRect/>
          </a:stretch>
        </p:blipFill>
        <p:spPr bwMode="auto">
          <a:xfrm>
            <a:off x="4668838" y="3286125"/>
            <a:ext cx="4443412" cy="2714625"/>
          </a:xfrm>
          <a:prstGeom prst="rect">
            <a:avLst/>
          </a:prstGeom>
          <a:noFill/>
          <a:ln w="9525">
            <a:noFill/>
            <a:miter lim="800000"/>
            <a:headEnd/>
            <a:tailEnd/>
          </a:ln>
          <a:effectLst/>
        </p:spPr>
      </p:pic>
      <p:sp>
        <p:nvSpPr>
          <p:cNvPr id="541702" name="Text Box 6"/>
          <p:cNvSpPr txBox="1">
            <a:spLocks noChangeArrowheads="1"/>
          </p:cNvSpPr>
          <p:nvPr/>
        </p:nvSpPr>
        <p:spPr bwMode="auto">
          <a:xfrm>
            <a:off x="2055813" y="6535738"/>
            <a:ext cx="4991100" cy="274637"/>
          </a:xfrm>
          <a:prstGeom prst="rect">
            <a:avLst/>
          </a:prstGeom>
          <a:noFill/>
          <a:ln w="9525">
            <a:noFill/>
            <a:miter lim="800000"/>
            <a:headEnd/>
            <a:tailEnd/>
          </a:ln>
          <a:effectLst/>
        </p:spPr>
        <p:txBody>
          <a:bodyPr wrap="none">
            <a:spAutoFit/>
          </a:bodyPr>
          <a:lstStyle/>
          <a:p>
            <a:r>
              <a:rPr lang="en-US" sz="1200">
                <a:solidFill>
                  <a:schemeClr val="bg1"/>
                </a:solidFill>
              </a:rPr>
              <a:t>Solomon et al. 2009, Proceedings of the National Academy of Sciences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p:cNvPicPr>
            <a:picLocks noChangeAspect="1" noChangeArrowheads="1"/>
          </p:cNvPicPr>
          <p:nvPr/>
        </p:nvPicPr>
        <p:blipFill>
          <a:blip r:embed="rId3" cstate="print"/>
          <a:srcRect/>
          <a:stretch>
            <a:fillRect/>
          </a:stretch>
        </p:blipFill>
        <p:spPr bwMode="auto">
          <a:xfrm>
            <a:off x="0" y="698500"/>
            <a:ext cx="9144000" cy="2278063"/>
          </a:xfrm>
          <a:prstGeom prst="rect">
            <a:avLst/>
          </a:prstGeom>
          <a:noFill/>
          <a:ln w="9525">
            <a:noFill/>
            <a:miter lim="800000"/>
            <a:headEnd/>
            <a:tailEnd/>
          </a:ln>
          <a:effectLst/>
        </p:spPr>
      </p:pic>
      <p:sp>
        <p:nvSpPr>
          <p:cNvPr id="543747" name="Text Box 3"/>
          <p:cNvSpPr txBox="1">
            <a:spLocks noChangeArrowheads="1"/>
          </p:cNvSpPr>
          <p:nvPr/>
        </p:nvSpPr>
        <p:spPr bwMode="auto">
          <a:xfrm>
            <a:off x="2055813" y="6535738"/>
            <a:ext cx="4991100" cy="274637"/>
          </a:xfrm>
          <a:prstGeom prst="rect">
            <a:avLst/>
          </a:prstGeom>
          <a:noFill/>
          <a:ln w="9525">
            <a:noFill/>
            <a:miter lim="800000"/>
            <a:headEnd/>
            <a:tailEnd/>
          </a:ln>
          <a:effectLst/>
        </p:spPr>
        <p:txBody>
          <a:bodyPr wrap="none">
            <a:spAutoFit/>
          </a:bodyPr>
          <a:lstStyle/>
          <a:p>
            <a:r>
              <a:rPr lang="en-US" sz="1200">
                <a:solidFill>
                  <a:schemeClr val="bg1"/>
                </a:solidFill>
              </a:rPr>
              <a:t>Solomon et al. 2009, Proceedings of the National Academy of Sciences</a:t>
            </a:r>
          </a:p>
        </p:txBody>
      </p:sp>
      <p:pic>
        <p:nvPicPr>
          <p:cNvPr id="543748" name="Picture 4"/>
          <p:cNvPicPr>
            <a:picLocks noChangeAspect="1" noChangeArrowheads="1"/>
          </p:cNvPicPr>
          <p:nvPr/>
        </p:nvPicPr>
        <p:blipFill>
          <a:blip r:embed="rId4" cstate="print"/>
          <a:srcRect/>
          <a:stretch>
            <a:fillRect/>
          </a:stretch>
        </p:blipFill>
        <p:spPr bwMode="auto">
          <a:xfrm>
            <a:off x="1227138" y="447675"/>
            <a:ext cx="6694487" cy="59959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3748"/>
                                        </p:tgtEl>
                                        <p:attrNameLst>
                                          <p:attrName>style.visibility</p:attrName>
                                        </p:attrNameLst>
                                      </p:cBhvr>
                                      <p:to>
                                        <p:strVal val="visible"/>
                                      </p:to>
                                    </p:set>
                                    <p:animEffect transition="in" filter="blinds(horizontal)">
                                      <p:cBhvr>
                                        <p:cTn id="7" dur="500"/>
                                        <p:tgtEl>
                                          <p:spTgt spid="543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234950" y="2303463"/>
            <a:ext cx="4340225" cy="1143000"/>
          </a:xfrm>
        </p:spPr>
        <p:txBody>
          <a:bodyPr/>
          <a:lstStyle/>
          <a:p>
            <a:r>
              <a:rPr lang="en-US" sz="4000" b="1">
                <a:solidFill>
                  <a:schemeClr val="bg1"/>
                </a:solidFill>
              </a:rPr>
              <a:t>Emission and climate change scenarios</a:t>
            </a:r>
            <a:br>
              <a:rPr lang="en-US" sz="4000" b="1">
                <a:solidFill>
                  <a:schemeClr val="bg1"/>
                </a:solidFill>
              </a:rPr>
            </a:br>
            <a:r>
              <a:rPr lang="en-US" sz="1800" b="1">
                <a:solidFill>
                  <a:schemeClr val="bg1"/>
                </a:solidFill>
              </a:rPr>
              <a:t>(UK Met Office 2008)</a:t>
            </a:r>
          </a:p>
        </p:txBody>
      </p:sp>
      <p:pic>
        <p:nvPicPr>
          <p:cNvPr id="537603" name="Picture 3"/>
          <p:cNvPicPr>
            <a:picLocks noChangeAspect="1" noChangeArrowheads="1"/>
          </p:cNvPicPr>
          <p:nvPr/>
        </p:nvPicPr>
        <p:blipFill>
          <a:blip r:embed="rId3" cstate="print"/>
          <a:srcRect/>
          <a:stretch>
            <a:fillRect/>
          </a:stretch>
        </p:blipFill>
        <p:spPr bwMode="auto">
          <a:xfrm>
            <a:off x="5521325" y="149225"/>
            <a:ext cx="3184525" cy="6592888"/>
          </a:xfrm>
          <a:prstGeom prst="rect">
            <a:avLst/>
          </a:prstGeom>
          <a:noFill/>
          <a:ln w="9525">
            <a:noFill/>
            <a:miter lim="800000"/>
            <a:headEnd/>
            <a:tailEnd/>
          </a:ln>
          <a:effectLst/>
        </p:spPr>
      </p:pic>
      <p:grpSp>
        <p:nvGrpSpPr>
          <p:cNvPr id="2" name="Group 4"/>
          <p:cNvGrpSpPr>
            <a:grpSpLocks/>
          </p:cNvGrpSpPr>
          <p:nvPr/>
        </p:nvGrpSpPr>
        <p:grpSpPr bwMode="auto">
          <a:xfrm>
            <a:off x="63500" y="758825"/>
            <a:ext cx="8993188" cy="5707063"/>
            <a:chOff x="40" y="478"/>
            <a:chExt cx="5665" cy="3595"/>
          </a:xfrm>
        </p:grpSpPr>
        <p:pic>
          <p:nvPicPr>
            <p:cNvPr id="537605" name="Picture 5"/>
            <p:cNvPicPr>
              <a:picLocks noChangeAspect="1" noChangeArrowheads="1"/>
            </p:cNvPicPr>
            <p:nvPr/>
          </p:nvPicPr>
          <p:blipFill>
            <a:blip r:embed="rId4" cstate="print"/>
            <a:srcRect/>
            <a:stretch>
              <a:fillRect/>
            </a:stretch>
          </p:blipFill>
          <p:spPr bwMode="auto">
            <a:xfrm>
              <a:off x="2962" y="478"/>
              <a:ext cx="2743" cy="3365"/>
            </a:xfrm>
            <a:prstGeom prst="rect">
              <a:avLst/>
            </a:prstGeom>
            <a:noFill/>
            <a:ln w="9525">
              <a:noFill/>
              <a:miter lim="800000"/>
              <a:headEnd/>
              <a:tailEnd/>
            </a:ln>
            <a:effectLst/>
          </p:spPr>
        </p:pic>
        <p:pic>
          <p:nvPicPr>
            <p:cNvPr id="537606" name="Picture 6"/>
            <p:cNvPicPr>
              <a:picLocks noChangeAspect="1" noChangeArrowheads="1"/>
            </p:cNvPicPr>
            <p:nvPr/>
          </p:nvPicPr>
          <p:blipFill>
            <a:blip r:embed="rId5" cstate="print"/>
            <a:srcRect/>
            <a:stretch>
              <a:fillRect/>
            </a:stretch>
          </p:blipFill>
          <p:spPr bwMode="auto">
            <a:xfrm>
              <a:off x="40" y="481"/>
              <a:ext cx="2882" cy="2869"/>
            </a:xfrm>
            <a:prstGeom prst="rect">
              <a:avLst/>
            </a:prstGeom>
            <a:noFill/>
            <a:ln w="9525">
              <a:noFill/>
              <a:miter lim="800000"/>
              <a:headEnd/>
              <a:tailEnd/>
            </a:ln>
            <a:effectLst/>
          </p:spPr>
        </p:pic>
        <p:pic>
          <p:nvPicPr>
            <p:cNvPr id="537607" name="Picture 7"/>
            <p:cNvPicPr>
              <a:picLocks noChangeAspect="1" noChangeArrowheads="1"/>
            </p:cNvPicPr>
            <p:nvPr/>
          </p:nvPicPr>
          <p:blipFill>
            <a:blip r:embed="rId6" cstate="print"/>
            <a:srcRect/>
            <a:stretch>
              <a:fillRect/>
            </a:stretch>
          </p:blipFill>
          <p:spPr bwMode="auto">
            <a:xfrm>
              <a:off x="321" y="3393"/>
              <a:ext cx="2601" cy="68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441325" y="131763"/>
            <a:ext cx="8229600" cy="515937"/>
          </a:xfrm>
        </p:spPr>
        <p:txBody>
          <a:bodyPr/>
          <a:lstStyle/>
          <a:p>
            <a:r>
              <a:rPr lang="en-US" sz="4000" b="1">
                <a:solidFill>
                  <a:schemeClr val="bg1"/>
                </a:solidFill>
              </a:rPr>
              <a:t>Trends in CO</a:t>
            </a:r>
            <a:r>
              <a:rPr lang="en-US" sz="4000" b="1" baseline="-25000">
                <a:solidFill>
                  <a:schemeClr val="bg1"/>
                </a:solidFill>
              </a:rPr>
              <a:t>2</a:t>
            </a:r>
          </a:p>
        </p:txBody>
      </p:sp>
      <p:sp>
        <p:nvSpPr>
          <p:cNvPr id="535555" name="Rectangle 3"/>
          <p:cNvSpPr>
            <a:spLocks noGrp="1" noChangeArrowheads="1"/>
          </p:cNvSpPr>
          <p:nvPr>
            <p:ph type="body" idx="1"/>
          </p:nvPr>
        </p:nvSpPr>
        <p:spPr/>
        <p:txBody>
          <a:bodyPr/>
          <a:lstStyle/>
          <a:p>
            <a:endParaRPr lang="en-US"/>
          </a:p>
        </p:txBody>
      </p:sp>
      <p:pic>
        <p:nvPicPr>
          <p:cNvPr id="535556" name="Picture 4"/>
          <p:cNvPicPr>
            <a:picLocks noChangeAspect="1" noChangeArrowheads="1"/>
          </p:cNvPicPr>
          <p:nvPr/>
        </p:nvPicPr>
        <p:blipFill>
          <a:blip r:embed="rId3" cstate="print"/>
          <a:srcRect/>
          <a:stretch>
            <a:fillRect/>
          </a:stretch>
        </p:blipFill>
        <p:spPr bwMode="auto">
          <a:xfrm>
            <a:off x="0" y="0"/>
            <a:ext cx="9144000" cy="6797675"/>
          </a:xfrm>
          <a:prstGeom prst="rect">
            <a:avLst/>
          </a:prstGeom>
          <a:noFill/>
          <a:ln w="9525">
            <a:noFill/>
            <a:miter lim="800000"/>
            <a:headEnd/>
            <a:tailEnd/>
          </a:ln>
          <a:effectLst/>
        </p:spPr>
      </p:pic>
      <p:sp>
        <p:nvSpPr>
          <p:cNvPr id="535557" name="Text Box 5"/>
          <p:cNvSpPr txBox="1">
            <a:spLocks noChangeArrowheads="1"/>
          </p:cNvSpPr>
          <p:nvPr/>
        </p:nvSpPr>
        <p:spPr bwMode="auto">
          <a:xfrm>
            <a:off x="1624013" y="2101850"/>
            <a:ext cx="3863975" cy="1474788"/>
          </a:xfrm>
          <a:prstGeom prst="rect">
            <a:avLst/>
          </a:prstGeom>
          <a:solidFill>
            <a:srgbClr val="DDDDDD"/>
          </a:solidFill>
          <a:ln w="9525">
            <a:solidFill>
              <a:schemeClr val="tx1"/>
            </a:solidFill>
            <a:miter lim="800000"/>
            <a:headEnd/>
            <a:tailEnd/>
          </a:ln>
          <a:effectLst/>
        </p:spPr>
        <p:txBody>
          <a:bodyPr wrap="none">
            <a:spAutoFit/>
          </a:bodyPr>
          <a:lstStyle/>
          <a:p>
            <a:pPr>
              <a:buFontTx/>
              <a:buChar char="•"/>
            </a:pPr>
            <a:r>
              <a:rPr lang="en-US" b="1">
                <a:solidFill>
                  <a:srgbClr val="FF0000"/>
                </a:solidFill>
              </a:rPr>
              <a:t> Pre-industrial Amount:	280 ppm</a:t>
            </a:r>
          </a:p>
          <a:p>
            <a:pPr>
              <a:buFontTx/>
              <a:buChar char="•"/>
            </a:pPr>
            <a:r>
              <a:rPr lang="en-US" b="1">
                <a:solidFill>
                  <a:srgbClr val="FF0000"/>
                </a:solidFill>
              </a:rPr>
              <a:t> Present Amount: 385 ppm</a:t>
            </a:r>
          </a:p>
          <a:p>
            <a:pPr>
              <a:buFontTx/>
              <a:buChar char="•"/>
            </a:pPr>
            <a:r>
              <a:rPr lang="en-US" b="1">
                <a:solidFill>
                  <a:srgbClr val="FF0000"/>
                </a:solidFill>
              </a:rPr>
              <a:t> 450 ppm = ~2</a:t>
            </a:r>
            <a:r>
              <a:rPr lang="en-US" b="1">
                <a:solidFill>
                  <a:srgbClr val="FF0000"/>
                </a:solidFill>
                <a:cs typeface="Arial" charset="0"/>
              </a:rPr>
              <a:t>°C warming</a:t>
            </a:r>
          </a:p>
          <a:p>
            <a:pPr>
              <a:buFontTx/>
              <a:buChar char="•"/>
            </a:pPr>
            <a:r>
              <a:rPr lang="en-US" b="1">
                <a:solidFill>
                  <a:srgbClr val="FF0000"/>
                </a:solidFill>
              </a:rPr>
              <a:t> Current trend: 2 ppm/yr</a:t>
            </a:r>
          </a:p>
          <a:p>
            <a:r>
              <a:rPr lang="en-US" b="1">
                <a:solidFill>
                  <a:srgbClr val="FF0000"/>
                </a:solidFill>
              </a:rPr>
              <a:t>(J. Hansen 2007)</a:t>
            </a:r>
          </a:p>
        </p:txBody>
      </p:sp>
      <p:sp>
        <p:nvSpPr>
          <p:cNvPr id="535558" name="Rectangle 6"/>
          <p:cNvSpPr>
            <a:spLocks noChangeArrowheads="1"/>
          </p:cNvSpPr>
          <p:nvPr/>
        </p:nvSpPr>
        <p:spPr bwMode="auto">
          <a:xfrm>
            <a:off x="6084888" y="6503988"/>
            <a:ext cx="3059112" cy="274637"/>
          </a:xfrm>
          <a:prstGeom prst="rect">
            <a:avLst/>
          </a:prstGeom>
          <a:noFill/>
          <a:ln w="9525">
            <a:noFill/>
            <a:miter lim="800000"/>
            <a:headEnd/>
            <a:tailEnd/>
          </a:ln>
          <a:effectLst/>
        </p:spPr>
        <p:txBody>
          <a:bodyPr wrap="none">
            <a:spAutoFit/>
          </a:bodyPr>
          <a:lstStyle/>
          <a:p>
            <a:r>
              <a:rPr lang="en-US" sz="1200"/>
              <a:t>http://www.esrl.noaa.gov/gmd/ccgg/trends/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949" y="2613800"/>
            <a:ext cx="2934586" cy="1143000"/>
          </a:xfrm>
        </p:spPr>
        <p:txBody>
          <a:bodyPr/>
          <a:lstStyle/>
          <a:p>
            <a:r>
              <a:rPr lang="en-US" b="1" i="1" dirty="0" smtClean="0">
                <a:solidFill>
                  <a:schemeClr val="bg1"/>
                </a:solidFill>
              </a:rPr>
              <a:t>Climate of Bisbee</a:t>
            </a:r>
            <a:endParaRPr lang="en-US" b="1" i="1" dirty="0">
              <a:solidFill>
                <a:schemeClr val="bg1"/>
              </a:solidFill>
            </a:endParaRPr>
          </a:p>
        </p:txBody>
      </p:sp>
      <p:pic>
        <p:nvPicPr>
          <p:cNvPr id="4" name="Content Placeholder 3" descr="tempprecip.png"/>
          <p:cNvPicPr>
            <a:picLocks noGrp="1" noChangeAspect="1"/>
          </p:cNvPicPr>
          <p:nvPr>
            <p:ph idx="1"/>
          </p:nvPr>
        </p:nvPicPr>
        <p:blipFill>
          <a:blip r:embed="rId2" cstate="print"/>
          <a:stretch>
            <a:fillRect/>
          </a:stretch>
        </p:blipFill>
        <p:spPr>
          <a:xfrm>
            <a:off x="0" y="0"/>
            <a:ext cx="5146158" cy="6861542"/>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00485" y="2485285"/>
            <a:ext cx="2029768" cy="1143000"/>
          </a:xfrm>
        </p:spPr>
        <p:txBody>
          <a:bodyPr/>
          <a:lstStyle/>
          <a:p>
            <a:pPr eaLnBrk="1" hangingPunct="1"/>
            <a:r>
              <a:rPr lang="en-US" sz="2400" b="1" dirty="0" smtClean="0">
                <a:solidFill>
                  <a:schemeClr val="bg1"/>
                </a:solidFill>
              </a:rPr>
              <a:t>Major warming and cooling influences on climate: 1750-2005</a:t>
            </a:r>
          </a:p>
        </p:txBody>
      </p:sp>
      <p:pic>
        <p:nvPicPr>
          <p:cNvPr id="26628" name="Picture 2"/>
          <p:cNvPicPr>
            <a:picLocks noChangeAspect="1" noChangeArrowheads="1"/>
          </p:cNvPicPr>
          <p:nvPr/>
        </p:nvPicPr>
        <p:blipFill>
          <a:blip r:embed="rId2" cstate="print"/>
          <a:srcRect/>
          <a:stretch>
            <a:fillRect/>
          </a:stretch>
        </p:blipFill>
        <p:spPr bwMode="auto">
          <a:xfrm>
            <a:off x="2207891" y="0"/>
            <a:ext cx="6936110" cy="6858000"/>
          </a:xfrm>
          <a:prstGeom prst="rect">
            <a:avLst/>
          </a:prstGeom>
          <a:noFill/>
          <a:ln w="9525">
            <a:noFill/>
            <a:miter lim="800000"/>
            <a:headEnd/>
            <a:tailEnd/>
          </a:ln>
        </p:spPr>
      </p:pic>
      <p:sp>
        <p:nvSpPr>
          <p:cNvPr id="5" name="TextBox 4"/>
          <p:cNvSpPr txBox="1"/>
          <p:nvPr/>
        </p:nvSpPr>
        <p:spPr>
          <a:xfrm>
            <a:off x="283782" y="4397112"/>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304800" y="274638"/>
            <a:ext cx="8504238" cy="1143000"/>
          </a:xfrm>
        </p:spPr>
        <p:txBody>
          <a:bodyPr/>
          <a:lstStyle/>
          <a:p>
            <a:r>
              <a:rPr lang="en-US" sz="4000" b="1">
                <a:solidFill>
                  <a:schemeClr val="bg1"/>
                </a:solidFill>
              </a:rPr>
              <a:t>Long-term Precipitation Variability</a:t>
            </a:r>
          </a:p>
        </p:txBody>
      </p:sp>
      <p:pic>
        <p:nvPicPr>
          <p:cNvPr id="754691"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a:effectLst/>
        </p:spPr>
      </p:pic>
      <p:sp>
        <p:nvSpPr>
          <p:cNvPr id="754692" name="Text Box 4"/>
          <p:cNvSpPr txBox="1">
            <a:spLocks noChangeArrowheads="1"/>
          </p:cNvSpPr>
          <p:nvPr/>
        </p:nvSpPr>
        <p:spPr bwMode="auto">
          <a:xfrm>
            <a:off x="806450" y="936625"/>
            <a:ext cx="2517775" cy="457200"/>
          </a:xfrm>
          <a:prstGeom prst="rect">
            <a:avLst/>
          </a:prstGeom>
          <a:noFill/>
          <a:ln w="9525">
            <a:noFill/>
            <a:miter lim="800000"/>
            <a:headEnd/>
            <a:tailEnd/>
          </a:ln>
          <a:effectLst/>
        </p:spPr>
        <p:txBody>
          <a:bodyPr wrap="none">
            <a:spAutoFit/>
          </a:bodyPr>
          <a:lstStyle/>
          <a:p>
            <a:r>
              <a:rPr lang="en-US" sz="1200" b="1"/>
              <a:t>Annual Avg. Total Precip: 7.4 in.</a:t>
            </a:r>
          </a:p>
          <a:p>
            <a:r>
              <a:rPr lang="en-US" sz="1200" b="1"/>
              <a:t>Annual Avg. Total ET: 77.6 in</a:t>
            </a:r>
          </a:p>
        </p:txBody>
      </p:sp>
      <p:sp>
        <p:nvSpPr>
          <p:cNvPr id="754693" name="Text Box 5"/>
          <p:cNvSpPr txBox="1">
            <a:spLocks noChangeArrowheads="1"/>
          </p:cNvSpPr>
          <p:nvPr/>
        </p:nvSpPr>
        <p:spPr bwMode="auto">
          <a:xfrm>
            <a:off x="4764088" y="904875"/>
            <a:ext cx="3236912" cy="274638"/>
          </a:xfrm>
          <a:prstGeom prst="rect">
            <a:avLst/>
          </a:prstGeom>
          <a:noFill/>
          <a:ln w="9525">
            <a:noFill/>
            <a:miter lim="800000"/>
            <a:headEnd/>
            <a:tailEnd/>
          </a:ln>
          <a:effectLst/>
        </p:spPr>
        <p:txBody>
          <a:bodyPr wrap="none">
            <a:spAutoFit/>
          </a:bodyPr>
          <a:lstStyle/>
          <a:p>
            <a:r>
              <a:rPr lang="en-US" sz="1200" b="1"/>
              <a:t>Daily averages based on 1987-2007 period</a:t>
            </a:r>
          </a:p>
        </p:txBody>
      </p:sp>
      <p:pic>
        <p:nvPicPr>
          <p:cNvPr id="754694" name="Picture 6" descr="pla009"/>
          <p:cNvPicPr>
            <a:picLocks noChangeAspect="1" noChangeArrowheads="1"/>
          </p:cNvPicPr>
          <p:nvPr/>
        </p:nvPicPr>
        <p:blipFill>
          <a:blip r:embed="rId4" cstate="print"/>
          <a:srcRect l="15170" b="20972"/>
          <a:stretch>
            <a:fillRect/>
          </a:stretch>
        </p:blipFill>
        <p:spPr bwMode="auto">
          <a:xfrm>
            <a:off x="8089900" y="0"/>
            <a:ext cx="1054100" cy="1203325"/>
          </a:xfrm>
          <a:prstGeom prst="rect">
            <a:avLst/>
          </a:prstGeom>
          <a:noFill/>
        </p:spPr>
      </p:pic>
      <p:sp>
        <p:nvSpPr>
          <p:cNvPr id="754695" name="Oval 7"/>
          <p:cNvSpPr>
            <a:spLocks noChangeArrowheads="1"/>
          </p:cNvSpPr>
          <p:nvPr/>
        </p:nvSpPr>
        <p:spPr bwMode="auto">
          <a:xfrm>
            <a:off x="8670925" y="71755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754696" name="Line 8"/>
          <p:cNvSpPr>
            <a:spLocks noChangeShapeType="1"/>
          </p:cNvSpPr>
          <p:nvPr/>
        </p:nvSpPr>
        <p:spPr bwMode="auto">
          <a:xfrm flipH="1" flipV="1">
            <a:off x="6461125" y="411163"/>
            <a:ext cx="2133600" cy="320675"/>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eastemp.png"/>
          <p:cNvPicPr>
            <a:picLocks noGrp="1" noChangeAspect="1"/>
          </p:cNvPicPr>
          <p:nvPr>
            <p:ph idx="1"/>
          </p:nvPr>
        </p:nvPicPr>
        <p:blipFill>
          <a:blip r:embed="rId2" cstate="print"/>
          <a:stretch>
            <a:fillRect/>
          </a:stretch>
        </p:blipFill>
        <p:spPr>
          <a:xfrm>
            <a:off x="128407" y="510363"/>
            <a:ext cx="4391248" cy="5645889"/>
          </a:xfrm>
        </p:spPr>
      </p:pic>
      <p:pic>
        <p:nvPicPr>
          <p:cNvPr id="5" name="Picture 4" descr="seasprecip.png"/>
          <p:cNvPicPr>
            <a:picLocks noChangeAspect="1"/>
          </p:cNvPicPr>
          <p:nvPr/>
        </p:nvPicPr>
        <p:blipFill>
          <a:blip r:embed="rId3" cstate="print"/>
          <a:stretch>
            <a:fillRect/>
          </a:stretch>
        </p:blipFill>
        <p:spPr>
          <a:xfrm>
            <a:off x="4616891" y="516436"/>
            <a:ext cx="4378253" cy="562918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98740" y="1181513"/>
            <a:ext cx="4362985" cy="369775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730364" y="3023599"/>
            <a:ext cx="4290348" cy="3649466"/>
          </a:xfrm>
          <a:prstGeom prst="rect">
            <a:avLst/>
          </a:prstGeom>
          <a:noFill/>
          <a:ln w="9525">
            <a:noFill/>
            <a:miter lim="800000"/>
            <a:headEnd/>
            <a:tailEnd/>
          </a:ln>
        </p:spPr>
      </p:pic>
      <p:sp>
        <p:nvSpPr>
          <p:cNvPr id="8" name="Rectangle 7"/>
          <p:cNvSpPr/>
          <p:nvPr/>
        </p:nvSpPr>
        <p:spPr>
          <a:xfrm>
            <a:off x="4096067" y="1805938"/>
            <a:ext cx="4664482" cy="369332"/>
          </a:xfrm>
          <a:prstGeom prst="rect">
            <a:avLst/>
          </a:prstGeom>
          <a:solidFill>
            <a:schemeClr val="bg1"/>
          </a:solidFill>
          <a:ln>
            <a:solidFill>
              <a:schemeClr val="bg2"/>
            </a:solidFill>
          </a:ln>
        </p:spPr>
        <p:txBody>
          <a:bodyPr wrap="none">
            <a:spAutoFit/>
          </a:bodyPr>
          <a:lstStyle/>
          <a:p>
            <a:r>
              <a:rPr lang="en-US" b="1" dirty="0" smtClean="0"/>
              <a:t>http://www.southwestclimatechange.org/</a:t>
            </a:r>
            <a:endParaRPr lang="en-US" b="1" dirty="0"/>
          </a:p>
        </p:txBody>
      </p:sp>
      <p:sp>
        <p:nvSpPr>
          <p:cNvPr id="9" name="Rectangle 8"/>
          <p:cNvSpPr/>
          <p:nvPr/>
        </p:nvSpPr>
        <p:spPr>
          <a:xfrm>
            <a:off x="287677" y="6044243"/>
            <a:ext cx="6811766" cy="369332"/>
          </a:xfrm>
          <a:prstGeom prst="rect">
            <a:avLst/>
          </a:prstGeom>
          <a:solidFill>
            <a:schemeClr val="bg1"/>
          </a:solidFill>
          <a:ln>
            <a:solidFill>
              <a:schemeClr val="bg2"/>
            </a:solidFill>
          </a:ln>
        </p:spPr>
        <p:txBody>
          <a:bodyPr wrap="square">
            <a:spAutoFit/>
          </a:bodyPr>
          <a:lstStyle/>
          <a:p>
            <a:r>
              <a:rPr lang="en-US" b="1" dirty="0" smtClean="0"/>
              <a:t>http://www.extension.org/climate%20forests%20woodlands</a:t>
            </a:r>
            <a:endParaRPr lang="en-US" b="1" dirty="0"/>
          </a:p>
        </p:txBody>
      </p:sp>
      <p:sp>
        <p:nvSpPr>
          <p:cNvPr id="10" name="TextBox 9"/>
          <p:cNvSpPr txBox="1"/>
          <p:nvPr/>
        </p:nvSpPr>
        <p:spPr>
          <a:xfrm>
            <a:off x="3020601" y="133571"/>
            <a:ext cx="3071675" cy="769441"/>
          </a:xfrm>
          <a:prstGeom prst="rect">
            <a:avLst/>
          </a:prstGeom>
          <a:noFill/>
        </p:spPr>
        <p:txBody>
          <a:bodyPr wrap="none" rtlCol="0">
            <a:spAutoFit/>
          </a:bodyPr>
          <a:lstStyle/>
          <a:p>
            <a:r>
              <a:rPr lang="en-US" sz="4400" b="1" dirty="0" smtClean="0">
                <a:solidFill>
                  <a:schemeClr val="bg1"/>
                </a:solidFill>
              </a:rPr>
              <a:t>Resources</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T.png"/>
          <p:cNvPicPr>
            <a:picLocks noChangeAspect="1"/>
          </p:cNvPicPr>
          <p:nvPr/>
        </p:nvPicPr>
        <p:blipFill>
          <a:blip r:embed="rId2" cstate="print"/>
          <a:stretch>
            <a:fillRect/>
          </a:stretch>
        </p:blipFill>
        <p:spPr>
          <a:xfrm>
            <a:off x="0" y="0"/>
            <a:ext cx="5143500" cy="6858000"/>
          </a:xfrm>
          <a:prstGeom prst="rect">
            <a:avLst/>
          </a:prstGeom>
        </p:spPr>
      </p:pic>
      <p:sp>
        <p:nvSpPr>
          <p:cNvPr id="5" name="Title 1"/>
          <p:cNvSpPr>
            <a:spLocks noGrp="1"/>
          </p:cNvSpPr>
          <p:nvPr>
            <p:ph type="title"/>
          </p:nvPr>
        </p:nvSpPr>
        <p:spPr>
          <a:xfrm>
            <a:off x="5730949" y="2613800"/>
            <a:ext cx="2934586" cy="1143000"/>
          </a:xfrm>
        </p:spPr>
        <p:txBody>
          <a:bodyPr/>
          <a:lstStyle/>
          <a:p>
            <a:r>
              <a:rPr lang="en-US" b="1" i="1" dirty="0" smtClean="0">
                <a:solidFill>
                  <a:schemeClr val="bg1"/>
                </a:solidFill>
              </a:rPr>
              <a:t>Climate of Bisbee</a:t>
            </a:r>
            <a:endParaRPr lang="en-US" b="1" i="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182563" y="274638"/>
            <a:ext cx="8763000" cy="1143000"/>
          </a:xfrm>
        </p:spPr>
        <p:txBody>
          <a:bodyPr/>
          <a:lstStyle/>
          <a:p>
            <a:r>
              <a:rPr lang="en-US" sz="3200" b="1">
                <a:solidFill>
                  <a:schemeClr val="bg1"/>
                </a:solidFill>
              </a:rPr>
              <a:t>Example Water Balance: Walnut Gulch, Arizona</a:t>
            </a:r>
          </a:p>
        </p:txBody>
      </p:sp>
      <p:sp>
        <p:nvSpPr>
          <p:cNvPr id="756739" name="Rectangle 3"/>
          <p:cNvSpPr>
            <a:spLocks noGrp="1" noChangeArrowheads="1"/>
          </p:cNvSpPr>
          <p:nvPr>
            <p:ph type="body" idx="1"/>
          </p:nvPr>
        </p:nvSpPr>
        <p:spPr/>
        <p:txBody>
          <a:bodyPr/>
          <a:lstStyle/>
          <a:p>
            <a:endParaRPr lang="en-US"/>
          </a:p>
        </p:txBody>
      </p:sp>
      <p:pic>
        <p:nvPicPr>
          <p:cNvPr id="756740" name="Picture 4"/>
          <p:cNvPicPr>
            <a:picLocks noChangeAspect="1" noChangeArrowheads="1"/>
          </p:cNvPicPr>
          <p:nvPr/>
        </p:nvPicPr>
        <p:blipFill>
          <a:blip r:embed="rId3" cstate="print"/>
          <a:srcRect/>
          <a:stretch>
            <a:fillRect/>
          </a:stretch>
        </p:blipFill>
        <p:spPr bwMode="auto">
          <a:xfrm>
            <a:off x="1016000" y="1482725"/>
            <a:ext cx="7132638" cy="4578350"/>
          </a:xfrm>
          <a:prstGeom prst="rect">
            <a:avLst/>
          </a:prstGeom>
          <a:noFill/>
          <a:ln w="9525">
            <a:noFill/>
            <a:miter lim="800000"/>
            <a:headEnd/>
            <a:tailEnd/>
          </a:ln>
          <a:effectLst/>
        </p:spPr>
      </p:pic>
      <p:sp>
        <p:nvSpPr>
          <p:cNvPr id="756741" name="Text Box 5"/>
          <p:cNvSpPr txBox="1">
            <a:spLocks noChangeArrowheads="1"/>
          </p:cNvSpPr>
          <p:nvPr/>
        </p:nvSpPr>
        <p:spPr bwMode="auto">
          <a:xfrm>
            <a:off x="2835275" y="6173788"/>
            <a:ext cx="3448050" cy="274637"/>
          </a:xfrm>
          <a:prstGeom prst="rect">
            <a:avLst/>
          </a:prstGeom>
          <a:noFill/>
          <a:ln w="9525">
            <a:noFill/>
            <a:miter lim="800000"/>
            <a:headEnd/>
            <a:tailEnd/>
          </a:ln>
          <a:effectLst/>
        </p:spPr>
        <p:txBody>
          <a:bodyPr wrap="none">
            <a:spAutoFit/>
          </a:bodyPr>
          <a:lstStyle/>
          <a:p>
            <a:r>
              <a:rPr lang="en-US" sz="1200">
                <a:solidFill>
                  <a:schemeClr val="bg1"/>
                </a:solidFill>
              </a:rPr>
              <a:t>http://www.tucson.ars.ag.gov/dap/field_sites.htm</a:t>
            </a:r>
          </a:p>
        </p:txBody>
      </p:sp>
      <p:pic>
        <p:nvPicPr>
          <p:cNvPr id="756742" name="Picture 6"/>
          <p:cNvPicPr>
            <a:picLocks noChangeAspect="1" noChangeArrowheads="1"/>
          </p:cNvPicPr>
          <p:nvPr/>
        </p:nvPicPr>
        <p:blipFill>
          <a:blip r:embed="rId4" cstate="print"/>
          <a:srcRect/>
          <a:stretch>
            <a:fillRect/>
          </a:stretch>
        </p:blipFill>
        <p:spPr bwMode="auto">
          <a:xfrm>
            <a:off x="7148513" y="995363"/>
            <a:ext cx="1539875" cy="17811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441325" y="115888"/>
            <a:ext cx="8229600" cy="1143000"/>
          </a:xfrm>
        </p:spPr>
        <p:txBody>
          <a:bodyPr/>
          <a:lstStyle/>
          <a:p>
            <a:r>
              <a:rPr lang="en-US" sz="4000" b="1">
                <a:solidFill>
                  <a:schemeClr val="bg1"/>
                </a:solidFill>
              </a:rPr>
              <a:t>Precipitation: 1000-1988</a:t>
            </a:r>
          </a:p>
        </p:txBody>
      </p:sp>
      <p:sp>
        <p:nvSpPr>
          <p:cNvPr id="758789" name="Text Box 5"/>
          <p:cNvSpPr txBox="1">
            <a:spLocks noChangeArrowheads="1"/>
          </p:cNvSpPr>
          <p:nvPr/>
        </p:nvSpPr>
        <p:spPr bwMode="auto">
          <a:xfrm>
            <a:off x="2063750" y="5857875"/>
            <a:ext cx="3776098" cy="276999"/>
          </a:xfrm>
          <a:prstGeom prst="rect">
            <a:avLst/>
          </a:prstGeom>
          <a:noFill/>
          <a:ln w="9525">
            <a:noFill/>
            <a:miter lim="800000"/>
            <a:headEnd/>
            <a:tailEnd/>
          </a:ln>
          <a:effectLst/>
        </p:spPr>
        <p:txBody>
          <a:bodyPr wrap="none">
            <a:spAutoFit/>
          </a:bodyPr>
          <a:lstStyle/>
          <a:p>
            <a:r>
              <a:rPr lang="en-US" sz="1200" b="1" dirty="0" smtClean="0">
                <a:solidFill>
                  <a:schemeClr val="bg1"/>
                </a:solidFill>
              </a:rPr>
              <a:t>http://www.climas.arizona.edu/tools/paleoclimate</a:t>
            </a:r>
            <a:endParaRPr lang="en-US" sz="1200" b="1" dirty="0">
              <a:solidFill>
                <a:schemeClr val="bg1"/>
              </a:solidFill>
            </a:endParaRPr>
          </a:p>
        </p:txBody>
      </p:sp>
      <p:pic>
        <p:nvPicPr>
          <p:cNvPr id="758793" name="Picture 9"/>
          <p:cNvPicPr>
            <a:picLocks noChangeAspect="1" noChangeArrowheads="1"/>
          </p:cNvPicPr>
          <p:nvPr/>
        </p:nvPicPr>
        <p:blipFill>
          <a:blip r:embed="rId3" cstate="print"/>
          <a:srcRect/>
          <a:stretch>
            <a:fillRect/>
          </a:stretch>
        </p:blipFill>
        <p:spPr bwMode="auto">
          <a:xfrm>
            <a:off x="482600" y="5227638"/>
            <a:ext cx="1227138" cy="1433512"/>
          </a:xfrm>
          <a:prstGeom prst="rect">
            <a:avLst/>
          </a:prstGeom>
          <a:noFill/>
          <a:ln w="9525">
            <a:noFill/>
            <a:miter lim="800000"/>
            <a:headEnd/>
            <a:tailEnd/>
          </a:ln>
          <a:effectLst/>
        </p:spPr>
      </p:pic>
      <p:sp>
        <p:nvSpPr>
          <p:cNvPr id="758794" name="Oval 10"/>
          <p:cNvSpPr>
            <a:spLocks noChangeArrowheads="1"/>
          </p:cNvSpPr>
          <p:nvPr/>
        </p:nvSpPr>
        <p:spPr bwMode="auto">
          <a:xfrm>
            <a:off x="1040920" y="6069456"/>
            <a:ext cx="744537" cy="588962"/>
          </a:xfrm>
          <a:prstGeom prst="ellipse">
            <a:avLst/>
          </a:prstGeom>
          <a:noFill/>
          <a:ln w="12700">
            <a:solidFill>
              <a:srgbClr val="FF0000"/>
            </a:solidFill>
            <a:round/>
            <a:headEnd/>
            <a:tailEnd/>
          </a:ln>
          <a:effectLst/>
        </p:spPr>
        <p:txBody>
          <a:bodyPr wrap="none" anchor="ctr"/>
          <a:lstStyle/>
          <a:p>
            <a:endParaRPr lang="en-US"/>
          </a:p>
        </p:txBody>
      </p:sp>
      <p:pic>
        <p:nvPicPr>
          <p:cNvPr id="83970" name="Picture 2" descr="http://www.climas.arizona.edu/files/climas/imagecache/800scale/images/pages-inline/az-climate-division-7-climate-reconstructions/1906_az7-1.jpg"/>
          <p:cNvPicPr>
            <a:picLocks noChangeAspect="1" noChangeArrowheads="1"/>
          </p:cNvPicPr>
          <p:nvPr/>
        </p:nvPicPr>
        <p:blipFill>
          <a:blip r:embed="rId4" cstate="print"/>
          <a:srcRect/>
          <a:stretch>
            <a:fillRect/>
          </a:stretch>
        </p:blipFill>
        <p:spPr bwMode="auto">
          <a:xfrm>
            <a:off x="761629" y="1035751"/>
            <a:ext cx="7620000" cy="411480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441325" y="115888"/>
            <a:ext cx="8229600" cy="1143000"/>
          </a:xfrm>
        </p:spPr>
        <p:txBody>
          <a:bodyPr/>
          <a:lstStyle/>
          <a:p>
            <a:r>
              <a:rPr lang="en-US" sz="4000" b="1" dirty="0">
                <a:solidFill>
                  <a:schemeClr val="bg1"/>
                </a:solidFill>
              </a:rPr>
              <a:t>Precipitation: </a:t>
            </a:r>
            <a:r>
              <a:rPr lang="en-US" sz="4000" b="1" dirty="0" smtClean="0">
                <a:solidFill>
                  <a:schemeClr val="bg1"/>
                </a:solidFill>
              </a:rPr>
              <a:t>1930-2010</a:t>
            </a:r>
            <a:endParaRPr lang="en-US" sz="4000" b="1" dirty="0">
              <a:solidFill>
                <a:schemeClr val="bg1"/>
              </a:solidFill>
            </a:endParaRPr>
          </a:p>
        </p:txBody>
      </p:sp>
      <p:pic>
        <p:nvPicPr>
          <p:cNvPr id="5" name="Picture 4" descr="annclimate.png"/>
          <p:cNvPicPr>
            <a:picLocks noChangeAspect="1"/>
          </p:cNvPicPr>
          <p:nvPr/>
        </p:nvPicPr>
        <p:blipFill>
          <a:blip r:embed="rId3" cstate="print"/>
          <a:srcRect t="47907"/>
          <a:stretch>
            <a:fillRect/>
          </a:stretch>
        </p:blipFill>
        <p:spPr>
          <a:xfrm>
            <a:off x="873639" y="1158945"/>
            <a:ext cx="7409121" cy="496238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5336</TotalTime>
  <Words>953</Words>
  <Application>Microsoft Office PowerPoint</Application>
  <PresentationFormat>On-screen Show (4:3)</PresentationFormat>
  <Paragraphs>163</Paragraphs>
  <Slides>53</Slides>
  <Notes>36</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Default Design</vt:lpstr>
      <vt:lpstr>Preparing for Extreme Weather Events: Workshop Planner for the Water Sector  Arizona Climate Science </vt:lpstr>
      <vt:lpstr>Presentation Overview</vt:lpstr>
      <vt:lpstr>Climate and Water Resources</vt:lpstr>
      <vt:lpstr>Climatic Context</vt:lpstr>
      <vt:lpstr>Climate of Bisbee</vt:lpstr>
      <vt:lpstr>Climate of Bisbee</vt:lpstr>
      <vt:lpstr>Example Water Balance: Walnut Gulch, Arizona</vt:lpstr>
      <vt:lpstr>Precipitation: 1000-1988</vt:lpstr>
      <vt:lpstr>Precipitation: 1930-2010</vt:lpstr>
      <vt:lpstr>Slide 10</vt:lpstr>
      <vt:lpstr>Slide 11</vt:lpstr>
      <vt:lpstr>Temperature: 1900-2010</vt:lpstr>
      <vt:lpstr>Key Resources</vt:lpstr>
      <vt:lpstr>Slide 14</vt:lpstr>
      <vt:lpstr>Slide 15</vt:lpstr>
      <vt:lpstr>Global Temperature and Carbon Dioxide</vt:lpstr>
      <vt:lpstr>Observed Temperature Trends: U.S.</vt:lpstr>
      <vt:lpstr>Observed Precipitation Trends: U.S.</vt:lpstr>
      <vt:lpstr>Slide 19</vt:lpstr>
      <vt:lpstr>Slide 20</vt:lpstr>
      <vt:lpstr>Climate Change Projections</vt:lpstr>
      <vt:lpstr>Temperature Projections</vt:lpstr>
      <vt:lpstr>Precipitation Projections</vt:lpstr>
      <vt:lpstr>Potential changes in temperature extremes</vt:lpstr>
      <vt:lpstr>Potential changes in precipitation</vt:lpstr>
      <vt:lpstr>Interactions between temperature and precipitation</vt:lpstr>
      <vt:lpstr>Implications for Arizona</vt:lpstr>
      <vt:lpstr>Thanks!</vt:lpstr>
      <vt:lpstr>Backup slides</vt:lpstr>
      <vt:lpstr>Annual Average Arizona Climate</vt:lpstr>
      <vt:lpstr>Slide 31</vt:lpstr>
      <vt:lpstr>The Greenhouse Effect is a good thing, so what’s the problem?</vt:lpstr>
      <vt:lpstr>Sensitivity of the Earth’s Climate</vt:lpstr>
      <vt:lpstr>Slide 34</vt:lpstr>
      <vt:lpstr>Slide 35</vt:lpstr>
      <vt:lpstr>Slide 36</vt:lpstr>
      <vt:lpstr>Atmospheric CO2 Changes</vt:lpstr>
      <vt:lpstr>Slide 38</vt:lpstr>
      <vt:lpstr>Slide 39</vt:lpstr>
      <vt:lpstr>Emission Scenarios and Temperature Projections</vt:lpstr>
      <vt:lpstr>Range of projections</vt:lpstr>
      <vt:lpstr>Slide 42</vt:lpstr>
      <vt:lpstr>Temp Projections for Arizona</vt:lpstr>
      <vt:lpstr>Global Temperature Trend</vt:lpstr>
      <vt:lpstr>Slide 45</vt:lpstr>
      <vt:lpstr>Slide 46</vt:lpstr>
      <vt:lpstr>Slide 47</vt:lpstr>
      <vt:lpstr>Emission and climate change scenarios (UK Met Office 2008)</vt:lpstr>
      <vt:lpstr>Trends in CO2</vt:lpstr>
      <vt:lpstr>Major warming and cooling influences on climate: 1750-2005</vt:lpstr>
      <vt:lpstr>Long-term Precipitation Variability</vt:lpstr>
      <vt:lpstr>Slide 52</vt:lpstr>
      <vt:lpstr>Slide 53</vt:lpstr>
    </vt:vector>
  </TitlesOfParts>
  <Company>University of Arizona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A. Crimmins</dc:creator>
  <cp:lastModifiedBy>Crimmins</cp:lastModifiedBy>
  <cp:revision>151</cp:revision>
  <dcterms:created xsi:type="dcterms:W3CDTF">2005-03-20T03:10:10Z</dcterms:created>
  <dcterms:modified xsi:type="dcterms:W3CDTF">2012-08-08T02:25:52Z</dcterms:modified>
</cp:coreProperties>
</file>