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2"/>
  </p:notesMasterIdLst>
  <p:handoutMasterIdLst>
    <p:handoutMasterId r:id="rId53"/>
  </p:handoutMasterIdLst>
  <p:sldIdLst>
    <p:sldId id="256" r:id="rId2"/>
    <p:sldId id="602" r:id="rId3"/>
    <p:sldId id="603" r:id="rId4"/>
    <p:sldId id="484" r:id="rId5"/>
    <p:sldId id="485" r:id="rId6"/>
    <p:sldId id="435" r:id="rId7"/>
    <p:sldId id="587" r:id="rId8"/>
    <p:sldId id="588" r:id="rId9"/>
    <p:sldId id="589" r:id="rId10"/>
    <p:sldId id="590" r:id="rId11"/>
    <p:sldId id="591" r:id="rId12"/>
    <p:sldId id="592" r:id="rId13"/>
    <p:sldId id="593" r:id="rId14"/>
    <p:sldId id="594" r:id="rId15"/>
    <p:sldId id="595" r:id="rId16"/>
    <p:sldId id="548" r:id="rId17"/>
    <p:sldId id="549" r:id="rId18"/>
    <p:sldId id="550" r:id="rId19"/>
    <p:sldId id="551" r:id="rId20"/>
    <p:sldId id="552" r:id="rId21"/>
    <p:sldId id="553" r:id="rId22"/>
    <p:sldId id="554" r:id="rId23"/>
    <p:sldId id="561" r:id="rId24"/>
    <p:sldId id="555" r:id="rId25"/>
    <p:sldId id="556" r:id="rId26"/>
    <p:sldId id="557" r:id="rId27"/>
    <p:sldId id="600" r:id="rId28"/>
    <p:sldId id="558" r:id="rId29"/>
    <p:sldId id="559" r:id="rId30"/>
    <p:sldId id="560" r:id="rId31"/>
    <p:sldId id="562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574" r:id="rId43"/>
    <p:sldId id="596" r:id="rId44"/>
    <p:sldId id="597" r:id="rId45"/>
    <p:sldId id="598" r:id="rId46"/>
    <p:sldId id="604" r:id="rId47"/>
    <p:sldId id="599" r:id="rId48"/>
    <p:sldId id="585" r:id="rId49"/>
    <p:sldId id="601" r:id="rId50"/>
    <p:sldId id="605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11" clrIdx="2">
    <p:extLst/>
  </p:cmAuthor>
  <p:cmAuthor id="3" name="lenovo-win8" initials="l" lastIdx="2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77" autoAdjust="0"/>
    <p:restoredTop sz="80432" autoAdjust="0"/>
  </p:normalViewPr>
  <p:slideViewPr>
    <p:cSldViewPr>
      <p:cViewPr varScale="1">
        <p:scale>
          <a:sx n="45" d="100"/>
          <a:sy n="45" d="100"/>
        </p:scale>
        <p:origin x="124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Teachers have a chance to influence how future generations manage pests in their homes and places of work.</a:t>
            </a:r>
            <a:r>
              <a:rPr lang="en-US" sz="1200" b="1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Everything a teacher learns about school IPM will help them manage pests in their own homes.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03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/>
              <a:t>In some states, notifications must be posted </a:t>
            </a:r>
            <a:r>
              <a:rPr lang="en-US" sz="1200" b="1" dirty="0" smtClean="0"/>
              <a:t>at least three business days</a:t>
            </a:r>
            <a:r>
              <a:rPr lang="en-US" sz="1200" dirty="0" smtClean="0"/>
              <a:t> prior to application.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/>
              <a:t>Parents may be notified each time a non-exempt pesticide is applied, or given guidance documents when students are enrolled.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6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Notification signs</a:t>
            </a:r>
            <a:r>
              <a:rPr lang="en-US" sz="1200" baseline="0" dirty="0" smtClean="0"/>
              <a:t> </a:t>
            </a:r>
            <a:r>
              <a:rPr lang="en-US" sz="1200" dirty="0" smtClean="0"/>
              <a:t>will be posted at the building entrance and near the site of planned applications in advance of pesticide use, or at the time of application if it’s an emergency application.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32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Teachers should be aware of the postings.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46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Clutter provides pests with ample shelter and makes cleaning, monitoring and control very difficult.</a:t>
            </a:r>
          </a:p>
          <a:p>
            <a:r>
              <a:rPr lang="en-US" dirty="0" smtClean="0"/>
              <a:t>Please</a:t>
            </a:r>
            <a:r>
              <a:rPr lang="en-US" baseline="0" dirty="0" smtClean="0"/>
              <a:t> not that s</a:t>
            </a:r>
            <a:r>
              <a:rPr lang="en-US" dirty="0" smtClean="0"/>
              <a:t>ome pests can get into zip-lock bags.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44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84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08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Some food items come with pests within the packaging. Storing in airtight containers prevents those pests getting out!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0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94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13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8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Teachers influence students, who influence parents, who change social norms.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67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29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84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21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70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161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69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03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09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products can worsen pest problems by interfering with or reducing the effectiveness of treatments made by pest management professionals.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991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7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Teachers have one of the most demanding jobs, with little spare time, and considerable personal investment.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58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315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Set an example. Demonstrate your success with IPM.</a:t>
            </a:r>
          </a:p>
          <a:p>
            <a:pPr defTabSz="93158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10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58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4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Emphasize that IPM is everyone’s job, not the teacher’s alone.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03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If there is too much going on in a class, some students find it difficult to focus.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09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smtClean="0"/>
              <a:t>Having kids help clean up after class activities helps</a:t>
            </a:r>
            <a:r>
              <a:rPr lang="en-US" sz="2500" baseline="0" dirty="0" smtClean="0"/>
              <a:t> them </a:t>
            </a:r>
            <a:r>
              <a:rPr lang="en-US" sz="2500" dirty="0" smtClean="0"/>
              <a:t>realize the importance and skills needed to maintain good sanitation and organization.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263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3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Teachers connect the school community to the parents of students.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900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Animals are effective and valuable teaching aids, but safeguards are required to reduce the risk of supporting pests</a:t>
            </a:r>
            <a:r>
              <a:rPr lang="en-US" sz="1200" baseline="0" dirty="0" smtClean="0"/>
              <a:t> </a:t>
            </a:r>
            <a:r>
              <a:rPr lang="en-US" sz="1200" dirty="0" smtClean="0"/>
              <a:t>so that ants, roaches and mice don’t become class pets!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83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Additionally, the school nurse should be consulted prior to housing an animal in a classroom, to confirm that no students using the classroom have allergy problems.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742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Transfer of lice on inanimate objects such as hats, helmets or headphones is very unlikely!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More information on these pests is included in the school nurse materials.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844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With parental help, it is quite possible for students who live in infested homes to attend school normally, without bringing the pests into school.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More information on these pests and others is included in the school nurse materials.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467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Pests can be introduced into the classroom</a:t>
            </a:r>
            <a:r>
              <a:rPr lang="en-US" baseline="0" dirty="0" smtClean="0"/>
              <a:t> </a:t>
            </a:r>
            <a:r>
              <a:rPr lang="en-US" dirty="0" smtClean="0"/>
              <a:t>from student belongings such as backpacks and clothes.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is important to note that some pests can cause a panic,</a:t>
            </a:r>
            <a:r>
              <a:rPr lang="en-US" baseline="0" dirty="0" smtClean="0"/>
              <a:t> such as bed bugs. </a:t>
            </a:r>
            <a:r>
              <a:rPr lang="en-US" dirty="0" smtClean="0"/>
              <a:t>If pests are found hitchhiking into  school on students, deal with them discreetly to avoid embarrassment to parents and students.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3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33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Parents and teachers be knowledgeable in the subject of head lice and encourage corrective action </a:t>
            </a:r>
            <a:r>
              <a:rPr lang="en-US" sz="1200" dirty="0" smtClean="0"/>
              <a:t>(e.g., using nit combs).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3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1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About the rules for pesticide applications in school, </a:t>
            </a:r>
            <a:r>
              <a:rPr lang="en-US" sz="1200" b="1" dirty="0" smtClean="0"/>
              <a:t>including who can apply them and how notifications are communicated.</a:t>
            </a: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01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School IPM FOR Teachers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In-Person </a:t>
            </a:r>
            <a:r>
              <a:rPr lang="en-US" smtClean="0"/>
              <a:t>Education </a:t>
            </a:r>
            <a:r>
              <a:rPr lang="en-US" dirty="0" smtClean="0"/>
              <a:t>Module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1 of 2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347" y="6039577"/>
            <a:ext cx="2365453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09" y="1014550"/>
            <a:ext cx="8638781" cy="500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685800" y="-533400"/>
            <a:ext cx="8153400" cy="449580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4967" y="239541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Parents and IPM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7624" y="1181100"/>
            <a:ext cx="8500743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 smtClean="0"/>
          </a:p>
          <a:p>
            <a:pPr marL="573088" indent="-463550">
              <a:spcBef>
                <a:spcPts val="0"/>
              </a:spcBef>
            </a:pPr>
            <a:r>
              <a:rPr lang="en-US" sz="3200" dirty="0" smtClean="0"/>
              <a:t>Schools are rarely transition locations for head lice </a:t>
            </a:r>
          </a:p>
          <a:p>
            <a:pPr marL="573088" indent="-463550">
              <a:spcBef>
                <a:spcPts val="0"/>
              </a:spcBef>
            </a:pPr>
            <a:r>
              <a:rPr lang="en-US" sz="3200" dirty="0" smtClean="0"/>
              <a:t>Most children obtain head lice during sleepover parties</a:t>
            </a:r>
          </a:p>
          <a:p>
            <a:pPr marL="573088" indent="-463550">
              <a:spcBef>
                <a:spcPts val="0"/>
              </a:spcBef>
            </a:pPr>
            <a:r>
              <a:rPr lang="en-US" sz="3200" b="1" dirty="0" smtClean="0"/>
              <a:t>There is absolutely no need to </a:t>
            </a:r>
            <a:br>
              <a:rPr lang="en-US" sz="3200" b="1" dirty="0" smtClean="0"/>
            </a:br>
            <a:r>
              <a:rPr lang="en-US" sz="3200" b="1" dirty="0" smtClean="0"/>
              <a:t>send students home if they have</a:t>
            </a:r>
            <a:br>
              <a:rPr lang="en-US" sz="3200" b="1" dirty="0" smtClean="0"/>
            </a:br>
            <a:r>
              <a:rPr lang="en-US" sz="3200" b="1" dirty="0" smtClean="0"/>
              <a:t>head lice nits – nits do not </a:t>
            </a:r>
            <a:br>
              <a:rPr lang="en-US" sz="3200" b="1" dirty="0" smtClean="0"/>
            </a:br>
            <a:r>
              <a:rPr lang="en-US" sz="3200" b="1" dirty="0" smtClean="0"/>
              <a:t>transfer </a:t>
            </a:r>
            <a:endParaRPr lang="en-US" sz="3200" dirty="0" smtClean="0"/>
          </a:p>
          <a:p>
            <a:pPr marL="109538" indent="0">
              <a:spcBef>
                <a:spcPts val="0"/>
              </a:spcBef>
              <a:buNone/>
            </a:pPr>
            <a:endParaRPr lang="en-US" sz="3200" dirty="0" smtClean="0"/>
          </a:p>
          <a:p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162800" y="622176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Adult head louse 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916" y="3369797"/>
            <a:ext cx="2152075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562191"/>
            <a:ext cx="8686800" cy="5029200"/>
          </a:xfrm>
        </p:spPr>
        <p:txBody>
          <a:bodyPr>
            <a:noAutofit/>
          </a:bodyPr>
          <a:lstStyle/>
          <a:p>
            <a:r>
              <a:rPr lang="en-US" sz="3200" dirty="0" smtClean="0">
                <a:cs typeface="Times New Roman" pitchFamily="18" charset="0"/>
              </a:rPr>
              <a:t>Parents should use IPM practices in their </a:t>
            </a:r>
            <a:br>
              <a:rPr lang="en-US" sz="3200" dirty="0" smtClean="0">
                <a:cs typeface="Times New Roman" pitchFamily="18" charset="0"/>
              </a:rPr>
            </a:br>
            <a:r>
              <a:rPr lang="en-US" sz="3200" dirty="0" smtClean="0">
                <a:cs typeface="Times New Roman" pitchFamily="18" charset="0"/>
              </a:rPr>
              <a:t>homes to extend the benefits of IPM</a:t>
            </a:r>
          </a:p>
          <a:p>
            <a:r>
              <a:rPr lang="en-US" sz="3200" dirty="0">
                <a:cs typeface="Times New Roman" pitchFamily="18" charset="0"/>
              </a:rPr>
              <a:t>Parent support </a:t>
            </a:r>
            <a:r>
              <a:rPr lang="en-US" sz="3200" dirty="0" smtClean="0">
                <a:cs typeface="Times New Roman" pitchFamily="18" charset="0"/>
              </a:rPr>
              <a:t>can motivate </a:t>
            </a:r>
            <a:r>
              <a:rPr lang="en-US" sz="3200" dirty="0">
                <a:cs typeface="Times New Roman" pitchFamily="18" charset="0"/>
              </a:rPr>
              <a:t>and </a:t>
            </a:r>
            <a:r>
              <a:rPr lang="en-US" sz="3200" dirty="0" smtClean="0">
                <a:cs typeface="Times New Roman" pitchFamily="18" charset="0"/>
              </a:rPr>
              <a:t>reinforce your efforts </a:t>
            </a:r>
            <a:r>
              <a:rPr lang="en-US" sz="3200" dirty="0">
                <a:cs typeface="Times New Roman" pitchFamily="18" charset="0"/>
              </a:rPr>
              <a:t>to </a:t>
            </a:r>
            <a:r>
              <a:rPr lang="en-US" sz="3200" dirty="0" smtClean="0">
                <a:cs typeface="Times New Roman" pitchFamily="18" charset="0"/>
              </a:rPr>
              <a:t>implement IPM in your classroom</a:t>
            </a:r>
            <a:endParaRPr lang="en-US" sz="3200" dirty="0">
              <a:cs typeface="Times New Roman" pitchFamily="18" charset="0"/>
            </a:endParaRPr>
          </a:p>
          <a:p>
            <a:endParaRPr lang="en-US" sz="3200" b="1" dirty="0" smtClean="0">
              <a:cs typeface="Times New Roman" pitchFamily="18" charset="0"/>
            </a:endParaRPr>
          </a:p>
          <a:p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987" y="-152400"/>
            <a:ext cx="589613" cy="68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4967" y="239541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Parents and IPM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469" y="3794496"/>
            <a:ext cx="457239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67" y="239541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Parents and IPM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987" y="-152400"/>
            <a:ext cx="589613" cy="68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133191"/>
            <a:ext cx="3962743" cy="472480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66700" y="1606160"/>
            <a:ext cx="5143500" cy="49470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Inform parents: </a:t>
            </a:r>
          </a:p>
          <a:p>
            <a:r>
              <a:rPr lang="en-US" sz="3200" dirty="0" smtClean="0"/>
              <a:t>About the risks associated with pests and pesticides</a:t>
            </a:r>
          </a:p>
          <a:p>
            <a:r>
              <a:rPr lang="en-US" sz="3200" dirty="0" smtClean="0"/>
              <a:t>That they should not volunteer to use pesticides on the campus</a:t>
            </a:r>
          </a:p>
          <a:p>
            <a:r>
              <a:rPr lang="en-US" sz="3200" dirty="0" smtClean="0"/>
              <a:t>About the rules for pesticide applications in school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19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Notification Policies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4495800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Facility management staff will make sure all parents and staff are notified prior to any pesticide applications in buildings or on grounds </a:t>
            </a:r>
          </a:p>
          <a:p>
            <a:pPr marL="457200" lvl="1" indent="-457200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3200" dirty="0" smtClean="0"/>
              <a:t>With </a:t>
            </a:r>
            <a:r>
              <a:rPr lang="en-US" sz="3200" dirty="0"/>
              <a:t>the exception of exempt or emergency </a:t>
            </a:r>
            <a:r>
              <a:rPr lang="en-US" sz="3200" dirty="0" smtClean="0"/>
              <a:t>applications  </a:t>
            </a:r>
            <a:endParaRPr lang="en-US" sz="3200" dirty="0"/>
          </a:p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r>
              <a:rPr lang="en-US" sz="3200" dirty="0"/>
              <a:t>In some states, notifications must be issued and notifications posted at least three business days prior to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75" y="228600"/>
            <a:ext cx="213149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4419600" cy="44958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200" dirty="0" smtClean="0"/>
              <a:t>Notification signs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200" dirty="0" smtClean="0"/>
              <a:t>Outdoor application areas may be cordoned off and flagged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¨"/>
            </a:pP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Posting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5"/>
          <a:stretch/>
        </p:blipFill>
        <p:spPr>
          <a:xfrm rot="5400000">
            <a:off x="4879756" y="2041306"/>
            <a:ext cx="4432738" cy="38290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51166" y="570607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Pesticide application posting </a:t>
            </a:r>
            <a:br>
              <a:rPr lang="en-US" i="1" dirty="0" smtClean="0"/>
            </a:br>
            <a:r>
              <a:rPr lang="en-US" i="1" dirty="0" smtClean="0"/>
              <a:t>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174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172497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200" dirty="0" smtClean="0"/>
              <a:t>Signs shall remain in place for </a:t>
            </a:r>
            <a:r>
              <a:rPr lang="en-US" sz="3200" b="1" dirty="0" smtClean="0"/>
              <a:t>the legally specified time </a:t>
            </a:r>
            <a:r>
              <a:rPr lang="en-US" sz="3200" dirty="0" smtClean="0"/>
              <a:t>(which varies by state) after a pesticide application</a:t>
            </a:r>
          </a:p>
          <a:p>
            <a:pPr>
              <a:spcBef>
                <a:spcPts val="0"/>
              </a:spcBef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Posting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3226532"/>
            <a:ext cx="5334000" cy="35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09550"/>
            <a:ext cx="8153400" cy="990600"/>
          </a:xfrm>
        </p:spPr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970775"/>
            <a:ext cx="4866785" cy="270143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65048" y="1676400"/>
            <a:ext cx="8378952" cy="4114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Reduce classroom clutter!  </a:t>
            </a:r>
          </a:p>
          <a:p>
            <a:r>
              <a:rPr lang="en-US" sz="3200" dirty="0" smtClean="0"/>
              <a:t>Make sure that class supplies are </a:t>
            </a:r>
            <a:r>
              <a:rPr lang="en-US" sz="3200" dirty="0"/>
              <a:t>neatly stored </a:t>
            </a:r>
            <a:r>
              <a:rPr lang="en-US" sz="3200" dirty="0" smtClean="0"/>
              <a:t>and organized</a:t>
            </a:r>
          </a:p>
          <a:p>
            <a:r>
              <a:rPr lang="en-US" sz="3200" dirty="0" smtClean="0"/>
              <a:t>Encourage your students to be good custodians of their classroom environment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534400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Clutter makes cleaning difficult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Clutter can also affect fire safety, allergen reduction and </a:t>
            </a:r>
            <a:br>
              <a:rPr lang="en-US" sz="3200" dirty="0" smtClean="0"/>
            </a:br>
            <a:r>
              <a:rPr lang="en-US" sz="3200" dirty="0" smtClean="0"/>
              <a:t>pest prevention</a:t>
            </a:r>
            <a:br>
              <a:rPr lang="en-US" sz="3200" dirty="0" smtClean="0"/>
            </a:br>
            <a:r>
              <a:rPr lang="en-US" sz="3200" dirty="0" smtClean="0"/>
              <a:t>efforts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68766"/>
            <a:ext cx="48387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8389" y="545302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Cluttered store room</a:t>
            </a:r>
            <a:br>
              <a:rPr lang="en-US" i="1" dirty="0" smtClean="0"/>
            </a:br>
            <a:r>
              <a:rPr lang="en-US" i="1" dirty="0"/>
              <a:t>– Jerry 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6607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1600200"/>
            <a:ext cx="8001000" cy="480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dirty="0" smtClean="0"/>
              <a:t>Proper storage</a:t>
            </a:r>
          </a:p>
          <a:p>
            <a:r>
              <a:rPr lang="en-US" sz="3200" dirty="0" smtClean="0"/>
              <a:t>Keep food and all edible </a:t>
            </a:r>
            <a:r>
              <a:rPr lang="en-US" sz="3200" dirty="0"/>
              <a:t>supplies </a:t>
            </a:r>
            <a:br>
              <a:rPr lang="en-US" sz="3200" dirty="0"/>
            </a:br>
            <a:r>
              <a:rPr lang="en-US" sz="3200" dirty="0"/>
              <a:t>used for class activities in </a:t>
            </a:r>
            <a:r>
              <a:rPr lang="en-US" sz="3200" dirty="0" smtClean="0"/>
              <a:t>closed air-tight containers</a:t>
            </a:r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6700" y="1104900"/>
            <a:ext cx="8153400" cy="533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441720"/>
            <a:ext cx="5791200" cy="33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" y="1600200"/>
            <a:ext cx="381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200" dirty="0" smtClean="0"/>
              <a:t>See-through storage totes can reduce and prevent ant and cockroach problems</a:t>
            </a:r>
          </a:p>
          <a:p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191000" cy="41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6081461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Supplies organized in see-through totes</a:t>
            </a:r>
            <a:br>
              <a:rPr lang="en-US" i="1" dirty="0" smtClean="0"/>
            </a:br>
            <a:r>
              <a:rPr lang="en-US" i="1" dirty="0"/>
              <a:t>– Jerry 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41930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077200" cy="4724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Explain the importance of communicating to parents about health and safety issues associated with pests and pesticides</a:t>
            </a:r>
            <a:r>
              <a:rPr lang="en-US" sz="3200" b="1" dirty="0" smtClean="0"/>
              <a:t> 	</a:t>
            </a:r>
            <a:endParaRPr lang="en-US" sz="32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Explain the importance of removing or eliminating clutter in the </a:t>
            </a:r>
            <a:r>
              <a:rPr lang="en-US" sz="3200" dirty="0" smtClean="0"/>
              <a:t>classroom</a:t>
            </a:r>
            <a:endParaRPr lang="en-US" sz="32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Give examples of proper food storage </a:t>
            </a:r>
            <a:r>
              <a:rPr lang="en-US" sz="3200" dirty="0" smtClean="0"/>
              <a:t>procedures</a:t>
            </a:r>
            <a:endParaRPr lang="en-US" sz="3200" dirty="0"/>
          </a:p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Describe proper sanitation methods for pets in the </a:t>
            </a:r>
            <a:r>
              <a:rPr lang="en-US" sz="3200" dirty="0" smtClean="0"/>
              <a:t>classroom</a:t>
            </a:r>
          </a:p>
          <a:p>
            <a:pPr marL="0" lvl="0" indent="0">
              <a:buNone/>
            </a:pPr>
            <a:r>
              <a:rPr lang="en-US" sz="3200" b="1" dirty="0" smtClean="0"/>
              <a:t>		</a:t>
            </a:r>
            <a:endParaRPr lang="en-US" sz="3200" dirty="0" smtClean="0"/>
          </a:p>
          <a:p>
            <a:pPr marL="0" lvl="0" indent="0">
              <a:buNone/>
            </a:pPr>
            <a:endParaRPr lang="en-US" sz="3200" dirty="0" smtClean="0"/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1336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5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447800"/>
            <a:ext cx="8534400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000" dirty="0" smtClean="0"/>
              <a:t>Sanitation</a:t>
            </a:r>
          </a:p>
          <a:p>
            <a:r>
              <a:rPr lang="en-US" sz="3000" dirty="0" smtClean="0"/>
              <a:t>Clean up after class activities</a:t>
            </a:r>
          </a:p>
          <a:p>
            <a:r>
              <a:rPr lang="en-US" sz="3000" dirty="0" smtClean="0"/>
              <a:t>Anything with food remains should be placed in </a:t>
            </a:r>
            <a:br>
              <a:rPr lang="en-US" sz="3000" dirty="0" smtClean="0"/>
            </a:br>
            <a:r>
              <a:rPr lang="en-US" sz="3000" dirty="0" smtClean="0"/>
              <a:t>trash cans, bagged, and taken to outside dumpsters </a:t>
            </a:r>
            <a:br>
              <a:rPr lang="en-US" sz="3000" dirty="0" smtClean="0"/>
            </a:br>
            <a:r>
              <a:rPr lang="en-US" sz="3000" dirty="0" smtClean="0"/>
              <a:t>before the day ends</a:t>
            </a:r>
          </a:p>
          <a:p>
            <a:pPr marL="0" indent="0">
              <a:buNone/>
            </a:pPr>
            <a:endParaRPr lang="en-US" sz="3000" dirty="0" smtClean="0"/>
          </a:p>
          <a:p>
            <a:endParaRPr lang="en-US" sz="3000" dirty="0" smtClean="0"/>
          </a:p>
          <a:p>
            <a:pPr marL="0" indent="0">
              <a:buFont typeface="Wingdings"/>
              <a:buNone/>
            </a:pPr>
            <a:endParaRPr lang="en-US" sz="3000" dirty="0" smtClean="0"/>
          </a:p>
          <a:p>
            <a:endParaRPr lang="en-US" sz="3000" dirty="0"/>
          </a:p>
        </p:txBody>
      </p:sp>
      <p:pic>
        <p:nvPicPr>
          <p:cNvPr id="11" name="Picture 4" descr="DSCN23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581400" cy="26860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0" y="5634335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Recycling is great, but not if left to fester in a classroom over a 2-week break</a:t>
            </a:r>
            <a:br>
              <a:rPr lang="en-US" i="1" dirty="0" smtClean="0"/>
            </a:br>
            <a:r>
              <a:rPr lang="en-US" i="1" dirty="0" smtClean="0"/>
              <a:t>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812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9086" y="1600200"/>
            <a:ext cx="8242201" cy="46516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Remember: Cleanliness discourages pests to enter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7888" y="6134100"/>
            <a:ext cx="8153400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No food, water, or shelter = No pests</a:t>
            </a:r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Font typeface="Wingdings"/>
              <a:buNone/>
            </a:pPr>
            <a:endParaRPr lang="en-US" sz="3200" dirty="0" smtClean="0"/>
          </a:p>
          <a:p>
            <a:pPr marL="0" indent="0" algn="ctr">
              <a:buFont typeface="Wingdings"/>
              <a:buNone/>
            </a:pPr>
            <a:endParaRPr lang="en-US" sz="3200" dirty="0" smtClean="0"/>
          </a:p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  <a:p>
            <a:pPr marL="0" indent="0" algn="ctr">
              <a:buFont typeface="Wingdings"/>
              <a:buNone/>
            </a:pPr>
            <a:endParaRPr lang="en-US" sz="3200" dirty="0" smtClean="0"/>
          </a:p>
          <a:p>
            <a:pPr algn="ctr"/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41" y="2260432"/>
            <a:ext cx="5462489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5048" y="1524000"/>
            <a:ext cx="8153400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Never bring over-the-counter </a:t>
            </a:r>
            <a:r>
              <a:rPr lang="en-US" sz="3200" dirty="0"/>
              <a:t>pesticides or </a:t>
            </a:r>
            <a:r>
              <a:rPr lang="en-US" sz="3200" dirty="0" smtClean="0"/>
              <a:t>homemade remedies to your classroom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724944"/>
            <a:ext cx="5257800" cy="352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09800" y="6248400"/>
            <a:ext cx="4572000" cy="609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 smtClean="0"/>
              <a:t>Pesticide aerosol in teacher’s desk </a:t>
            </a:r>
            <a:br>
              <a:rPr lang="en-US" sz="1800" i="1" dirty="0" smtClean="0"/>
            </a:br>
            <a:r>
              <a:rPr lang="en-US" sz="1800" i="1" dirty="0" smtClean="0"/>
              <a:t>– Marc Lame, Indiana University </a:t>
            </a:r>
          </a:p>
          <a:p>
            <a:pPr marL="0" indent="0" algn="ctr">
              <a:buNone/>
            </a:pPr>
            <a:endParaRPr lang="en-US" sz="2800" i="1" dirty="0" smtClean="0"/>
          </a:p>
          <a:p>
            <a:pPr marL="0" indent="0" algn="ctr">
              <a:buFont typeface="Wingdings"/>
              <a:buNone/>
            </a:pPr>
            <a:endParaRPr lang="en-US" sz="2800" i="1" dirty="0" smtClean="0"/>
          </a:p>
          <a:p>
            <a:pPr marL="0" indent="0" algn="ctr">
              <a:buFont typeface="Wingdings"/>
              <a:buNone/>
            </a:pPr>
            <a:endParaRPr lang="en-US" sz="2800" i="1" dirty="0" smtClean="0"/>
          </a:p>
          <a:p>
            <a:pPr algn="ctr"/>
            <a:endParaRPr lang="en-US" sz="2800" i="1" dirty="0" smtClean="0"/>
          </a:p>
          <a:p>
            <a:pPr algn="ctr"/>
            <a:endParaRPr lang="en-US" sz="2800" i="1" dirty="0" smtClean="0"/>
          </a:p>
          <a:p>
            <a:pPr marL="0" indent="0" algn="ctr">
              <a:buFont typeface="Wingdings"/>
              <a:buNone/>
            </a:pPr>
            <a:endParaRPr lang="en-US" sz="2800" i="1" dirty="0" smtClean="0"/>
          </a:p>
          <a:p>
            <a:pPr algn="ctr"/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9586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3200400" cy="3962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Always </a:t>
            </a:r>
            <a:r>
              <a:rPr lang="en-US" sz="3200" dirty="0"/>
              <a:t>keep personal food and drink items in sealed </a:t>
            </a:r>
            <a:r>
              <a:rPr lang="en-US" sz="3200" dirty="0" smtClean="0"/>
              <a:t>containers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01" y="1828800"/>
            <a:ext cx="498089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8200" y="5715000"/>
            <a:ext cx="3811599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Mouse trap in teachers desk drawer (putting students at risk of injury) – Marc Lame, Indiana University</a:t>
            </a:r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 smtClean="0"/>
          </a:p>
          <a:p>
            <a:pPr algn="r"/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8584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1524000"/>
            <a:ext cx="8153400" cy="497247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Never leave cleaning materials </a:t>
            </a:r>
            <a:r>
              <a:rPr lang="en-US" sz="3200" dirty="0"/>
              <a:t>or </a:t>
            </a:r>
            <a:r>
              <a:rPr lang="en-US" sz="3200" dirty="0" smtClean="0"/>
              <a:t>supplies </a:t>
            </a:r>
            <a:r>
              <a:rPr lang="en-US" sz="3200" dirty="0"/>
              <a:t>unattended </a:t>
            </a:r>
            <a:r>
              <a:rPr lang="en-US" sz="3200" dirty="0" smtClean="0"/>
              <a:t>or in open, child-accessible places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1050" dirty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11" name="Picture 7" descr="DSC002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00" y="2653594"/>
            <a:ext cx="4950800" cy="32507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09700" y="6101974"/>
            <a:ext cx="6324600" cy="609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 smtClean="0"/>
              <a:t>Pesticide aerosols on arts and crafts storage shelving – </a:t>
            </a:r>
            <a:r>
              <a:rPr lang="en-US" sz="1800" i="1" dirty="0"/>
              <a:t>Jerry Jochim, Monroe County Community School Corporation </a:t>
            </a:r>
            <a:endParaRPr lang="en-US" sz="1800" i="1" dirty="0" smtClean="0"/>
          </a:p>
          <a:p>
            <a:pPr marL="0" indent="0" algn="ctr">
              <a:buNone/>
            </a:pPr>
            <a:endParaRPr lang="en-US" sz="2800" i="1" dirty="0" smtClean="0"/>
          </a:p>
          <a:p>
            <a:pPr marL="0" indent="0" algn="ctr">
              <a:buFont typeface="Wingdings"/>
              <a:buNone/>
            </a:pPr>
            <a:endParaRPr lang="en-US" sz="2800" i="1" dirty="0" smtClean="0"/>
          </a:p>
          <a:p>
            <a:pPr marL="0" indent="0" algn="ctr">
              <a:buFont typeface="Wingdings"/>
              <a:buNone/>
            </a:pPr>
            <a:endParaRPr lang="en-US" sz="2800" i="1" dirty="0" smtClean="0"/>
          </a:p>
          <a:p>
            <a:pPr algn="ctr"/>
            <a:endParaRPr lang="en-US" sz="2800" i="1" dirty="0" smtClean="0"/>
          </a:p>
          <a:p>
            <a:pPr algn="ctr"/>
            <a:endParaRPr lang="en-US" sz="2800" i="1" dirty="0" smtClean="0"/>
          </a:p>
          <a:p>
            <a:pPr marL="0" indent="0" algn="ctr">
              <a:buFont typeface="Wingdings"/>
              <a:buNone/>
            </a:pPr>
            <a:endParaRPr lang="en-US" sz="2800" i="1" dirty="0" smtClean="0"/>
          </a:p>
          <a:p>
            <a:pPr algn="ctr"/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5475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39" y="2755106"/>
            <a:ext cx="4183263" cy="313848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Your Classroom</a:t>
            </a:r>
          </a:p>
        </p:txBody>
      </p:sp>
      <p:pic>
        <p:nvPicPr>
          <p:cNvPr id="10" name="Picture 2" descr="Under teacher des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0" y="1640681"/>
            <a:ext cx="4213225" cy="315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35675" y="5943600"/>
            <a:ext cx="8153400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 smtClean="0"/>
              <a:t>Improperly stored cleaning products and pesticides in sink cupboard in classrooms – </a:t>
            </a:r>
            <a:br>
              <a:rPr lang="en-US" sz="1800" i="1" dirty="0" smtClean="0"/>
            </a:br>
            <a:r>
              <a:rPr lang="en-US" sz="1800" i="1" dirty="0" smtClean="0"/>
              <a:t>Dawn H. Gouge, University of Arizona</a:t>
            </a:r>
          </a:p>
          <a:p>
            <a:pPr marL="0" indent="0" algn="ctr">
              <a:buNone/>
            </a:pPr>
            <a:endParaRPr lang="en-US" sz="1800" i="1" dirty="0" smtClean="0"/>
          </a:p>
          <a:p>
            <a:pPr marL="0" indent="0" algn="ctr">
              <a:buFont typeface="Wingdings"/>
              <a:buNone/>
            </a:pPr>
            <a:endParaRPr lang="en-US" sz="1800" i="1" dirty="0" smtClean="0"/>
          </a:p>
          <a:p>
            <a:pPr marL="0" indent="0" algn="ctr">
              <a:buFont typeface="Wingdings"/>
              <a:buNone/>
            </a:pPr>
            <a:endParaRPr lang="en-US" sz="1800" i="1" dirty="0" smtClean="0"/>
          </a:p>
          <a:p>
            <a:pPr algn="ctr"/>
            <a:endParaRPr lang="en-US" sz="1800" i="1" dirty="0" smtClean="0"/>
          </a:p>
          <a:p>
            <a:pPr algn="ctr"/>
            <a:endParaRPr lang="en-US" sz="1800" i="1" dirty="0" smtClean="0"/>
          </a:p>
          <a:p>
            <a:pPr marL="0" indent="0" algn="ctr">
              <a:buFont typeface="Wingdings"/>
              <a:buNone/>
            </a:pPr>
            <a:endParaRPr lang="en-US" sz="1800" i="1" dirty="0" smtClean="0"/>
          </a:p>
          <a:p>
            <a:pPr algn="ct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8801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15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the Teachers Lounge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2148" y="1524000"/>
            <a:ext cx="3768852" cy="505428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The teacher’s lounge is your place to rest and recover</a:t>
            </a:r>
          </a:p>
          <a:p>
            <a:r>
              <a:rPr lang="en-US" sz="3000" dirty="0" smtClean="0"/>
              <a:t>Keep it clean and welcoming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09799"/>
            <a:ext cx="4807295" cy="360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48959" y="5958847"/>
            <a:ext cx="528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Clean and tidy teachers lounge </a:t>
            </a:r>
            <a:r>
              <a:rPr lang="en-US" i="1" dirty="0"/>
              <a:t>- Jerry Jochim, Monroe </a:t>
            </a:r>
          </a:p>
          <a:p>
            <a:r>
              <a:rPr lang="en-US" i="1" dirty="0"/>
              <a:t>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3436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15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the Teachers Lounge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2148" y="1524000"/>
            <a:ext cx="8534400" cy="505428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Anything with food remains should be placed in trash cans, bagged and taken to outside dumpsters before the day ends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" y="3097911"/>
            <a:ext cx="4640495" cy="34803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27513" y="5462731"/>
            <a:ext cx="286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Food left out in a teachers lounge – 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95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the Teachers Lounge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6700" y="1585912"/>
            <a:ext cx="4305300" cy="508492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Clear out unused food items from refrigerators and cabinets  </a:t>
            </a:r>
          </a:p>
          <a:p>
            <a:r>
              <a:rPr lang="en-US" sz="3200" dirty="0" smtClean="0"/>
              <a:t>Clean up after a spill </a:t>
            </a:r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97228"/>
            <a:ext cx="3651546" cy="486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64703" y="5747510"/>
            <a:ext cx="4941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Teacher’s lounge fridge with food debris and spills - </a:t>
            </a:r>
            <a:r>
              <a:rPr lang="en-US" i="1" dirty="0"/>
              <a:t>Jerry Jochim, Monroe </a:t>
            </a:r>
          </a:p>
          <a:p>
            <a:pPr algn="r"/>
            <a:r>
              <a:rPr lang="en-US" i="1" dirty="0"/>
              <a:t>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36305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the Teachers Lounge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620672"/>
            <a:ext cx="8153400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Clean up after use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50" y="2299881"/>
            <a:ext cx="5654398" cy="42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5257799"/>
            <a:ext cx="2578250" cy="16002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Microwave with food debris in teacher’s lounge – Dawn H. Gouge, University of Arizona</a:t>
            </a:r>
          </a:p>
          <a:p>
            <a:pPr marL="0" indent="0" algn="r">
              <a:buNone/>
            </a:pPr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marL="0" indent="0" algn="r">
              <a:buNone/>
            </a:pP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18581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4152412"/>
            <a:ext cx="4058381" cy="27055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17637" y="1667256"/>
            <a:ext cx="8650163" cy="5038344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sz="3200" dirty="0" smtClean="0"/>
              <a:t>Explain how to manage communicable pests, including those that transmit diseases</a:t>
            </a:r>
            <a:endParaRPr lang="en-US" sz="3200" dirty="0"/>
          </a:p>
          <a:p>
            <a:pPr marL="514350" lvl="0" indent="-514350">
              <a:buFont typeface="+mj-lt"/>
              <a:buAutoNum type="arabicPeriod" startAt="5"/>
            </a:pPr>
            <a:r>
              <a:rPr lang="en-US" sz="3200" dirty="0" smtClean="0"/>
              <a:t>Describe students’ roles and responsibilities in </a:t>
            </a:r>
            <a:br>
              <a:rPr lang="en-US" sz="3200" dirty="0" smtClean="0"/>
            </a:br>
            <a:r>
              <a:rPr lang="en-US" sz="3200" dirty="0" smtClean="0"/>
              <a:t>implementing IPM in the classroom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3200" dirty="0"/>
              <a:t>Explain the importance of </a:t>
            </a:r>
            <a:r>
              <a:rPr lang="en-US" sz="3200" dirty="0" smtClean="0"/>
              <a:t>annual notification/ special </a:t>
            </a:r>
            <a:r>
              <a:rPr lang="en-US" sz="3200" dirty="0"/>
              <a:t>notification to parents and students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when </a:t>
            </a:r>
            <a:r>
              <a:rPr lang="en-US" sz="3200" dirty="0"/>
              <a:t>pesticide applications are </a:t>
            </a:r>
            <a:r>
              <a:rPr lang="en-US" sz="3200" dirty="0" smtClean="0"/>
              <a:t>                     scheduled/made</a:t>
            </a:r>
            <a:r>
              <a:rPr lang="en-US" sz="3200" b="1" dirty="0"/>
              <a:t>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26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1. </a:t>
            </a:r>
            <a:endParaRPr lang="en-US" sz="14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the Teachers Lounge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8537448" cy="121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Furniture food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7226"/>
            <a:ext cx="58674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200400" y="4267200"/>
            <a:ext cx="914400" cy="609600"/>
          </a:xfrm>
          <a:prstGeom prst="straightConnector1">
            <a:avLst/>
          </a:prstGeom>
          <a:ln w="38100">
            <a:solidFill>
              <a:srgbClr val="FFC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612648" y="6317776"/>
            <a:ext cx="8153400" cy="533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 smtClean="0"/>
              <a:t>“Furniture food” in couch in teacher’s lounge – Dawn H. Gouge, University of Arizona</a:t>
            </a:r>
          </a:p>
          <a:p>
            <a:pPr marL="0" indent="0" algn="ctr">
              <a:buNone/>
            </a:pPr>
            <a:endParaRPr lang="en-US" sz="1800" i="1" dirty="0" smtClean="0"/>
          </a:p>
          <a:p>
            <a:pPr marL="0" indent="0" algn="ctr">
              <a:buFont typeface="Wingdings"/>
              <a:buNone/>
            </a:pPr>
            <a:endParaRPr lang="en-US" sz="1800" i="1" dirty="0" smtClean="0"/>
          </a:p>
          <a:p>
            <a:pPr marL="0" indent="0" algn="ctr">
              <a:buFont typeface="Wingdings"/>
              <a:buNone/>
            </a:pPr>
            <a:endParaRPr lang="en-US" sz="1800" i="1" dirty="0" smtClean="0"/>
          </a:p>
          <a:p>
            <a:pPr algn="ctr"/>
            <a:endParaRPr lang="en-US" sz="1800" i="1" dirty="0" smtClean="0"/>
          </a:p>
          <a:p>
            <a:pPr algn="ctr"/>
            <a:endParaRPr lang="en-US" sz="1800" i="1" dirty="0" smtClean="0"/>
          </a:p>
          <a:p>
            <a:pPr marL="0" indent="0" algn="ctr">
              <a:buFont typeface="Wingdings"/>
              <a:buNone/>
            </a:pPr>
            <a:endParaRPr lang="en-US" sz="1800" i="1" dirty="0" smtClean="0"/>
          </a:p>
          <a:p>
            <a:pPr algn="ct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74230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Practicing IPM in the Teachers Lounge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1042" y="1600200"/>
            <a:ext cx="3988558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Never bring or apply pesticides in your lounge</a:t>
            </a:r>
          </a:p>
          <a:p>
            <a:r>
              <a:rPr lang="en-US" sz="3200" dirty="0" smtClean="0"/>
              <a:t>Keep cleaning supplies in locked cabinets </a:t>
            </a:r>
            <a:r>
              <a:rPr lang="en-US" sz="3200" b="1" dirty="0" smtClean="0"/>
              <a:t>separate</a:t>
            </a:r>
            <a:r>
              <a:rPr lang="en-US" sz="3200" dirty="0" smtClean="0"/>
              <a:t> from food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12" name="Picture 2" descr="Staff Lounge Cabin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45534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40308" y="6200774"/>
            <a:ext cx="8153400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Improper storage of cleaning product next to cappuccino product, with </a:t>
            </a:r>
            <a:br>
              <a:rPr lang="en-US" sz="1800" i="1" dirty="0" smtClean="0"/>
            </a:br>
            <a:r>
              <a:rPr lang="en-US" sz="1800" i="1" dirty="0" smtClean="0"/>
              <a:t>contraband pesticide in a teachers lounge cabinet – Dawn H. Gouge, University of Arizona</a:t>
            </a:r>
          </a:p>
          <a:p>
            <a:pPr algn="r"/>
            <a:endParaRPr lang="en-US" sz="1800" i="1" dirty="0" smtClean="0"/>
          </a:p>
          <a:p>
            <a:pPr algn="r"/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2863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icardo in uniform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34000" y="4343400"/>
            <a:ext cx="3073400" cy="23050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 Aware, Get Involved!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516698"/>
            <a:ext cx="8153400" cy="53413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Ready to step outside your class and teachers lounge?</a:t>
            </a:r>
          </a:p>
          <a:p>
            <a:r>
              <a:rPr lang="en-US" sz="3200" dirty="0" smtClean="0"/>
              <a:t>Know your school IPM coordinator or pest-management personnel</a:t>
            </a:r>
          </a:p>
          <a:p>
            <a:r>
              <a:rPr lang="en-US" sz="3200" dirty="0" smtClean="0"/>
              <a:t>Ask questions</a:t>
            </a:r>
          </a:p>
          <a:p>
            <a:r>
              <a:rPr lang="en-US" sz="3200" dirty="0" smtClean="0"/>
              <a:t>Report pests you see</a:t>
            </a:r>
          </a:p>
          <a:p>
            <a:r>
              <a:rPr lang="en-US" sz="3200" dirty="0" smtClean="0"/>
              <a:t>Follow their </a:t>
            </a:r>
            <a:br>
              <a:rPr lang="en-US" sz="3200" dirty="0" smtClean="0"/>
            </a:br>
            <a:r>
              <a:rPr lang="en-US" sz="3200" dirty="0" smtClean="0"/>
              <a:t>recommendations </a:t>
            </a:r>
            <a:br>
              <a:rPr lang="en-US" sz="3200" dirty="0" smtClean="0"/>
            </a:b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pPr marL="0" indent="0">
              <a:buFont typeface="Wingdings"/>
              <a:buNone/>
            </a:pPr>
            <a:endParaRPr lang="en-US" sz="3200" dirty="0" smtClean="0"/>
          </a:p>
          <a:p>
            <a:endParaRPr lang="en-US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90606" y="3421062"/>
            <a:ext cx="3276600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IPM coordinator teaching custodial crew  – Marc Lame, Indiana University</a:t>
            </a:r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 smtClean="0"/>
          </a:p>
          <a:p>
            <a:pPr algn="r"/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05860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257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/>
              <a:t>Observe and report pest </a:t>
            </a:r>
            <a:r>
              <a:rPr lang="en-US" sz="3200" dirty="0" smtClean="0"/>
              <a:t>occurrences and pest entryways</a:t>
            </a:r>
            <a:endParaRPr 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560" y="2200426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 Aware, Get Involved!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47" y="3657600"/>
            <a:ext cx="3877392" cy="259712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227220" y="5867702"/>
            <a:ext cx="2447199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i="1" dirty="0" smtClean="0"/>
              <a:t>The German cockroach is a high-priority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i="1" dirty="0" smtClean="0"/>
              <a:t>a pest to be reported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i="1" dirty="0" smtClean="0"/>
          </a:p>
          <a:p>
            <a:pPr marL="0" indent="0">
              <a:spcBef>
                <a:spcPts val="0"/>
              </a:spcBef>
              <a:buFont typeface="Wingdings"/>
              <a:buNone/>
            </a:pPr>
            <a:endParaRPr lang="en-US" sz="1800" i="1" dirty="0" smtClean="0"/>
          </a:p>
          <a:p>
            <a:pPr marL="0" indent="0">
              <a:spcBef>
                <a:spcPts val="0"/>
              </a:spcBef>
              <a:buFont typeface="Wingdings"/>
              <a:buNone/>
            </a:pPr>
            <a:endParaRPr lang="en-US" sz="1800" i="1" dirty="0" smtClean="0"/>
          </a:p>
          <a:p>
            <a:pPr>
              <a:spcBef>
                <a:spcPts val="0"/>
              </a:spcBef>
            </a:pPr>
            <a:endParaRPr lang="en-US" sz="1800" i="1" dirty="0" smtClean="0"/>
          </a:p>
          <a:p>
            <a:pPr>
              <a:spcBef>
                <a:spcPts val="0"/>
              </a:spcBef>
            </a:pPr>
            <a:endParaRPr lang="en-US" sz="1800" i="1" dirty="0" smtClean="0"/>
          </a:p>
          <a:p>
            <a:pPr marL="0" indent="0">
              <a:spcBef>
                <a:spcPts val="0"/>
              </a:spcBef>
              <a:buFont typeface="Wingdings"/>
              <a:buNone/>
            </a:pPr>
            <a:endParaRPr lang="en-US" sz="1800" i="1" dirty="0" smtClean="0"/>
          </a:p>
          <a:p>
            <a:pPr>
              <a:spcBef>
                <a:spcPts val="0"/>
              </a:spcBef>
            </a:pPr>
            <a:endParaRPr lang="en-US" sz="1800" i="1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154181" y="5721321"/>
            <a:ext cx="4462761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/>
              <a:t>Torn mesh on </a:t>
            </a:r>
            <a:r>
              <a:rPr lang="en-US" sz="1800" i="1" dirty="0" smtClean="0"/>
              <a:t>wall void opening that must </a:t>
            </a:r>
            <a:r>
              <a:rPr lang="en-US" sz="1800" i="1" dirty="0"/>
              <a:t>be </a:t>
            </a:r>
            <a:r>
              <a:rPr lang="en-US" sz="1800" i="1" dirty="0" smtClean="0"/>
              <a:t>reported – Marc Lame, Indiana University</a:t>
            </a:r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 smtClean="0"/>
          </a:p>
          <a:p>
            <a:pPr algn="r"/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619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1000" y="2005149"/>
            <a:ext cx="6477000" cy="1143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Pest-sighting logs </a:t>
            </a:r>
          </a:p>
          <a:p>
            <a:r>
              <a:rPr lang="en-US" sz="3200" dirty="0" smtClean="0"/>
              <a:t>Work-order </a:t>
            </a:r>
            <a:br>
              <a:rPr lang="en-US" sz="3200" dirty="0" smtClean="0"/>
            </a:br>
            <a:r>
              <a:rPr lang="en-US" sz="3200" dirty="0" smtClean="0"/>
              <a:t>reporting system</a:t>
            </a:r>
            <a:endParaRPr lang="en-US" sz="3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 Aware, Get Involved!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2005149"/>
            <a:ext cx="5080000" cy="38100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562600" y="6019800"/>
            <a:ext cx="3125799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Pest sighting log – Shaku Nair, University of Arizona</a:t>
            </a:r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 smtClean="0"/>
          </a:p>
          <a:p>
            <a:pPr algn="r"/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7625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52450" y="1590675"/>
            <a:ext cx="554355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Know what to look for and report: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 entry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 conducive </a:t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78" y="3665383"/>
            <a:ext cx="3825022" cy="286876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53" y="317148"/>
            <a:ext cx="2749296" cy="206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 Aware, Get Involved!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6911" y="2378302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Gap under doorway large enough for a rat to enter – Dawn H. Gouge, University of Arizona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82289" y="5767685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Decomposing food and trash in athletic </a:t>
            </a:r>
            <a:r>
              <a:rPr lang="en-US" i="1" dirty="0" smtClean="0"/>
              <a:t>locker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06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46009" y="1548456"/>
            <a:ext cx="8251982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What to look for: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Clutter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Cardboard </a:t>
            </a:r>
            <a:r>
              <a:rPr lang="en-US" dirty="0" smtClean="0"/>
              <a:t>boxes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 food items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Unsealed plumbing and </a:t>
            </a:r>
            <a:br>
              <a:rPr lang="en-US" dirty="0" smtClean="0"/>
            </a:br>
            <a:r>
              <a:rPr lang="en-US" dirty="0" smtClean="0"/>
              <a:t>electrical wall penetrations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Unsealed floors and </a:t>
            </a:r>
            <a:br>
              <a:rPr lang="en-US" dirty="0" smtClean="0"/>
            </a:br>
            <a:r>
              <a:rPr lang="en-US" dirty="0" smtClean="0"/>
              <a:t>floor to wall junctures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Undisturbed </a:t>
            </a:r>
            <a:r>
              <a:rPr lang="en-US" dirty="0" smtClean="0"/>
              <a:t>containers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Moisture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524000"/>
            <a:ext cx="3394547" cy="254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787881" cy="20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 Aware, Get Involved!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1374" y="410170"/>
            <a:ext cx="3332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Mouse infested booster club storage – Dawn H. Gouge, University of Arizona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3400" y="622959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Water marks and mold on ceiling tile – Shaku Nair,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230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251982" cy="3657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Discussing IPM and its advantages with your school community members  </a:t>
            </a:r>
            <a:endParaRPr lang="en-US" sz="32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Get involved with environmental health </a:t>
            </a:r>
            <a:br>
              <a:rPr lang="en-US" sz="3200" dirty="0" smtClean="0"/>
            </a:br>
            <a:r>
              <a:rPr lang="en-US" sz="3200" dirty="0" smtClean="0"/>
              <a:t>activities</a:t>
            </a: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 Aware, Get Involved!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375561"/>
            <a:ext cx="4727448" cy="31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Success 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1" y="2133600"/>
            <a:ext cx="2877530" cy="2667000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3639531" y="0"/>
            <a:ext cx="5275869" cy="6858000"/>
          </a:xfrm>
          <a:prstGeom prst="wedgeRectCallout">
            <a:avLst>
              <a:gd name="adj1" fmla="val -54345"/>
              <a:gd name="adj2" fmla="val -1157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“I </a:t>
            </a:r>
            <a:r>
              <a:rPr lang="en-US" sz="2400" dirty="0">
                <a:solidFill>
                  <a:schemeClr val="tx1"/>
                </a:solidFill>
              </a:rPr>
              <a:t>panicked when I saw mouse droppings on the floor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 knew about IPM </a:t>
            </a:r>
            <a:r>
              <a:rPr lang="en-US" sz="2400" dirty="0" smtClean="0">
                <a:solidFill>
                  <a:schemeClr val="tx1"/>
                </a:solidFill>
              </a:rPr>
              <a:t>from an in‐service training, </a:t>
            </a:r>
            <a:r>
              <a:rPr lang="en-US" sz="2400" dirty="0">
                <a:solidFill>
                  <a:schemeClr val="tx1"/>
                </a:solidFill>
              </a:rPr>
              <a:t>so the </a:t>
            </a:r>
            <a:r>
              <a:rPr lang="en-US" sz="2400" dirty="0" smtClean="0">
                <a:solidFill>
                  <a:schemeClr val="tx1"/>
                </a:solidFill>
              </a:rPr>
              <a:t>IPM Coordinator </a:t>
            </a:r>
            <a:r>
              <a:rPr lang="en-US" sz="2400" dirty="0">
                <a:solidFill>
                  <a:schemeClr val="tx1"/>
                </a:solidFill>
              </a:rPr>
              <a:t>and I looked for a reason why </a:t>
            </a:r>
            <a:r>
              <a:rPr lang="en-US" sz="2400" dirty="0" smtClean="0">
                <a:solidFill>
                  <a:schemeClr val="tx1"/>
                </a:solidFill>
              </a:rPr>
              <a:t>the mouse </a:t>
            </a:r>
            <a:r>
              <a:rPr lang="en-US" sz="2400" dirty="0">
                <a:solidFill>
                  <a:schemeClr val="tx1"/>
                </a:solidFill>
              </a:rPr>
              <a:t>might be coming to my room.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I </a:t>
            </a:r>
            <a:r>
              <a:rPr lang="en-US" sz="2400" dirty="0">
                <a:solidFill>
                  <a:schemeClr val="tx1"/>
                </a:solidFill>
              </a:rPr>
              <a:t>found chips I use as rewards open inside </a:t>
            </a:r>
            <a:r>
              <a:rPr lang="en-US" sz="2400" dirty="0" smtClean="0">
                <a:solidFill>
                  <a:schemeClr val="tx1"/>
                </a:solidFill>
              </a:rPr>
              <a:t>my cabinet</a:t>
            </a:r>
            <a:r>
              <a:rPr lang="en-US" sz="2400" dirty="0">
                <a:solidFill>
                  <a:schemeClr val="tx1"/>
                </a:solidFill>
              </a:rPr>
              <a:t>. The bag had been chewed through!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Now</a:t>
            </a:r>
            <a:r>
              <a:rPr lang="en-US" sz="2400" dirty="0">
                <a:solidFill>
                  <a:schemeClr val="tx1"/>
                </a:solidFill>
              </a:rPr>
              <a:t>, I put all of my food and snacks in </a:t>
            </a:r>
            <a:r>
              <a:rPr lang="en-US" sz="2400" dirty="0" smtClean="0">
                <a:solidFill>
                  <a:schemeClr val="tx1"/>
                </a:solidFill>
              </a:rPr>
              <a:t>containers with tight-fitting </a:t>
            </a:r>
            <a:r>
              <a:rPr lang="en-US" sz="2400" dirty="0">
                <a:solidFill>
                  <a:schemeClr val="tx1"/>
                </a:solidFill>
              </a:rPr>
              <a:t>lids. The mouse has not been back!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I </a:t>
            </a:r>
            <a:r>
              <a:rPr lang="en-US" sz="2400" dirty="0">
                <a:solidFill>
                  <a:schemeClr val="tx1"/>
                </a:solidFill>
              </a:rPr>
              <a:t>was proud to tell the other teachers about </a:t>
            </a:r>
            <a:r>
              <a:rPr lang="en-US" sz="2400" dirty="0" smtClean="0">
                <a:solidFill>
                  <a:schemeClr val="tx1"/>
                </a:solidFill>
              </a:rPr>
              <a:t>my mouse </a:t>
            </a:r>
            <a:r>
              <a:rPr lang="en-US" sz="2400" dirty="0">
                <a:solidFill>
                  <a:schemeClr val="tx1"/>
                </a:solidFill>
              </a:rPr>
              <a:t>and how I handled it</a:t>
            </a:r>
            <a:r>
              <a:rPr lang="en-US" sz="2400" dirty="0" smtClean="0">
                <a:solidFill>
                  <a:schemeClr val="tx1"/>
                </a:solidFill>
              </a:rPr>
              <a:t>.”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1" y="5253335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Source: IPM for Texas Schools and Teachers,  Texas A&amp;M </a:t>
            </a:r>
            <a:r>
              <a:rPr lang="en-US" i="1" dirty="0" err="1" smtClean="0"/>
              <a:t>AgriLife</a:t>
            </a:r>
            <a:r>
              <a:rPr lang="en-US" i="1" dirty="0" smtClean="0"/>
              <a:t>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30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0050" y="1524000"/>
            <a:ext cx="8153400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dirty="0" smtClean="0"/>
              <a:t>Students’ role</a:t>
            </a:r>
          </a:p>
          <a:p>
            <a:r>
              <a:rPr lang="en-US" sz="3200" dirty="0" smtClean="0"/>
              <a:t>Lessons learned at a young age will remain with children for life</a:t>
            </a:r>
          </a:p>
          <a:p>
            <a:r>
              <a:rPr lang="en-US" sz="3200" dirty="0" smtClean="0"/>
              <a:t>Emphasize the importance of: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Clutter control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Good sanitation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Proper storage of food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Involve Students in IPM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10000"/>
            <a:ext cx="3405187" cy="2552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642917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519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Teachers and 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714501"/>
            <a:ext cx="7546848" cy="129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Teachers and students share the same environment - are </a:t>
            </a:r>
            <a:r>
              <a:rPr lang="en-US" sz="3200" dirty="0"/>
              <a:t>exposed to </a:t>
            </a:r>
            <a:r>
              <a:rPr lang="en-US" sz="3200" dirty="0" smtClean="0"/>
              <a:t>the </a:t>
            </a:r>
            <a:r>
              <a:rPr lang="en-US" sz="3200" dirty="0"/>
              <a:t>same </a:t>
            </a:r>
            <a:r>
              <a:rPr lang="en-US" sz="3200" dirty="0" smtClean="0"/>
              <a:t>risks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Teachers are very </a:t>
            </a:r>
            <a:br>
              <a:rPr lang="en-US" sz="3200" dirty="0" smtClean="0"/>
            </a:br>
            <a:r>
              <a:rPr lang="en-US" sz="3200" dirty="0" smtClean="0"/>
              <a:t>important links in </a:t>
            </a:r>
            <a:br>
              <a:rPr lang="en-US" sz="3200" dirty="0" smtClean="0"/>
            </a:br>
            <a:r>
              <a:rPr lang="en-US" sz="3200" dirty="0" smtClean="0"/>
              <a:t>a school IPM </a:t>
            </a:r>
            <a:br>
              <a:rPr lang="en-US" sz="3200" dirty="0" smtClean="0"/>
            </a:br>
            <a:r>
              <a:rPr lang="en-US" sz="3200" dirty="0" smtClean="0"/>
              <a:t>program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19821" y="2590800"/>
            <a:ext cx="3190179" cy="2895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1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38" y="3276600"/>
            <a:ext cx="4915038" cy="32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2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5204" y="1676400"/>
            <a:ext cx="3959182" cy="4800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Engage your students in reducing clutter and organizing the classroom</a:t>
            </a:r>
          </a:p>
          <a:p>
            <a:endParaRPr lang="en-US" sz="3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Involve students in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4" y="341108"/>
            <a:ext cx="4115157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524000"/>
            <a:ext cx="8839200" cy="5029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463550">
              <a:spcBef>
                <a:spcPts val="0"/>
              </a:spcBef>
            </a:pPr>
            <a:r>
              <a:rPr lang="en-US" sz="3200" dirty="0" smtClean="0"/>
              <a:t>Have students </a:t>
            </a:r>
          </a:p>
          <a:p>
            <a:pPr marL="893128" lvl="1" indent="-463550"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/>
              <a:t>C</a:t>
            </a:r>
            <a:r>
              <a:rPr lang="en-US" sz="3200" dirty="0" smtClean="0"/>
              <a:t>lean up</a:t>
            </a:r>
          </a:p>
          <a:p>
            <a:pPr marL="893128" lvl="1" indent="-463550"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Learn about commonly found pests</a:t>
            </a:r>
          </a:p>
          <a:p>
            <a:pPr marL="893128" lvl="1" indent="-463550"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Recognize and report pests, evidence of pests, and pest-conducive </a:t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endParaRPr lang="en-US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73995"/>
            <a:ext cx="4041648" cy="302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Involve Students in IPM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9373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en-US" i="1" dirty="0">
                <a:solidFill>
                  <a:prstClr val="black"/>
                </a:solidFill>
              </a:rPr>
              <a:t>Jerry Jochim, Monroe </a:t>
            </a:r>
          </a:p>
          <a:p>
            <a:pPr lvl="0" algn="r"/>
            <a:r>
              <a:rPr lang="en-US" i="1" dirty="0">
                <a:solidFill>
                  <a:prstClr val="black"/>
                </a:solidFill>
              </a:rPr>
              <a:t>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9776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839200" cy="5181600"/>
          </a:xfrm>
        </p:spPr>
        <p:txBody>
          <a:bodyPr>
            <a:noAutofit/>
          </a:bodyPr>
          <a:lstStyle/>
          <a:p>
            <a:r>
              <a:rPr lang="en-US" sz="3200" dirty="0" smtClean="0">
                <a:cs typeface="Times New Roman" pitchFamily="18" charset="0"/>
              </a:rPr>
              <a:t>Make sure that students: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>
                <a:cs typeface="Times New Roman" pitchFamily="18" charset="0"/>
              </a:rPr>
              <a:t>Do not leave food in lockers, classrooms or common areas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>
                <a:cs typeface="Times New Roman" pitchFamily="18" charset="0"/>
              </a:rPr>
              <a:t>Eat and drink </a:t>
            </a:r>
            <a:r>
              <a:rPr lang="en-US" sz="3200" dirty="0">
                <a:cs typeface="Times New Roman" pitchFamily="18" charset="0"/>
              </a:rPr>
              <a:t>in </a:t>
            </a:r>
            <a:r>
              <a:rPr lang="en-US" sz="3200" dirty="0" smtClean="0">
                <a:cs typeface="Times New Roman" pitchFamily="18" charset="0"/>
              </a:rPr>
              <a:t/>
            </a:r>
            <a:br>
              <a:rPr lang="en-US" sz="3200" dirty="0" smtClean="0">
                <a:cs typeface="Times New Roman" pitchFamily="18" charset="0"/>
              </a:rPr>
            </a:br>
            <a:r>
              <a:rPr lang="en-US" sz="3200" dirty="0" smtClean="0">
                <a:cs typeface="Times New Roman" pitchFamily="18" charset="0"/>
              </a:rPr>
              <a:t>designated </a:t>
            </a:r>
            <a:r>
              <a:rPr lang="en-US" sz="3200" dirty="0">
                <a:cs typeface="Times New Roman" pitchFamily="18" charset="0"/>
              </a:rPr>
              <a:t>areas </a:t>
            </a:r>
            <a:endParaRPr lang="en-US" sz="3200" dirty="0" smtClean="0">
              <a:cs typeface="Times New Roman" pitchFamily="18" charset="0"/>
            </a:endParaRP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>
                <a:cs typeface="Times New Roman" pitchFamily="18" charset="0"/>
              </a:rPr>
              <a:t>Dispose of trash </a:t>
            </a:r>
            <a:br>
              <a:rPr lang="en-US" sz="3200" dirty="0" smtClean="0">
                <a:cs typeface="Times New Roman" pitchFamily="18" charset="0"/>
              </a:rPr>
            </a:br>
            <a:r>
              <a:rPr lang="en-US" sz="3200" dirty="0" smtClean="0">
                <a:cs typeface="Times New Roman" pitchFamily="18" charset="0"/>
              </a:rPr>
              <a:t>appropriately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3200" dirty="0">
              <a:cs typeface="Times New Roman" pitchFamily="18" charset="0"/>
            </a:endParaRP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3200" dirty="0" smtClean="0">
              <a:cs typeface="Times New Roman" pitchFamily="18" charset="0"/>
            </a:endParaRP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3200" dirty="0" smtClean="0">
              <a:cs typeface="Times New Roman" pitchFamily="18" charset="0"/>
            </a:endParaRPr>
          </a:p>
          <a:p>
            <a:pPr>
              <a:buNone/>
            </a:pP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Involve Students in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821507"/>
            <a:ext cx="4613498" cy="39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50292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200" dirty="0" smtClean="0"/>
              <a:t>Make sure that </a:t>
            </a:r>
            <a:r>
              <a:rPr lang="en-US" sz="3200" dirty="0"/>
              <a:t>pet food and bedding is cleaned and stored </a:t>
            </a:r>
            <a:r>
              <a:rPr lang="en-US" sz="3200" dirty="0" smtClean="0"/>
              <a:t>properly </a:t>
            </a:r>
            <a:endParaRPr lang="en-US" sz="32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200" b="1" dirty="0" smtClean="0"/>
              <a:t>Some animals, bedding, or feed may be</a:t>
            </a:r>
            <a:br>
              <a:rPr lang="en-US" sz="3200" b="1" dirty="0" smtClean="0"/>
            </a:br>
            <a:r>
              <a:rPr lang="en-US" sz="3200" b="1" dirty="0" smtClean="0"/>
              <a:t>asthma triggers</a:t>
            </a:r>
            <a:endParaRPr lang="en-US" sz="3200" b="1" dirty="0"/>
          </a:p>
          <a:p>
            <a:pPr marL="0" lvl="0" indent="0">
              <a:spcBef>
                <a:spcPts val="0"/>
              </a:spcBef>
              <a:buNone/>
            </a:pPr>
            <a:endParaRPr lang="en-US" sz="3200" dirty="0" smtClean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Classroom Pets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867" y="3429000"/>
            <a:ext cx="4813664" cy="32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Classroom Pet Policy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District classroom </a:t>
            </a:r>
            <a:r>
              <a:rPr lang="en-US" sz="3200" dirty="0"/>
              <a:t>pet </a:t>
            </a:r>
            <a:r>
              <a:rPr lang="en-US" sz="3200" dirty="0" smtClean="0"/>
              <a:t>rules may stipulate that teachers be responsible for clean </a:t>
            </a:r>
            <a:r>
              <a:rPr lang="en-US" sz="3200" dirty="0"/>
              <a:t>out </a:t>
            </a:r>
            <a:r>
              <a:rPr lang="en-US" sz="3200" dirty="0" smtClean="0"/>
              <a:t>duties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 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773">
            <a:off x="5717923" y="3392338"/>
            <a:ext cx="2500313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1">
            <a:off x="3630179" y="3518220"/>
            <a:ext cx="24415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495800"/>
            <a:ext cx="3159080" cy="222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Communicable/Parasitic Pests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95450"/>
            <a:ext cx="8531352" cy="51625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Communicable pests of concern are </a:t>
            </a:r>
            <a:r>
              <a:rPr lang="en-US" sz="3200" b="1" dirty="0" smtClean="0"/>
              <a:t>head lice </a:t>
            </a:r>
            <a:r>
              <a:rPr lang="en-US" sz="3200" dirty="0" smtClean="0"/>
              <a:t>and </a:t>
            </a:r>
            <a:r>
              <a:rPr lang="en-US" sz="3200" b="1" dirty="0" smtClean="0"/>
              <a:t>bed bugs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Head lice rarely transfer between students in school </a:t>
            </a:r>
          </a:p>
          <a:p>
            <a:r>
              <a:rPr lang="en-US" sz="3200" dirty="0" smtClean="0"/>
              <a:t>Head-to-head </a:t>
            </a:r>
            <a:br>
              <a:rPr lang="en-US" sz="3200" dirty="0" smtClean="0"/>
            </a:br>
            <a:r>
              <a:rPr lang="en-US" sz="3200" dirty="0" smtClean="0"/>
              <a:t>contact has to occur </a:t>
            </a:r>
            <a:br>
              <a:rPr lang="en-US" sz="3200" dirty="0" smtClean="0"/>
            </a:br>
            <a:r>
              <a:rPr lang="en-US" sz="3200" dirty="0" smtClean="0"/>
              <a:t>to transfer lice 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727069"/>
            <a:ext cx="4421467" cy="295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Communicable/parasitic pests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95300" y="1695450"/>
            <a:ext cx="8153400" cy="5162550"/>
          </a:xfrm>
        </p:spPr>
        <p:txBody>
          <a:bodyPr>
            <a:normAutofit/>
          </a:bodyPr>
          <a:lstStyle/>
          <a:p>
            <a:r>
              <a:rPr lang="en-US" dirty="0" smtClean="0"/>
              <a:t>Transfer of lice on inanimate objects is unlikely</a:t>
            </a:r>
          </a:p>
          <a:p>
            <a:r>
              <a:rPr lang="en-US" dirty="0" smtClean="0"/>
              <a:t>More information on these pests is included in the school nurse materials</a:t>
            </a:r>
          </a:p>
          <a:p>
            <a:r>
              <a:rPr lang="en-US" dirty="0" smtClean="0"/>
              <a:t>There is no advantage </a:t>
            </a:r>
            <a:br>
              <a:rPr lang="en-US" dirty="0" smtClean="0"/>
            </a:br>
            <a:r>
              <a:rPr lang="en-US" dirty="0" smtClean="0"/>
              <a:t>or justification for </a:t>
            </a:r>
            <a:br>
              <a:rPr lang="en-US" dirty="0" smtClean="0"/>
            </a:br>
            <a:r>
              <a:rPr lang="en-US" dirty="0" smtClean="0"/>
              <a:t>“no-nit” policies  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576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Communicable/Parasitic Pests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Bed bugs are excellent hitchhikers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31580" r="21053" b="13158"/>
          <a:stretch/>
        </p:blipFill>
        <p:spPr>
          <a:xfrm>
            <a:off x="2895600" y="2397352"/>
            <a:ext cx="5845931" cy="438444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07274" y="5410200"/>
            <a:ext cx="2324100" cy="68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Bed bugs  in paper – </a:t>
            </a:r>
            <a:br>
              <a:rPr lang="en-US" sz="1800" i="1" dirty="0" smtClean="0"/>
            </a:br>
            <a:r>
              <a:rPr lang="en-US" sz="1800" i="1" dirty="0" smtClean="0"/>
              <a:t>Dawn H. Gouge, University of Arizona</a:t>
            </a:r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 smtClean="0"/>
          </a:p>
          <a:p>
            <a:pPr algn="r"/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1533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Teachers Show the Way!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397168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i="1" dirty="0" smtClean="0"/>
              <a:t> “I want my classroom to be a welcome, safe, and comfortable learning environment, free of pests”   </a:t>
            </a:r>
            <a:br>
              <a:rPr lang="en-US" sz="3400" i="1" dirty="0" smtClean="0"/>
            </a:br>
            <a:r>
              <a:rPr lang="en-US" sz="3400" i="1" dirty="0" smtClean="0"/>
              <a:t>Alison Stoltman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4"/>
          <a:stretch/>
        </p:blipFill>
        <p:spPr>
          <a:xfrm>
            <a:off x="4876800" y="1828800"/>
            <a:ext cx="4029316" cy="4724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15195" y="5746254"/>
            <a:ext cx="3737647" cy="57834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Shaku Nair, </a:t>
            </a:r>
            <a:br>
              <a:rPr lang="en-US" sz="1800" i="1" dirty="0" smtClean="0"/>
            </a:br>
            <a:r>
              <a:rPr lang="en-US" sz="1800" i="1" dirty="0" smtClean="0"/>
              <a:t>University of Arizona</a:t>
            </a:r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 smtClean="0"/>
          </a:p>
          <a:p>
            <a:pPr algn="r"/>
            <a:endParaRPr lang="en-US" sz="1800" i="1" dirty="0" smtClean="0"/>
          </a:p>
          <a:p>
            <a:pPr marL="0" indent="0" algn="r">
              <a:buFont typeface="Wingdings"/>
              <a:buNone/>
            </a:pPr>
            <a:endParaRPr lang="en-US" sz="1800" i="1" dirty="0" smtClean="0"/>
          </a:p>
          <a:p>
            <a:pPr algn="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076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1658505"/>
            <a:ext cx="8763000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Communicating </a:t>
            </a:r>
            <a:r>
              <a:rPr lang="en-US" sz="2800" dirty="0"/>
              <a:t>with parents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about </a:t>
            </a:r>
            <a:r>
              <a:rPr lang="en-US" sz="2800" dirty="0"/>
              <a:t>pest and pesticide risks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/>
              <a:t>Importance </a:t>
            </a:r>
            <a:r>
              <a:rPr lang="en-US" sz="2800" dirty="0" smtClean="0"/>
              <a:t>of observing </a:t>
            </a:r>
            <a:br>
              <a:rPr lang="en-US" sz="2800" dirty="0" smtClean="0"/>
            </a:br>
            <a:r>
              <a:rPr lang="en-US" sz="2800" dirty="0" smtClean="0"/>
              <a:t>pesticide </a:t>
            </a:r>
            <a:r>
              <a:rPr lang="en-US" sz="2800" dirty="0"/>
              <a:t>application notifications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Importance of clutter control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Proper storage of food and supplies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Proper sanitation methods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Students’ roles and responsibilities in IPM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445" y="228600"/>
            <a:ext cx="3548978" cy="236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3177" y="5715000"/>
            <a:ext cx="876082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2400" b="1" dirty="0" smtClean="0">
                <a:solidFill>
                  <a:srgbClr val="0070C0"/>
                </a:solidFill>
              </a:rPr>
              <a:t>Congratulations</a:t>
            </a:r>
          </a:p>
          <a:p>
            <a:pPr lvl="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2400" b="1" dirty="0" smtClean="0">
                <a:solidFill>
                  <a:srgbClr val="0070C0"/>
                </a:solidFill>
              </a:rPr>
              <a:t>Lesson </a:t>
            </a:r>
            <a:r>
              <a:rPr lang="en-US" sz="2400" b="1" dirty="0">
                <a:solidFill>
                  <a:srgbClr val="0070C0"/>
                </a:solidFill>
              </a:rPr>
              <a:t>2 covers incorporation of IPM in your teaching curriculum </a:t>
            </a:r>
          </a:p>
        </p:txBody>
      </p:sp>
    </p:spTree>
    <p:extLst>
      <p:ext uri="{BB962C8B-B14F-4D97-AF65-F5344CB8AC3E}">
        <p14:creationId xmlns:p14="http://schemas.microsoft.com/office/powerpoint/2010/main" val="16321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Teachers and 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Teacher involvement in a school IPM program is important because:</a:t>
            </a:r>
          </a:p>
          <a:p>
            <a:r>
              <a:rPr lang="en-US" sz="3200" dirty="0" smtClean="0"/>
              <a:t>Teacher/student relationship</a:t>
            </a:r>
          </a:p>
          <a:p>
            <a:r>
              <a:rPr lang="en-US" sz="3200" dirty="0" smtClean="0"/>
              <a:t>First-hand information on student sensitivities </a:t>
            </a:r>
            <a:br>
              <a:rPr lang="en-US" sz="3200" dirty="0" smtClean="0"/>
            </a:br>
            <a:r>
              <a:rPr lang="en-US" sz="3200" dirty="0" smtClean="0"/>
              <a:t>and behaviors</a:t>
            </a:r>
          </a:p>
          <a:p>
            <a:r>
              <a:rPr lang="en-US" sz="3200" dirty="0" smtClean="0"/>
              <a:t>Influence</a:t>
            </a:r>
          </a:p>
          <a:p>
            <a:endParaRPr lang="en-US" sz="32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49003" y="4152865"/>
            <a:ext cx="4572776" cy="23725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579" y="3962400"/>
            <a:ext cx="4046200" cy="26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8382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200" dirty="0">
                <a:solidFill>
                  <a:srgbClr val="EBDDC3">
                    <a:lumMod val="10000"/>
                  </a:srgbClr>
                </a:solidFill>
              </a:rPr>
              <a:t> </a:t>
            </a:r>
            <a:r>
              <a:rPr lang="en-US" sz="2200" dirty="0" smtClean="0">
                <a:solidFill>
                  <a:srgbClr val="EBDDC3">
                    <a:lumMod val="10000"/>
                  </a:srgbClr>
                </a:solidFill>
              </a:rPr>
              <a:t>National School IPM Information Source: IPM for School Faculty and Staff </a:t>
            </a:r>
            <a:r>
              <a:rPr lang="en-US" sz="2200" dirty="0">
                <a:solidFill>
                  <a:srgbClr val="0000FF"/>
                </a:solidFill>
              </a:rPr>
              <a:t>http://</a:t>
            </a:r>
            <a:r>
              <a:rPr lang="en-US" sz="2200" dirty="0" smtClean="0">
                <a:solidFill>
                  <a:srgbClr val="0000FF"/>
                </a:solidFill>
              </a:rPr>
              <a:t>schoolipm.ifas.ufl.edu/Florida/faculty.htm </a:t>
            </a:r>
          </a:p>
          <a:p>
            <a:pPr>
              <a:buClr>
                <a:srgbClr val="DD8047"/>
              </a:buClr>
              <a:buSzPct val="70000"/>
            </a:pPr>
            <a:endParaRPr lang="en-US" sz="2200" dirty="0" smtClean="0">
              <a:solidFill>
                <a:srgbClr val="EBDDC3">
                  <a:lumMod val="10000"/>
                </a:srgb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200" dirty="0" smtClean="0">
                <a:solidFill>
                  <a:srgbClr val="EBDDC3">
                    <a:lumMod val="10000"/>
                  </a:srgbClr>
                </a:solidFill>
              </a:rPr>
              <a:t> </a:t>
            </a:r>
            <a:r>
              <a:rPr lang="en-US" sz="2200" dirty="0">
                <a:solidFill>
                  <a:srgbClr val="EBDDC3">
                    <a:lumMod val="10000"/>
                  </a:srgbClr>
                </a:solidFill>
              </a:rPr>
              <a:t>Texas AgriLife Extension Southwest Technical Resource Center for IPM Schools and Child Care </a:t>
            </a:r>
            <a:r>
              <a:rPr lang="en-US" sz="2200" dirty="0" smtClean="0">
                <a:solidFill>
                  <a:srgbClr val="EBDDC3">
                    <a:lumMod val="10000"/>
                  </a:srgbClr>
                </a:solidFill>
              </a:rPr>
              <a:t>Facilities and Texas Integrated Pest Management Affiliate for Public Schools - IPM for Teachers</a:t>
            </a:r>
          </a:p>
          <a:p>
            <a:pPr>
              <a:buClr>
                <a:srgbClr val="DD8047"/>
              </a:buClr>
              <a:buSzPct val="70000"/>
            </a:pPr>
            <a:r>
              <a:rPr lang="en-US" sz="2200" dirty="0" smtClean="0">
                <a:solidFill>
                  <a:srgbClr val="0000FF"/>
                </a:solidFill>
              </a:rPr>
              <a:t>http</a:t>
            </a:r>
            <a:r>
              <a:rPr lang="en-US" sz="2200" dirty="0">
                <a:solidFill>
                  <a:srgbClr val="0000FF"/>
                </a:solidFill>
              </a:rPr>
              <a:t>://</a:t>
            </a:r>
            <a:r>
              <a:rPr lang="en-US" sz="2200" dirty="0" smtClean="0">
                <a:solidFill>
                  <a:srgbClr val="0000FF"/>
                </a:solidFill>
              </a:rPr>
              <a:t>schoolipm.tamu.edu/files/2010/11/Teacher_IPMSmall.pdf </a:t>
            </a:r>
          </a:p>
          <a:p>
            <a:pPr>
              <a:buClr>
                <a:srgbClr val="DD8047"/>
              </a:buClr>
              <a:buSzPct val="70000"/>
            </a:pPr>
            <a:endParaRPr lang="en-US" sz="2200" dirty="0" smtClean="0">
              <a:solidFill>
                <a:srgbClr val="EBDDC3">
                  <a:lumMod val="10000"/>
                </a:srgbClr>
              </a:solidFill>
            </a:endParaRP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200" dirty="0" smtClean="0">
                <a:solidFill>
                  <a:srgbClr val="EBDDC3">
                    <a:lumMod val="10000"/>
                  </a:srgbClr>
                </a:solidFill>
              </a:rPr>
              <a:t> eXtension (2014) School Integrated </a:t>
            </a:r>
            <a:br>
              <a:rPr lang="en-US" sz="2200" dirty="0" smtClean="0">
                <a:solidFill>
                  <a:srgbClr val="EBDDC3">
                    <a:lumMod val="10000"/>
                  </a:srgbClr>
                </a:solidFill>
              </a:rPr>
            </a:br>
            <a:r>
              <a:rPr lang="en-US" sz="2200" dirty="0" smtClean="0">
                <a:solidFill>
                  <a:srgbClr val="EBDDC3">
                    <a:lumMod val="10000"/>
                  </a:srgbClr>
                </a:solidFill>
              </a:rPr>
              <a:t>Pest Management for Teachers </a:t>
            </a:r>
            <a:br>
              <a:rPr lang="en-US" sz="2200" dirty="0" smtClean="0">
                <a:solidFill>
                  <a:srgbClr val="EBDDC3">
                    <a:lumMod val="10000"/>
                  </a:srgbClr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http</a:t>
            </a:r>
            <a:r>
              <a:rPr lang="en-US" sz="2200" dirty="0">
                <a:solidFill>
                  <a:srgbClr val="0000FF"/>
                </a:solidFill>
              </a:rPr>
              <a:t>://www.extension.org/pages</a:t>
            </a:r>
            <a:r>
              <a:rPr lang="en-US" sz="2200" dirty="0" smtClean="0">
                <a:solidFill>
                  <a:srgbClr val="0000FF"/>
                </a:solidFill>
              </a:rPr>
              <a:t>/</a:t>
            </a:r>
            <a:br>
              <a:rPr lang="en-US" sz="22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21012/school-integrated-pest-</a:t>
            </a:r>
            <a:br>
              <a:rPr lang="en-US" sz="22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management-for-teachers#.</a:t>
            </a:r>
            <a:br>
              <a:rPr lang="en-US" sz="22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U9h98rHLNeo </a:t>
            </a:r>
          </a:p>
          <a:p>
            <a:pPr>
              <a:buClr>
                <a:srgbClr val="DD8047"/>
              </a:buClr>
              <a:buSzPct val="70000"/>
            </a:pPr>
            <a:endParaRPr lang="en-US" sz="2200" dirty="0" smtClean="0">
              <a:solidFill>
                <a:srgbClr val="EBDDC3">
                  <a:lumMod val="10000"/>
                </a:srgbClr>
              </a:solidFill>
            </a:endParaRPr>
          </a:p>
          <a:p>
            <a:pPr>
              <a:buClr>
                <a:srgbClr val="DD8047"/>
              </a:buClr>
              <a:buSzPct val="70000"/>
            </a:pPr>
            <a:r>
              <a:rPr lang="en-US" sz="2200" dirty="0" smtClean="0">
                <a:solidFill>
                  <a:srgbClr val="EBDDC3">
                    <a:lumMod val="10000"/>
                  </a:srgbClr>
                </a:solidFill>
              </a:rPr>
              <a:t/>
            </a:r>
            <a:br>
              <a:rPr lang="en-US" sz="2200" dirty="0" smtClean="0">
                <a:solidFill>
                  <a:srgbClr val="EBDDC3">
                    <a:lumMod val="10000"/>
                  </a:srgbClr>
                </a:solidFill>
              </a:rPr>
            </a:br>
            <a:endParaRPr lang="en-US" sz="2200" dirty="0">
              <a:solidFill>
                <a:srgbClr val="EBDDC3">
                  <a:lumMod val="10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01480"/>
            <a:ext cx="4135272" cy="27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2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is Not an Additional Item on Your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534400" cy="2286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IPM </a:t>
            </a:r>
            <a:r>
              <a:rPr lang="en-US" sz="3200" dirty="0"/>
              <a:t>does not add to your </a:t>
            </a:r>
            <a:r>
              <a:rPr lang="en-US" sz="3200" dirty="0" smtClean="0"/>
              <a:t>responsibilities</a:t>
            </a:r>
          </a:p>
          <a:p>
            <a:r>
              <a:rPr lang="en-US" sz="3200" dirty="0" smtClean="0"/>
              <a:t>IPM will </a:t>
            </a:r>
            <a:r>
              <a:rPr lang="en-US" sz="3200" dirty="0"/>
              <a:t>make your life and your </a:t>
            </a:r>
            <a:r>
              <a:rPr lang="en-US" sz="3200" dirty="0" smtClean="0"/>
              <a:t>teaching</a:t>
            </a:r>
            <a:br>
              <a:rPr lang="en-US" sz="3200" dirty="0" smtClean="0"/>
            </a:br>
            <a:r>
              <a:rPr lang="en-US" sz="3200" dirty="0" smtClean="0"/>
              <a:t>environment healthier</a:t>
            </a:r>
          </a:p>
          <a:p>
            <a:r>
              <a:rPr lang="en-US" sz="3200" dirty="0" smtClean="0"/>
              <a:t>IPM is not your job alone, it is everyone’s job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969702"/>
            <a:ext cx="3877339" cy="25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078173"/>
            <a:ext cx="8153400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 smtClean="0"/>
          </a:p>
          <a:p>
            <a:pPr marL="573088" indent="-463550">
              <a:spcBef>
                <a:spcPts val="0"/>
              </a:spcBef>
              <a:buNone/>
            </a:pPr>
            <a:r>
              <a:rPr lang="en-US" sz="3200" dirty="0" smtClean="0"/>
              <a:t>As a teacher you:</a:t>
            </a:r>
          </a:p>
          <a:p>
            <a:pPr marL="573088" indent="-463550">
              <a:spcBef>
                <a:spcPts val="0"/>
              </a:spcBef>
            </a:pPr>
            <a:r>
              <a:rPr lang="en-US" sz="3200" dirty="0" smtClean="0"/>
              <a:t>Help parents realize their role in keeping their children safe from pests and pesticides</a:t>
            </a:r>
          </a:p>
          <a:p>
            <a:pPr marL="573088" indent="-463550">
              <a:spcBef>
                <a:spcPts val="0"/>
              </a:spcBef>
            </a:pPr>
            <a:r>
              <a:rPr lang="en-US" sz="3200" dirty="0" smtClean="0"/>
              <a:t>Inform parents about IPM practices implemented at school and how it benefits their children</a:t>
            </a:r>
          </a:p>
          <a:p>
            <a:endParaRPr lang="en-US" sz="32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4967" y="239541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Parents and IPM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209256"/>
            <a:ext cx="3733800" cy="24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19200"/>
            <a:ext cx="4152900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 smtClean="0"/>
          </a:p>
          <a:p>
            <a:pPr marL="573088" indent="-463550">
              <a:spcBef>
                <a:spcPts val="0"/>
              </a:spcBef>
              <a:buNone/>
            </a:pPr>
            <a:r>
              <a:rPr lang="en-US" sz="3200" dirty="0" smtClean="0"/>
              <a:t>Inform parents:</a:t>
            </a:r>
          </a:p>
          <a:p>
            <a:pPr marL="573088" indent="-463550">
              <a:spcBef>
                <a:spcPts val="0"/>
              </a:spcBef>
            </a:pPr>
            <a:r>
              <a:rPr lang="en-US" sz="3200" dirty="0" smtClean="0"/>
              <a:t>How pests can be introduced to the classroom </a:t>
            </a:r>
          </a:p>
          <a:p>
            <a:pPr marL="573088" indent="-463550">
              <a:spcBef>
                <a:spcPts val="0"/>
              </a:spcBef>
            </a:pPr>
            <a:r>
              <a:rPr lang="en-US" sz="3200" dirty="0" smtClean="0"/>
              <a:t>About the importance of preventing the spread of pests </a:t>
            </a:r>
          </a:p>
          <a:p>
            <a:pPr marL="109538" indent="0">
              <a:spcBef>
                <a:spcPts val="0"/>
              </a:spcBef>
              <a:buNone/>
            </a:pPr>
            <a:endParaRPr lang="en-US" sz="3200" dirty="0" smtClean="0"/>
          </a:p>
          <a:p>
            <a:endParaRPr lang="en-US" sz="36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4967" y="239541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Parents and IPM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" b="9417"/>
          <a:stretch/>
        </p:blipFill>
        <p:spPr>
          <a:xfrm>
            <a:off x="4085450" y="2220741"/>
            <a:ext cx="4836046" cy="306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593796" y="5657671"/>
            <a:ext cx="447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Make sure “panic” pests are correctly identified, many parents have not seen bed bugs and may confuse them with other pests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172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6700" y="1078173"/>
            <a:ext cx="8153400" cy="449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 smtClean="0"/>
          </a:p>
          <a:p>
            <a:pPr marL="573088" indent="-463550">
              <a:spcBef>
                <a:spcPts val="0"/>
              </a:spcBef>
            </a:pPr>
            <a:r>
              <a:rPr lang="en-US" sz="3200" dirty="0" smtClean="0"/>
              <a:t>Separating student belongings reduces the risk of classroom</a:t>
            </a:r>
            <a:br>
              <a:rPr lang="en-US" sz="3200" dirty="0" smtClean="0"/>
            </a:br>
            <a:r>
              <a:rPr lang="en-US" sz="3200" dirty="0" smtClean="0"/>
              <a:t>transition of</a:t>
            </a:r>
            <a:br>
              <a:rPr lang="en-US" sz="3200" dirty="0" smtClean="0"/>
            </a:br>
            <a:r>
              <a:rPr lang="en-US" sz="3200" dirty="0" smtClean="0"/>
              <a:t>pests such as </a:t>
            </a:r>
            <a:br>
              <a:rPr lang="en-US" sz="3200" dirty="0" smtClean="0"/>
            </a:br>
            <a:r>
              <a:rPr lang="en-US" sz="3200" dirty="0" smtClean="0"/>
              <a:t>head lice and </a:t>
            </a:r>
            <a:br>
              <a:rPr lang="en-US" sz="3200" dirty="0" smtClean="0"/>
            </a:br>
            <a:r>
              <a:rPr lang="en-US" sz="3200" dirty="0" smtClean="0"/>
              <a:t>bed bugs</a:t>
            </a:r>
          </a:p>
          <a:p>
            <a:endParaRPr lang="en-US" sz="36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4967" y="239541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Parents and IPM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20" y="2895600"/>
            <a:ext cx="5599561" cy="37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29452</TotalTime>
  <Words>2110</Words>
  <Application>Microsoft Office PowerPoint</Application>
  <PresentationFormat>On-screen Show (4:3)</PresentationFormat>
  <Paragraphs>534</Paragraphs>
  <Slides>50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Times New Roman</vt:lpstr>
      <vt:lpstr>Tw Cen MT</vt:lpstr>
      <vt:lpstr>Wingdings</vt:lpstr>
      <vt:lpstr>Wingdings 2</vt:lpstr>
      <vt:lpstr>Median</vt:lpstr>
      <vt:lpstr>School IPM FOR Teachers</vt:lpstr>
      <vt:lpstr>Learning Objectives</vt:lpstr>
      <vt:lpstr>Learning Objectives</vt:lpstr>
      <vt:lpstr>1. </vt:lpstr>
      <vt:lpstr>PowerPoint Presentation</vt:lpstr>
      <vt:lpstr>1. </vt:lpstr>
      <vt:lpstr>Parents and IPM</vt:lpstr>
      <vt:lpstr>Parents and IPM</vt:lpstr>
      <vt:lpstr>Parents and IPM</vt:lpstr>
      <vt:lpstr>Parents and IPM</vt:lpstr>
      <vt:lpstr>Parents and IPM</vt:lpstr>
      <vt:lpstr>Parents and IPM</vt:lpstr>
      <vt:lpstr>Example Notification Policies</vt:lpstr>
      <vt:lpstr>Posting</vt:lpstr>
      <vt:lpstr>Posting</vt:lpstr>
      <vt:lpstr>1. </vt:lpstr>
      <vt:lpstr>1. </vt:lpstr>
      <vt:lpstr>1. </vt:lpstr>
      <vt:lpstr>PowerPoint Presentation</vt:lpstr>
      <vt:lpstr>1. </vt:lpstr>
      <vt:lpstr>1. </vt:lpstr>
      <vt:lpstr>1. </vt:lpstr>
      <vt:lpstr>PowerPoint Presentation</vt:lpstr>
      <vt:lpstr>PowerPoint Presentation</vt:lpstr>
      <vt:lpstr>1. </vt:lpstr>
      <vt:lpstr>1. </vt:lpstr>
      <vt:lpstr>1. </vt:lpstr>
      <vt:lpstr>1. </vt:lpstr>
      <vt:lpstr>1. </vt:lpstr>
      <vt:lpstr>1. </vt:lpstr>
      <vt:lpstr>PowerPoint Presentation</vt:lpstr>
      <vt:lpstr>PowerPoint Presentation</vt:lpstr>
      <vt:lpstr>PowerPoint Presentation</vt:lpstr>
      <vt:lpstr>PowerPoint Presentation</vt:lpstr>
      <vt:lpstr>2.  </vt:lpstr>
      <vt:lpstr>2.  </vt:lpstr>
      <vt:lpstr>2.  </vt:lpstr>
      <vt:lpstr>2.  </vt:lpstr>
      <vt:lpstr>PowerPoint Presentation</vt:lpstr>
      <vt:lpstr>PowerPoint Presentation</vt:lpstr>
      <vt:lpstr>PowerPoint Presentation</vt:lpstr>
      <vt:lpstr>PowerPoint Presentation</vt:lpstr>
      <vt:lpstr>Managing Classroom Pets</vt:lpstr>
      <vt:lpstr>Classroom Pet Policy</vt:lpstr>
      <vt:lpstr>Communicable/Parasitic Pests</vt:lpstr>
      <vt:lpstr>Communicable/parasitic pests</vt:lpstr>
      <vt:lpstr>Communicable/Parasitic Pests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761</cp:revision>
  <cp:lastPrinted>2014-01-15T16:13:01Z</cp:lastPrinted>
  <dcterms:created xsi:type="dcterms:W3CDTF">2013-08-21T12:48:22Z</dcterms:created>
  <dcterms:modified xsi:type="dcterms:W3CDTF">2016-10-16T21:35:02Z</dcterms:modified>
</cp:coreProperties>
</file>