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482" r:id="rId2"/>
    <p:sldId id="490" r:id="rId3"/>
    <p:sldId id="580" r:id="rId4"/>
    <p:sldId id="634" r:id="rId5"/>
    <p:sldId id="642" r:id="rId6"/>
    <p:sldId id="641" r:id="rId7"/>
    <p:sldId id="637" r:id="rId8"/>
    <p:sldId id="638" r:id="rId9"/>
    <p:sldId id="639" r:id="rId10"/>
    <p:sldId id="631" r:id="rId11"/>
    <p:sldId id="635" r:id="rId12"/>
    <p:sldId id="643" r:id="rId13"/>
    <p:sldId id="644" r:id="rId14"/>
    <p:sldId id="640" r:id="rId15"/>
    <p:sldId id="581" r:id="rId16"/>
    <p:sldId id="582" r:id="rId17"/>
    <p:sldId id="583" r:id="rId18"/>
    <p:sldId id="588" r:id="rId19"/>
    <p:sldId id="594" r:id="rId20"/>
    <p:sldId id="595" r:id="rId21"/>
    <p:sldId id="596" r:id="rId22"/>
    <p:sldId id="597" r:id="rId23"/>
    <p:sldId id="598" r:id="rId24"/>
    <p:sldId id="599" r:id="rId25"/>
    <p:sldId id="600" r:id="rId26"/>
    <p:sldId id="601" r:id="rId27"/>
    <p:sldId id="602" r:id="rId28"/>
    <p:sldId id="603" r:id="rId29"/>
    <p:sldId id="604" r:id="rId30"/>
    <p:sldId id="605" r:id="rId31"/>
    <p:sldId id="606" r:id="rId32"/>
    <p:sldId id="607" r:id="rId33"/>
    <p:sldId id="608" r:id="rId34"/>
    <p:sldId id="609" r:id="rId35"/>
    <p:sldId id="610" r:id="rId36"/>
    <p:sldId id="611" r:id="rId37"/>
    <p:sldId id="612" r:id="rId38"/>
    <p:sldId id="613" r:id="rId39"/>
    <p:sldId id="614" r:id="rId40"/>
    <p:sldId id="615" r:id="rId41"/>
    <p:sldId id="616" r:id="rId42"/>
    <p:sldId id="617" r:id="rId43"/>
    <p:sldId id="618" r:id="rId44"/>
    <p:sldId id="619" r:id="rId45"/>
    <p:sldId id="620" r:id="rId46"/>
    <p:sldId id="621" r:id="rId47"/>
    <p:sldId id="628" r:id="rId48"/>
    <p:sldId id="629" r:id="rId49"/>
    <p:sldId id="630" r:id="rId50"/>
    <p:sldId id="622" r:id="rId51"/>
    <p:sldId id="623" r:id="rId52"/>
    <p:sldId id="624" r:id="rId53"/>
    <p:sldId id="636" r:id="rId54"/>
    <p:sldId id="645" r:id="rId55"/>
    <p:sldId id="625" r:id="rId56"/>
    <p:sldId id="626" r:id="rId57"/>
    <p:sldId id="627" r:id="rId58"/>
    <p:sldId id="481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405" autoAdjust="0"/>
  </p:normalViewPr>
  <p:slideViewPr>
    <p:cSldViewPr snapToGrid="0" showGuides="1">
      <p:cViewPr varScale="1">
        <p:scale>
          <a:sx n="79" d="100"/>
          <a:sy n="79" d="100"/>
        </p:scale>
        <p:origin x="149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C39B9B-659D-43B3-8DDD-F879FB0CDDB3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AB7B0E-6C26-46A4-A95C-16D11115BB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14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Number Placeholder 6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E12915-54CE-447D-A3E5-0BFEAADB46AC}" type="slidenum">
              <a:rPr lang="en-US" smtClean="0">
                <a:solidFill>
                  <a:srgbClr val="000000"/>
                </a:solidFill>
              </a:rPr>
              <a:pPr/>
              <a:t>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42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3429" name="Slide Number Placeholder 3"/>
          <p:cNvSpPr txBox="1">
            <a:spLocks noGrp="1"/>
          </p:cNvSpPr>
          <p:nvPr/>
        </p:nvSpPr>
        <p:spPr bwMode="auto">
          <a:xfrm>
            <a:off x="3884415" y="8685894"/>
            <a:ext cx="2972098" cy="45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AF684950-EC2B-4B06-A26A-2FAB7B05F034}" type="slidenum">
              <a:rPr lang="en-US" sz="1300">
                <a:solidFill>
                  <a:srgbClr val="000000"/>
                </a:solidFill>
                <a:latin typeface="Arial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3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000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9ADD8FD-021C-4A44-8B07-809F208D1416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277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40AFDC-774C-1D41-9C4B-DEFB5D9E8F72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1317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18B49-7B95-8E4B-BEB7-4BABF843C2E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13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30" tIns="46166" rIns="92330" bIns="4616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3253" indent="-27817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12697" indent="-2225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57776" indent="-2225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02855" indent="-2225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47933" indent="-222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93012" indent="-222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38091" indent="-222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83169" indent="-222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School IPM</a:t>
            </a:r>
          </a:p>
        </p:txBody>
      </p:sp>
      <p:sp>
        <p:nvSpPr>
          <p:cNvPr id="8294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30" tIns="46166" rIns="92330" bIns="4616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3253" indent="-27817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12697" indent="-2225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57776" indent="-2225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02855" indent="-2225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47933" indent="-222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93012" indent="-222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38091" indent="-222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83169" indent="-222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</a:rPr>
              <a:t>Dawn H. Gouge dhgouge@ag.arizona.edu</a:t>
            </a:r>
          </a:p>
        </p:txBody>
      </p:sp>
      <p:sp>
        <p:nvSpPr>
          <p:cNvPr id="8294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30" tIns="46166" rIns="92330" bIns="4616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23253" indent="-278174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12697" indent="-22253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57776" indent="-22253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02855" indent="-22253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47933" indent="-222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893012" indent="-222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38091" indent="-222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783169" indent="-22253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0D35FCF-EE63-4419-AB30-AC3A43553301}" type="slidenum">
              <a:rPr lang="en-US">
                <a:solidFill>
                  <a:srgbClr val="000000"/>
                </a:solidFill>
              </a:rPr>
              <a:pPr eaLnBrk="1" hangingPunct="1"/>
              <a:t>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29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829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27" tIns="47366" rIns="94727" bIns="47366"/>
          <a:lstStyle/>
          <a:p>
            <a:pPr eaLnBrk="1" hangingPunct="1">
              <a:spcBef>
                <a:spcPct val="0"/>
              </a:spcBef>
            </a:pPr>
            <a:r>
              <a:rPr lang="en-US">
                <a:solidFill>
                  <a:srgbClr val="FFCCFF"/>
                </a:solidFill>
                <a:latin typeface="Comic Sans MS" pitchFamily="66" charset="0"/>
              </a:rPr>
              <a:t>Schools and child care facilities should be safe environments.</a:t>
            </a:r>
          </a:p>
        </p:txBody>
      </p:sp>
    </p:spTree>
    <p:extLst>
      <p:ext uri="{BB962C8B-B14F-4D97-AF65-F5344CB8AC3E}">
        <p14:creationId xmlns:p14="http://schemas.microsoft.com/office/powerpoint/2010/main" val="2158947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A8533F-6109-4243-96C1-B01DBDF1632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44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42672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Enabling pests</a:t>
            </a:r>
          </a:p>
        </p:txBody>
      </p:sp>
    </p:spTree>
    <p:extLst>
      <p:ext uri="{BB962C8B-B14F-4D97-AF65-F5344CB8AC3E}">
        <p14:creationId xmlns:p14="http://schemas.microsoft.com/office/powerpoint/2010/main" val="191582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ECF709-EB34-5944-B2EA-6CDA2B2909C7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246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DDB94B-61CF-2148-9651-5BDFF52506FF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668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FB9C43-7931-B445-AC25-A609B11C2F66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039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7DC150-E450-3C45-AC9C-F342257D9B6E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442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44D65B-D547-8140-A452-E8AD452BA8FA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861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D926A0-A2FB-1D47-AAA6-58DC47704D45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50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CABE-C3E1-474D-BC9C-E72787847188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AB2-01FE-459F-98B2-81174C3F9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97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CABE-C3E1-474D-BC9C-E72787847188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AB2-01FE-459F-98B2-81174C3F9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107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CABE-C3E1-474D-BC9C-E72787847188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AB2-01FE-459F-98B2-81174C3F9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680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/>
          </p:cNvSpPr>
          <p:nvPr/>
        </p:nvSpPr>
        <p:spPr>
          <a:xfrm>
            <a:off x="454025" y="518160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endParaRPr lang="en-US" sz="3200" i="1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76213" y="187325"/>
            <a:ext cx="8763000" cy="6213475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Rectangle 7"/>
          <p:cNvSpPr>
            <a:spLocks noGrp="1"/>
          </p:cNvSpPr>
          <p:nvPr>
            <p:ph type="title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>
              <a:defRPr lang="en-US" dirty="0"/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/>
          </p:nvPr>
        </p:nvSpPr>
        <p:spPr>
          <a:xfrm>
            <a:off x="2133600" y="5133975"/>
            <a:ext cx="6386946" cy="1219200"/>
          </a:xfrm>
        </p:spPr>
        <p:txBody>
          <a:bodyPr tIns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8B4005D-E5CB-47EF-B78C-72F508E7BBFD}" type="datetimeFigureOut">
              <a:rPr lang="en-US"/>
              <a:pPr>
                <a:defRPr/>
              </a:pPr>
              <a:t>3/20/2019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2EEDDC0-DBDD-45B2-8B77-4BE500579F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29541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C2A4A-7BD8-7445-9C3D-3B2C0A6D9E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57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000" b="1"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CABE-C3E1-474D-BC9C-E72787847188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AB2-01FE-459F-98B2-81174C3F9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21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CABE-C3E1-474D-BC9C-E72787847188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AB2-01FE-459F-98B2-81174C3F9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21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CABE-C3E1-474D-BC9C-E72787847188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AB2-01FE-459F-98B2-81174C3F9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59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CABE-C3E1-474D-BC9C-E72787847188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AB2-01FE-459F-98B2-81174C3F9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395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CABE-C3E1-474D-BC9C-E72787847188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AB2-01FE-459F-98B2-81174C3F9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395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CABE-C3E1-474D-BC9C-E72787847188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AB2-01FE-459F-98B2-81174C3F9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430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CABE-C3E1-474D-BC9C-E72787847188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AB2-01FE-459F-98B2-81174C3F9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013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2CABE-C3E1-474D-BC9C-E72787847188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0CAB2-01FE-459F-98B2-81174C3F9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19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2CABE-C3E1-474D-BC9C-E72787847188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0CAB2-01FE-459F-98B2-81174C3F9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633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11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mailto:nairs@email.arizona.edu" TargetMode="External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4399004"/>
            <a:ext cx="9144000" cy="896895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16"/>
          <p:cNvSpPr>
            <a:spLocks noGrp="1"/>
          </p:cNvSpPr>
          <p:nvPr>
            <p:ph type="body" sz="quarter" idx="10"/>
          </p:nvPr>
        </p:nvSpPr>
        <p:spPr>
          <a:xfrm>
            <a:off x="4146453" y="5299727"/>
            <a:ext cx="4876800" cy="1219200"/>
          </a:xfrm>
        </p:spPr>
        <p:txBody>
          <a:bodyPr/>
          <a:lstStyle/>
          <a:p>
            <a:r>
              <a:rPr lang="en-US" sz="2500" b="1" i="1" dirty="0">
                <a:solidFill>
                  <a:srgbClr val="003300"/>
                </a:solidFill>
                <a:latin typeface="Calibri" panose="020F0502020204030204" pitchFamily="34" charset="0"/>
              </a:rPr>
              <a:t>Shaku Nair</a:t>
            </a:r>
            <a:br>
              <a:rPr lang="en-US" sz="2500" b="1" i="1" dirty="0">
                <a:solidFill>
                  <a:srgbClr val="003300"/>
                </a:solidFill>
                <a:latin typeface="Calibri" panose="020F0502020204030204" pitchFamily="34" charset="0"/>
              </a:rPr>
            </a:br>
            <a:r>
              <a:rPr lang="en-US" sz="2500" i="1" dirty="0">
                <a:solidFill>
                  <a:srgbClr val="003300"/>
                </a:solidFill>
                <a:latin typeface="Calibri" panose="020F0502020204030204" pitchFamily="34" charset="0"/>
              </a:rPr>
              <a:t>University of Arizona  </a:t>
            </a:r>
          </a:p>
          <a:p>
            <a:r>
              <a:rPr lang="en-US" i="1" dirty="0">
                <a:solidFill>
                  <a:srgbClr val="003300"/>
                </a:solidFill>
                <a:latin typeface="Calibri" panose="020F0502020204030204" pitchFamily="34" charset="0"/>
              </a:rPr>
              <a:t>Maricopa Ag. Center</a:t>
            </a:r>
            <a:br>
              <a:rPr lang="en-US" i="1" dirty="0">
                <a:solidFill>
                  <a:srgbClr val="003300"/>
                </a:solidFill>
                <a:latin typeface="Calibri" panose="020F0502020204030204" pitchFamily="34" charset="0"/>
              </a:rPr>
            </a:br>
            <a:r>
              <a:rPr lang="en-US" i="1" dirty="0">
                <a:solidFill>
                  <a:srgbClr val="003300"/>
                </a:solidFill>
                <a:latin typeface="Calibri" panose="020F0502020204030204" pitchFamily="34" charset="0"/>
              </a:rPr>
              <a:t>37860 W. Smith-</a:t>
            </a:r>
            <a:r>
              <a:rPr lang="en-US" i="1" dirty="0" err="1">
                <a:solidFill>
                  <a:srgbClr val="003300"/>
                </a:solidFill>
                <a:latin typeface="Calibri" panose="020F0502020204030204" pitchFamily="34" charset="0"/>
              </a:rPr>
              <a:t>Enke</a:t>
            </a:r>
            <a:r>
              <a:rPr lang="en-US" i="1" dirty="0">
                <a:solidFill>
                  <a:srgbClr val="003300"/>
                </a:solidFill>
                <a:latin typeface="Calibri" panose="020F0502020204030204" pitchFamily="34" charset="0"/>
              </a:rPr>
              <a:t> Road</a:t>
            </a:r>
            <a:br>
              <a:rPr lang="en-US" i="1" dirty="0">
                <a:solidFill>
                  <a:srgbClr val="003300"/>
                </a:solidFill>
                <a:latin typeface="Calibri" panose="020F0502020204030204" pitchFamily="34" charset="0"/>
              </a:rPr>
            </a:br>
            <a:r>
              <a:rPr lang="en-US" i="1" dirty="0">
                <a:solidFill>
                  <a:srgbClr val="003300"/>
                </a:solidFill>
                <a:latin typeface="Calibri" panose="020F0502020204030204" pitchFamily="34" charset="0"/>
              </a:rPr>
              <a:t>Maricopa, AZ 85138</a:t>
            </a:r>
            <a:br>
              <a:rPr lang="en-US" sz="2500" i="1" dirty="0">
                <a:solidFill>
                  <a:srgbClr val="003300"/>
                </a:solidFill>
                <a:latin typeface="Calibri" panose="020F0502020204030204" pitchFamily="34" charset="0"/>
              </a:rPr>
            </a:br>
            <a:endParaRPr lang="en-US" sz="2500" dirty="0">
              <a:solidFill>
                <a:srgbClr val="003300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943600"/>
            <a:ext cx="3107694" cy="686964"/>
          </a:xfrm>
          <a:prstGeom prst="rect">
            <a:avLst/>
          </a:prstGeom>
        </p:spPr>
      </p:pic>
      <p:pic>
        <p:nvPicPr>
          <p:cNvPr id="10" name="Picture 4" descr="http://cals.arizona.edu/apmc/images/APMCOr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07" y="5791200"/>
            <a:ext cx="1121785" cy="93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4264849"/>
            <a:ext cx="8902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</a:rPr>
              <a:t>Biting, Stinging and Venomous Arthropods</a:t>
            </a:r>
            <a:r>
              <a:rPr lang="en-US" sz="2500" dirty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12" name="Rectangle 16"/>
          <p:cNvSpPr txBox="1">
            <a:spLocks/>
          </p:cNvSpPr>
          <p:nvPr/>
        </p:nvSpPr>
        <p:spPr>
          <a:xfrm>
            <a:off x="-35880" y="4958401"/>
            <a:ext cx="8355336" cy="1219200"/>
          </a:xfrm>
          <a:prstGeom prst="rect">
            <a:avLst/>
          </a:prstGeom>
        </p:spPr>
        <p:txBody>
          <a:bodyPr vert="horz" lIns="91440" tIns="0" rIns="91440" bIns="45720" rtlCol="0">
            <a:noAutofit/>
          </a:bodyPr>
          <a:lstStyle>
            <a:lvl1pPr marL="0" marR="0" indent="0" algn="r" defTabSz="685800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1800" i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br>
              <a:rPr lang="en-US" sz="2000" i="1" dirty="0">
                <a:solidFill>
                  <a:schemeClr val="bg1"/>
                </a:solidFill>
                <a:latin typeface="Calibri" panose="020F0502020204030204" pitchFamily="34" charset="0"/>
              </a:rPr>
            </a:b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098" name="Picture 2" descr="Image result for ant stinging and bit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047" y="722352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09000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641" y="247261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en-US" sz="4500" b="1" dirty="0">
                <a:solidFill>
                  <a:srgbClr val="7030A0"/>
                </a:solidFill>
                <a:latin typeface="+mn-lt"/>
              </a:rPr>
              <a:t>Bitin</a:t>
            </a:r>
            <a:r>
              <a:rPr lang="en-US" sz="4500" dirty="0">
                <a:solidFill>
                  <a:srgbClr val="7030A0"/>
                </a:solidFill>
              </a:rPr>
              <a:t>g or stinging?</a:t>
            </a:r>
            <a:endParaRPr lang="en-US" sz="4500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3" name="mos2">
            <a:hlinkClick r:id="" action="ppaction://media"/>
            <a:extLst>
              <a:ext uri="{FF2B5EF4-FFF2-40B4-BE49-F238E27FC236}">
                <a16:creationId xmlns:a16="http://schemas.microsoft.com/office/drawing/2014/main" id="{96C921F9-BBDF-47E6-946D-D48A12DA11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576" y="1600200"/>
            <a:ext cx="6985020" cy="39348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615FF5-F6CC-4BD3-AC9D-D94DFB4A4B0B}"/>
              </a:ext>
            </a:extLst>
          </p:cNvPr>
          <p:cNvSpPr/>
          <p:nvPr/>
        </p:nvSpPr>
        <p:spPr>
          <a:xfrm>
            <a:off x="529771" y="5535038"/>
            <a:ext cx="8084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Video: PBS Digital Studios, https://www.youtube.com/watch?v=rD8SmacBUcU&amp;t=2s</a:t>
            </a:r>
          </a:p>
        </p:txBody>
      </p:sp>
    </p:spTree>
    <p:extLst>
      <p:ext uri="{BB962C8B-B14F-4D97-AF65-F5344CB8AC3E}">
        <p14:creationId xmlns:p14="http://schemas.microsoft.com/office/powerpoint/2010/main" val="343682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024744" cy="1143000"/>
          </a:xfrm>
        </p:spPr>
        <p:txBody>
          <a:bodyPr>
            <a:normAutofit/>
          </a:bodyPr>
          <a:lstStyle/>
          <a:p>
            <a:r>
              <a:rPr lang="en-US" sz="4500" b="1" dirty="0">
                <a:solidFill>
                  <a:srgbClr val="7030A0"/>
                </a:solidFill>
                <a:latin typeface="+mn-lt"/>
              </a:rPr>
              <a:t>Bitin</a:t>
            </a:r>
            <a:r>
              <a:rPr lang="en-US" sz="4500" dirty="0">
                <a:solidFill>
                  <a:srgbClr val="7030A0"/>
                </a:solidFill>
              </a:rPr>
              <a:t>g vs. stinging</a:t>
            </a:r>
            <a:endParaRPr lang="en-US" sz="4500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2050" name="Picture 2" descr="Image result for honey bee stin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22" y="1167319"/>
            <a:ext cx="43815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wasp sting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344" y="1488026"/>
            <a:ext cx="4835656" cy="489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wasp stinge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" r="20934"/>
          <a:stretch/>
        </p:blipFill>
        <p:spPr bwMode="auto">
          <a:xfrm>
            <a:off x="539347" y="3725542"/>
            <a:ext cx="3647873" cy="284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8865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024744" cy="1143000"/>
          </a:xfrm>
        </p:spPr>
        <p:txBody>
          <a:bodyPr>
            <a:normAutofit/>
          </a:bodyPr>
          <a:lstStyle/>
          <a:p>
            <a:r>
              <a:rPr lang="en-US" sz="4500" b="1" dirty="0">
                <a:solidFill>
                  <a:srgbClr val="7030A0"/>
                </a:solidFill>
                <a:latin typeface="+mn-lt"/>
              </a:rPr>
              <a:t>Bitin</a:t>
            </a:r>
            <a:r>
              <a:rPr lang="en-US" sz="4500" dirty="0">
                <a:solidFill>
                  <a:srgbClr val="7030A0"/>
                </a:solidFill>
              </a:rPr>
              <a:t>g vs. stinging</a:t>
            </a:r>
            <a:endParaRPr lang="en-US" sz="4500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3" name="hb">
            <a:hlinkClick r:id="" action="ppaction://media"/>
            <a:extLst>
              <a:ext uri="{FF2B5EF4-FFF2-40B4-BE49-F238E27FC236}">
                <a16:creationId xmlns:a16="http://schemas.microsoft.com/office/drawing/2014/main" id="{47DF81A3-4F53-4539-9CF2-F0741967D4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7625" y="1600199"/>
            <a:ext cx="6948473" cy="39056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05C4F8-97EA-40A5-A5F5-C936D5DFC32F}"/>
              </a:ext>
            </a:extLst>
          </p:cNvPr>
          <p:cNvSpPr/>
          <p:nvPr/>
        </p:nvSpPr>
        <p:spPr>
          <a:xfrm>
            <a:off x="1021405" y="5549787"/>
            <a:ext cx="75409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Video: Arvin Pierce, https://www.youtube.com/watch?v=G-C77ujnLZo&amp;t=110s</a:t>
            </a:r>
          </a:p>
        </p:txBody>
      </p:sp>
    </p:spTree>
    <p:extLst>
      <p:ext uri="{BB962C8B-B14F-4D97-AF65-F5344CB8AC3E}">
        <p14:creationId xmlns:p14="http://schemas.microsoft.com/office/powerpoint/2010/main" val="973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024744" cy="1143000"/>
          </a:xfrm>
        </p:spPr>
        <p:txBody>
          <a:bodyPr>
            <a:normAutofit/>
          </a:bodyPr>
          <a:lstStyle/>
          <a:p>
            <a:r>
              <a:rPr lang="en-US" sz="4500" b="1" dirty="0">
                <a:solidFill>
                  <a:srgbClr val="7030A0"/>
                </a:solidFill>
                <a:latin typeface="+mn-lt"/>
              </a:rPr>
              <a:t>Bitin</a:t>
            </a:r>
            <a:r>
              <a:rPr lang="en-US" sz="4500" dirty="0">
                <a:solidFill>
                  <a:srgbClr val="7030A0"/>
                </a:solidFill>
              </a:rPr>
              <a:t>g vs. stinging</a:t>
            </a:r>
            <a:endParaRPr lang="en-US" sz="4500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3" name="wsp">
            <a:hlinkClick r:id="" action="ppaction://media"/>
            <a:extLst>
              <a:ext uri="{FF2B5EF4-FFF2-40B4-BE49-F238E27FC236}">
                <a16:creationId xmlns:a16="http://schemas.microsoft.com/office/drawing/2014/main" id="{0FF0D98A-4311-43C0-B8D8-486E4090C0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1600199"/>
            <a:ext cx="7170906" cy="40395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1335E8-25E1-457C-8D72-2E882E49F41A}"/>
              </a:ext>
            </a:extLst>
          </p:cNvPr>
          <p:cNvSpPr/>
          <p:nvPr/>
        </p:nvSpPr>
        <p:spPr>
          <a:xfrm>
            <a:off x="876582" y="5639752"/>
            <a:ext cx="57661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Video: Coyote Peterson, Brave Wilderness, </a:t>
            </a:r>
          </a:p>
          <a:p>
            <a:r>
              <a:rPr lang="en-US" dirty="0"/>
              <a:t>https://www.youtube.com/watch?v=EHJNGdFll4o&amp;t=1078s</a:t>
            </a:r>
          </a:p>
        </p:txBody>
      </p:sp>
    </p:spTree>
    <p:extLst>
      <p:ext uri="{BB962C8B-B14F-4D97-AF65-F5344CB8AC3E}">
        <p14:creationId xmlns:p14="http://schemas.microsoft.com/office/powerpoint/2010/main" val="250164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102" y="340567"/>
            <a:ext cx="7024744" cy="1143000"/>
          </a:xfrm>
        </p:spPr>
        <p:txBody>
          <a:bodyPr>
            <a:normAutofit/>
          </a:bodyPr>
          <a:lstStyle/>
          <a:p>
            <a:r>
              <a:rPr lang="en-US" sz="4500" dirty="0">
                <a:solidFill>
                  <a:srgbClr val="7030A0"/>
                </a:solidFill>
              </a:rPr>
              <a:t>Ovipositor</a:t>
            </a:r>
            <a:endParaRPr lang="en-US" sz="4500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1026" name="Picture 2" descr="Image result for ichneumon oviposi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14"/>
          <a:stretch/>
        </p:blipFill>
        <p:spPr bwMode="auto">
          <a:xfrm>
            <a:off x="5744610" y="3179989"/>
            <a:ext cx="2839552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ichneumon oviposi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74" y="1428749"/>
            <a:ext cx="4609246" cy="406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258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Venomous Insects</a:t>
            </a:r>
            <a:br>
              <a:rPr lang="en-US" dirty="0">
                <a:solidFill>
                  <a:schemeClr val="tx1"/>
                </a:solidFill>
                <a:cs typeface="+mj-cs"/>
              </a:rPr>
            </a:br>
            <a:r>
              <a:rPr lang="en-US" dirty="0">
                <a:solidFill>
                  <a:schemeClr val="tx1"/>
                </a:solidFill>
                <a:cs typeface="+mj-cs"/>
              </a:rPr>
              <a:t>Ants, Wasps, and Bees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Clr>
                <a:srgbClr val="000099"/>
              </a:buClr>
              <a:buSzPct val="90000"/>
              <a:buFont typeface="Symbol" charset="0"/>
              <a:buChar char="¨"/>
              <a:defRPr/>
            </a:pPr>
            <a:r>
              <a:rPr lang="en-US" dirty="0"/>
              <a:t>Order Hymenoptera</a:t>
            </a:r>
          </a:p>
          <a:p>
            <a:pPr>
              <a:lnSpc>
                <a:spcPct val="90000"/>
              </a:lnSpc>
              <a:buClr>
                <a:srgbClr val="000099"/>
              </a:buClr>
              <a:buSzPct val="90000"/>
              <a:buFont typeface="Symbol" charset="0"/>
              <a:buChar char="¨"/>
              <a:defRPr/>
            </a:pPr>
            <a:r>
              <a:rPr lang="en-US" sz="2400" dirty="0">
                <a:cs typeface="+mn-cs"/>
              </a:rPr>
              <a:t>Life Cycle</a:t>
            </a:r>
          </a:p>
          <a:p>
            <a:pPr lvl="1">
              <a:lnSpc>
                <a:spcPct val="90000"/>
              </a:lnSpc>
              <a:buClr>
                <a:srgbClr val="000099"/>
              </a:buClr>
              <a:buSzPct val="90000"/>
              <a:buFont typeface="Symbol" charset="0"/>
              <a:buChar char="¨"/>
              <a:defRPr/>
            </a:pPr>
            <a:r>
              <a:rPr lang="en-US" sz="2200" dirty="0">
                <a:cs typeface="+mn-cs"/>
              </a:rPr>
              <a:t>Larvae maggot-like mostly, some resemble caterpillars</a:t>
            </a:r>
          </a:p>
          <a:p>
            <a:pPr lvl="1">
              <a:lnSpc>
                <a:spcPct val="90000"/>
              </a:lnSpc>
              <a:buClr>
                <a:srgbClr val="000099"/>
              </a:buClr>
              <a:buSzPct val="90000"/>
              <a:buFont typeface="Symbol" charset="0"/>
              <a:buChar char="¨"/>
              <a:defRPr/>
            </a:pPr>
            <a:r>
              <a:rPr lang="en-US" dirty="0"/>
              <a:t>Go through complete metamorphosis</a:t>
            </a:r>
            <a:endParaRPr lang="en-US" sz="2200" dirty="0">
              <a:cs typeface="+mn-cs"/>
            </a:endParaRPr>
          </a:p>
          <a:p>
            <a:pPr lvl="1">
              <a:buClr>
                <a:srgbClr val="000099"/>
              </a:buClr>
              <a:buSzPct val="90000"/>
              <a:buFont typeface="Symbol" charset="0"/>
              <a:buChar char="¨"/>
              <a:defRPr/>
            </a:pPr>
            <a:r>
              <a:rPr lang="en-US" dirty="0"/>
              <a:t>Adults hard-bodied and </a:t>
            </a:r>
            <a:r>
              <a:rPr lang="en-US" dirty="0" err="1"/>
              <a:t>mostlywinged</a:t>
            </a:r>
            <a:endParaRPr lang="en-US" sz="2200" dirty="0">
              <a:cs typeface="+mn-cs"/>
            </a:endParaRPr>
          </a:p>
          <a:p>
            <a:pPr>
              <a:lnSpc>
                <a:spcPct val="90000"/>
              </a:lnSpc>
              <a:buClr>
                <a:srgbClr val="000099"/>
              </a:buClr>
              <a:buSzPct val="90000"/>
              <a:buFont typeface="Symbol" charset="0"/>
              <a:buChar char="¨"/>
              <a:defRPr/>
            </a:pPr>
            <a:r>
              <a:rPr lang="en-US" dirty="0"/>
              <a:t>Thin and transparent</a:t>
            </a:r>
            <a:r>
              <a:rPr lang="en-US" sz="2400" dirty="0">
                <a:cs typeface="+mn-cs"/>
              </a:rPr>
              <a:t> wings</a:t>
            </a:r>
          </a:p>
          <a:p>
            <a:pPr lvl="1">
              <a:lnSpc>
                <a:spcPct val="90000"/>
              </a:lnSpc>
              <a:buClr>
                <a:srgbClr val="000099"/>
              </a:buClr>
              <a:buSzPct val="90000"/>
              <a:buFont typeface="Symbol" charset="0"/>
              <a:buChar char="¨"/>
              <a:defRPr/>
            </a:pPr>
            <a:r>
              <a:rPr lang="en-US" sz="2000" dirty="0"/>
              <a:t>Hind wings smaller than front wings</a:t>
            </a:r>
          </a:p>
          <a:p>
            <a:pPr lvl="1">
              <a:lnSpc>
                <a:spcPct val="90000"/>
              </a:lnSpc>
              <a:buClr>
                <a:srgbClr val="000099"/>
              </a:buClr>
              <a:buSzPct val="90000"/>
              <a:buFont typeface="Symbol" charset="0"/>
              <a:buChar char="¨"/>
              <a:defRPr/>
            </a:pPr>
            <a:r>
              <a:rPr lang="en-US" sz="2000" dirty="0"/>
              <a:t>Tiny hooks (</a:t>
            </a:r>
            <a:r>
              <a:rPr lang="en-US" sz="2000" dirty="0" err="1"/>
              <a:t>hamuli</a:t>
            </a:r>
            <a:r>
              <a:rPr lang="en-US" sz="2000" dirty="0"/>
              <a:t>) join wings</a:t>
            </a:r>
            <a:endParaRPr lang="en-US" sz="2400" dirty="0">
              <a:cs typeface="+mn-cs"/>
            </a:endParaRPr>
          </a:p>
          <a:p>
            <a:pPr>
              <a:lnSpc>
                <a:spcPct val="90000"/>
              </a:lnSpc>
              <a:buClr>
                <a:srgbClr val="000099"/>
              </a:buClr>
              <a:buSzPct val="90000"/>
              <a:buFont typeface="Symbol" charset="0"/>
              <a:buChar char="¨"/>
              <a:defRPr/>
            </a:pPr>
            <a:r>
              <a:rPr lang="en-US" sz="2400" dirty="0">
                <a:cs typeface="+mn-cs"/>
              </a:rPr>
              <a:t>Mostly beneficial</a:t>
            </a:r>
          </a:p>
          <a:p>
            <a:pPr lvl="1">
              <a:lnSpc>
                <a:spcPct val="90000"/>
              </a:lnSpc>
              <a:buClr>
                <a:srgbClr val="000099"/>
              </a:buClr>
              <a:buSzPct val="90000"/>
              <a:buFont typeface="Symbol" charset="0"/>
              <a:buChar char="¨"/>
              <a:defRPr/>
            </a:pPr>
            <a:r>
              <a:rPr lang="en-US" sz="2000" dirty="0"/>
              <a:t>Pollinators, predators, parasites</a:t>
            </a:r>
          </a:p>
          <a:p>
            <a:pPr lvl="1">
              <a:lnSpc>
                <a:spcPct val="90000"/>
              </a:lnSpc>
              <a:buClr>
                <a:srgbClr val="000099"/>
              </a:buClr>
              <a:buSzPct val="90000"/>
              <a:buFont typeface="Symbol" charset="0"/>
              <a:buChar char="¨"/>
              <a:defRPr/>
            </a:pPr>
            <a:r>
              <a:rPr lang="en-US" sz="2000" dirty="0"/>
              <a:t>Provide honey and wax</a:t>
            </a:r>
          </a:p>
          <a:p>
            <a:pPr>
              <a:lnSpc>
                <a:spcPct val="90000"/>
              </a:lnSpc>
              <a:buClr>
                <a:srgbClr val="000099"/>
              </a:buClr>
              <a:buSzPct val="90000"/>
              <a:buFont typeface="Symbol" charset="0"/>
              <a:buChar char="¨"/>
              <a:defRPr/>
            </a:pPr>
            <a:r>
              <a:rPr lang="en-US" dirty="0"/>
              <a:t>Females usually have ovipositor modified for defense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012" y="3202158"/>
            <a:ext cx="2781338" cy="254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3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than 12,000 species of ants all over the world</a:t>
            </a:r>
          </a:p>
          <a:p>
            <a:r>
              <a:rPr lang="en-US" dirty="0"/>
              <a:t>Social insects</a:t>
            </a:r>
          </a:p>
          <a:p>
            <a:pPr lvl="1"/>
            <a:r>
              <a:rPr lang="en-US" dirty="0"/>
              <a:t>Workers</a:t>
            </a:r>
          </a:p>
          <a:p>
            <a:pPr lvl="1"/>
            <a:r>
              <a:rPr lang="en-US" dirty="0"/>
              <a:t>Males</a:t>
            </a:r>
          </a:p>
          <a:p>
            <a:pPr lvl="1"/>
            <a:r>
              <a:rPr lang="en-US" dirty="0"/>
              <a:t>Queen</a:t>
            </a:r>
          </a:p>
          <a:p>
            <a:pPr marL="349250" lvl="1" indent="0">
              <a:buNone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453492" y="3094904"/>
            <a:ext cx="5578867" cy="360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8024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476" y="92752"/>
            <a:ext cx="7886700" cy="1325563"/>
          </a:xfrm>
        </p:spPr>
        <p:txBody>
          <a:bodyPr/>
          <a:lstStyle/>
          <a:p>
            <a:r>
              <a:rPr lang="en-US" b="1" dirty="0">
                <a:latin typeface="Calibri "/>
              </a:rPr>
              <a:t>Ant </a:t>
            </a:r>
            <a:r>
              <a:rPr lang="en-US" b="1" dirty="0" err="1">
                <a:latin typeface="Calibri "/>
              </a:rPr>
              <a:t>vs</a:t>
            </a:r>
            <a:r>
              <a:rPr lang="en-US" b="1" dirty="0">
                <a:latin typeface="Calibri "/>
              </a:rPr>
              <a:t> Termite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483163" y="1253331"/>
            <a:ext cx="2900363" cy="4351338"/>
          </a:xfrm>
        </p:spPr>
        <p:txBody>
          <a:bodyPr>
            <a:normAutofit/>
          </a:bodyPr>
          <a:lstStyle/>
          <a:p>
            <a:r>
              <a:rPr lang="en-US" sz="2400" dirty="0"/>
              <a:t>Ants</a:t>
            </a:r>
          </a:p>
          <a:p>
            <a:pPr lvl="1"/>
            <a:r>
              <a:rPr lang="en-US" sz="2200" dirty="0"/>
              <a:t>Elbowed antenna</a:t>
            </a:r>
          </a:p>
          <a:p>
            <a:pPr lvl="1"/>
            <a:r>
              <a:rPr lang="en-US" sz="2200" dirty="0"/>
              <a:t>Skinny waist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497826" y="1253331"/>
            <a:ext cx="2900363" cy="4351338"/>
          </a:xfrm>
        </p:spPr>
        <p:txBody>
          <a:bodyPr>
            <a:normAutofit/>
          </a:bodyPr>
          <a:lstStyle/>
          <a:p>
            <a:r>
              <a:rPr lang="en-US" sz="2400" dirty="0"/>
              <a:t>Termites</a:t>
            </a:r>
          </a:p>
          <a:p>
            <a:pPr lvl="1"/>
            <a:r>
              <a:rPr lang="en-US" sz="2200" dirty="0"/>
              <a:t>Straight antenna</a:t>
            </a:r>
          </a:p>
          <a:p>
            <a:pPr lvl="1"/>
            <a:r>
              <a:rPr lang="en-US" sz="2200" dirty="0"/>
              <a:t>Thick waist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300379" y="2578894"/>
            <a:ext cx="4713371" cy="36919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502793" y="4346311"/>
            <a:ext cx="2474004" cy="15534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5" y="4239889"/>
            <a:ext cx="2202841" cy="165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75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Stinging 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Can be very painful</a:t>
            </a:r>
          </a:p>
          <a:p>
            <a:r>
              <a:rPr lang="en-US" dirty="0"/>
              <a:t>In response to danger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8038" y="2482860"/>
            <a:ext cx="3377104" cy="422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49275" y="3684583"/>
            <a:ext cx="4178414" cy="301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2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905000"/>
          </a:xfrm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>
              <a:defRPr/>
            </a:pPr>
            <a:r>
              <a:rPr lang="en-US" sz="5400" b="0" dirty="0">
                <a:solidFill>
                  <a:schemeClr val="tx1"/>
                </a:solidFill>
                <a:latin typeface="+mn-lt"/>
                <a:cs typeface="+mj-cs"/>
              </a:rPr>
              <a:t>Bees and Wasps</a:t>
            </a:r>
            <a:endParaRPr lang="en-US" sz="4000" b="0" dirty="0">
              <a:solidFill>
                <a:schemeClr val="tx1"/>
              </a:solidFill>
              <a:latin typeface="+mn-lt"/>
              <a:cs typeface="+mj-cs"/>
            </a:endParaRPr>
          </a:p>
        </p:txBody>
      </p:sp>
      <p:pic>
        <p:nvPicPr>
          <p:cNvPr id="50179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038" y="5334000"/>
            <a:ext cx="1376362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0180" name="Picture 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600200"/>
            <a:ext cx="173672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1219200" y="2743200"/>
            <a:ext cx="6781800" cy="216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4163" indent="-2841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  <a:buSzPct val="110000"/>
              <a:buFontTx/>
              <a:buChar char="•"/>
              <a:defRPr/>
            </a:pPr>
            <a:r>
              <a:rPr lang="en-US" sz="3200" b="1" dirty="0">
                <a:latin typeface="+mn-lt"/>
                <a:cs typeface="+mn-cs"/>
              </a:rPr>
              <a:t>Primary concern about the group is their defensive behavior - they sting</a:t>
            </a:r>
          </a:p>
          <a:p>
            <a:pPr>
              <a:lnSpc>
                <a:spcPct val="95000"/>
              </a:lnSpc>
              <a:spcBef>
                <a:spcPct val="20000"/>
              </a:spcBef>
              <a:spcAft>
                <a:spcPct val="20000"/>
              </a:spcAft>
              <a:buClr>
                <a:srgbClr val="FF0000"/>
              </a:buClr>
              <a:buSzPct val="110000"/>
              <a:buFontTx/>
              <a:buChar char="•"/>
              <a:defRPr/>
            </a:pPr>
            <a:r>
              <a:rPr lang="en-US" sz="3200" b="1" dirty="0">
                <a:latin typeface="+mn-lt"/>
                <a:cs typeface="+mn-cs"/>
              </a:rPr>
              <a:t>As many as 10 - 15% of residents will be stung in any given year</a:t>
            </a:r>
          </a:p>
        </p:txBody>
      </p:sp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28813"/>
            <a:ext cx="2438400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16933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307890"/>
            <a:ext cx="7024744" cy="1143000"/>
          </a:xfrm>
        </p:spPr>
        <p:txBody>
          <a:bodyPr>
            <a:normAutofit/>
          </a:bodyPr>
          <a:lstStyle/>
          <a:p>
            <a:r>
              <a:rPr lang="en-US" sz="4500" b="1" dirty="0">
                <a:solidFill>
                  <a:srgbClr val="7030A0"/>
                </a:solidFill>
                <a:latin typeface="+mn-lt"/>
              </a:rPr>
              <a:t>Overview</a:t>
            </a:r>
          </a:p>
        </p:txBody>
      </p:sp>
      <p:sp>
        <p:nvSpPr>
          <p:cNvPr id="5" name="Rectangle 4"/>
          <p:cNvSpPr/>
          <p:nvPr/>
        </p:nvSpPr>
        <p:spPr>
          <a:xfrm>
            <a:off x="4880919" y="2514600"/>
            <a:ext cx="457200" cy="216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304054" y="2928552"/>
            <a:ext cx="457200" cy="305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677762" y="2469892"/>
            <a:ext cx="457200" cy="305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786744" y="3985273"/>
            <a:ext cx="457200" cy="228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5517893" cy="2119183"/>
          </a:xfrm>
        </p:spPr>
        <p:txBody>
          <a:bodyPr>
            <a:normAutofit/>
          </a:bodyPr>
          <a:lstStyle/>
          <a:p>
            <a:r>
              <a:rPr lang="en-US" sz="3000" b="1" dirty="0"/>
              <a:t>Modes of Action</a:t>
            </a:r>
          </a:p>
          <a:p>
            <a:r>
              <a:rPr lang="en-US" sz="3000" b="1" dirty="0"/>
              <a:t>Venomous Ants, Wasps, &amp; Bees</a:t>
            </a:r>
          </a:p>
          <a:p>
            <a:r>
              <a:rPr lang="en-US" sz="3000" b="1" dirty="0"/>
              <a:t>Venomous Arachnids</a:t>
            </a:r>
          </a:p>
          <a:p>
            <a:r>
              <a:rPr lang="en-US" sz="3000" b="1" dirty="0"/>
              <a:t>Other Dangerous Insects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8119" y="3588700"/>
            <a:ext cx="3703414" cy="2462770"/>
          </a:xfrm>
          <a:prstGeom prst="rect">
            <a:avLst/>
          </a:prstGeom>
        </p:spPr>
      </p:pic>
      <p:pic>
        <p:nvPicPr>
          <p:cNvPr id="12" name="Picture 11" descr="1280px-Bumble-bee-on-thistle-flow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14" y="3868695"/>
            <a:ext cx="3703414" cy="258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66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5400">
                <a:solidFill>
                  <a:schemeClr val="tx1"/>
                </a:solidFill>
                <a:cs typeface="+mj-cs"/>
              </a:rPr>
              <a:t>Wasp or Bee?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343400" cy="41148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15000"/>
              </a:spcBef>
              <a:spcAft>
                <a:spcPct val="20000"/>
              </a:spcAft>
              <a:buClr>
                <a:srgbClr val="FF0000"/>
              </a:buClr>
              <a:defRPr/>
            </a:pPr>
            <a:r>
              <a:rPr lang="en-US">
                <a:cs typeface="+mn-cs"/>
              </a:rPr>
              <a:t>Most people cannot distinguish between the two</a:t>
            </a:r>
          </a:p>
          <a:p>
            <a:pPr>
              <a:lnSpc>
                <a:spcPct val="90000"/>
              </a:lnSpc>
              <a:spcBef>
                <a:spcPct val="15000"/>
              </a:spcBef>
              <a:spcAft>
                <a:spcPct val="20000"/>
              </a:spcAft>
              <a:buClr>
                <a:srgbClr val="FF0000"/>
              </a:buClr>
              <a:defRPr/>
            </a:pPr>
            <a:r>
              <a:rPr lang="en-US">
                <a:cs typeface="+mn-cs"/>
              </a:rPr>
              <a:t>Most stings are caused by wasps</a:t>
            </a:r>
          </a:p>
          <a:p>
            <a:pPr>
              <a:lnSpc>
                <a:spcPct val="90000"/>
              </a:lnSpc>
              <a:spcBef>
                <a:spcPct val="15000"/>
              </a:spcBef>
              <a:spcAft>
                <a:spcPct val="20000"/>
              </a:spcAft>
              <a:buClr>
                <a:srgbClr val="FF0000"/>
              </a:buClr>
              <a:defRPr/>
            </a:pPr>
            <a:r>
              <a:rPr lang="en-US">
                <a:cs typeface="+mn-cs"/>
              </a:rPr>
              <a:t>Proper control depends on identification</a:t>
            </a:r>
          </a:p>
        </p:txBody>
      </p:sp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63" y="1600200"/>
            <a:ext cx="3657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195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+mn-lt"/>
                <a:cs typeface="+mj-cs"/>
              </a:rPr>
              <a:t>Major Differences Between </a:t>
            </a:r>
            <a:br>
              <a:rPr lang="en-US" dirty="0">
                <a:solidFill>
                  <a:schemeClr val="tx1"/>
                </a:solidFill>
                <a:latin typeface="+mn-lt"/>
                <a:cs typeface="+mj-cs"/>
              </a:rPr>
            </a:br>
            <a:r>
              <a:rPr lang="en-US" dirty="0">
                <a:solidFill>
                  <a:schemeClr val="tx1"/>
                </a:solidFill>
                <a:latin typeface="+mn-lt"/>
                <a:cs typeface="+mj-cs"/>
              </a:rPr>
              <a:t>Bees and Wasps</a:t>
            </a:r>
          </a:p>
        </p:txBody>
      </p:sp>
      <p:pic>
        <p:nvPicPr>
          <p:cNvPr id="52227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981200"/>
            <a:ext cx="20574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2228" name="Picture 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334000"/>
            <a:ext cx="1865313" cy="121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457200" y="2438400"/>
            <a:ext cx="5876925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marL="568325" indent="-568325">
              <a:defRPr/>
            </a:pPr>
            <a:r>
              <a:rPr lang="en-US" sz="3600">
                <a:solidFill>
                  <a:schemeClr val="tx2"/>
                </a:solidFill>
                <a:cs typeface="+mn-cs"/>
              </a:rPr>
              <a:t>1.  Wasps are predatory; bees feed on plant products</a:t>
            </a:r>
          </a:p>
          <a:p>
            <a:pPr marL="568325" indent="-568325">
              <a:defRPr/>
            </a:pPr>
            <a:endParaRPr lang="en-US" sz="3600">
              <a:solidFill>
                <a:schemeClr val="tx2"/>
              </a:solidFill>
              <a:cs typeface="+mn-cs"/>
            </a:endParaRPr>
          </a:p>
          <a:p>
            <a:pPr marL="568325" indent="-568325">
              <a:defRPr/>
            </a:pPr>
            <a:r>
              <a:rPr lang="en-US" sz="3600">
                <a:solidFill>
                  <a:schemeClr val="tx2"/>
                </a:solidFill>
                <a:cs typeface="+mn-cs"/>
              </a:rPr>
              <a:t>2.  Bees are hairy and have plumose or branched hairs</a:t>
            </a:r>
          </a:p>
        </p:txBody>
      </p:sp>
      <p:grpSp>
        <p:nvGrpSpPr>
          <p:cNvPr id="52230" name="Group 6"/>
          <p:cNvGrpSpPr>
            <a:grpSpLocks/>
          </p:cNvGrpSpPr>
          <p:nvPr/>
        </p:nvGrpSpPr>
        <p:grpSpPr bwMode="auto">
          <a:xfrm>
            <a:off x="7086600" y="4191000"/>
            <a:ext cx="1449388" cy="1906588"/>
            <a:chOff x="2640" y="2880"/>
            <a:chExt cx="913" cy="1201"/>
          </a:xfrm>
        </p:grpSpPr>
        <p:sp>
          <p:nvSpPr>
            <p:cNvPr id="52231" name="Freeform 7"/>
            <p:cNvSpPr>
              <a:spLocks/>
            </p:cNvSpPr>
            <p:nvPr/>
          </p:nvSpPr>
          <p:spPr bwMode="auto">
            <a:xfrm>
              <a:off x="2640" y="3120"/>
              <a:ext cx="913" cy="961"/>
            </a:xfrm>
            <a:custGeom>
              <a:avLst/>
              <a:gdLst>
                <a:gd name="T0" fmla="*/ 912 w 913"/>
                <a:gd name="T1" fmla="*/ 0 h 961"/>
                <a:gd name="T2" fmla="*/ 872 w 913"/>
                <a:gd name="T3" fmla="*/ 6 h 961"/>
                <a:gd name="T4" fmla="*/ 830 w 913"/>
                <a:gd name="T5" fmla="*/ 27 h 961"/>
                <a:gd name="T6" fmla="*/ 799 w 913"/>
                <a:gd name="T7" fmla="*/ 38 h 961"/>
                <a:gd name="T8" fmla="*/ 758 w 913"/>
                <a:gd name="T9" fmla="*/ 69 h 961"/>
                <a:gd name="T10" fmla="*/ 736 w 913"/>
                <a:gd name="T11" fmla="*/ 69 h 961"/>
                <a:gd name="T12" fmla="*/ 706 w 913"/>
                <a:gd name="T13" fmla="*/ 90 h 961"/>
                <a:gd name="T14" fmla="*/ 664 w 913"/>
                <a:gd name="T15" fmla="*/ 121 h 961"/>
                <a:gd name="T16" fmla="*/ 653 w 913"/>
                <a:gd name="T17" fmla="*/ 143 h 961"/>
                <a:gd name="T18" fmla="*/ 623 w 913"/>
                <a:gd name="T19" fmla="*/ 152 h 961"/>
                <a:gd name="T20" fmla="*/ 601 w 913"/>
                <a:gd name="T21" fmla="*/ 174 h 961"/>
                <a:gd name="T22" fmla="*/ 570 w 913"/>
                <a:gd name="T23" fmla="*/ 205 h 961"/>
                <a:gd name="T24" fmla="*/ 540 w 913"/>
                <a:gd name="T25" fmla="*/ 227 h 961"/>
                <a:gd name="T26" fmla="*/ 509 w 913"/>
                <a:gd name="T27" fmla="*/ 247 h 961"/>
                <a:gd name="T28" fmla="*/ 477 w 913"/>
                <a:gd name="T29" fmla="*/ 268 h 961"/>
                <a:gd name="T30" fmla="*/ 446 w 913"/>
                <a:gd name="T31" fmla="*/ 300 h 961"/>
                <a:gd name="T32" fmla="*/ 446 w 913"/>
                <a:gd name="T33" fmla="*/ 321 h 961"/>
                <a:gd name="T34" fmla="*/ 415 w 913"/>
                <a:gd name="T35" fmla="*/ 341 h 961"/>
                <a:gd name="T36" fmla="*/ 394 w 913"/>
                <a:gd name="T37" fmla="*/ 352 h 961"/>
                <a:gd name="T38" fmla="*/ 363 w 913"/>
                <a:gd name="T39" fmla="*/ 383 h 961"/>
                <a:gd name="T40" fmla="*/ 332 w 913"/>
                <a:gd name="T41" fmla="*/ 414 h 961"/>
                <a:gd name="T42" fmla="*/ 321 w 913"/>
                <a:gd name="T43" fmla="*/ 436 h 961"/>
                <a:gd name="T44" fmla="*/ 291 w 913"/>
                <a:gd name="T45" fmla="*/ 467 h 961"/>
                <a:gd name="T46" fmla="*/ 269 w 913"/>
                <a:gd name="T47" fmla="*/ 489 h 961"/>
                <a:gd name="T48" fmla="*/ 249 w 913"/>
                <a:gd name="T49" fmla="*/ 520 h 961"/>
                <a:gd name="T50" fmla="*/ 228 w 913"/>
                <a:gd name="T51" fmla="*/ 540 h 961"/>
                <a:gd name="T52" fmla="*/ 208 w 913"/>
                <a:gd name="T53" fmla="*/ 562 h 961"/>
                <a:gd name="T54" fmla="*/ 186 w 913"/>
                <a:gd name="T55" fmla="*/ 593 h 961"/>
                <a:gd name="T56" fmla="*/ 176 w 913"/>
                <a:gd name="T57" fmla="*/ 614 h 961"/>
                <a:gd name="T58" fmla="*/ 155 w 913"/>
                <a:gd name="T59" fmla="*/ 645 h 961"/>
                <a:gd name="T60" fmla="*/ 145 w 913"/>
                <a:gd name="T61" fmla="*/ 677 h 961"/>
                <a:gd name="T62" fmla="*/ 125 w 913"/>
                <a:gd name="T63" fmla="*/ 698 h 961"/>
                <a:gd name="T64" fmla="*/ 114 w 913"/>
                <a:gd name="T65" fmla="*/ 729 h 961"/>
                <a:gd name="T66" fmla="*/ 93 w 913"/>
                <a:gd name="T67" fmla="*/ 740 h 961"/>
                <a:gd name="T68" fmla="*/ 83 w 913"/>
                <a:gd name="T69" fmla="*/ 782 h 961"/>
                <a:gd name="T70" fmla="*/ 62 w 913"/>
                <a:gd name="T71" fmla="*/ 824 h 961"/>
                <a:gd name="T72" fmla="*/ 51 w 913"/>
                <a:gd name="T73" fmla="*/ 855 h 961"/>
                <a:gd name="T74" fmla="*/ 31 w 913"/>
                <a:gd name="T75" fmla="*/ 876 h 961"/>
                <a:gd name="T76" fmla="*/ 20 w 913"/>
                <a:gd name="T77" fmla="*/ 907 h 961"/>
                <a:gd name="T78" fmla="*/ 10 w 913"/>
                <a:gd name="T79" fmla="*/ 939 h 961"/>
                <a:gd name="T80" fmla="*/ 0 w 913"/>
                <a:gd name="T81" fmla="*/ 960 h 9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13" h="961">
                  <a:moveTo>
                    <a:pt x="912" y="0"/>
                  </a:moveTo>
                  <a:lnTo>
                    <a:pt x="872" y="6"/>
                  </a:lnTo>
                  <a:lnTo>
                    <a:pt x="830" y="27"/>
                  </a:lnTo>
                  <a:lnTo>
                    <a:pt x="799" y="38"/>
                  </a:lnTo>
                  <a:lnTo>
                    <a:pt x="758" y="69"/>
                  </a:lnTo>
                  <a:lnTo>
                    <a:pt x="736" y="69"/>
                  </a:lnTo>
                  <a:lnTo>
                    <a:pt x="706" y="90"/>
                  </a:lnTo>
                  <a:lnTo>
                    <a:pt x="664" y="121"/>
                  </a:lnTo>
                  <a:lnTo>
                    <a:pt x="653" y="143"/>
                  </a:lnTo>
                  <a:lnTo>
                    <a:pt x="623" y="152"/>
                  </a:lnTo>
                  <a:lnTo>
                    <a:pt x="601" y="174"/>
                  </a:lnTo>
                  <a:lnTo>
                    <a:pt x="570" y="205"/>
                  </a:lnTo>
                  <a:lnTo>
                    <a:pt x="540" y="227"/>
                  </a:lnTo>
                  <a:lnTo>
                    <a:pt x="509" y="247"/>
                  </a:lnTo>
                  <a:lnTo>
                    <a:pt x="477" y="268"/>
                  </a:lnTo>
                  <a:lnTo>
                    <a:pt x="446" y="300"/>
                  </a:lnTo>
                  <a:lnTo>
                    <a:pt x="446" y="321"/>
                  </a:lnTo>
                  <a:lnTo>
                    <a:pt x="415" y="341"/>
                  </a:lnTo>
                  <a:lnTo>
                    <a:pt x="394" y="352"/>
                  </a:lnTo>
                  <a:lnTo>
                    <a:pt x="363" y="383"/>
                  </a:lnTo>
                  <a:lnTo>
                    <a:pt x="332" y="414"/>
                  </a:lnTo>
                  <a:lnTo>
                    <a:pt x="321" y="436"/>
                  </a:lnTo>
                  <a:lnTo>
                    <a:pt x="291" y="467"/>
                  </a:lnTo>
                  <a:lnTo>
                    <a:pt x="269" y="489"/>
                  </a:lnTo>
                  <a:lnTo>
                    <a:pt x="249" y="520"/>
                  </a:lnTo>
                  <a:lnTo>
                    <a:pt x="228" y="540"/>
                  </a:lnTo>
                  <a:lnTo>
                    <a:pt x="208" y="562"/>
                  </a:lnTo>
                  <a:lnTo>
                    <a:pt x="186" y="593"/>
                  </a:lnTo>
                  <a:lnTo>
                    <a:pt x="176" y="614"/>
                  </a:lnTo>
                  <a:lnTo>
                    <a:pt x="155" y="645"/>
                  </a:lnTo>
                  <a:lnTo>
                    <a:pt x="145" y="677"/>
                  </a:lnTo>
                  <a:lnTo>
                    <a:pt x="125" y="698"/>
                  </a:lnTo>
                  <a:lnTo>
                    <a:pt x="114" y="729"/>
                  </a:lnTo>
                  <a:lnTo>
                    <a:pt x="93" y="740"/>
                  </a:lnTo>
                  <a:lnTo>
                    <a:pt x="83" y="782"/>
                  </a:lnTo>
                  <a:lnTo>
                    <a:pt x="62" y="824"/>
                  </a:lnTo>
                  <a:lnTo>
                    <a:pt x="51" y="855"/>
                  </a:lnTo>
                  <a:lnTo>
                    <a:pt x="31" y="876"/>
                  </a:lnTo>
                  <a:lnTo>
                    <a:pt x="20" y="907"/>
                  </a:lnTo>
                  <a:lnTo>
                    <a:pt x="10" y="939"/>
                  </a:lnTo>
                  <a:lnTo>
                    <a:pt x="0" y="960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2232" name="Freeform 8"/>
            <p:cNvSpPr>
              <a:spLocks/>
            </p:cNvSpPr>
            <p:nvPr/>
          </p:nvSpPr>
          <p:spPr bwMode="auto">
            <a:xfrm>
              <a:off x="3241" y="2880"/>
              <a:ext cx="216" cy="403"/>
            </a:xfrm>
            <a:custGeom>
              <a:avLst/>
              <a:gdLst>
                <a:gd name="T0" fmla="*/ 215 w 216"/>
                <a:gd name="T1" fmla="*/ 0 h 403"/>
                <a:gd name="T2" fmla="*/ 215 w 216"/>
                <a:gd name="T3" fmla="*/ 21 h 403"/>
                <a:gd name="T4" fmla="*/ 205 w 216"/>
                <a:gd name="T5" fmla="*/ 41 h 403"/>
                <a:gd name="T6" fmla="*/ 185 w 216"/>
                <a:gd name="T7" fmla="*/ 51 h 403"/>
                <a:gd name="T8" fmla="*/ 176 w 216"/>
                <a:gd name="T9" fmla="*/ 80 h 403"/>
                <a:gd name="T10" fmla="*/ 156 w 216"/>
                <a:gd name="T11" fmla="*/ 90 h 403"/>
                <a:gd name="T12" fmla="*/ 146 w 216"/>
                <a:gd name="T13" fmla="*/ 119 h 403"/>
                <a:gd name="T14" fmla="*/ 127 w 216"/>
                <a:gd name="T15" fmla="*/ 139 h 403"/>
                <a:gd name="T16" fmla="*/ 117 w 216"/>
                <a:gd name="T17" fmla="*/ 168 h 403"/>
                <a:gd name="T18" fmla="*/ 98 w 216"/>
                <a:gd name="T19" fmla="*/ 197 h 403"/>
                <a:gd name="T20" fmla="*/ 88 w 216"/>
                <a:gd name="T21" fmla="*/ 217 h 403"/>
                <a:gd name="T22" fmla="*/ 78 w 216"/>
                <a:gd name="T23" fmla="*/ 246 h 403"/>
                <a:gd name="T24" fmla="*/ 59 w 216"/>
                <a:gd name="T25" fmla="*/ 275 h 403"/>
                <a:gd name="T26" fmla="*/ 49 w 216"/>
                <a:gd name="T27" fmla="*/ 295 h 403"/>
                <a:gd name="T28" fmla="*/ 39 w 216"/>
                <a:gd name="T29" fmla="*/ 324 h 403"/>
                <a:gd name="T30" fmla="*/ 29 w 216"/>
                <a:gd name="T31" fmla="*/ 353 h 403"/>
                <a:gd name="T32" fmla="*/ 10 w 216"/>
                <a:gd name="T33" fmla="*/ 373 h 403"/>
                <a:gd name="T34" fmla="*/ 0 w 216"/>
                <a:gd name="T35" fmla="*/ 402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6" h="403">
                  <a:moveTo>
                    <a:pt x="215" y="0"/>
                  </a:moveTo>
                  <a:lnTo>
                    <a:pt x="215" y="21"/>
                  </a:lnTo>
                  <a:lnTo>
                    <a:pt x="205" y="41"/>
                  </a:lnTo>
                  <a:lnTo>
                    <a:pt x="185" y="51"/>
                  </a:lnTo>
                  <a:lnTo>
                    <a:pt x="176" y="80"/>
                  </a:lnTo>
                  <a:lnTo>
                    <a:pt x="156" y="90"/>
                  </a:lnTo>
                  <a:lnTo>
                    <a:pt x="146" y="119"/>
                  </a:lnTo>
                  <a:lnTo>
                    <a:pt x="127" y="139"/>
                  </a:lnTo>
                  <a:lnTo>
                    <a:pt x="117" y="168"/>
                  </a:lnTo>
                  <a:lnTo>
                    <a:pt x="98" y="197"/>
                  </a:lnTo>
                  <a:lnTo>
                    <a:pt x="88" y="217"/>
                  </a:lnTo>
                  <a:lnTo>
                    <a:pt x="78" y="246"/>
                  </a:lnTo>
                  <a:lnTo>
                    <a:pt x="59" y="275"/>
                  </a:lnTo>
                  <a:lnTo>
                    <a:pt x="49" y="295"/>
                  </a:lnTo>
                  <a:lnTo>
                    <a:pt x="39" y="324"/>
                  </a:lnTo>
                  <a:lnTo>
                    <a:pt x="29" y="353"/>
                  </a:lnTo>
                  <a:lnTo>
                    <a:pt x="10" y="373"/>
                  </a:lnTo>
                  <a:lnTo>
                    <a:pt x="0" y="402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2233" name="Freeform 9"/>
            <p:cNvSpPr>
              <a:spLocks/>
            </p:cNvSpPr>
            <p:nvPr/>
          </p:nvSpPr>
          <p:spPr bwMode="auto">
            <a:xfrm>
              <a:off x="2919" y="3456"/>
              <a:ext cx="490" cy="149"/>
            </a:xfrm>
            <a:custGeom>
              <a:avLst/>
              <a:gdLst>
                <a:gd name="T0" fmla="*/ 489 w 490"/>
                <a:gd name="T1" fmla="*/ 0 h 149"/>
                <a:gd name="T2" fmla="*/ 468 w 490"/>
                <a:gd name="T3" fmla="*/ 2 h 149"/>
                <a:gd name="T4" fmla="*/ 439 w 490"/>
                <a:gd name="T5" fmla="*/ 2 h 149"/>
                <a:gd name="T6" fmla="*/ 410 w 490"/>
                <a:gd name="T7" fmla="*/ 2 h 149"/>
                <a:gd name="T8" fmla="*/ 390 w 490"/>
                <a:gd name="T9" fmla="*/ 2 h 149"/>
                <a:gd name="T10" fmla="*/ 361 w 490"/>
                <a:gd name="T11" fmla="*/ 11 h 149"/>
                <a:gd name="T12" fmla="*/ 341 w 490"/>
                <a:gd name="T13" fmla="*/ 11 h 149"/>
                <a:gd name="T14" fmla="*/ 312 w 490"/>
                <a:gd name="T15" fmla="*/ 21 h 149"/>
                <a:gd name="T16" fmla="*/ 283 w 490"/>
                <a:gd name="T17" fmla="*/ 21 h 149"/>
                <a:gd name="T18" fmla="*/ 254 w 490"/>
                <a:gd name="T19" fmla="*/ 21 h 149"/>
                <a:gd name="T20" fmla="*/ 224 w 490"/>
                <a:gd name="T21" fmla="*/ 31 h 149"/>
                <a:gd name="T22" fmla="*/ 195 w 490"/>
                <a:gd name="T23" fmla="*/ 41 h 149"/>
                <a:gd name="T24" fmla="*/ 166 w 490"/>
                <a:gd name="T25" fmla="*/ 60 h 149"/>
                <a:gd name="T26" fmla="*/ 146 w 490"/>
                <a:gd name="T27" fmla="*/ 70 h 149"/>
                <a:gd name="T28" fmla="*/ 117 w 490"/>
                <a:gd name="T29" fmla="*/ 80 h 149"/>
                <a:gd name="T30" fmla="*/ 88 w 490"/>
                <a:gd name="T31" fmla="*/ 89 h 149"/>
                <a:gd name="T32" fmla="*/ 78 w 490"/>
                <a:gd name="T33" fmla="*/ 109 h 149"/>
                <a:gd name="T34" fmla="*/ 49 w 490"/>
                <a:gd name="T35" fmla="*/ 119 h 149"/>
                <a:gd name="T36" fmla="*/ 29 w 490"/>
                <a:gd name="T37" fmla="*/ 128 h 149"/>
                <a:gd name="T38" fmla="*/ 20 w 490"/>
                <a:gd name="T39" fmla="*/ 148 h 149"/>
                <a:gd name="T40" fmla="*/ 0 w 490"/>
                <a:gd name="T41" fmla="*/ 148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0" h="149">
                  <a:moveTo>
                    <a:pt x="489" y="0"/>
                  </a:moveTo>
                  <a:lnTo>
                    <a:pt x="468" y="2"/>
                  </a:lnTo>
                  <a:lnTo>
                    <a:pt x="439" y="2"/>
                  </a:lnTo>
                  <a:lnTo>
                    <a:pt x="410" y="2"/>
                  </a:lnTo>
                  <a:lnTo>
                    <a:pt x="390" y="2"/>
                  </a:lnTo>
                  <a:lnTo>
                    <a:pt x="361" y="11"/>
                  </a:lnTo>
                  <a:lnTo>
                    <a:pt x="341" y="11"/>
                  </a:lnTo>
                  <a:lnTo>
                    <a:pt x="312" y="21"/>
                  </a:lnTo>
                  <a:lnTo>
                    <a:pt x="283" y="21"/>
                  </a:lnTo>
                  <a:lnTo>
                    <a:pt x="254" y="21"/>
                  </a:lnTo>
                  <a:lnTo>
                    <a:pt x="224" y="31"/>
                  </a:lnTo>
                  <a:lnTo>
                    <a:pt x="195" y="41"/>
                  </a:lnTo>
                  <a:lnTo>
                    <a:pt x="166" y="60"/>
                  </a:lnTo>
                  <a:lnTo>
                    <a:pt x="146" y="70"/>
                  </a:lnTo>
                  <a:lnTo>
                    <a:pt x="117" y="80"/>
                  </a:lnTo>
                  <a:lnTo>
                    <a:pt x="88" y="89"/>
                  </a:lnTo>
                  <a:lnTo>
                    <a:pt x="78" y="109"/>
                  </a:lnTo>
                  <a:lnTo>
                    <a:pt x="49" y="119"/>
                  </a:lnTo>
                  <a:lnTo>
                    <a:pt x="29" y="128"/>
                  </a:lnTo>
                  <a:lnTo>
                    <a:pt x="20" y="148"/>
                  </a:lnTo>
                  <a:lnTo>
                    <a:pt x="0" y="148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2234" name="Freeform 10"/>
            <p:cNvSpPr>
              <a:spLocks/>
            </p:cNvSpPr>
            <p:nvPr/>
          </p:nvSpPr>
          <p:spPr bwMode="auto">
            <a:xfrm>
              <a:off x="2773" y="3264"/>
              <a:ext cx="108" cy="546"/>
            </a:xfrm>
            <a:custGeom>
              <a:avLst/>
              <a:gdLst>
                <a:gd name="T0" fmla="*/ 107 w 108"/>
                <a:gd name="T1" fmla="*/ 0 h 546"/>
                <a:gd name="T2" fmla="*/ 107 w 108"/>
                <a:gd name="T3" fmla="*/ 28 h 546"/>
                <a:gd name="T4" fmla="*/ 97 w 108"/>
                <a:gd name="T5" fmla="*/ 57 h 546"/>
                <a:gd name="T6" fmla="*/ 97 w 108"/>
                <a:gd name="T7" fmla="*/ 86 h 546"/>
                <a:gd name="T8" fmla="*/ 97 w 108"/>
                <a:gd name="T9" fmla="*/ 106 h 546"/>
                <a:gd name="T10" fmla="*/ 87 w 108"/>
                <a:gd name="T11" fmla="*/ 135 h 546"/>
                <a:gd name="T12" fmla="*/ 87 w 108"/>
                <a:gd name="T13" fmla="*/ 155 h 546"/>
                <a:gd name="T14" fmla="*/ 78 w 108"/>
                <a:gd name="T15" fmla="*/ 184 h 546"/>
                <a:gd name="T16" fmla="*/ 78 w 108"/>
                <a:gd name="T17" fmla="*/ 213 h 546"/>
                <a:gd name="T18" fmla="*/ 68 w 108"/>
                <a:gd name="T19" fmla="*/ 233 h 546"/>
                <a:gd name="T20" fmla="*/ 68 w 108"/>
                <a:gd name="T21" fmla="*/ 262 h 546"/>
                <a:gd name="T22" fmla="*/ 58 w 108"/>
                <a:gd name="T23" fmla="*/ 291 h 546"/>
                <a:gd name="T24" fmla="*/ 48 w 108"/>
                <a:gd name="T25" fmla="*/ 311 h 546"/>
                <a:gd name="T26" fmla="*/ 48 w 108"/>
                <a:gd name="T27" fmla="*/ 340 h 546"/>
                <a:gd name="T28" fmla="*/ 39 w 108"/>
                <a:gd name="T29" fmla="*/ 369 h 546"/>
                <a:gd name="T30" fmla="*/ 29 w 108"/>
                <a:gd name="T31" fmla="*/ 398 h 546"/>
                <a:gd name="T32" fmla="*/ 29 w 108"/>
                <a:gd name="T33" fmla="*/ 418 h 546"/>
                <a:gd name="T34" fmla="*/ 19 w 108"/>
                <a:gd name="T35" fmla="*/ 447 h 546"/>
                <a:gd name="T36" fmla="*/ 19 w 108"/>
                <a:gd name="T37" fmla="*/ 467 h 546"/>
                <a:gd name="T38" fmla="*/ 9 w 108"/>
                <a:gd name="T39" fmla="*/ 496 h 546"/>
                <a:gd name="T40" fmla="*/ 0 w 108"/>
                <a:gd name="T41" fmla="*/ 516 h 546"/>
                <a:gd name="T42" fmla="*/ 0 w 108"/>
                <a:gd name="T43" fmla="*/ 545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546">
                  <a:moveTo>
                    <a:pt x="107" y="0"/>
                  </a:moveTo>
                  <a:lnTo>
                    <a:pt x="107" y="28"/>
                  </a:lnTo>
                  <a:lnTo>
                    <a:pt x="97" y="57"/>
                  </a:lnTo>
                  <a:lnTo>
                    <a:pt x="97" y="86"/>
                  </a:lnTo>
                  <a:lnTo>
                    <a:pt x="97" y="106"/>
                  </a:lnTo>
                  <a:lnTo>
                    <a:pt x="87" y="135"/>
                  </a:lnTo>
                  <a:lnTo>
                    <a:pt x="87" y="155"/>
                  </a:lnTo>
                  <a:lnTo>
                    <a:pt x="78" y="184"/>
                  </a:lnTo>
                  <a:lnTo>
                    <a:pt x="78" y="213"/>
                  </a:lnTo>
                  <a:lnTo>
                    <a:pt x="68" y="233"/>
                  </a:lnTo>
                  <a:lnTo>
                    <a:pt x="68" y="262"/>
                  </a:lnTo>
                  <a:lnTo>
                    <a:pt x="58" y="291"/>
                  </a:lnTo>
                  <a:lnTo>
                    <a:pt x="48" y="311"/>
                  </a:lnTo>
                  <a:lnTo>
                    <a:pt x="48" y="340"/>
                  </a:lnTo>
                  <a:lnTo>
                    <a:pt x="39" y="369"/>
                  </a:lnTo>
                  <a:lnTo>
                    <a:pt x="29" y="398"/>
                  </a:lnTo>
                  <a:lnTo>
                    <a:pt x="29" y="418"/>
                  </a:lnTo>
                  <a:lnTo>
                    <a:pt x="19" y="447"/>
                  </a:lnTo>
                  <a:lnTo>
                    <a:pt x="19" y="467"/>
                  </a:lnTo>
                  <a:lnTo>
                    <a:pt x="9" y="496"/>
                  </a:lnTo>
                  <a:lnTo>
                    <a:pt x="0" y="516"/>
                  </a:lnTo>
                  <a:lnTo>
                    <a:pt x="0" y="545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17414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2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9877"/>
            <a:ext cx="8042276" cy="1336956"/>
          </a:xfrm>
        </p:spPr>
        <p:txBody>
          <a:bodyPr/>
          <a:lstStyle/>
          <a:p>
            <a:r>
              <a:rPr lang="en-US" dirty="0"/>
              <a:t>What is a Bee?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725" y="1390846"/>
            <a:ext cx="8042276" cy="4343400"/>
          </a:xfrm>
        </p:spPr>
        <p:txBody>
          <a:bodyPr/>
          <a:lstStyle/>
          <a:p>
            <a:r>
              <a:rPr lang="en-US" dirty="0"/>
              <a:t>Many types of bees present in AZ</a:t>
            </a:r>
          </a:p>
          <a:p>
            <a:r>
              <a:rPr lang="en-US" dirty="0"/>
              <a:t>Flying insects that collect nectar and pollen </a:t>
            </a:r>
          </a:p>
          <a:p>
            <a:r>
              <a:rPr lang="en-US" dirty="0"/>
              <a:t>20,000 species, many differences between them </a:t>
            </a:r>
          </a:p>
          <a:p>
            <a:r>
              <a:rPr lang="en-US" dirty="0"/>
              <a:t>Some make honey and some don’t </a:t>
            </a:r>
          </a:p>
          <a:p>
            <a:r>
              <a:rPr lang="en-US" dirty="0"/>
              <a:t>Some sting, while others can’t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632" y="4702140"/>
            <a:ext cx="3324774" cy="202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87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>
          <a:xfrm>
            <a:off x="612775" y="142020"/>
            <a:ext cx="8153400" cy="990600"/>
          </a:xfrm>
        </p:spPr>
        <p:txBody>
          <a:bodyPr/>
          <a:lstStyle/>
          <a:p>
            <a:r>
              <a:rPr lang="en-US" dirty="0"/>
              <a:t>Leafcutter Bee</a:t>
            </a:r>
          </a:p>
        </p:txBody>
      </p:sp>
      <p:sp>
        <p:nvSpPr>
          <p:cNvPr id="59394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>
            <a:normAutofit/>
          </a:bodyPr>
          <a:lstStyle/>
          <a:p>
            <a:r>
              <a:rPr lang="en-US" sz="2200" dirty="0">
                <a:cs typeface="News Gothic MT"/>
              </a:rPr>
              <a:t>Beneficial</a:t>
            </a:r>
            <a:r>
              <a:rPr lang="en-US" sz="2200" dirty="0">
                <a:latin typeface="News Gothic MT"/>
                <a:cs typeface="News Gothic MT"/>
              </a:rPr>
              <a:t> Insect</a:t>
            </a:r>
          </a:p>
          <a:p>
            <a:r>
              <a:rPr lang="en-US" sz="2200" dirty="0">
                <a:latin typeface="News Gothic MT"/>
                <a:cs typeface="News Gothic MT"/>
              </a:rPr>
              <a:t>Pollinators</a:t>
            </a:r>
          </a:p>
          <a:p>
            <a:r>
              <a:rPr lang="en-US" sz="2200" dirty="0">
                <a:latin typeface="News Gothic MT"/>
                <a:cs typeface="News Gothic MT"/>
              </a:rPr>
              <a:t>Not aggressive</a:t>
            </a:r>
          </a:p>
        </p:txBody>
      </p:sp>
      <p:pic>
        <p:nvPicPr>
          <p:cNvPr id="59395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5107" y="1274590"/>
            <a:ext cx="3484919" cy="261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3962400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2409" y="4011811"/>
            <a:ext cx="3530600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4705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Arizona Bees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9453" y="1689336"/>
            <a:ext cx="2788886" cy="22534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0559" y="1814379"/>
            <a:ext cx="3307226" cy="22121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346604" y="4117246"/>
            <a:ext cx="3300723" cy="21745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396658" y="4019549"/>
            <a:ext cx="2857500" cy="2374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805" y="2274951"/>
            <a:ext cx="125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Honeybee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805" y="4395253"/>
            <a:ext cx="1305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Sweat bee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53830" y="2197668"/>
            <a:ext cx="1271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Carpenter </a:t>
            </a:r>
          </a:p>
          <a:p>
            <a:r>
              <a:rPr lang="en-US" dirty="0"/>
              <a:t>bee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38770" y="4597117"/>
            <a:ext cx="1031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Bumble </a:t>
            </a:r>
          </a:p>
          <a:p>
            <a:r>
              <a:rPr lang="en-US" dirty="0"/>
              <a:t>bee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20159" y="6039074"/>
            <a:ext cx="1483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Small Sting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60559" y="5922508"/>
            <a:ext cx="764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09453" y="3571175"/>
            <a:ext cx="764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04739" y="3692584"/>
            <a:ext cx="4018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Sting under extreme circumstance</a:t>
            </a:r>
          </a:p>
        </p:txBody>
      </p:sp>
    </p:spTree>
    <p:extLst>
      <p:ext uri="{BB962C8B-B14F-4D97-AF65-F5344CB8AC3E}">
        <p14:creationId xmlns:p14="http://schemas.microsoft.com/office/powerpoint/2010/main" val="30691380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Bee Pollination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Honeybees provide 80% of the pollination needed by agricultural crops.</a:t>
            </a:r>
          </a:p>
          <a:p>
            <a:r>
              <a:rPr lang="en-US" dirty="0"/>
              <a:t>US harvest more than $20 billions annually in pollinated crops.</a:t>
            </a:r>
          </a:p>
          <a:p>
            <a:r>
              <a:rPr lang="en-US" dirty="0"/>
              <a:t>Bees are important!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71269" y="4240888"/>
            <a:ext cx="4449926" cy="22967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000713" y="4157031"/>
            <a:ext cx="3590838" cy="238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566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honey bee pho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7" name="Rectangle 3"/>
          <p:cNvSpPr>
            <a:spLocks noChangeArrowheads="1"/>
          </p:cNvSpPr>
          <p:nvPr/>
        </p:nvSpPr>
        <p:spPr bwMode="auto">
          <a:xfrm>
            <a:off x="4343400" y="3352800"/>
            <a:ext cx="4724400" cy="990600"/>
          </a:xfrm>
          <a:prstGeom prst="rect">
            <a:avLst/>
          </a:prstGeom>
          <a:solidFill>
            <a:srgbClr val="CC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59748" name="Rectangle 4"/>
          <p:cNvSpPr>
            <a:spLocks noChangeArrowheads="1"/>
          </p:cNvSpPr>
          <p:nvPr/>
        </p:nvSpPr>
        <p:spPr bwMode="auto">
          <a:xfrm>
            <a:off x="0" y="4953000"/>
            <a:ext cx="3352800" cy="1905000"/>
          </a:xfrm>
          <a:prstGeom prst="rect">
            <a:avLst/>
          </a:prstGeom>
          <a:solidFill>
            <a:srgbClr val="CC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6388" name="Picture 5" descr="metamorpho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029200"/>
            <a:ext cx="3124200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50" name="Text Box 6"/>
          <p:cNvSpPr txBox="1">
            <a:spLocks noChangeArrowheads="1"/>
          </p:cNvSpPr>
          <p:nvPr/>
        </p:nvSpPr>
        <p:spPr bwMode="auto">
          <a:xfrm>
            <a:off x="4495800" y="3429000"/>
            <a:ext cx="3962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800">
                <a:latin typeface="Arial" charset="0"/>
                <a:cs typeface="+mn-cs"/>
              </a:rPr>
              <a:t>Worker bees fanning hive with wings</a:t>
            </a:r>
          </a:p>
        </p:txBody>
      </p:sp>
      <p:sp>
        <p:nvSpPr>
          <p:cNvPr id="159751" name="Line 7"/>
          <p:cNvSpPr>
            <a:spLocks noChangeShapeType="1"/>
          </p:cNvSpPr>
          <p:nvPr/>
        </p:nvSpPr>
        <p:spPr bwMode="auto">
          <a:xfrm>
            <a:off x="6172200" y="38100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2574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Honey Bee Biology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1062"/>
            <a:ext cx="7886700" cy="4351338"/>
          </a:xfrm>
        </p:spPr>
        <p:txBody>
          <a:bodyPr/>
          <a:lstStyle/>
          <a:p>
            <a:r>
              <a:rPr lang="en-US" dirty="0"/>
              <a:t>Bees are social insects and live in colonies</a:t>
            </a:r>
          </a:p>
          <a:p>
            <a:r>
              <a:rPr lang="en-US" dirty="0"/>
              <a:t>Caste system</a:t>
            </a:r>
          </a:p>
          <a:p>
            <a:pPr lvl="1"/>
            <a:r>
              <a:rPr lang="en-US" dirty="0"/>
              <a:t>Queen</a:t>
            </a:r>
          </a:p>
          <a:p>
            <a:pPr lvl="1"/>
            <a:r>
              <a:rPr lang="en-US" dirty="0"/>
              <a:t>Worker</a:t>
            </a:r>
          </a:p>
          <a:p>
            <a:pPr lvl="1"/>
            <a:r>
              <a:rPr lang="en-US" dirty="0"/>
              <a:t>Drone</a:t>
            </a:r>
          </a:p>
          <a:p>
            <a:pPr marL="349250" lvl="1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23680" y="4068893"/>
            <a:ext cx="3699143" cy="25302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380" y="4395296"/>
            <a:ext cx="3441208" cy="22918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6219" y="2105252"/>
            <a:ext cx="2845332" cy="217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883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Swarm </a:t>
            </a:r>
            <a:r>
              <a:rPr lang="en-US" dirty="0" err="1"/>
              <a:t>vs</a:t>
            </a:r>
            <a:r>
              <a:rPr lang="en-US" dirty="0"/>
              <a:t> Hive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58763" y="1494504"/>
            <a:ext cx="4357687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spcAft>
                <a:spcPct val="50000"/>
              </a:spcAft>
            </a:pPr>
            <a:r>
              <a:rPr lang="en-US" sz="3600" dirty="0">
                <a:solidFill>
                  <a:srgbClr val="2C7C9F"/>
                </a:solidFill>
                <a:latin typeface="+mj-lt"/>
              </a:rPr>
              <a:t>Hives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>
                <a:solidFill>
                  <a:srgbClr val="2C7C9F"/>
                </a:solidFill>
                <a:latin typeface="+mj-lt"/>
              </a:rPr>
              <a:t>Permanent</a:t>
            </a:r>
            <a:r>
              <a:rPr lang="en-US" sz="2400" dirty="0">
                <a:solidFill>
                  <a:srgbClr val="2C7C9F"/>
                </a:solidFill>
                <a:latin typeface="+mj-lt"/>
              </a:rPr>
              <a:t>: weeks +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2C7C9F"/>
                </a:solidFill>
                <a:latin typeface="+mj-lt"/>
              </a:rPr>
              <a:t>Usually in holes, walls, trees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2C7C9F"/>
                </a:solidFill>
                <a:latin typeface="+mj-lt"/>
              </a:rPr>
              <a:t>Most bees not visible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2C7C9F"/>
                </a:solidFill>
                <a:latin typeface="+mj-lt"/>
              </a:rPr>
              <a:t>Usually much flight activity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2C7C9F"/>
                </a:solidFill>
                <a:latin typeface="+mj-lt"/>
              </a:rPr>
              <a:t>If exposed, comb seen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2C7C9F"/>
                </a:solidFill>
                <a:latin typeface="+mj-lt"/>
              </a:rPr>
              <a:t>Often defensive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2C7C9F"/>
                </a:solidFill>
                <a:latin typeface="+mj-lt"/>
              </a:rPr>
              <a:t>Bees with yellow/orange </a:t>
            </a:r>
          </a:p>
          <a:p>
            <a:r>
              <a:rPr lang="en-US" sz="2400" dirty="0">
                <a:solidFill>
                  <a:srgbClr val="2C7C9F"/>
                </a:solidFill>
                <a:latin typeface="+mj-lt"/>
              </a:rPr>
              <a:t>    pollen on legs arriving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786313" y="1524667"/>
            <a:ext cx="4357687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>
                <a:solidFill>
                  <a:srgbClr val="2C7C9F"/>
                </a:solidFill>
                <a:latin typeface="+mj-lt"/>
              </a:rPr>
              <a:t>Swarms</a:t>
            </a:r>
          </a:p>
          <a:p>
            <a:pPr marL="342900" indent="-342900">
              <a:spcBef>
                <a:spcPct val="50000"/>
              </a:spcBef>
              <a:buFont typeface="Arial"/>
              <a:buChar char="•"/>
            </a:pPr>
            <a:r>
              <a:rPr lang="en-US" sz="2400" b="1" dirty="0">
                <a:solidFill>
                  <a:srgbClr val="2C7C9F"/>
                </a:solidFill>
                <a:latin typeface="+mj-lt"/>
              </a:rPr>
              <a:t>Temporary</a:t>
            </a:r>
            <a:r>
              <a:rPr lang="en-US" sz="2400" dirty="0">
                <a:solidFill>
                  <a:srgbClr val="2C7C9F"/>
                </a:solidFill>
                <a:latin typeface="+mj-lt"/>
              </a:rPr>
              <a:t>: present 1-4days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2C7C9F"/>
                </a:solidFill>
                <a:latin typeface="+mj-lt"/>
              </a:rPr>
              <a:t>Always </a:t>
            </a:r>
            <a:r>
              <a:rPr lang="en-US" sz="2400" b="1" dirty="0">
                <a:solidFill>
                  <a:srgbClr val="2C7C9F"/>
                </a:solidFill>
                <a:latin typeface="+mj-lt"/>
              </a:rPr>
              <a:t>exposed &amp; open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>
                <a:solidFill>
                  <a:srgbClr val="2C7C9F"/>
                </a:solidFill>
                <a:latin typeface="+mj-lt"/>
              </a:rPr>
              <a:t>Visible cluster</a:t>
            </a:r>
            <a:r>
              <a:rPr lang="en-US" sz="2400" dirty="0">
                <a:solidFill>
                  <a:srgbClr val="2C7C9F"/>
                </a:solidFill>
                <a:latin typeface="+mj-lt"/>
              </a:rPr>
              <a:t> of bees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2C7C9F"/>
                </a:solidFill>
                <a:latin typeface="+mj-lt"/>
              </a:rPr>
              <a:t>Usually quiet, little flight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2C7C9F"/>
                </a:solidFill>
                <a:latin typeface="+mj-lt"/>
              </a:rPr>
              <a:t>Comb not present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2C7C9F"/>
                </a:solidFill>
                <a:latin typeface="+mj-lt"/>
              </a:rPr>
              <a:t>Very rarely defensive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2C7C9F"/>
                </a:solidFill>
                <a:latin typeface="+mj-lt"/>
              </a:rPr>
              <a:t>Pollen-laden bees not seen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2C7C9F"/>
                </a:solidFill>
                <a:latin typeface="+mj-lt"/>
              </a:rPr>
              <a:t>Usually occurs in spring</a:t>
            </a: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379413" y="2193264"/>
            <a:ext cx="8523287" cy="174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432104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Swarm </a:t>
            </a:r>
            <a:r>
              <a:rPr lang="en-US" dirty="0" err="1"/>
              <a:t>vs</a:t>
            </a:r>
            <a:r>
              <a:rPr lang="en-US" dirty="0"/>
              <a:t> Hive</a:t>
            </a:r>
          </a:p>
        </p:txBody>
      </p:sp>
      <p:pic>
        <p:nvPicPr>
          <p:cNvPr id="4" name="Picture 20" descr="JOSHiveDisc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884738" y="1719263"/>
            <a:ext cx="3827462" cy="475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SwarmMesq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688" y="2438400"/>
            <a:ext cx="4430712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3548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Modes of Action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Bites – spiders, centipedes, assassin bugs, ants</a:t>
            </a:r>
          </a:p>
          <a:p>
            <a:r>
              <a:rPr lang="en-US" b="1" dirty="0"/>
              <a:t>Stings – scorpions, ants, wasps, bees</a:t>
            </a:r>
          </a:p>
          <a:p>
            <a:r>
              <a:rPr lang="en-US" dirty="0"/>
              <a:t>A</a:t>
            </a:r>
            <a:r>
              <a:rPr lang="en-US" b="1" dirty="0"/>
              <a:t>llergies – it’s personal</a:t>
            </a:r>
          </a:p>
          <a:p>
            <a:r>
              <a:rPr lang="en-US" b="1" dirty="0"/>
              <a:t>Dermatitis – caterpillars, blister beetles</a:t>
            </a:r>
          </a:p>
        </p:txBody>
      </p:sp>
    </p:spTree>
    <p:extLst>
      <p:ext uri="{BB962C8B-B14F-4D97-AF65-F5344CB8AC3E}">
        <p14:creationId xmlns:p14="http://schemas.microsoft.com/office/powerpoint/2010/main" val="31140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Usually made in openings</a:t>
            </a:r>
          </a:p>
        </p:txBody>
      </p:sp>
      <p:pic>
        <p:nvPicPr>
          <p:cNvPr id="4" name="Picture 14" descr="HivPip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275" y="3034308"/>
            <a:ext cx="5481638" cy="36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Brood-79130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2372" y="181940"/>
            <a:ext cx="3366911" cy="2525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81439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Hives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36078" y="1674810"/>
            <a:ext cx="6962208" cy="452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697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cs typeface="+mj-cs"/>
              </a:rPr>
              <a:t>Managing Bee Problems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020914"/>
            <a:ext cx="5013953" cy="41148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FF0000"/>
              </a:buClr>
              <a:defRPr/>
            </a:pPr>
            <a:r>
              <a:rPr lang="en-US" dirty="0">
                <a:cs typeface="+mn-cs"/>
              </a:rPr>
              <a:t>Bees are beneficial and should not be killed unless they are causing a problem</a:t>
            </a:r>
          </a:p>
          <a:p>
            <a:pPr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FF0000"/>
              </a:buClr>
              <a:defRPr/>
            </a:pPr>
            <a:r>
              <a:rPr lang="en-US" dirty="0">
                <a:cs typeface="+mn-cs"/>
              </a:rPr>
              <a:t>Bumble bee nests are small and can be killed with an insecticidal spray or a dust placed in the entrance</a:t>
            </a:r>
          </a:p>
          <a:p>
            <a:pPr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FF0000"/>
              </a:buClr>
              <a:defRPr/>
            </a:pPr>
            <a:r>
              <a:rPr lang="en-US" dirty="0">
                <a:cs typeface="+mn-cs"/>
              </a:rPr>
              <a:t>Carpenter bees only cause problems in early spring and also can be killed with insecticides</a:t>
            </a:r>
          </a:p>
          <a:p>
            <a:pPr>
              <a:lnSpc>
                <a:spcPct val="90000"/>
              </a:lnSpc>
              <a:spcBef>
                <a:spcPct val="10000"/>
              </a:spcBef>
              <a:spcAft>
                <a:spcPct val="10000"/>
              </a:spcAft>
              <a:buClr>
                <a:srgbClr val="FF0000"/>
              </a:buClr>
              <a:defRPr/>
            </a:pPr>
            <a:r>
              <a:rPr lang="en-US" dirty="0">
                <a:cs typeface="+mn-cs"/>
              </a:rPr>
              <a:t>Honey bee nests are difficult to capture or destroy and should be done by a professional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753" y="2694540"/>
            <a:ext cx="3331823" cy="249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837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Hive and Swarm Removal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823513"/>
            <a:ext cx="8042276" cy="4343400"/>
          </a:xfrm>
        </p:spPr>
        <p:txBody>
          <a:bodyPr/>
          <a:lstStyle/>
          <a:p>
            <a:pPr marL="349250" lvl="1" indent="0">
              <a:buNone/>
            </a:pPr>
            <a:r>
              <a:rPr lang="en-US" dirty="0"/>
              <a:t>Local bee keepers may be available for removal of bees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834" y="3346583"/>
            <a:ext cx="3572418" cy="28203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0626" y="3411193"/>
            <a:ext cx="4130925" cy="275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00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-87822"/>
            <a:ext cx="8042276" cy="1336956"/>
          </a:xfrm>
        </p:spPr>
        <p:txBody>
          <a:bodyPr/>
          <a:lstStyle/>
          <a:p>
            <a:r>
              <a:rPr lang="en-US" dirty="0"/>
              <a:t>Venom Sac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49275" y="1600729"/>
            <a:ext cx="3175000" cy="25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317840" y="1552249"/>
            <a:ext cx="3860659" cy="2588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49275" y="4521200"/>
            <a:ext cx="4521200" cy="218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585962" y="4301129"/>
            <a:ext cx="3005589" cy="240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414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990600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chemeClr val="tx1"/>
                </a:solidFill>
                <a:cs typeface="+mj-cs"/>
              </a:rPr>
              <a:t>Bumble Bee Biology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323975"/>
            <a:ext cx="8077200" cy="4114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ct val="5000"/>
              </a:spcAft>
              <a:buClr>
                <a:srgbClr val="FF0000"/>
              </a:buClr>
              <a:defRPr/>
            </a:pPr>
            <a:r>
              <a:rPr lang="en-US" dirty="0">
                <a:cs typeface="+mn-cs"/>
              </a:rPr>
              <a:t>Bumble bees have a biology and life cycle similar to </a:t>
            </a:r>
            <a:r>
              <a:rPr lang="en-US" dirty="0" err="1">
                <a:cs typeface="+mn-cs"/>
              </a:rPr>
              <a:t>Vespid</a:t>
            </a:r>
            <a:r>
              <a:rPr lang="en-US" dirty="0">
                <a:cs typeface="+mn-cs"/>
              </a:rPr>
              <a:t> wasps</a:t>
            </a:r>
          </a:p>
          <a:p>
            <a:pPr>
              <a:lnSpc>
                <a:spcPct val="90000"/>
              </a:lnSpc>
              <a:spcAft>
                <a:spcPct val="5000"/>
              </a:spcAft>
              <a:buClr>
                <a:srgbClr val="FF0000"/>
              </a:buClr>
              <a:defRPr/>
            </a:pPr>
            <a:r>
              <a:rPr lang="en-US" dirty="0">
                <a:cs typeface="+mn-cs"/>
              </a:rPr>
              <a:t>Nests are started by queens in the spring and die out at the end of the season</a:t>
            </a:r>
          </a:p>
          <a:p>
            <a:pPr>
              <a:lnSpc>
                <a:spcPct val="90000"/>
              </a:lnSpc>
              <a:spcAft>
                <a:spcPct val="5000"/>
              </a:spcAft>
              <a:buClr>
                <a:srgbClr val="FF0000"/>
              </a:buClr>
              <a:defRPr/>
            </a:pPr>
            <a:r>
              <a:rPr lang="en-US" dirty="0">
                <a:cs typeface="+mn-cs"/>
              </a:rPr>
              <a:t>Bumble bees nest in the ground, old mouse nests, old hay or similar locations</a:t>
            </a:r>
          </a:p>
          <a:p>
            <a:pPr>
              <a:lnSpc>
                <a:spcPct val="90000"/>
              </a:lnSpc>
              <a:spcAft>
                <a:spcPct val="5000"/>
              </a:spcAft>
              <a:buClr>
                <a:srgbClr val="FF0000"/>
              </a:buClr>
              <a:defRPr/>
            </a:pPr>
            <a:r>
              <a:rPr lang="en-US" dirty="0">
                <a:cs typeface="+mn-cs"/>
              </a:rPr>
              <a:t>Bumble bee colonies are generally small</a:t>
            </a:r>
          </a:p>
        </p:txBody>
      </p:sp>
      <p:pic>
        <p:nvPicPr>
          <p:cNvPr id="5017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5" y="4648200"/>
            <a:ext cx="2590800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2463800" y="5400675"/>
            <a:ext cx="238442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dirty="0">
                <a:cs typeface="+mn-cs"/>
              </a:rPr>
              <a:t>Bumble bee nest</a:t>
            </a:r>
          </a:p>
        </p:txBody>
      </p:sp>
    </p:spTree>
    <p:extLst>
      <p:ext uri="{BB962C8B-B14F-4D97-AF65-F5344CB8AC3E}">
        <p14:creationId xmlns:p14="http://schemas.microsoft.com/office/powerpoint/2010/main" val="28195325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838200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schemeClr val="tx1"/>
                </a:solidFill>
                <a:cs typeface="+mj-cs"/>
              </a:rPr>
              <a:t>Carpenter Bees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cs typeface="+mn-cs"/>
              </a:rPr>
              <a:t>Carpenter bees resemble bumble bees</a:t>
            </a:r>
          </a:p>
          <a:p>
            <a:pPr>
              <a:defRPr/>
            </a:pPr>
            <a:r>
              <a:rPr lang="en-US" dirty="0">
                <a:cs typeface="+mn-cs"/>
              </a:rPr>
              <a:t>Carpenter bees are solitary and nest in wood</a:t>
            </a:r>
          </a:p>
          <a:p>
            <a:pPr>
              <a:defRPr/>
            </a:pPr>
            <a:r>
              <a:rPr lang="en-US" dirty="0">
                <a:cs typeface="+mn-cs"/>
              </a:rPr>
              <a:t>They are not aggressive, but male bees will defend territories by buzzing (but males cannot sting!)</a:t>
            </a:r>
          </a:p>
          <a:p>
            <a:pPr>
              <a:defRPr/>
            </a:pPr>
            <a:r>
              <a:rPr lang="en-US" dirty="0">
                <a:cs typeface="+mn-cs"/>
              </a:rPr>
              <a:t>They can be common around structures where wood is exposed to nesting</a:t>
            </a:r>
            <a:endParaRPr lang="en-US" sz="2000" dirty="0">
              <a:cs typeface="+mn-cs"/>
            </a:endParaRPr>
          </a:p>
        </p:txBody>
      </p:sp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286250"/>
            <a:ext cx="34290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98311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Not a Bee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223980" y="1783945"/>
            <a:ext cx="3173890" cy="18966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5780" y="1783946"/>
            <a:ext cx="2900584" cy="19337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222865" y="3722486"/>
            <a:ext cx="3175005" cy="2116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425779" y="3750400"/>
            <a:ext cx="3320887" cy="20887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62958" y="5945569"/>
            <a:ext cx="569639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2C7C9F"/>
                </a:solidFill>
              </a:rPr>
              <a:t>All can sting multiple times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955" y="2470342"/>
            <a:ext cx="874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Yellow </a:t>
            </a:r>
          </a:p>
          <a:p>
            <a:r>
              <a:rPr lang="en-US" dirty="0"/>
              <a:t>Jacket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62417" y="4897702"/>
            <a:ext cx="1279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Baldfaced</a:t>
            </a:r>
            <a:r>
              <a:rPr lang="en-US" dirty="0"/>
              <a:t> </a:t>
            </a:r>
          </a:p>
          <a:p>
            <a:r>
              <a:rPr lang="en-US" dirty="0"/>
              <a:t>Hornet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12854" y="1817188"/>
            <a:ext cx="120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Tarantula </a:t>
            </a:r>
          </a:p>
          <a:p>
            <a:r>
              <a:rPr lang="en-US" dirty="0"/>
              <a:t>Wasp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83150" y="3934676"/>
            <a:ext cx="820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Paper </a:t>
            </a:r>
          </a:p>
          <a:p>
            <a:r>
              <a:rPr lang="en-US" dirty="0"/>
              <a:t>Wasp</a:t>
            </a:r>
          </a:p>
        </p:txBody>
      </p:sp>
    </p:spTree>
    <p:extLst>
      <p:ext uri="{BB962C8B-B14F-4D97-AF65-F5344CB8AC3E}">
        <p14:creationId xmlns:p14="http://schemas.microsoft.com/office/powerpoint/2010/main" val="3725687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ext Box 2"/>
          <p:cNvSpPr txBox="1">
            <a:spLocks noChangeArrowheads="1"/>
          </p:cNvSpPr>
          <p:nvPr/>
        </p:nvSpPr>
        <p:spPr bwMode="auto">
          <a:xfrm>
            <a:off x="1905000" y="152400"/>
            <a:ext cx="5029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>
                <a:latin typeface="Arial" charset="0"/>
                <a:cs typeface="+mn-cs"/>
              </a:rPr>
              <a:t>Sawfly Family: Tenthredinidae</a:t>
            </a:r>
          </a:p>
        </p:txBody>
      </p:sp>
      <p:pic>
        <p:nvPicPr>
          <p:cNvPr id="10242" name="Picture 3" descr="lp29d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884238"/>
            <a:ext cx="2624138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 descr="800px-Tenthredinidae_(aka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35013"/>
            <a:ext cx="3810000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5" descr="bladhveps_tenthredinida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124200"/>
            <a:ext cx="3429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 descr="Doler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92413"/>
            <a:ext cx="3124200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7" descr="fl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57200"/>
            <a:ext cx="20891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60" name="Text Box 8"/>
          <p:cNvSpPr txBox="1">
            <a:spLocks noChangeArrowheads="1"/>
          </p:cNvSpPr>
          <p:nvPr/>
        </p:nvSpPr>
        <p:spPr bwMode="auto">
          <a:xfrm>
            <a:off x="304800" y="5410200"/>
            <a:ext cx="4419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sz="1600">
                <a:latin typeface="Arial" charset="0"/>
                <a:cs typeface="+mn-cs"/>
              </a:rPr>
              <a:t> Body shape is somewhat roundish and robust, fly like in appearance</a:t>
            </a:r>
          </a:p>
        </p:txBody>
      </p:sp>
      <p:sp>
        <p:nvSpPr>
          <p:cNvPr id="151561" name="Text Box 9"/>
          <p:cNvSpPr txBox="1">
            <a:spLocks noChangeArrowheads="1"/>
          </p:cNvSpPr>
          <p:nvPr/>
        </p:nvSpPr>
        <p:spPr bwMode="auto">
          <a:xfrm>
            <a:off x="304800" y="5029200"/>
            <a:ext cx="3733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sz="1600">
                <a:latin typeface="Arial" charset="0"/>
                <a:cs typeface="+mn-cs"/>
              </a:rPr>
              <a:t> Often brightly colored</a:t>
            </a:r>
          </a:p>
        </p:txBody>
      </p:sp>
      <p:sp>
        <p:nvSpPr>
          <p:cNvPr id="151562" name="Text Box 10"/>
          <p:cNvSpPr txBox="1">
            <a:spLocks noChangeArrowheads="1"/>
          </p:cNvSpPr>
          <p:nvPr/>
        </p:nvSpPr>
        <p:spPr bwMode="auto">
          <a:xfrm>
            <a:off x="304800" y="6248400"/>
            <a:ext cx="4343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sz="1600">
                <a:latin typeface="Arial" charset="0"/>
                <a:cs typeface="+mn-cs"/>
              </a:rPr>
              <a:t> Many adults are predaceous</a:t>
            </a:r>
          </a:p>
        </p:txBody>
      </p:sp>
      <p:sp>
        <p:nvSpPr>
          <p:cNvPr id="151563" name="Text Box 11"/>
          <p:cNvSpPr txBox="1">
            <a:spLocks noChangeArrowheads="1"/>
          </p:cNvSpPr>
          <p:nvPr/>
        </p:nvSpPr>
        <p:spPr bwMode="auto">
          <a:xfrm>
            <a:off x="5105400" y="5486400"/>
            <a:ext cx="3886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sz="1400">
                <a:latin typeface="Arial" charset="0"/>
                <a:cs typeface="+mn-cs"/>
              </a:rPr>
              <a:t> Larvae are caterpillar-like, but no crochets and more than five pairs of prolegs</a:t>
            </a:r>
          </a:p>
        </p:txBody>
      </p:sp>
      <p:sp>
        <p:nvSpPr>
          <p:cNvPr id="151564" name="Text Box 12"/>
          <p:cNvSpPr txBox="1">
            <a:spLocks noChangeArrowheads="1"/>
          </p:cNvSpPr>
          <p:nvPr/>
        </p:nvSpPr>
        <p:spPr bwMode="auto">
          <a:xfrm>
            <a:off x="5105400" y="6172200"/>
            <a:ext cx="3886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sz="1400">
                <a:latin typeface="Arial" charset="0"/>
                <a:cs typeface="+mn-cs"/>
              </a:rPr>
              <a:t> Larvae are herbivore pests</a:t>
            </a:r>
          </a:p>
        </p:txBody>
      </p:sp>
      <p:sp>
        <p:nvSpPr>
          <p:cNvPr id="151565" name="Line 13"/>
          <p:cNvSpPr>
            <a:spLocks noChangeShapeType="1"/>
          </p:cNvSpPr>
          <p:nvPr/>
        </p:nvSpPr>
        <p:spPr bwMode="auto">
          <a:xfrm flipV="1">
            <a:off x="6324600" y="4648200"/>
            <a:ext cx="457200" cy="381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1616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ext Box 2"/>
          <p:cNvSpPr txBox="1">
            <a:spLocks noChangeArrowheads="1"/>
          </p:cNvSpPr>
          <p:nvPr/>
        </p:nvSpPr>
        <p:spPr bwMode="auto">
          <a:xfrm>
            <a:off x="2362200" y="90488"/>
            <a:ext cx="5029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>
                <a:latin typeface="Arial" charset="0"/>
                <a:cs typeface="+mn-cs"/>
              </a:rPr>
              <a:t>Family: Ichneumonidae</a:t>
            </a:r>
          </a:p>
        </p:txBody>
      </p:sp>
      <p:pic>
        <p:nvPicPr>
          <p:cNvPr id="11266" name="Picture 3" descr="megarhyssa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685800"/>
            <a:ext cx="30289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 descr="ichneumonid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29368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5" descr="JP80060_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800600"/>
            <a:ext cx="32004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 descr="2003-09-15_KMT_unk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798763"/>
            <a:ext cx="2605088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7" descr="logo_cremastinae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609600"/>
            <a:ext cx="20605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8" name="Text Box 8"/>
          <p:cNvSpPr txBox="1">
            <a:spLocks noChangeArrowheads="1"/>
          </p:cNvSpPr>
          <p:nvPr/>
        </p:nvSpPr>
        <p:spPr bwMode="auto">
          <a:xfrm>
            <a:off x="228600" y="4724400"/>
            <a:ext cx="3016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sz="1800">
                <a:latin typeface="Arial" charset="0"/>
                <a:cs typeface="+mn-cs"/>
              </a:rPr>
              <a:t> Long antennae </a:t>
            </a:r>
          </a:p>
        </p:txBody>
      </p:sp>
      <p:sp>
        <p:nvSpPr>
          <p:cNvPr id="148489" name="Text Box 9"/>
          <p:cNvSpPr txBox="1">
            <a:spLocks noChangeArrowheads="1"/>
          </p:cNvSpPr>
          <p:nvPr/>
        </p:nvSpPr>
        <p:spPr bwMode="auto">
          <a:xfrm>
            <a:off x="228600" y="5334000"/>
            <a:ext cx="5257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sz="1800">
                <a:latin typeface="Arial" charset="0"/>
                <a:cs typeface="+mn-cs"/>
              </a:rPr>
              <a:t> Females have a long ovipositor, sometimes longer than body </a:t>
            </a:r>
          </a:p>
        </p:txBody>
      </p:sp>
      <p:sp>
        <p:nvSpPr>
          <p:cNvPr id="148490" name="Text Box 10"/>
          <p:cNvSpPr txBox="1">
            <a:spLocks noChangeArrowheads="1"/>
          </p:cNvSpPr>
          <p:nvPr/>
        </p:nvSpPr>
        <p:spPr bwMode="auto">
          <a:xfrm>
            <a:off x="228600" y="6064250"/>
            <a:ext cx="525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r>
              <a:rPr lang="en-US" sz="1800">
                <a:latin typeface="Arial" charset="0"/>
                <a:cs typeface="+mn-cs"/>
              </a:rPr>
              <a:t> Parasitoids, larvae feed on a single insect host </a:t>
            </a:r>
          </a:p>
        </p:txBody>
      </p:sp>
    </p:spTree>
    <p:extLst>
      <p:ext uri="{BB962C8B-B14F-4D97-AF65-F5344CB8AC3E}">
        <p14:creationId xmlns:p14="http://schemas.microsoft.com/office/powerpoint/2010/main" val="3515805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024744" cy="1143000"/>
          </a:xfrm>
        </p:spPr>
        <p:txBody>
          <a:bodyPr>
            <a:normAutofit/>
          </a:bodyPr>
          <a:lstStyle/>
          <a:p>
            <a:r>
              <a:rPr lang="en-US" sz="4500" b="1" dirty="0">
                <a:solidFill>
                  <a:srgbClr val="7030A0"/>
                </a:solidFill>
                <a:latin typeface="+mn-lt"/>
              </a:rPr>
              <a:t>Bitin</a:t>
            </a:r>
            <a:r>
              <a:rPr lang="en-US" sz="4500" dirty="0">
                <a:solidFill>
                  <a:srgbClr val="7030A0"/>
                </a:solidFill>
              </a:rPr>
              <a:t>g vs. stinging</a:t>
            </a:r>
            <a:endParaRPr lang="en-US" sz="4500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1026" name="Picture 2" descr="Image result for biting mouthpar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38" y="1371600"/>
            <a:ext cx="3936751" cy="205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biting mouthpar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918" y="3617248"/>
            <a:ext cx="5003823" cy="2812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kissing bug mouth part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392" y="1199236"/>
            <a:ext cx="3245728" cy="2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56992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2" descr="Mutilidae: velvet “ants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3" descr="IMG_24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381000"/>
            <a:ext cx="3556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4" descr="dasylabris%20siberic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838200"/>
            <a:ext cx="3201988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5" descr="bent077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10000"/>
            <a:ext cx="3600450" cy="196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6" descr="Mutillida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2514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5" name="Rectangle 7"/>
          <p:cNvSpPr>
            <a:spLocks noChangeArrowheads="1"/>
          </p:cNvSpPr>
          <p:nvPr/>
        </p:nvSpPr>
        <p:spPr bwMode="auto">
          <a:xfrm>
            <a:off x="3657600" y="5105400"/>
            <a:ext cx="1981200" cy="609600"/>
          </a:xfrm>
          <a:prstGeom prst="rect">
            <a:avLst/>
          </a:prstGeom>
          <a:solidFill>
            <a:srgbClr val="CC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1722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Sphecidae: mud daub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3" descr="Cicada%20killer%20N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4876800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91663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Vespidae: wasps, hornets, yellow jacke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1" name="Rectangle 3"/>
          <p:cNvSpPr>
            <a:spLocks noChangeArrowheads="1"/>
          </p:cNvSpPr>
          <p:nvPr/>
        </p:nvSpPr>
        <p:spPr bwMode="auto">
          <a:xfrm>
            <a:off x="381000" y="6248400"/>
            <a:ext cx="4114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4339" name="Picture 4" descr="VESPIDAE_Vespa_crab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5105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5" descr="guep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6988"/>
            <a:ext cx="4114800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" descr="wasp_walr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594350"/>
            <a:ext cx="15716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9146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4876800" cy="11430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  <a:latin typeface="+mn-lt"/>
                <a:cs typeface="+mj-cs"/>
              </a:rPr>
              <a:t>Problems with Paper Wasps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828800"/>
            <a:ext cx="4876800" cy="4419600"/>
          </a:xfrm>
        </p:spPr>
        <p:txBody>
          <a:bodyPr/>
          <a:lstStyle/>
          <a:p>
            <a:pPr>
              <a:spcBef>
                <a:spcPct val="10000"/>
              </a:spcBef>
              <a:spcAft>
                <a:spcPct val="10000"/>
              </a:spcAft>
              <a:buClr>
                <a:srgbClr val="FF0000"/>
              </a:buClr>
              <a:defRPr/>
            </a:pPr>
            <a:r>
              <a:rPr lang="en-US" sz="2400" dirty="0">
                <a:cs typeface="+mn-cs"/>
              </a:rPr>
              <a:t>Most problems occur in late summer and fall when nest are large</a:t>
            </a:r>
          </a:p>
          <a:p>
            <a:pPr>
              <a:spcBef>
                <a:spcPct val="10000"/>
              </a:spcBef>
              <a:spcAft>
                <a:spcPct val="10000"/>
              </a:spcAft>
              <a:buClr>
                <a:srgbClr val="FF0000"/>
              </a:buClr>
              <a:defRPr/>
            </a:pPr>
            <a:r>
              <a:rPr lang="en-US" sz="2400" dirty="0">
                <a:cs typeface="+mn-cs"/>
              </a:rPr>
              <a:t>Wasps are more defensive when nests are large </a:t>
            </a:r>
          </a:p>
          <a:p>
            <a:pPr>
              <a:spcBef>
                <a:spcPct val="10000"/>
              </a:spcBef>
              <a:spcAft>
                <a:spcPct val="10000"/>
              </a:spcAft>
              <a:buClr>
                <a:srgbClr val="FF0000"/>
              </a:buClr>
              <a:defRPr/>
            </a:pPr>
            <a:r>
              <a:rPr lang="en-US" sz="2400" dirty="0">
                <a:cs typeface="+mn-cs"/>
              </a:rPr>
              <a:t>Yellowjackets readily scavenge food, bringing them into contact with people</a:t>
            </a:r>
          </a:p>
          <a:p>
            <a:pPr>
              <a:spcBef>
                <a:spcPct val="10000"/>
              </a:spcBef>
              <a:spcAft>
                <a:spcPct val="10000"/>
              </a:spcAft>
              <a:buClr>
                <a:srgbClr val="FF0000"/>
              </a:buClr>
              <a:defRPr/>
            </a:pPr>
            <a:r>
              <a:rPr lang="en-US" sz="2400" dirty="0">
                <a:cs typeface="+mn-cs"/>
              </a:rPr>
              <a:t>Good sanitation will help reduce problems</a:t>
            </a:r>
          </a:p>
          <a:p>
            <a:pPr>
              <a:spcBef>
                <a:spcPct val="10000"/>
              </a:spcBef>
              <a:spcAft>
                <a:spcPct val="10000"/>
              </a:spcAft>
              <a:buClr>
                <a:srgbClr val="FF0000"/>
              </a:buClr>
              <a:defRPr/>
            </a:pPr>
            <a:endParaRPr lang="en-US" sz="2400" dirty="0">
              <a:cs typeface="+mn-cs"/>
            </a:endParaRPr>
          </a:p>
        </p:txBody>
      </p:sp>
      <p:pic>
        <p:nvPicPr>
          <p:cNvPr id="39939" name="Picture 4" descr="wasp on stra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62000"/>
            <a:ext cx="20716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5" descr="wasp pes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776663"/>
            <a:ext cx="3505200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827088" y="5499100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80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5720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Wasp and Hornet Nests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56220" y="1688767"/>
            <a:ext cx="3927082" cy="3927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1298" y="2428475"/>
            <a:ext cx="4655017" cy="420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444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-426334"/>
            <a:ext cx="8042276" cy="1336956"/>
          </a:xfrm>
        </p:spPr>
        <p:txBody>
          <a:bodyPr/>
          <a:lstStyle/>
          <a:p>
            <a:r>
              <a:rPr lang="en-US" dirty="0"/>
              <a:t>Removing Nests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937840"/>
            <a:ext cx="8042276" cy="4343400"/>
          </a:xfrm>
        </p:spPr>
        <p:txBody>
          <a:bodyPr/>
          <a:lstStyle/>
          <a:p>
            <a:r>
              <a:rPr lang="en-US" dirty="0"/>
              <a:t>This is a dangerous job! </a:t>
            </a:r>
          </a:p>
          <a:p>
            <a:pPr marL="349250" lvl="1" indent="-349250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</a:pPr>
            <a:r>
              <a:rPr lang="en-US" dirty="0"/>
              <a:t>Large nests should be removed by pest control operator</a:t>
            </a:r>
          </a:p>
          <a:p>
            <a:r>
              <a:rPr lang="en-US" dirty="0"/>
              <a:t>Small nests (can be handled by others)</a:t>
            </a:r>
          </a:p>
          <a:p>
            <a:pPr lvl="1"/>
            <a:r>
              <a:rPr lang="en-US" dirty="0"/>
              <a:t>Cover face/neck, wear long sleeves, long pants, hat and eye protection</a:t>
            </a:r>
          </a:p>
          <a:p>
            <a:pPr lvl="1"/>
            <a:r>
              <a:rPr lang="en-US" dirty="0"/>
              <a:t>Spray at night when wasps are quiet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162" y="4683862"/>
            <a:ext cx="3037243" cy="16856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314523" y="4170357"/>
            <a:ext cx="1277028" cy="25540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28010" y="4170357"/>
            <a:ext cx="3458508" cy="249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219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-283220"/>
            <a:ext cx="8042276" cy="1336956"/>
          </a:xfrm>
        </p:spPr>
        <p:txBody>
          <a:bodyPr/>
          <a:lstStyle/>
          <a:p>
            <a:r>
              <a:rPr lang="en-US" dirty="0"/>
              <a:t>Stay Safe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986093"/>
            <a:ext cx="8042276" cy="4343400"/>
          </a:xfrm>
        </p:spPr>
        <p:txBody>
          <a:bodyPr/>
          <a:lstStyle/>
          <a:p>
            <a:r>
              <a:rPr lang="en-US" dirty="0"/>
              <a:t>Remain calm </a:t>
            </a:r>
          </a:p>
          <a:p>
            <a:r>
              <a:rPr lang="en-US" dirty="0"/>
              <a:t>Never wave your arms when approached by a stinging insect!</a:t>
            </a:r>
          </a:p>
          <a:p>
            <a:r>
              <a:rPr lang="en-US" dirty="0"/>
              <a:t>Cover face with hands and look through fingers</a:t>
            </a:r>
          </a:p>
          <a:p>
            <a:r>
              <a:rPr lang="en-US" dirty="0"/>
              <a:t>Run directly to a building or car</a:t>
            </a:r>
          </a:p>
          <a:p>
            <a:r>
              <a:rPr lang="en-US" dirty="0"/>
              <a:t>If in the open run 2 football field lengths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154145" y="4459866"/>
            <a:ext cx="2655695" cy="2269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275" y="4320861"/>
            <a:ext cx="1742933" cy="24084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251510" y="4619729"/>
            <a:ext cx="2318416" cy="193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5036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2751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Other biting insects</a:t>
            </a:r>
            <a:br>
              <a:rPr lang="en-US" dirty="0"/>
            </a:br>
            <a:r>
              <a:rPr lang="en-US" dirty="0"/>
              <a:t>Conenose Bugs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37797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/>
              <a:t>Also called kissing bugs or Hualapai tigers</a:t>
            </a:r>
          </a:p>
          <a:p>
            <a:r>
              <a:rPr lang="en-US" dirty="0"/>
              <a:t>Common residents in </a:t>
            </a:r>
            <a:r>
              <a:rPr lang="en-US" dirty="0" err="1"/>
              <a:t>woodrat</a:t>
            </a:r>
            <a:r>
              <a:rPr lang="en-US" dirty="0"/>
              <a:t> or packrat nests</a:t>
            </a:r>
          </a:p>
          <a:p>
            <a:r>
              <a:rPr lang="en-US" dirty="0"/>
              <a:t>Adults disperse during the summer rainy season and are often attracted to porch lights</a:t>
            </a:r>
          </a:p>
          <a:p>
            <a:r>
              <a:rPr lang="en-US" dirty="0"/>
              <a:t>Feed at night on a variety of animals</a:t>
            </a:r>
          </a:p>
          <a:p>
            <a:pPr lvl="1"/>
            <a:r>
              <a:rPr lang="en-US" dirty="0"/>
              <a:t>May feed on reptiles and mammals, including us </a:t>
            </a:r>
          </a:p>
          <a:p>
            <a:pPr lvl="1"/>
            <a:r>
              <a:rPr lang="en-US" dirty="0"/>
              <a:t>People are generally bitten while resting or asleep and do not usually awake while being fed upon</a:t>
            </a:r>
          </a:p>
          <a:p>
            <a:pPr lvl="1"/>
            <a:r>
              <a:rPr lang="en-US" dirty="0"/>
              <a:t>Feed by inserting a proboscis beneath the skin and sucking blood</a:t>
            </a:r>
          </a:p>
          <a:p>
            <a:pPr lvl="1"/>
            <a:r>
              <a:rPr lang="en-US" dirty="0"/>
              <a:t>Bites may become painful and swollen, but are typically not serious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1529" y="5146779"/>
            <a:ext cx="2298101" cy="145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595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Blister Beetles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Blister beetles are active during the spring, summer, and fall </a:t>
            </a:r>
          </a:p>
          <a:p>
            <a:pPr lvl="1"/>
            <a:r>
              <a:rPr lang="en-US" dirty="0"/>
              <a:t>Especially after wet winters or good summer rains</a:t>
            </a:r>
          </a:p>
          <a:p>
            <a:pPr lvl="1"/>
            <a:r>
              <a:rPr lang="en-US" dirty="0"/>
              <a:t>They feed on succulent vegetation and flowers</a:t>
            </a:r>
          </a:p>
          <a:p>
            <a:r>
              <a:rPr lang="en-US" dirty="0"/>
              <a:t>They possess a chemical defense called cantharidin</a:t>
            </a:r>
          </a:p>
          <a:p>
            <a:pPr lvl="1"/>
            <a:r>
              <a:rPr lang="en-US" dirty="0"/>
              <a:t>Excreted from the joints</a:t>
            </a:r>
          </a:p>
          <a:p>
            <a:pPr lvl="1"/>
            <a:r>
              <a:rPr lang="en-US" dirty="0"/>
              <a:t>Typically when the animal is restrained</a:t>
            </a:r>
          </a:p>
          <a:p>
            <a:pPr lvl="1"/>
            <a:r>
              <a:rPr lang="en-US" dirty="0"/>
              <a:t>Absorbed through the skin and causes blistering</a:t>
            </a:r>
          </a:p>
          <a:p>
            <a:pPr lvl="1"/>
            <a:r>
              <a:rPr lang="en-US" dirty="0"/>
              <a:t>Symptoms are very similar to poison ivy</a:t>
            </a:r>
          </a:p>
          <a:p>
            <a:pPr lvl="1"/>
            <a:r>
              <a:rPr lang="en-US" dirty="0"/>
              <a:t>Ingestion by livestock is a problem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9434" y="5099575"/>
            <a:ext cx="2344566" cy="17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096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Caterpillars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6869698" cy="434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Many species of larval butterflies and moths possess </a:t>
            </a:r>
            <a:r>
              <a:rPr lang="en-US" dirty="0" err="1"/>
              <a:t>urticating</a:t>
            </a:r>
            <a:r>
              <a:rPr lang="en-US" dirty="0"/>
              <a:t> hairs </a:t>
            </a:r>
          </a:p>
          <a:p>
            <a:pPr lvl="1"/>
            <a:r>
              <a:rPr lang="en-US" dirty="0"/>
              <a:t>Small defensive spines with a venom gland</a:t>
            </a:r>
          </a:p>
          <a:p>
            <a:pPr lvl="1"/>
            <a:r>
              <a:rPr lang="en-US" dirty="0"/>
              <a:t>Administered when handled or brushed against</a:t>
            </a:r>
          </a:p>
          <a:p>
            <a:pPr lvl="1"/>
            <a:r>
              <a:rPr lang="en-US" dirty="0"/>
              <a:t>Generally these hairs produce an unpleasant burning or stinging sensation much like a bee sting or worse</a:t>
            </a:r>
          </a:p>
          <a:p>
            <a:pPr lvl="1"/>
            <a:r>
              <a:rPr lang="en-US" dirty="0"/>
              <a:t>Some species have powerful venom and may cause nausea, headache, respiratory distress, and may require medical attention</a:t>
            </a:r>
          </a:p>
          <a:p>
            <a:pPr lvl="1"/>
            <a:r>
              <a:rPr lang="en-US" dirty="0"/>
              <a:t>The sting site may remain irritated for several days.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18711" y="4921805"/>
            <a:ext cx="1889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Puss caterpillar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711" y="2772630"/>
            <a:ext cx="1925289" cy="211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698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024744" cy="1143000"/>
          </a:xfrm>
        </p:spPr>
        <p:txBody>
          <a:bodyPr>
            <a:normAutofit/>
          </a:bodyPr>
          <a:lstStyle/>
          <a:p>
            <a:r>
              <a:rPr lang="en-US" sz="4500" b="1" dirty="0">
                <a:solidFill>
                  <a:srgbClr val="7030A0"/>
                </a:solidFill>
                <a:latin typeface="+mn-lt"/>
              </a:rPr>
              <a:t>Bitin</a:t>
            </a:r>
            <a:r>
              <a:rPr lang="en-US" sz="4500" dirty="0">
                <a:solidFill>
                  <a:srgbClr val="7030A0"/>
                </a:solidFill>
              </a:rPr>
              <a:t>g vs. stinging</a:t>
            </a:r>
            <a:endParaRPr lang="en-US" sz="4500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5" name="antbite3">
            <a:hlinkClick r:id="" action="ppaction://media"/>
            <a:extLst>
              <a:ext uri="{FF2B5EF4-FFF2-40B4-BE49-F238E27FC236}">
                <a16:creationId xmlns:a16="http://schemas.microsoft.com/office/drawing/2014/main" id="{1E6CF406-DC2C-4986-8CA5-BB702CC458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8031" y="1566154"/>
            <a:ext cx="6907313" cy="389106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17CF8A3-08B0-42C6-B49E-E66A44ECD5C7}"/>
              </a:ext>
            </a:extLst>
          </p:cNvPr>
          <p:cNvSpPr/>
          <p:nvPr/>
        </p:nvSpPr>
        <p:spPr>
          <a:xfrm>
            <a:off x="1166620" y="5457218"/>
            <a:ext cx="7024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Video: </a:t>
            </a:r>
            <a:r>
              <a:rPr lang="en-US" dirty="0" err="1"/>
              <a:t>HelloScience</a:t>
            </a:r>
            <a:r>
              <a:rPr lang="en-US" dirty="0"/>
              <a:t>! https://www.youtube.com/watch?v=DtbjV-Sfayc</a:t>
            </a:r>
          </a:p>
        </p:txBody>
      </p:sp>
    </p:spTree>
    <p:extLst>
      <p:ext uri="{BB962C8B-B14F-4D97-AF65-F5344CB8AC3E}">
        <p14:creationId xmlns:p14="http://schemas.microsoft.com/office/powerpoint/2010/main" val="42029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Venomous Arthropods</a:t>
            </a:r>
            <a:br>
              <a:rPr lang="en-US" dirty="0"/>
            </a:br>
            <a:r>
              <a:rPr lang="en-US" dirty="0"/>
              <a:t>Spiders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All spiders are venomous</a:t>
            </a:r>
          </a:p>
          <a:p>
            <a:pPr lvl="1"/>
            <a:r>
              <a:rPr lang="en-US" dirty="0"/>
              <a:t>Spiders bite to deliver their venom</a:t>
            </a:r>
          </a:p>
          <a:p>
            <a:pPr lvl="1"/>
            <a:r>
              <a:rPr lang="en-US" dirty="0"/>
              <a:t>Spiders are primarily predators on other invertebrates</a:t>
            </a:r>
          </a:p>
          <a:p>
            <a:pPr lvl="1"/>
            <a:r>
              <a:rPr lang="en-US" dirty="0"/>
              <a:t>Larger species or those with very strong webs occasionally take small vertebrates</a:t>
            </a:r>
          </a:p>
          <a:p>
            <a:r>
              <a:rPr lang="en-US" dirty="0"/>
              <a:t>Are spiders dangerous to humans?</a:t>
            </a:r>
          </a:p>
          <a:p>
            <a:pPr lvl="1"/>
            <a:r>
              <a:rPr lang="en-US" dirty="0"/>
              <a:t>Are its jaws strong enough to penetrate human skin?</a:t>
            </a:r>
          </a:p>
          <a:p>
            <a:pPr lvl="1"/>
            <a:r>
              <a:rPr lang="en-US" dirty="0"/>
              <a:t>Is the venom virulent enough to cause any serious effects on humans?</a:t>
            </a:r>
          </a:p>
          <a:p>
            <a:pPr lvl="1"/>
            <a:r>
              <a:rPr lang="en-US" dirty="0"/>
              <a:t>Only two varieties in Arizona are generally considered dangerous to humans </a:t>
            </a:r>
          </a:p>
        </p:txBody>
      </p:sp>
    </p:spTree>
    <p:extLst>
      <p:ext uri="{BB962C8B-B14F-4D97-AF65-F5344CB8AC3E}">
        <p14:creationId xmlns:p14="http://schemas.microsoft.com/office/powerpoint/2010/main" val="32313172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099" y="23406"/>
            <a:ext cx="7886700" cy="1325563"/>
          </a:xfrm>
        </p:spPr>
        <p:txBody>
          <a:bodyPr/>
          <a:lstStyle/>
          <a:p>
            <a:r>
              <a:rPr lang="en-US" dirty="0"/>
              <a:t>Spiders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099" y="1348969"/>
            <a:ext cx="5948463" cy="4351338"/>
          </a:xfrm>
        </p:spPr>
        <p:txBody>
          <a:bodyPr>
            <a:noAutofit/>
          </a:bodyPr>
          <a:lstStyle/>
          <a:p>
            <a:r>
              <a:rPr lang="en-US" dirty="0"/>
              <a:t>Black Widow (</a:t>
            </a:r>
            <a:r>
              <a:rPr lang="en-US" dirty="0" err="1"/>
              <a:t>Latrodectus</a:t>
            </a:r>
            <a:r>
              <a:rPr lang="en-US" dirty="0"/>
              <a:t> species)</a:t>
            </a:r>
          </a:p>
          <a:p>
            <a:pPr lvl="1"/>
            <a:r>
              <a:rPr lang="en-US" sz="2000" dirty="0"/>
              <a:t>One species in AZ</a:t>
            </a:r>
          </a:p>
          <a:p>
            <a:pPr lvl="1"/>
            <a:r>
              <a:rPr lang="en-US" sz="2000" dirty="0"/>
              <a:t>Severe pain, respiratory distress, cramping</a:t>
            </a:r>
          </a:p>
          <a:p>
            <a:pPr lvl="1"/>
            <a:r>
              <a:rPr lang="en-US" sz="2000" dirty="0"/>
              <a:t>There is a very effective antivenin available</a:t>
            </a:r>
          </a:p>
          <a:p>
            <a:r>
              <a:rPr lang="en-US" dirty="0"/>
              <a:t>Brown spiders (</a:t>
            </a:r>
            <a:r>
              <a:rPr lang="en-US" dirty="0" err="1"/>
              <a:t>Loxoceles</a:t>
            </a:r>
            <a:r>
              <a:rPr lang="en-US" dirty="0"/>
              <a:t> species)</a:t>
            </a:r>
          </a:p>
          <a:p>
            <a:pPr lvl="1"/>
            <a:r>
              <a:rPr lang="en-US" sz="2000" dirty="0"/>
              <a:t>Five species in AZ</a:t>
            </a:r>
          </a:p>
          <a:p>
            <a:pPr lvl="1"/>
            <a:r>
              <a:rPr lang="en-US" sz="2000" dirty="0"/>
              <a:t>Bites may go undetected for long periods of time (in excess of 8 hours) </a:t>
            </a:r>
          </a:p>
          <a:p>
            <a:pPr lvl="1"/>
            <a:r>
              <a:rPr lang="en-US" sz="2000" dirty="0"/>
              <a:t>The perpetrator is seldom seen</a:t>
            </a:r>
          </a:p>
          <a:p>
            <a:pPr lvl="1"/>
            <a:r>
              <a:rPr lang="en-US" sz="2000" dirty="0"/>
              <a:t>Local pain and swelling, potential necrotic ulcer</a:t>
            </a:r>
          </a:p>
          <a:p>
            <a:r>
              <a:rPr lang="en-US" dirty="0">
                <a:solidFill>
                  <a:srgbClr val="00B050"/>
                </a:solidFill>
              </a:rPr>
              <a:t>Daddy long legs (</a:t>
            </a:r>
            <a:r>
              <a:rPr lang="en-US" dirty="0" err="1">
                <a:solidFill>
                  <a:srgbClr val="00B050"/>
                </a:solidFill>
              </a:rPr>
              <a:t>Opiliones</a:t>
            </a:r>
            <a:r>
              <a:rPr lang="en-US" dirty="0">
                <a:solidFill>
                  <a:srgbClr val="00B050"/>
                </a:solidFill>
              </a:rPr>
              <a:t> species)</a:t>
            </a:r>
          </a:p>
          <a:p>
            <a:pPr lvl="1"/>
            <a:r>
              <a:rPr lang="en-US" sz="2000" dirty="0">
                <a:solidFill>
                  <a:srgbClr val="00B050"/>
                </a:solidFill>
              </a:rPr>
              <a:t>Not spiders and not venomous, contrary to popular belief</a:t>
            </a:r>
          </a:p>
        </p:txBody>
      </p:sp>
      <p:pic>
        <p:nvPicPr>
          <p:cNvPr id="2050" name="Picture 2" descr="Image result for black widow spider">
            <a:extLst>
              <a:ext uri="{FF2B5EF4-FFF2-40B4-BE49-F238E27FC236}">
                <a16:creationId xmlns:a16="http://schemas.microsoft.com/office/drawing/2014/main" id="{62A581FD-F90B-45B7-88CC-60716AC3E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072" y="252919"/>
            <a:ext cx="2577829" cy="171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desert recluse spider">
            <a:extLst>
              <a:ext uri="{FF2B5EF4-FFF2-40B4-BE49-F238E27FC236}">
                <a16:creationId xmlns:a16="http://schemas.microsoft.com/office/drawing/2014/main" id="{1F0CF4C4-890A-47DF-82C2-418A1334E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072" y="2200537"/>
            <a:ext cx="2608095" cy="186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opiliones">
            <a:extLst>
              <a:ext uri="{FF2B5EF4-FFF2-40B4-BE49-F238E27FC236}">
                <a16:creationId xmlns:a16="http://schemas.microsoft.com/office/drawing/2014/main" id="{709BAAB6-047F-4DB1-8EED-B55971A0D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072" y="4292975"/>
            <a:ext cx="2608095" cy="230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6371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Arachnids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6520855" cy="4343400"/>
          </a:xfrm>
        </p:spPr>
        <p:txBody>
          <a:bodyPr>
            <a:normAutofit/>
          </a:bodyPr>
          <a:lstStyle/>
          <a:p>
            <a:r>
              <a:rPr lang="en-US" dirty="0"/>
              <a:t>Scorpions</a:t>
            </a:r>
          </a:p>
          <a:p>
            <a:pPr lvl="1"/>
            <a:r>
              <a:rPr lang="en-US" sz="2000" dirty="0"/>
              <a:t>56 species in AZ</a:t>
            </a:r>
          </a:p>
          <a:p>
            <a:pPr lvl="1"/>
            <a:r>
              <a:rPr lang="en-US" sz="2000" dirty="0"/>
              <a:t>All venomous but only one considered dangerous</a:t>
            </a:r>
          </a:p>
          <a:p>
            <a:pPr lvl="2"/>
            <a:r>
              <a:rPr lang="en-US" dirty="0"/>
              <a:t>Bark scorpion (</a:t>
            </a:r>
            <a:r>
              <a:rPr lang="en-US" dirty="0" err="1"/>
              <a:t>Centruroides</a:t>
            </a:r>
            <a:r>
              <a:rPr lang="en-US" dirty="0"/>
              <a:t> </a:t>
            </a:r>
            <a:r>
              <a:rPr lang="en-US" dirty="0" err="1"/>
              <a:t>exilicauda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Potentially life threatening to children under 4 years old</a:t>
            </a:r>
          </a:p>
          <a:p>
            <a:r>
              <a:rPr lang="en-US" dirty="0"/>
              <a:t>Ticks</a:t>
            </a:r>
          </a:p>
          <a:p>
            <a:pPr lvl="1"/>
            <a:r>
              <a:rPr lang="en-US" dirty="0"/>
              <a:t>Brown dog tick (</a:t>
            </a:r>
            <a:r>
              <a:rPr lang="en-US" i="1" dirty="0" err="1"/>
              <a:t>Rhipicephalus</a:t>
            </a:r>
            <a:r>
              <a:rPr lang="en-US" i="1" dirty="0"/>
              <a:t> </a:t>
            </a:r>
            <a:r>
              <a:rPr lang="en-US" i="1" dirty="0" err="1"/>
              <a:t>sangiuneus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Not venomous but able to spread disease by biting</a:t>
            </a:r>
          </a:p>
          <a:p>
            <a:pPr lvl="1"/>
            <a:r>
              <a:rPr lang="en-US" dirty="0"/>
              <a:t>Rocky Mountain Spotted Fever bacteria found in some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130" y="2199516"/>
            <a:ext cx="2073870" cy="13993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302" y="4052454"/>
            <a:ext cx="2293698" cy="18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4439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024744" cy="1143000"/>
          </a:xfrm>
        </p:spPr>
        <p:txBody>
          <a:bodyPr>
            <a:normAutofit/>
          </a:bodyPr>
          <a:lstStyle/>
          <a:p>
            <a:r>
              <a:rPr lang="en-US" sz="4500" b="1" dirty="0">
                <a:solidFill>
                  <a:srgbClr val="7030A0"/>
                </a:solidFill>
                <a:latin typeface="+mn-lt"/>
              </a:rPr>
              <a:t>Bitin</a:t>
            </a:r>
            <a:r>
              <a:rPr lang="en-US" sz="4500" dirty="0">
                <a:solidFill>
                  <a:srgbClr val="7030A0"/>
                </a:solidFill>
              </a:rPr>
              <a:t>g vs. stinging</a:t>
            </a:r>
            <a:endParaRPr lang="en-US" sz="4500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3074" name="Picture 2" descr="Image result for scorpion stin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72" y="1299449"/>
            <a:ext cx="6096000" cy="435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5228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024744" cy="1143000"/>
          </a:xfrm>
        </p:spPr>
        <p:txBody>
          <a:bodyPr>
            <a:normAutofit/>
          </a:bodyPr>
          <a:lstStyle/>
          <a:p>
            <a:r>
              <a:rPr lang="en-US" sz="4500" b="1" dirty="0">
                <a:solidFill>
                  <a:srgbClr val="7030A0"/>
                </a:solidFill>
                <a:latin typeface="+mn-lt"/>
              </a:rPr>
              <a:t>Bitin</a:t>
            </a:r>
            <a:r>
              <a:rPr lang="en-US" sz="4500" dirty="0">
                <a:solidFill>
                  <a:srgbClr val="7030A0"/>
                </a:solidFill>
              </a:rPr>
              <a:t>g vs. stinging</a:t>
            </a:r>
            <a:endParaRPr lang="en-US" sz="4500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3" name="scopr2">
            <a:hlinkClick r:id="" action="ppaction://media"/>
            <a:extLst>
              <a:ext uri="{FF2B5EF4-FFF2-40B4-BE49-F238E27FC236}">
                <a16:creationId xmlns:a16="http://schemas.microsoft.com/office/drawing/2014/main" id="{A677F46D-4A07-4BD0-BFF3-247AA004FB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8656" y="1371599"/>
            <a:ext cx="6838239" cy="38521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1501BC-9940-4B91-BFC0-D72A683972E8}"/>
              </a:ext>
            </a:extLst>
          </p:cNvPr>
          <p:cNvSpPr/>
          <p:nvPr/>
        </p:nvSpPr>
        <p:spPr>
          <a:xfrm>
            <a:off x="1128656" y="5223752"/>
            <a:ext cx="50330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Video: Coyote Peterson, Brave Wilderness, </a:t>
            </a:r>
          </a:p>
          <a:p>
            <a:r>
              <a:rPr lang="en-US" dirty="0"/>
              <a:t>https://www.youtube.com/watch?v=XFw_HRG8PvY</a:t>
            </a:r>
          </a:p>
        </p:txBody>
      </p:sp>
    </p:spTree>
    <p:extLst>
      <p:ext uri="{BB962C8B-B14F-4D97-AF65-F5344CB8AC3E}">
        <p14:creationId xmlns:p14="http://schemas.microsoft.com/office/powerpoint/2010/main" val="94499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Venomous Arthropods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Centipedes, conenose bugs, blister beetles, and some caterpillars have nasty bites or stings</a:t>
            </a:r>
          </a:p>
          <a:p>
            <a:r>
              <a:rPr lang="en-US" dirty="0"/>
              <a:t>Some can be very painful and cause medical complications</a:t>
            </a:r>
          </a:p>
          <a:p>
            <a:r>
              <a:rPr lang="en-US" dirty="0"/>
              <a:t>The bites or stings of these animals are seldom considered life threatening</a:t>
            </a:r>
          </a:p>
          <a:p>
            <a:r>
              <a:rPr lang="en-US" dirty="0"/>
              <a:t>Medical problems result when a person is allergic or hypersensitive to the sting or bite</a:t>
            </a:r>
          </a:p>
        </p:txBody>
      </p:sp>
    </p:spTree>
    <p:extLst>
      <p:ext uri="{BB962C8B-B14F-4D97-AF65-F5344CB8AC3E}">
        <p14:creationId xmlns:p14="http://schemas.microsoft.com/office/powerpoint/2010/main" val="8569963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Centipedes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5114119" cy="4889922"/>
          </a:xfrm>
        </p:spPr>
        <p:txBody>
          <a:bodyPr>
            <a:normAutofit/>
          </a:bodyPr>
          <a:lstStyle/>
          <a:p>
            <a:r>
              <a:rPr lang="en-US" dirty="0"/>
              <a:t>Arizona centipedes are generally small in size and present little threat to people</a:t>
            </a:r>
          </a:p>
          <a:p>
            <a:pPr lvl="1"/>
            <a:r>
              <a:rPr lang="en-US" dirty="0"/>
              <a:t>Centipedes deliver venom via a modified pair of legs beneath the head called </a:t>
            </a:r>
            <a:r>
              <a:rPr lang="en-US" dirty="0" err="1"/>
              <a:t>gnathopods</a:t>
            </a:r>
            <a:endParaRPr lang="en-US" dirty="0"/>
          </a:p>
          <a:p>
            <a:pPr lvl="1"/>
            <a:r>
              <a:rPr lang="en-US" dirty="0"/>
              <a:t>Centipedes are most active when conditions are warm and moist</a:t>
            </a:r>
          </a:p>
          <a:p>
            <a:pPr lvl="1"/>
            <a:r>
              <a:rPr lang="en-US" dirty="0"/>
              <a:t>They are found in a wide variety of habitats</a:t>
            </a:r>
          </a:p>
          <a:p>
            <a:pPr lvl="1"/>
            <a:r>
              <a:rPr lang="en-US" dirty="0"/>
              <a:t>They prey on other invertebrates, but larger species can take small vertebrate prey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178" y="2354412"/>
            <a:ext cx="3334821" cy="24913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09178" y="5004335"/>
            <a:ext cx="3319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Common or Tiger Centipede</a:t>
            </a:r>
          </a:p>
        </p:txBody>
      </p:sp>
    </p:spTree>
    <p:extLst>
      <p:ext uri="{BB962C8B-B14F-4D97-AF65-F5344CB8AC3E}">
        <p14:creationId xmlns:p14="http://schemas.microsoft.com/office/powerpoint/2010/main" val="18948234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Giant desert centipede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Giant desert centipede (</a:t>
            </a:r>
            <a:r>
              <a:rPr lang="en-US" i="1" dirty="0" err="1"/>
              <a:t>Scolopendra</a:t>
            </a:r>
            <a:r>
              <a:rPr lang="en-US" i="1" dirty="0"/>
              <a:t> </a:t>
            </a:r>
            <a:r>
              <a:rPr lang="en-US" i="1" dirty="0" err="1"/>
              <a:t>heros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May obtain lengths of 8 inches or more</a:t>
            </a:r>
          </a:p>
          <a:p>
            <a:pPr lvl="1"/>
            <a:r>
              <a:rPr lang="en-US" dirty="0"/>
              <a:t>The bite is very painful but does not generally require medical attention</a:t>
            </a:r>
          </a:p>
          <a:p>
            <a:pPr lvl="1"/>
            <a:r>
              <a:rPr lang="en-US" dirty="0"/>
              <a:t>The area of the bite has been known to remain hypersensitive for weeks</a:t>
            </a:r>
          </a:p>
        </p:txBody>
      </p:sp>
      <p:pic>
        <p:nvPicPr>
          <p:cNvPr id="4" name="Picture 3" descr="s_heros_arizonensis1_damiente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921" y="3530615"/>
            <a:ext cx="4234157" cy="264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844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encrypted-tbn0.gstatic.com/images?q=tbn:ANd9GcRznmZPiMNUNQZQPKI3Vq35KFQPCrC898B_cYpPHqd1pjHEUBp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1"/>
          <a:stretch/>
        </p:blipFill>
        <p:spPr bwMode="auto">
          <a:xfrm>
            <a:off x="487680" y="389506"/>
            <a:ext cx="3943350" cy="266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87680" y="4430485"/>
            <a:ext cx="826687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4725" indent="-4032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+mn-lt"/>
              </a:defRPr>
            </a:lvl2pPr>
            <a:lvl3pPr marL="1431925" indent="-2889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+mn-lt"/>
              </a:defRPr>
            </a:lvl3pPr>
            <a:lvl4pPr marL="17748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+mn-lt"/>
              </a:defRPr>
            </a:lvl4pPr>
            <a:lvl5pPr marL="21177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+mn-lt"/>
              </a:defRPr>
            </a:lvl5pPr>
            <a:lvl6pPr marL="25749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</a:defRPr>
            </a:lvl6pPr>
            <a:lvl7pPr marL="30321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</a:defRPr>
            </a:lvl7pPr>
            <a:lvl8pPr marL="34893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</a:defRPr>
            </a:lvl8pPr>
            <a:lvl9pPr marL="39465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Contact: </a:t>
            </a:r>
          </a:p>
          <a:p>
            <a:pPr marL="0" indent="0" eaLnBrk="1" hangingPunct="1">
              <a:buNone/>
              <a:defRPr/>
            </a:pPr>
            <a:r>
              <a:rPr lang="en-US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Shaku Nair, </a:t>
            </a:r>
            <a:r>
              <a:rPr lang="en-US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hlinkClick r:id="rId3"/>
              </a:rPr>
              <a:t>nairs@email.arizona.edu</a:t>
            </a:r>
            <a:endParaRPr lang="en-US" kern="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0" indent="0" eaLnBrk="1" hangingPunct="1">
              <a:buNone/>
              <a:defRPr/>
            </a:pPr>
            <a:r>
              <a:rPr lang="en-US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University of Arizona Community IPM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820817" y="1854405"/>
            <a:ext cx="41179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b="1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88640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024744" cy="1143000"/>
          </a:xfrm>
        </p:spPr>
        <p:txBody>
          <a:bodyPr>
            <a:normAutofit/>
          </a:bodyPr>
          <a:lstStyle/>
          <a:p>
            <a:r>
              <a:rPr lang="en-US" sz="4500" b="1" dirty="0">
                <a:solidFill>
                  <a:srgbClr val="7030A0"/>
                </a:solidFill>
                <a:latin typeface="+mn-lt"/>
              </a:rPr>
              <a:t>Bitin</a:t>
            </a:r>
            <a:r>
              <a:rPr lang="en-US" sz="4500" dirty="0">
                <a:solidFill>
                  <a:srgbClr val="7030A0"/>
                </a:solidFill>
              </a:rPr>
              <a:t>g vs. stinging</a:t>
            </a:r>
            <a:endParaRPr lang="en-US" sz="4500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4" name="kis2">
            <a:hlinkClick r:id="" action="ppaction://media"/>
            <a:extLst>
              <a:ext uri="{FF2B5EF4-FFF2-40B4-BE49-F238E27FC236}">
                <a16:creationId xmlns:a16="http://schemas.microsoft.com/office/drawing/2014/main" id="{EEE036D5-D674-4BE9-AA0A-5EA1CE8EC4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6807" y="1600200"/>
            <a:ext cx="6768537" cy="38128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C659055-4C10-4875-BD6F-8CE5FBAA61A8}"/>
              </a:ext>
            </a:extLst>
          </p:cNvPr>
          <p:cNvSpPr/>
          <p:nvPr/>
        </p:nvSpPr>
        <p:spPr>
          <a:xfrm>
            <a:off x="1042111" y="5413088"/>
            <a:ext cx="7177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Video: </a:t>
            </a:r>
            <a:r>
              <a:rPr lang="en-US" dirty="0" err="1"/>
              <a:t>BugBrotherBrazil</a:t>
            </a:r>
            <a:r>
              <a:rPr lang="en-US" dirty="0"/>
              <a:t>, https://www.youtube.com/watch?v=i5iAMs-2uQI</a:t>
            </a:r>
          </a:p>
        </p:txBody>
      </p:sp>
    </p:spTree>
    <p:extLst>
      <p:ext uri="{BB962C8B-B14F-4D97-AF65-F5344CB8AC3E}">
        <p14:creationId xmlns:p14="http://schemas.microsoft.com/office/powerpoint/2010/main" val="417087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6"/>
          <p:cNvSpPr>
            <a:spLocks noChangeArrowheads="1"/>
          </p:cNvSpPr>
          <p:nvPr/>
        </p:nvSpPr>
        <p:spPr bwMode="auto">
          <a:xfrm>
            <a:off x="609600" y="675382"/>
            <a:ext cx="70393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Mosquitoes – pay special attention!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1524000"/>
            <a:ext cx="5238750" cy="3514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26" y="2199538"/>
            <a:ext cx="3043624" cy="2642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192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3400" y="381000"/>
            <a:ext cx="8077200" cy="6059488"/>
            <a:chOff x="336" y="240"/>
            <a:chExt cx="5088" cy="3817"/>
          </a:xfrm>
        </p:grpSpPr>
        <p:pic>
          <p:nvPicPr>
            <p:cNvPr id="113670" name="Picture 3" descr="DSCN1465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336" y="240"/>
              <a:ext cx="5088" cy="381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76484" name="Text Box 4"/>
            <p:cNvSpPr txBox="1">
              <a:spLocks noChangeArrowheads="1"/>
            </p:cNvSpPr>
            <p:nvPr/>
          </p:nvSpPr>
          <p:spPr bwMode="auto">
            <a:xfrm>
              <a:off x="528" y="480"/>
              <a:ext cx="2976" cy="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800" b="1" dirty="0">
                  <a:solidFill>
                    <a:srgbClr val="000000"/>
                  </a:solidFill>
                  <a:latin typeface="+mj-lt"/>
                </a:rPr>
                <a:t>School Playing </a:t>
              </a:r>
              <a:br>
                <a:rPr lang="en-US" sz="2800" b="1" dirty="0">
                  <a:solidFill>
                    <a:srgbClr val="000000"/>
                  </a:solidFill>
                  <a:latin typeface="+mj-lt"/>
                </a:rPr>
              </a:br>
              <a:r>
                <a:rPr lang="en-US" sz="2800" b="1" dirty="0">
                  <a:solidFill>
                    <a:srgbClr val="000000"/>
                  </a:solidFill>
                  <a:latin typeface="+mj-lt"/>
                </a:rPr>
                <a:t>Field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228600" y="0"/>
            <a:ext cx="8610600" cy="6858000"/>
            <a:chOff x="144" y="0"/>
            <a:chExt cx="5424" cy="4320"/>
          </a:xfrm>
        </p:grpSpPr>
        <p:pic>
          <p:nvPicPr>
            <p:cNvPr id="113668" name="Picture 6" descr="pauls%20leg%20light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2326" y="0"/>
              <a:ext cx="3242" cy="43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3669" name="Picture 7" descr="mosquito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144" y="1200"/>
              <a:ext cx="2976" cy="23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76226115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SCN0157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879600" y="1524000"/>
            <a:ext cx="7112000" cy="533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373043" y="152400"/>
            <a:ext cx="703590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Thousands from 1 gallon of water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¼ inch of water is enough  </a:t>
            </a:r>
          </a:p>
        </p:txBody>
      </p:sp>
    </p:spTree>
    <p:extLst>
      <p:ext uri="{BB962C8B-B14F-4D97-AF65-F5344CB8AC3E}">
        <p14:creationId xmlns:p14="http://schemas.microsoft.com/office/powerpoint/2010/main" val="99812465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5964</TotalTime>
  <Words>1672</Words>
  <Application>Microsoft Office PowerPoint</Application>
  <PresentationFormat>On-screen Show (4:3)</PresentationFormat>
  <Paragraphs>285</Paragraphs>
  <Slides>58</Slides>
  <Notes>12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7" baseType="lpstr">
      <vt:lpstr>Arial</vt:lpstr>
      <vt:lpstr>Calibri</vt:lpstr>
      <vt:lpstr>Calibri </vt:lpstr>
      <vt:lpstr>Calibri Light</vt:lpstr>
      <vt:lpstr>Comic Sans MS</vt:lpstr>
      <vt:lpstr>News Gothic MT</vt:lpstr>
      <vt:lpstr>Symbol</vt:lpstr>
      <vt:lpstr>Wingdings</vt:lpstr>
      <vt:lpstr>Office Theme</vt:lpstr>
      <vt:lpstr>PowerPoint Presentation</vt:lpstr>
      <vt:lpstr>Overview</vt:lpstr>
      <vt:lpstr>Modes of Action </vt:lpstr>
      <vt:lpstr>Biting vs. stinging</vt:lpstr>
      <vt:lpstr>Biting vs. stinging</vt:lpstr>
      <vt:lpstr>Biting vs. stinging</vt:lpstr>
      <vt:lpstr>PowerPoint Presentation</vt:lpstr>
      <vt:lpstr>PowerPoint Presentation</vt:lpstr>
      <vt:lpstr>PowerPoint Presentation</vt:lpstr>
      <vt:lpstr>Biting or stinging?</vt:lpstr>
      <vt:lpstr>Biting vs. stinging</vt:lpstr>
      <vt:lpstr>Biting vs. stinging</vt:lpstr>
      <vt:lpstr>Biting vs. stinging</vt:lpstr>
      <vt:lpstr>Ovipositor</vt:lpstr>
      <vt:lpstr>Venomous Insects Ants, Wasps, and Bees</vt:lpstr>
      <vt:lpstr>Ants</vt:lpstr>
      <vt:lpstr>Ant vs Termite</vt:lpstr>
      <vt:lpstr>Stinging Ants</vt:lpstr>
      <vt:lpstr>Bees and Wasps</vt:lpstr>
      <vt:lpstr>Wasp or Bee?</vt:lpstr>
      <vt:lpstr>Major Differences Between  Bees and Wasps</vt:lpstr>
      <vt:lpstr>What is a Bee?</vt:lpstr>
      <vt:lpstr>Leafcutter Bee</vt:lpstr>
      <vt:lpstr>Arizona Bees</vt:lpstr>
      <vt:lpstr>Bee Pollination</vt:lpstr>
      <vt:lpstr>PowerPoint Presentation</vt:lpstr>
      <vt:lpstr>Honey Bee Biology</vt:lpstr>
      <vt:lpstr>Swarm vs Hive</vt:lpstr>
      <vt:lpstr>Swarm vs Hive</vt:lpstr>
      <vt:lpstr>Hives</vt:lpstr>
      <vt:lpstr>Hives</vt:lpstr>
      <vt:lpstr>Managing Bee Problems</vt:lpstr>
      <vt:lpstr>Hive and Swarm Removal</vt:lpstr>
      <vt:lpstr>Venom Sac</vt:lpstr>
      <vt:lpstr>Bumble Bee Biology</vt:lpstr>
      <vt:lpstr>Carpenter Bees</vt:lpstr>
      <vt:lpstr>What’s Not a Bee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Problems with Paper Wasps</vt:lpstr>
      <vt:lpstr>Wasp and Hornet Nests</vt:lpstr>
      <vt:lpstr>Removing Nests </vt:lpstr>
      <vt:lpstr>Stay Safe</vt:lpstr>
      <vt:lpstr>Other biting insects Conenose Bugs</vt:lpstr>
      <vt:lpstr>Blister Beetles</vt:lpstr>
      <vt:lpstr>Caterpillars</vt:lpstr>
      <vt:lpstr>Venomous Arthropods Spiders</vt:lpstr>
      <vt:lpstr>Spiders</vt:lpstr>
      <vt:lpstr>More Arachnids</vt:lpstr>
      <vt:lpstr>Biting vs. stinging</vt:lpstr>
      <vt:lpstr>Biting vs. stinging</vt:lpstr>
      <vt:lpstr>Other Venomous Arthropods</vt:lpstr>
      <vt:lpstr>Centipedes</vt:lpstr>
      <vt:lpstr>Giant desert centipede 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DesertHort2015-Shaku</dc:title>
  <dc:creator>Shaku Nair</dc:creator>
  <cp:lastModifiedBy>Shaku Nair</cp:lastModifiedBy>
  <cp:revision>146</cp:revision>
  <dcterms:created xsi:type="dcterms:W3CDTF">2015-03-04T19:03:24Z</dcterms:created>
  <dcterms:modified xsi:type="dcterms:W3CDTF">2019-03-20T14:37:05Z</dcterms:modified>
</cp:coreProperties>
</file>