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722" r:id="rId2"/>
  </p:sldMasterIdLst>
  <p:notesMasterIdLst>
    <p:notesMasterId r:id="rId58"/>
  </p:notesMasterIdLst>
  <p:handoutMasterIdLst>
    <p:handoutMasterId r:id="rId59"/>
  </p:handoutMasterIdLst>
  <p:sldIdLst>
    <p:sldId id="589" r:id="rId3"/>
    <p:sldId id="257" r:id="rId4"/>
    <p:sldId id="485" r:id="rId5"/>
    <p:sldId id="484" r:id="rId6"/>
    <p:sldId id="321" r:id="rId7"/>
    <p:sldId id="590" r:id="rId8"/>
    <p:sldId id="258" r:id="rId9"/>
    <p:sldId id="620" r:id="rId10"/>
    <p:sldId id="591" r:id="rId11"/>
    <p:sldId id="595" r:id="rId12"/>
    <p:sldId id="592" r:id="rId13"/>
    <p:sldId id="436" r:id="rId14"/>
    <p:sldId id="596" r:id="rId15"/>
    <p:sldId id="602" r:id="rId16"/>
    <p:sldId id="470" r:id="rId17"/>
    <p:sldId id="597" r:id="rId18"/>
    <p:sldId id="583" r:id="rId19"/>
    <p:sldId id="584" r:id="rId20"/>
    <p:sldId id="586" r:id="rId21"/>
    <p:sldId id="599" r:id="rId22"/>
    <p:sldId id="605" r:id="rId23"/>
    <p:sldId id="607" r:id="rId24"/>
    <p:sldId id="475" r:id="rId25"/>
    <p:sldId id="500" r:id="rId26"/>
    <p:sldId id="600" r:id="rId27"/>
    <p:sldId id="603" r:id="rId28"/>
    <p:sldId id="601" r:id="rId29"/>
    <p:sldId id="604" r:id="rId30"/>
    <p:sldId id="608" r:id="rId31"/>
    <p:sldId id="497" r:id="rId32"/>
    <p:sldId id="455" r:id="rId33"/>
    <p:sldId id="626" r:id="rId34"/>
    <p:sldId id="458" r:id="rId35"/>
    <p:sldId id="503" r:id="rId36"/>
    <p:sldId id="609" r:id="rId37"/>
    <p:sldId id="610" r:id="rId38"/>
    <p:sldId id="611" r:id="rId39"/>
    <p:sldId id="526" r:id="rId40"/>
    <p:sldId id="612" r:id="rId41"/>
    <p:sldId id="522" r:id="rId42"/>
    <p:sldId id="533" r:id="rId43"/>
    <p:sldId id="534" r:id="rId44"/>
    <p:sldId id="537" r:id="rId45"/>
    <p:sldId id="545" r:id="rId46"/>
    <p:sldId id="613" r:id="rId47"/>
    <p:sldId id="616" r:id="rId48"/>
    <p:sldId id="615" r:id="rId49"/>
    <p:sldId id="614" r:id="rId50"/>
    <p:sldId id="617" r:id="rId51"/>
    <p:sldId id="618" r:id="rId52"/>
    <p:sldId id="619" r:id="rId53"/>
    <p:sldId id="625" r:id="rId54"/>
    <p:sldId id="621" r:id="rId55"/>
    <p:sldId id="622" r:id="rId56"/>
    <p:sldId id="292" r:id="rId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3" clrIdx="2">
    <p:extLst/>
  </p:cmAuthor>
  <p:cmAuthor id="3" name="Marsha Snyder" initials="MS" lastIdx="1" clrIdx="3">
    <p:extLst>
      <p:ext uri="{19B8F6BF-5375-455C-9EA6-DF929625EA0E}">
        <p15:presenceInfo xmlns:p15="http://schemas.microsoft.com/office/powerpoint/2012/main" userId="Marsha Snyd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4C3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16" autoAdjust="0"/>
    <p:restoredTop sz="93141" autoAdjust="0"/>
  </p:normalViewPr>
  <p:slideViewPr>
    <p:cSldViewPr>
      <p:cViewPr varScale="1">
        <p:scale>
          <a:sx n="51" d="100"/>
          <a:sy n="5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22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68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6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48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26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0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43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56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68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40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68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667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82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66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www.ipm.ucdavis.edu</a:t>
            </a:r>
            <a:r>
              <a:rPr lang="en-US" dirty="0" smtClean="0"/>
              <a:t>/PMG/PESTNOTES/pn74149.html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11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03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58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1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47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</a:t>
            </a:r>
          </a:p>
          <a:p>
            <a:r>
              <a:rPr lang="en-US" dirty="0" smtClean="0"/>
              <a:t>Hag</a:t>
            </a:r>
          </a:p>
          <a:p>
            <a:r>
              <a:rPr lang="en-US" dirty="0" smtClean="0"/>
              <a:t>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73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Buck moth</a:t>
            </a:r>
          </a:p>
          <a:p>
            <a:r>
              <a:rPr lang="en-US" b="1" dirty="0" smtClean="0"/>
              <a:t>Saddle back</a:t>
            </a:r>
          </a:p>
          <a:p>
            <a:r>
              <a:rPr lang="en-US" b="1" dirty="0" smtClean="0"/>
              <a:t>Puss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170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39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4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497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1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75A0B58-CF78-4AAF-BCBA-8F6ED6277ED5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0B89-3053-40D5-941B-7E5380185A0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703BA05-F337-41FC-8289-77FA7009D4E4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EBDDC3"/>
                </a:solidFill>
              </a:rPr>
              <a:t>Dr. Marc Lame, Indiana University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77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974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70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56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4527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3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04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3580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rgbClr val="4C3C36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6FC2-787F-472A-9CA0-E0D558A7BCCA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06468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64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3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5311-C93F-4119-8AB2-E9FA3CC30B3B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F8B9007-CA46-4EEA-8EFE-1DA14392D4D0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48457D7-6686-40AE-BACA-6F38786807E0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14BB3-022A-4126-928A-396A7017185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6A609-2536-42E0-B5B7-DF8CE0659183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D9B6-4172-4A94-A59E-EF905835BA29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E0BBA70-64DA-4B90-8BC3-21AEEF88823D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44E1BE0-C6B5-4547-B0C4-F2BB537000CF}" type="datetime1">
              <a:rPr lang="en-US" smtClean="0"/>
              <a:pPr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775F55"/>
                </a:solidFill>
              </a:rPr>
              <a:t>Dr. Marc Lame, Indiana University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8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dicinenet.com/rash/article.htm" TargetMode="Externa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School IPM FOR Nurses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Lesson 1 of 2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In-Person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7620000" cy="5070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40" y="6019800"/>
            <a:ext cx="2353260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7532" y="1600200"/>
            <a:ext cx="8610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Blood feeding ectoparasites - scalp</a:t>
            </a:r>
          </a:p>
          <a:p>
            <a:r>
              <a:rPr lang="en-US" dirty="0" smtClean="0"/>
              <a:t>Children </a:t>
            </a:r>
            <a:r>
              <a:rPr lang="en-US" dirty="0"/>
              <a:t>of preschool and </a:t>
            </a:r>
            <a:r>
              <a:rPr lang="en-US" dirty="0" smtClean="0"/>
              <a:t>elementary </a:t>
            </a:r>
            <a:r>
              <a:rPr lang="en-US" dirty="0"/>
              <a:t>age </a:t>
            </a:r>
          </a:p>
          <a:p>
            <a:r>
              <a:rPr lang="en-US" dirty="0" smtClean="0"/>
              <a:t>Lice may transfer </a:t>
            </a:r>
            <a:br>
              <a:rPr lang="en-US" dirty="0" smtClean="0"/>
            </a:br>
            <a:r>
              <a:rPr lang="en-US" dirty="0" smtClean="0"/>
              <a:t>due to </a:t>
            </a:r>
            <a:r>
              <a:rPr lang="en-US" b="1" dirty="0" smtClean="0"/>
              <a:t>head–to-head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contact, or sharing of </a:t>
            </a:r>
            <a:br>
              <a:rPr lang="en-US" dirty="0" smtClean="0"/>
            </a:br>
            <a:r>
              <a:rPr lang="en-US" dirty="0" smtClean="0"/>
              <a:t>pillows and mats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/>
        </p:blipFill>
        <p:spPr>
          <a:xfrm>
            <a:off x="3894040" y="2756842"/>
            <a:ext cx="5081253" cy="34915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7691" y="6262469"/>
            <a:ext cx="3128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– </a:t>
            </a:r>
            <a:br>
              <a:rPr lang="en-US" i="1" dirty="0" smtClean="0"/>
            </a:br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60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51" y="26233"/>
            <a:ext cx="457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4689492" cy="4495800"/>
          </a:xfrm>
        </p:spPr>
        <p:txBody>
          <a:bodyPr>
            <a:normAutofit/>
          </a:bodyPr>
          <a:lstStyle/>
          <a:p>
            <a:r>
              <a:rPr lang="en-US" dirty="0"/>
              <a:t>Size of a sesame seed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2-3 mm long</a:t>
            </a:r>
            <a:r>
              <a:rPr lang="en-US" dirty="0" smtClean="0"/>
              <a:t>) </a:t>
            </a:r>
          </a:p>
          <a:p>
            <a:r>
              <a:rPr lang="en-US" dirty="0" smtClean="0"/>
              <a:t>Tan </a:t>
            </a:r>
            <a:r>
              <a:rPr lang="en-US" dirty="0"/>
              <a:t>in </a:t>
            </a:r>
            <a:r>
              <a:rPr lang="en-US" dirty="0" smtClean="0"/>
              <a:t>color</a:t>
            </a:r>
            <a:endParaRPr lang="en-US" dirty="0"/>
          </a:p>
          <a:p>
            <a:r>
              <a:rPr lang="en-US" dirty="0" smtClean="0"/>
              <a:t>Crawl rapidly </a:t>
            </a:r>
          </a:p>
          <a:p>
            <a:r>
              <a:rPr lang="en-US" dirty="0" smtClean="0"/>
              <a:t>Die off scalp within </a:t>
            </a:r>
            <a:r>
              <a:rPr lang="en-US" dirty="0"/>
              <a:t>2 </a:t>
            </a:r>
            <a:r>
              <a:rPr lang="en-US" dirty="0" smtClean="0"/>
              <a:t>days</a:t>
            </a:r>
          </a:p>
          <a:p>
            <a:r>
              <a:rPr lang="en-US" dirty="0" smtClean="0"/>
              <a:t>1</a:t>
            </a:r>
            <a:r>
              <a:rPr lang="en-US" dirty="0"/>
              <a:t>% of students </a:t>
            </a:r>
            <a:r>
              <a:rPr lang="en-US" dirty="0" smtClean="0"/>
              <a:t>affected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0112" y="6262469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9532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59504"/>
            <a:ext cx="5734987" cy="3798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64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Lice feed many times each day</a:t>
            </a:r>
          </a:p>
          <a:p>
            <a:r>
              <a:rPr lang="en-US" sz="3200" dirty="0" smtClean="0"/>
              <a:t>Cause </a:t>
            </a:r>
            <a:r>
              <a:rPr lang="en-US" sz="3200" dirty="0"/>
              <a:t>itching and </a:t>
            </a:r>
            <a:r>
              <a:rPr lang="en-US" sz="3200" dirty="0" smtClean="0"/>
              <a:t>sleeplessness</a:t>
            </a:r>
            <a:endParaRPr lang="en-US" sz="1100" dirty="0"/>
          </a:p>
          <a:p>
            <a:r>
              <a:rPr lang="en-US" sz="3200" dirty="0"/>
              <a:t>Scratching </a:t>
            </a:r>
            <a:r>
              <a:rPr lang="en-US" sz="3200" dirty="0" smtClean="0"/>
              <a:t>may lead to </a:t>
            </a:r>
            <a:r>
              <a:rPr lang="en-US" sz="3200" dirty="0"/>
              <a:t>secondary </a:t>
            </a:r>
            <a:r>
              <a:rPr lang="en-US" sz="3200" dirty="0" smtClean="0"/>
              <a:t>skin infections</a:t>
            </a:r>
          </a:p>
          <a:p>
            <a:r>
              <a:rPr lang="en-US" sz="3200" dirty="0" smtClean="0"/>
              <a:t>Do not transmit disease </a:t>
            </a:r>
            <a:br>
              <a:rPr lang="en-US" sz="3200" dirty="0" smtClean="0"/>
            </a:br>
            <a:r>
              <a:rPr lang="en-US" sz="3200" dirty="0" smtClean="0"/>
              <a:t>causing pathogens</a:t>
            </a:r>
          </a:p>
          <a:p>
            <a:pPr marL="0" indent="0">
              <a:buNone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9049" y="6235824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feeding causes itching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498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1564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Females attach nits to hair 1 mm from the scalp </a:t>
            </a:r>
          </a:p>
          <a:p>
            <a:r>
              <a:rPr lang="en-US" sz="3200" dirty="0" smtClean="0"/>
              <a:t>Nits need body warmth</a:t>
            </a:r>
            <a:endParaRPr lang="en-US" sz="1100" dirty="0"/>
          </a:p>
          <a:p>
            <a:r>
              <a:rPr lang="en-US" sz="3200" dirty="0" smtClean="0"/>
              <a:t>Unhatched eggs are not obvious </a:t>
            </a:r>
          </a:p>
          <a:p>
            <a:r>
              <a:rPr lang="en-US" sz="3200" dirty="0" smtClean="0"/>
              <a:t>Nits are easily </a:t>
            </a:r>
            <a:br>
              <a:rPr lang="en-US" sz="3200" dirty="0" smtClean="0"/>
            </a:br>
            <a:r>
              <a:rPr lang="en-US" sz="3200" dirty="0" smtClean="0"/>
              <a:t>seen at the hairline</a:t>
            </a:r>
          </a:p>
          <a:p>
            <a:r>
              <a:rPr lang="en-US" sz="3200" dirty="0" smtClean="0"/>
              <a:t>Nits &gt;1cm - hatched</a:t>
            </a:r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6"/>
          <a:stretch/>
        </p:blipFill>
        <p:spPr>
          <a:xfrm>
            <a:off x="4380910" y="3505200"/>
            <a:ext cx="4470355" cy="2683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7691" y="6248400"/>
            <a:ext cx="3128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Head lice nits – </a:t>
            </a:r>
            <a:br>
              <a:rPr lang="en-US" i="1" dirty="0" smtClean="0"/>
            </a:br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2447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156448" cy="5105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Finding nits alone is </a:t>
            </a:r>
            <a:r>
              <a:rPr lang="en-US" sz="3200" u="sng" dirty="0" smtClean="0"/>
              <a:t>not</a:t>
            </a:r>
            <a:r>
              <a:rPr lang="en-US" sz="3200" dirty="0" smtClean="0"/>
              <a:t> a reason to treat</a:t>
            </a:r>
          </a:p>
          <a:p>
            <a:r>
              <a:rPr lang="en-US" sz="3200" dirty="0" smtClean="0"/>
              <a:t>Discourage head-to-head contact</a:t>
            </a:r>
          </a:p>
          <a:p>
            <a:r>
              <a:rPr lang="en-US" sz="3200" dirty="0" smtClean="0"/>
              <a:t>Discourage </a:t>
            </a:r>
            <a:br>
              <a:rPr lang="en-US" sz="3200" dirty="0" smtClean="0"/>
            </a:br>
            <a:r>
              <a:rPr lang="en-US" sz="3200" dirty="0" smtClean="0"/>
              <a:t>pillow sharing</a:t>
            </a:r>
          </a:p>
          <a:p>
            <a:endParaRPr lang="en-US" sz="3200" dirty="0" smtClean="0"/>
          </a:p>
          <a:p>
            <a:pPr marL="514350" indent="-514350">
              <a:buFont typeface="+mj-lt"/>
              <a:buAutoNum type="arabicPeriod" startAt="4"/>
            </a:pPr>
            <a:endParaRPr lang="en-US" sz="3200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 Lice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15" y="3048000"/>
            <a:ext cx="5257686" cy="350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endParaRPr lang="en-US" sz="32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9600" y="1552793"/>
            <a:ext cx="8153400" cy="548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Infestation of the skin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Female burrows into the upper layer of skin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Spread by direct, prolonged, skin-to-skin </a:t>
            </a:r>
            <a:br>
              <a:rPr lang="en-US" sz="3200" dirty="0" smtClean="0"/>
            </a:br>
            <a:r>
              <a:rPr lang="en-US" sz="3200" dirty="0" smtClean="0"/>
              <a:t>contact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Mites are small </a:t>
            </a:r>
            <a:br>
              <a:rPr lang="en-US" sz="3200" dirty="0" smtClean="0"/>
            </a:br>
            <a:r>
              <a:rPr lang="en-US" sz="3200" dirty="0" smtClean="0"/>
              <a:t>and may be below </a:t>
            </a:r>
            <a:br>
              <a:rPr lang="en-US" sz="3200" dirty="0" smtClean="0"/>
            </a:br>
            <a:r>
              <a:rPr lang="en-US" sz="3200" dirty="0" smtClean="0"/>
              <a:t>the skin surface</a:t>
            </a:r>
          </a:p>
          <a:p>
            <a:pPr marL="0" indent="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762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altLang="zh-CN" sz="3200" dirty="0">
                <a:solidFill>
                  <a:schemeClr val="bg2">
                    <a:lumMod val="10000"/>
                  </a:schemeClr>
                </a:solidFill>
              </a:rPr>
              <a:t>Human Scabies Mites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3689866"/>
            <a:ext cx="298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Scabies mites, MedicineNet.com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269" t="17525" b="8247"/>
          <a:stretch/>
        </p:blipFill>
        <p:spPr>
          <a:xfrm>
            <a:off x="4569221" y="4131925"/>
            <a:ext cx="4193779" cy="255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endParaRPr lang="en-US" sz="32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762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altLang="zh-CN" sz="3200" dirty="0" smtClean="0">
                <a:solidFill>
                  <a:schemeClr val="bg2">
                    <a:lumMod val="10000"/>
                  </a:schemeClr>
                </a:solidFill>
              </a:rPr>
              <a:t>Scabies </a:t>
            </a:r>
            <a:r>
              <a:rPr lang="en-US" altLang="zh-CN" sz="3200" dirty="0">
                <a:solidFill>
                  <a:schemeClr val="bg2">
                    <a:lumMod val="10000"/>
                  </a:schemeClr>
                </a:solidFill>
              </a:rPr>
              <a:t>Mites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6828" y="1536751"/>
            <a:ext cx="4597172" cy="303524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5300" y="1746017"/>
            <a:ext cx="8153400" cy="5181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defRPr/>
            </a:pPr>
            <a:r>
              <a:rPr lang="en-US" sz="3200" dirty="0"/>
              <a:t>Hospitals, childcare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facilities</a:t>
            </a:r>
            <a:r>
              <a:rPr lang="en-US" sz="3200" dirty="0"/>
              <a:t>, and </a:t>
            </a:r>
            <a:r>
              <a:rPr lang="en-US" sz="3200" dirty="0" smtClean="0"/>
              <a:t>schools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At normal </a:t>
            </a:r>
            <a:r>
              <a:rPr lang="en-US" sz="3200" dirty="0"/>
              <a:t>room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temperatures mites</a:t>
            </a:r>
            <a:br>
              <a:rPr lang="en-US" sz="3200" dirty="0" smtClean="0"/>
            </a:br>
            <a:r>
              <a:rPr lang="en-US" sz="3200" dirty="0" smtClean="0"/>
              <a:t>survive &lt;3 days</a:t>
            </a:r>
            <a:endParaRPr lang="en-US" sz="3200" dirty="0"/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Eliminated using </a:t>
            </a:r>
            <a:br>
              <a:rPr lang="en-US" sz="3200" dirty="0" smtClean="0"/>
            </a:br>
            <a:r>
              <a:rPr lang="en-US" sz="3200" dirty="0" smtClean="0"/>
              <a:t>prescription treatments</a:t>
            </a:r>
          </a:p>
          <a:p>
            <a:pPr>
              <a:buClr>
                <a:schemeClr val="accent6"/>
              </a:buClr>
              <a:defRPr/>
            </a:pPr>
            <a:r>
              <a:rPr lang="en-US" sz="3200" dirty="0" smtClean="0"/>
              <a:t>Once treatment starts individuals are not infectious</a:t>
            </a:r>
            <a:endParaRPr lang="en-US" sz="3200" dirty="0"/>
          </a:p>
          <a:p>
            <a:pPr marL="0" indent="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392269" y="673893"/>
            <a:ext cx="356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Application of topical pesticide cream</a:t>
            </a:r>
            <a:br>
              <a:rPr lang="en-US" i="1" dirty="0" smtClean="0"/>
            </a:br>
            <a:r>
              <a:rPr lang="en-US" i="1" dirty="0" smtClean="0"/>
              <a:t>for scabies mites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116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1265" y="6084936"/>
            <a:ext cx="3662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Ringworm infection –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Dawn H. Gouge, University of Arizona 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06874"/>
            <a:ext cx="4610100" cy="3457575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04800" y="1676400"/>
            <a:ext cx="8382000" cy="4572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000" dirty="0" smtClean="0"/>
              <a:t>Common </a:t>
            </a:r>
            <a:r>
              <a:rPr lang="en-US" sz="3000" dirty="0"/>
              <a:t>fungal skin infection </a:t>
            </a:r>
            <a:endParaRPr lang="en-US" sz="3000" dirty="0" smtClean="0"/>
          </a:p>
          <a:p>
            <a:pPr>
              <a:lnSpc>
                <a:spcPct val="90000"/>
              </a:lnSpc>
            </a:pPr>
            <a:r>
              <a:rPr lang="en-US" sz="3000" dirty="0" smtClean="0"/>
              <a:t>Dermatophytes – live off</a:t>
            </a:r>
            <a:br>
              <a:rPr lang="en-US" sz="3000" dirty="0" smtClean="0"/>
            </a:br>
            <a:r>
              <a:rPr lang="en-US" sz="3000" dirty="0" smtClean="0"/>
              <a:t>dead tissues (skin, </a:t>
            </a:r>
            <a:br>
              <a:rPr lang="en-US" sz="3000" dirty="0" smtClean="0"/>
            </a:br>
            <a:r>
              <a:rPr lang="en-US" sz="3000" dirty="0" smtClean="0"/>
              <a:t>hair, and nails)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Scaly</a:t>
            </a:r>
            <a:r>
              <a:rPr lang="en-US" sz="3000" dirty="0"/>
              <a:t>, </a:t>
            </a:r>
            <a:r>
              <a:rPr lang="en-US" sz="3000" dirty="0" smtClean="0"/>
              <a:t>crusted </a:t>
            </a:r>
            <a:br>
              <a:rPr lang="en-US" sz="3000" dirty="0" smtClean="0"/>
            </a:br>
            <a:r>
              <a:rPr lang="en-US" sz="3000" dirty="0" smtClean="0"/>
              <a:t>rash 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May itch</a:t>
            </a:r>
          </a:p>
          <a:p>
            <a:pPr>
              <a:lnSpc>
                <a:spcPct val="90000"/>
              </a:lnSpc>
            </a:pPr>
            <a:endParaRPr lang="en-US" sz="3000" u="sng" dirty="0">
              <a:hlinkClick r:id="rId5"/>
            </a:endParaRPr>
          </a:p>
          <a:p>
            <a:pPr>
              <a:lnSpc>
                <a:spcPct val="90000"/>
              </a:lnSpc>
            </a:pPr>
            <a:endParaRPr lang="en-US" sz="3000" dirty="0"/>
          </a:p>
          <a:p>
            <a:pPr>
              <a:lnSpc>
                <a:spcPct val="90000"/>
              </a:lnSpc>
            </a:pPr>
            <a:endParaRPr lang="en-US" sz="3000" dirty="0"/>
          </a:p>
          <a:p>
            <a:pPr>
              <a:lnSpc>
                <a:spcPct val="90000"/>
              </a:lnSpc>
            </a:pPr>
            <a:endParaRPr lang="en-US" altLang="en-US" sz="3000" dirty="0" smtClean="0"/>
          </a:p>
          <a:p>
            <a:pPr>
              <a:lnSpc>
                <a:spcPct val="90000"/>
              </a:lnSpc>
            </a:pP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9412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38733" y="1267936"/>
            <a:ext cx="1906446" cy="24700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12887" y="2017000"/>
            <a:ext cx="8153400" cy="449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Skin </a:t>
            </a:r>
            <a:r>
              <a:rPr lang="en-US" sz="2800" dirty="0"/>
              <a:t>on </a:t>
            </a:r>
            <a:r>
              <a:rPr lang="en-US" sz="2800" dirty="0" smtClean="0"/>
              <a:t>body</a:t>
            </a:r>
            <a:r>
              <a:rPr lang="en-US" sz="2800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scalp</a:t>
            </a:r>
            <a:r>
              <a:rPr lang="en-US" sz="2800" dirty="0"/>
              <a:t>, </a:t>
            </a:r>
            <a:r>
              <a:rPr lang="en-US" sz="2800" dirty="0" smtClean="0"/>
              <a:t>feet</a:t>
            </a:r>
            <a:r>
              <a:rPr lang="en-US" sz="2800" dirty="0"/>
              <a:t>, </a:t>
            </a:r>
            <a:r>
              <a:rPr lang="en-US" sz="2800" dirty="0" smtClean="0"/>
              <a:t>groin</a:t>
            </a:r>
            <a:endParaRPr lang="en-US" sz="2800" dirty="0"/>
          </a:p>
          <a:p>
            <a:r>
              <a:rPr lang="en-US" sz="2800" dirty="0" smtClean="0"/>
              <a:t>Children</a:t>
            </a:r>
          </a:p>
          <a:p>
            <a:r>
              <a:rPr lang="en-US" sz="2800" dirty="0" smtClean="0"/>
              <a:t>Warm, moist climates</a:t>
            </a:r>
          </a:p>
          <a:p>
            <a:r>
              <a:rPr lang="en-US" sz="2800" dirty="0" smtClean="0"/>
              <a:t>Contagious </a:t>
            </a:r>
          </a:p>
          <a:p>
            <a:r>
              <a:rPr lang="en-US" sz="2800" dirty="0" smtClean="0"/>
              <a:t>Contracted from an infected </a:t>
            </a:r>
            <a:r>
              <a:rPr lang="en-US" sz="2800" dirty="0"/>
              <a:t>person, animal, </a:t>
            </a:r>
            <a:r>
              <a:rPr lang="en-US" sz="2800" dirty="0" smtClean="0"/>
              <a:t>object, surfaces, or soil </a:t>
            </a:r>
          </a:p>
          <a:p>
            <a:r>
              <a:rPr lang="en-US" sz="2800" dirty="0" smtClean="0"/>
              <a:t>Several areas of the body may be affected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37936" y="406678"/>
            <a:ext cx="4128351" cy="3377922"/>
            <a:chOff x="5479435" y="-177522"/>
            <a:chExt cx="4128351" cy="3377922"/>
          </a:xfrm>
          <a:noFill/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6678" y="219360"/>
              <a:ext cx="2133600" cy="2133600"/>
            </a:xfrm>
            <a:prstGeom prst="rect">
              <a:avLst/>
            </a:prstGeom>
            <a:grpFill/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877812" y="152400"/>
              <a:ext cx="1219200" cy="152400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6936702" y="698223"/>
              <a:ext cx="1216698" cy="176752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877812" y="448151"/>
              <a:ext cx="1226053" cy="59849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592149" y="-177522"/>
              <a:ext cx="132760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capitis</a:t>
              </a:r>
              <a:endParaRPr lang="en-US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79435" y="667333"/>
              <a:ext cx="135806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barbae</a:t>
              </a:r>
              <a:endParaRPr lang="en-US" i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813072" y="2831068"/>
              <a:ext cx="117852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pedis</a:t>
              </a:r>
              <a:endParaRPr lang="en-US" i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69866" y="230728"/>
              <a:ext cx="119795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faciei</a:t>
              </a:r>
              <a:endParaRPr lang="en-US" i="1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8186476" y="1121592"/>
              <a:ext cx="479823" cy="218919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6877812" y="1130023"/>
              <a:ext cx="916584" cy="485974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010400" y="1403489"/>
              <a:ext cx="1219200" cy="584500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706577" y="1150592"/>
              <a:ext cx="901209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Tinea </a:t>
              </a:r>
            </a:p>
            <a:p>
              <a:r>
                <a:rPr lang="en-US" i="1" dirty="0" smtClean="0"/>
                <a:t>corporis</a:t>
              </a:r>
              <a:endParaRPr lang="en-US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592149" y="1416758"/>
              <a:ext cx="126669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manus</a:t>
              </a:r>
              <a:endParaRPr lang="en-US" i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6867225" y="1150592"/>
              <a:ext cx="1011423" cy="1464586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867400" y="1828800"/>
              <a:ext cx="118974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cruris</a:t>
              </a:r>
              <a:endParaRPr lang="en-US" i="1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6844149" y="2090743"/>
              <a:ext cx="1080651" cy="524435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8479439" y="2104670"/>
              <a:ext cx="59044" cy="792237"/>
            </a:xfrm>
            <a:prstGeom prst="straightConnector1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682792" y="2592935"/>
              <a:ext cx="212750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Tinea</a:t>
              </a:r>
              <a:r>
                <a:rPr lang="en-US" i="1" dirty="0" smtClean="0"/>
                <a:t> </a:t>
              </a:r>
              <a:r>
                <a:rPr lang="en-US" i="1" dirty="0" err="1" smtClean="0"/>
                <a:t>unguium</a:t>
              </a:r>
              <a:r>
                <a:rPr lang="en-US" i="1" dirty="0" smtClean="0"/>
                <a:t> </a:t>
              </a:r>
              <a:r>
                <a:rPr lang="en-US" i="1" smtClean="0"/>
                <a:t>(</a:t>
              </a:r>
              <a:r>
                <a:rPr lang="en-US" b="1" smtClean="0"/>
                <a:t>nails</a:t>
              </a:r>
              <a:r>
                <a:rPr lang="en-US" b="1" dirty="0" smtClean="0"/>
                <a:t>)</a:t>
              </a:r>
              <a:endParaRPr lang="en-US" b="1" i="1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56" y="1086697"/>
            <a:ext cx="423863" cy="338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292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199"/>
            <a:ext cx="8686800" cy="506593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Transmitted from animals to humans</a:t>
            </a:r>
          </a:p>
          <a:p>
            <a:r>
              <a:rPr lang="en-US" sz="3200" dirty="0" smtClean="0"/>
              <a:t>Cats commonly affected</a:t>
            </a:r>
          </a:p>
          <a:p>
            <a:r>
              <a:rPr lang="en-US" sz="3200" dirty="0"/>
              <a:t>Class pets should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be </a:t>
            </a:r>
            <a:r>
              <a:rPr lang="en-US" sz="3200" dirty="0"/>
              <a:t>free </a:t>
            </a:r>
            <a:r>
              <a:rPr lang="en-US" sz="3200" dirty="0" smtClean="0"/>
              <a:t>of </a:t>
            </a:r>
            <a:r>
              <a:rPr lang="en-US" sz="3200" dirty="0"/>
              <a:t>ringworm</a:t>
            </a:r>
          </a:p>
          <a:p>
            <a:r>
              <a:rPr lang="en-US" sz="3200" dirty="0" smtClean="0"/>
              <a:t>Exclude feral </a:t>
            </a:r>
            <a:r>
              <a:rPr lang="en-US" sz="3200" dirty="0"/>
              <a:t>cats 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from </a:t>
            </a:r>
            <a:r>
              <a:rPr lang="en-US" sz="3200" dirty="0"/>
              <a:t>classrooms 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  <a:p>
            <a:endParaRPr lang="en-US" sz="32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6011778"/>
            <a:ext cx="2770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Class pet </a:t>
            </a:r>
            <a:r>
              <a:rPr lang="en-US" i="1" dirty="0"/>
              <a:t>guinea </a:t>
            </a:r>
            <a:r>
              <a:rPr lang="en-US" i="1" dirty="0" smtClean="0"/>
              <a:t>pig </a:t>
            </a:r>
            <a:br>
              <a:rPr lang="en-US" i="1" dirty="0" smtClean="0"/>
            </a:br>
            <a:r>
              <a:rPr lang="en-US" i="1" dirty="0" smtClean="0"/>
              <a:t>with ringworm - vetbook.org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64"/>
          <a:stretch/>
        </p:blipFill>
        <p:spPr>
          <a:xfrm>
            <a:off x="4419600" y="2784869"/>
            <a:ext cx="4366435" cy="390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1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534400" cy="5334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600" dirty="0" smtClean="0"/>
              <a:t>Identify health risks associated with:</a:t>
            </a:r>
            <a:endParaRPr lang="en-US" sz="2500" dirty="0" smtClean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Bed bugs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Head lice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Scabies mites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/>
              <a:t>Ringworm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Fleas</a:t>
            </a:r>
            <a:endParaRPr lang="en-US" sz="24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Honey bees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Stinging wasps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Fire ants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Spiders and scorpions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Mosquitoes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400" dirty="0" smtClean="0"/>
              <a:t>Bats and rabies</a:t>
            </a:r>
          </a:p>
          <a:p>
            <a:pPr lvl="1">
              <a:buNone/>
            </a:pPr>
            <a:endParaRPr lang="en-US" sz="25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3837918"/>
            <a:ext cx="4229100" cy="330049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0" y="2057400"/>
            <a:ext cx="4191000" cy="2590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2" indent="-457200">
              <a:buFont typeface="+mj-lt"/>
              <a:buAutoNum type="alphaLcPeriod" startAt="12"/>
            </a:pPr>
            <a:r>
              <a:rPr lang="en-US" sz="2400" dirty="0"/>
              <a:t>Ticks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Stinging caterpillars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 smtClean="0"/>
              <a:t>Venomous snakes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400" dirty="0"/>
              <a:t>Commensal rodents </a:t>
            </a: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Ringworm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10516"/>
            <a:ext cx="6374567" cy="442678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53400" cy="495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Clean hard surfaces with disinfectant</a:t>
            </a:r>
          </a:p>
          <a:p>
            <a:r>
              <a:rPr lang="en-US" sz="3200" dirty="0" smtClean="0"/>
              <a:t>Prescription antifungal medications </a:t>
            </a:r>
            <a:r>
              <a:rPr lang="en-US" sz="3200" dirty="0"/>
              <a:t>before </a:t>
            </a:r>
            <a:br>
              <a:rPr lang="en-US" sz="3200" dirty="0"/>
            </a:br>
            <a:r>
              <a:rPr lang="en-US" sz="3200" dirty="0"/>
              <a:t>returning to </a:t>
            </a:r>
            <a:r>
              <a:rPr lang="en-US" sz="3200" dirty="0" smtClean="0"/>
              <a:t>contact sports</a:t>
            </a:r>
          </a:p>
          <a:p>
            <a:r>
              <a:rPr lang="en-US" sz="3200" dirty="0" smtClean="0"/>
              <a:t>Medications - topical </a:t>
            </a:r>
            <a:br>
              <a:rPr lang="en-US" sz="3200" dirty="0" smtClean="0"/>
            </a:br>
            <a:r>
              <a:rPr lang="en-US" sz="3200" dirty="0" smtClean="0"/>
              <a:t>and/or oral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6412468"/>
            <a:ext cx="243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Topical antifungal cream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62569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1924988"/>
            <a:ext cx="4876800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Fleas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959352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Blood feeding ectoparasites</a:t>
            </a:r>
          </a:p>
          <a:p>
            <a:r>
              <a:rPr lang="en-US" dirty="0" smtClean="0"/>
              <a:t>Can, but usually do not  vector pathogens </a:t>
            </a:r>
          </a:p>
          <a:p>
            <a:r>
              <a:rPr lang="en-US" dirty="0" smtClean="0"/>
              <a:t>Brought into school on feral animals including rodents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62909" y="5980668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Cat flea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186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94" y="3476398"/>
            <a:ext cx="4254906" cy="3403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Fleas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404648" cy="5791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Bites may itch, </a:t>
            </a:r>
            <a:br>
              <a:rPr lang="en-US" sz="2800" dirty="0" smtClean="0"/>
            </a:br>
            <a:r>
              <a:rPr lang="en-US" sz="2800" dirty="0" smtClean="0"/>
              <a:t>and swelling</a:t>
            </a:r>
            <a:endParaRPr lang="en-US" sz="2800" dirty="0"/>
          </a:p>
          <a:p>
            <a:r>
              <a:rPr lang="en-US" sz="2800" dirty="0"/>
              <a:t>Scratching </a:t>
            </a:r>
            <a:r>
              <a:rPr lang="en-US" sz="2800" dirty="0" smtClean="0"/>
              <a:t>- open sores</a:t>
            </a:r>
            <a:endParaRPr lang="en-US" sz="2800" dirty="0"/>
          </a:p>
          <a:p>
            <a:r>
              <a:rPr lang="en-US" sz="2800" dirty="0" smtClean="0"/>
              <a:t>Do not allow feral animals </a:t>
            </a:r>
            <a:br>
              <a:rPr lang="en-US" sz="2800" dirty="0" smtClean="0"/>
            </a:br>
            <a:r>
              <a:rPr lang="en-US" sz="2800" dirty="0" smtClean="0"/>
              <a:t>on-campus </a:t>
            </a:r>
          </a:p>
          <a:p>
            <a:r>
              <a:rPr lang="en-US" sz="2800" dirty="0" smtClean="0"/>
              <a:t>Campus animals, must be spayed/</a:t>
            </a:r>
            <a:br>
              <a:rPr lang="en-US" sz="2800" dirty="0" smtClean="0"/>
            </a:br>
            <a:r>
              <a:rPr lang="en-US" sz="2800" dirty="0" smtClean="0"/>
              <a:t>neutered, inoculated, </a:t>
            </a:r>
            <a:br>
              <a:rPr lang="en-US" sz="2800" dirty="0" smtClean="0"/>
            </a:br>
            <a:r>
              <a:rPr lang="en-US" sz="2800" dirty="0" smtClean="0"/>
              <a:t>free of ectoparasites</a:t>
            </a:r>
          </a:p>
          <a:p>
            <a:r>
              <a:rPr lang="en-US" sz="2800" dirty="0" smtClean="0"/>
              <a:t>Rodents should be </a:t>
            </a:r>
            <a:br>
              <a:rPr lang="en-US" sz="2800" dirty="0" smtClean="0"/>
            </a:br>
            <a:r>
              <a:rPr lang="en-US" sz="2800" dirty="0" smtClean="0"/>
              <a:t>managed carefully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91367" y="3776396"/>
            <a:ext cx="1410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Cat with fleas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39829" y="-67576"/>
            <a:ext cx="3091842" cy="35293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8967" y="710837"/>
            <a:ext cx="101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Flea bites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553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5300" y="1752600"/>
            <a:ext cx="8153400" cy="5791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200" dirty="0" smtClean="0"/>
              <a:t>Flying insects related to wasps and ants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Social insects 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Feed on nectar and pollen </a:t>
            </a:r>
            <a:endParaRPr lang="en-US" altLang="en-US" sz="3200" dirty="0"/>
          </a:p>
          <a:p>
            <a:pPr>
              <a:lnSpc>
                <a:spcPct val="90000"/>
              </a:lnSpc>
            </a:pPr>
            <a:r>
              <a:rPr lang="en-US" altLang="en-US" sz="3200" dirty="0"/>
              <a:t>Careful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landscape </a:t>
            </a:r>
            <a:br>
              <a:rPr lang="en-US" altLang="en-US" sz="3200" dirty="0" smtClean="0"/>
            </a:br>
            <a:r>
              <a:rPr lang="en-US" altLang="en-US" sz="3200" dirty="0" smtClean="0"/>
              <a:t>planning </a:t>
            </a:r>
          </a:p>
          <a:p>
            <a:pPr>
              <a:lnSpc>
                <a:spcPct val="90000"/>
              </a:lnSpc>
            </a:pPr>
            <a:endParaRPr lang="en-US" altLang="en-US" sz="3200" dirty="0"/>
          </a:p>
          <a:p>
            <a:pPr>
              <a:lnSpc>
                <a:spcPct val="90000"/>
              </a:lnSpc>
            </a:pPr>
            <a:endParaRPr lang="en-US" altLang="en-US" sz="3200" dirty="0" smtClean="0"/>
          </a:p>
          <a:p>
            <a:pPr>
              <a:lnSpc>
                <a:spcPct val="90000"/>
              </a:lnSpc>
            </a:pPr>
            <a:endParaRPr lang="en-US" alt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5589" y="6001251"/>
            <a:ext cx="1185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</a:t>
            </a:r>
            <a:br>
              <a:rPr lang="en-US" i="1" dirty="0" smtClean="0"/>
            </a:b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207" y="3505200"/>
            <a:ext cx="4987145" cy="31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0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33400" y="1641566"/>
            <a:ext cx="8144474" cy="510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Workers </a:t>
            </a:r>
            <a:r>
              <a:rPr lang="en-US" sz="3200" dirty="0"/>
              <a:t>have </a:t>
            </a:r>
            <a:r>
              <a:rPr lang="en-US" sz="3200" dirty="0" smtClean="0"/>
              <a:t>barbed stingers </a:t>
            </a:r>
          </a:p>
          <a:p>
            <a:r>
              <a:rPr lang="en-US" sz="3200" dirty="0" smtClean="0"/>
              <a:t>Sting if trapped against the skin</a:t>
            </a:r>
          </a:p>
          <a:p>
            <a:r>
              <a:rPr lang="en-US" sz="3200" dirty="0" smtClean="0"/>
              <a:t>Groups of bees will sting </a:t>
            </a:r>
            <a:br>
              <a:rPr lang="en-US" sz="3200" dirty="0" smtClean="0"/>
            </a:br>
            <a:r>
              <a:rPr lang="en-US" sz="3200" dirty="0" smtClean="0"/>
              <a:t>defensively - brood</a:t>
            </a:r>
            <a:endParaRPr lang="en-US" altLang="en-US" sz="3200" dirty="0"/>
          </a:p>
          <a:p>
            <a:r>
              <a:rPr lang="en-US" sz="3200" dirty="0" smtClean="0"/>
              <a:t>Africanized bee stings </a:t>
            </a:r>
            <a:br>
              <a:rPr lang="en-US" sz="3200" dirty="0" smtClean="0"/>
            </a:br>
            <a:r>
              <a:rPr lang="en-US" sz="3200" dirty="0" smtClean="0"/>
              <a:t>are no </a:t>
            </a:r>
            <a:r>
              <a:rPr lang="en-US" sz="3200" dirty="0"/>
              <a:t>more </a:t>
            </a:r>
            <a:r>
              <a:rPr lang="en-US" sz="3200" dirty="0" smtClean="0"/>
              <a:t>venomous </a:t>
            </a:r>
            <a:endParaRPr lang="en-US" sz="3200" dirty="0"/>
          </a:p>
          <a:p>
            <a:r>
              <a:rPr lang="en-US" sz="3200" dirty="0" smtClean="0"/>
              <a:t>Larger </a:t>
            </a:r>
            <a:r>
              <a:rPr lang="en-US" sz="3200" dirty="0"/>
              <a:t>% of Africanized </a:t>
            </a:r>
            <a:br>
              <a:rPr lang="en-US" sz="3200" dirty="0"/>
            </a:br>
            <a:r>
              <a:rPr lang="en-US" sz="3200" dirty="0" smtClean="0"/>
              <a:t>bee colonies are </a:t>
            </a:r>
            <a:br>
              <a:rPr lang="en-US" sz="3200" dirty="0" smtClean="0"/>
            </a:br>
            <a:r>
              <a:rPr lang="en-US" sz="3200" dirty="0" smtClean="0"/>
              <a:t>defensive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19800" y="3022820"/>
            <a:ext cx="252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bees tending brood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22734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2"/>
          <a:stretch/>
        </p:blipFill>
        <p:spPr>
          <a:xfrm>
            <a:off x="4975743" y="3517020"/>
            <a:ext cx="4083348" cy="310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2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" y="1676400"/>
            <a:ext cx="8534400" cy="548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Severe reactions can be life </a:t>
            </a:r>
            <a:r>
              <a:rPr lang="en-US" sz="3200" dirty="0" smtClean="0"/>
              <a:t>threatening (anaphylaxis)</a:t>
            </a:r>
            <a:endParaRPr lang="en-US" sz="3200" dirty="0"/>
          </a:p>
          <a:p>
            <a:r>
              <a:rPr lang="en-US" sz="3200" dirty="0" smtClean="0"/>
              <a:t>0.5</a:t>
            </a:r>
            <a:r>
              <a:rPr lang="en-US" sz="3200" dirty="0"/>
              <a:t>% of children and 3% of adults will experience </a:t>
            </a:r>
            <a:r>
              <a:rPr lang="en-US" sz="3200" dirty="0" smtClean="0"/>
              <a:t>anaphylaxis </a:t>
            </a:r>
          </a:p>
          <a:p>
            <a:r>
              <a:rPr lang="en-US" sz="3200" dirty="0" smtClean="0"/>
              <a:t>More commonly there </a:t>
            </a:r>
            <a:br>
              <a:rPr lang="en-US" sz="3200" dirty="0" smtClean="0"/>
            </a:br>
            <a:r>
              <a:rPr lang="en-US" sz="3200" dirty="0" smtClean="0"/>
              <a:t>will be pain and </a:t>
            </a:r>
            <a:br>
              <a:rPr lang="en-US" sz="3200" dirty="0" smtClean="0"/>
            </a:br>
            <a:r>
              <a:rPr lang="en-US" sz="3200" dirty="0" smtClean="0"/>
              <a:t>swelling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6726" y="6248400"/>
            <a:ext cx="229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stings in skin</a:t>
            </a:r>
            <a:endParaRPr lang="en-US" i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t="16952" r="23317" b="44159"/>
          <a:stretch/>
        </p:blipFill>
        <p:spPr>
          <a:xfrm>
            <a:off x="5029200" y="3657599"/>
            <a:ext cx="3877491" cy="308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1000" y="1524000"/>
            <a:ext cx="8385048" cy="5486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dirty="0" smtClean="0"/>
              <a:t>Very few fatalities due to “bee attacks”</a:t>
            </a:r>
            <a:endParaRPr lang="en-US" altLang="en-US" sz="3200" dirty="0"/>
          </a:p>
          <a:p>
            <a:r>
              <a:rPr lang="en-US" sz="3200" dirty="0" smtClean="0"/>
              <a:t>Fatalities more commonly occur due to accidental death </a:t>
            </a:r>
            <a:br>
              <a:rPr lang="en-US" sz="3200" dirty="0" smtClean="0"/>
            </a:br>
            <a:r>
              <a:rPr lang="en-US" sz="3200" dirty="0" smtClean="0"/>
              <a:t>when people panic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5867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Honey bees </a:t>
            </a:r>
            <a:br>
              <a:rPr lang="en-US" i="1" dirty="0" smtClean="0"/>
            </a:br>
            <a:r>
              <a:rPr lang="en-US" i="1" dirty="0" smtClean="0"/>
              <a:t>flying</a:t>
            </a:r>
            <a:endParaRPr lang="en-US" i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819400"/>
            <a:ext cx="4733060" cy="38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1000" y="1676399"/>
            <a:ext cx="3962400" cy="49770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Condon </a:t>
            </a:r>
            <a:r>
              <a:rPr lang="en-US" sz="3200" dirty="0"/>
              <a:t>off </a:t>
            </a:r>
            <a:r>
              <a:rPr lang="en-US" sz="3200" dirty="0" smtClean="0"/>
              <a:t>swarms</a:t>
            </a:r>
            <a:br>
              <a:rPr lang="en-US" sz="3200" dirty="0" smtClean="0"/>
            </a:br>
            <a:r>
              <a:rPr lang="en-US" sz="3200" dirty="0" smtClean="0"/>
              <a:t>- caution tape</a:t>
            </a:r>
          </a:p>
          <a:p>
            <a:r>
              <a:rPr lang="en-US" altLang="en-US" sz="3200" dirty="0" smtClean="0"/>
              <a:t>Swarms move within 72 hours of arriving</a:t>
            </a:r>
            <a:endParaRPr lang="en-US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579318" y="6096000"/>
            <a:ext cx="181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swarm 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81000" y="2057400"/>
            <a:ext cx="7543800" cy="5105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Honey bee </a:t>
            </a:r>
            <a:br>
              <a:rPr lang="en-US" sz="3200" dirty="0" smtClean="0"/>
            </a:br>
            <a:r>
              <a:rPr lang="en-US" sz="3200" dirty="0" smtClean="0"/>
              <a:t>colonies on </a:t>
            </a:r>
            <a:br>
              <a:rPr lang="en-US" sz="3200" dirty="0" smtClean="0"/>
            </a:br>
            <a:r>
              <a:rPr lang="en-US" sz="3200" dirty="0" smtClean="0"/>
              <a:t>school </a:t>
            </a:r>
            <a:br>
              <a:rPr lang="en-US" sz="3200" dirty="0" smtClean="0"/>
            </a:br>
            <a:r>
              <a:rPr lang="en-US" sz="3200" dirty="0" smtClean="0"/>
              <a:t>premises </a:t>
            </a:r>
            <a:br>
              <a:rPr lang="en-US" sz="3200" dirty="0" smtClean="0"/>
            </a:br>
            <a:r>
              <a:rPr lang="en-US" sz="3200" dirty="0" smtClean="0"/>
              <a:t>should be </a:t>
            </a:r>
            <a:br>
              <a:rPr lang="en-US" sz="3200" dirty="0" smtClean="0"/>
            </a:br>
            <a:r>
              <a:rPr lang="en-US" sz="3200" dirty="0" smtClean="0"/>
              <a:t>remediated </a:t>
            </a:r>
            <a:br>
              <a:rPr lang="en-US" sz="3200" dirty="0" smtClean="0"/>
            </a:br>
            <a:r>
              <a:rPr lang="en-US" sz="3200" dirty="0" smtClean="0"/>
              <a:t>as early as possible</a:t>
            </a:r>
          </a:p>
          <a:p>
            <a:r>
              <a:rPr lang="en-US" sz="3200" dirty="0"/>
              <a:t>Document and </a:t>
            </a:r>
            <a:r>
              <a:rPr lang="en-US" sz="3200" dirty="0" smtClean="0"/>
              <a:t>update </a:t>
            </a:r>
            <a:r>
              <a:rPr lang="en-US" sz="3200" dirty="0"/>
              <a:t>allergies </a:t>
            </a:r>
            <a:r>
              <a:rPr lang="en-US" sz="3200" dirty="0" smtClean="0"/>
              <a:t>regularly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702445" y="4606089"/>
            <a:ext cx="2755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Honey bee colony discovered</a:t>
            </a:r>
            <a:br>
              <a:rPr lang="en-US" i="1" dirty="0" smtClean="0"/>
            </a:br>
            <a:r>
              <a:rPr lang="en-US" i="1" dirty="0" smtClean="0"/>
              <a:t>in a tree trunk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Honey Bees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28600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rgbClr val="DD8047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Wasps –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</a:rPr>
              <a:t>Y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ellowjackets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, Hornets and Paper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W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asps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0248" y="1585677"/>
            <a:ext cx="8302752" cy="49530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Yellowjackets</a:t>
            </a:r>
            <a:r>
              <a:rPr lang="en-US" sz="2800" dirty="0"/>
              <a:t>, </a:t>
            </a:r>
            <a:r>
              <a:rPr lang="en-US" sz="2800" dirty="0" smtClean="0"/>
              <a:t>hornets </a:t>
            </a:r>
            <a:r>
              <a:rPr lang="en-US" sz="2800" dirty="0"/>
              <a:t>and paper </a:t>
            </a:r>
            <a:r>
              <a:rPr lang="en-US" sz="2800" dirty="0" smtClean="0"/>
              <a:t>wasps are stinging, flying insects</a:t>
            </a:r>
          </a:p>
          <a:p>
            <a:r>
              <a:rPr lang="en-US" sz="2800" dirty="0" smtClean="0"/>
              <a:t>Attracted to human food and drinks, and trash </a:t>
            </a:r>
            <a:endParaRPr lang="en-US" sz="2800" dirty="0"/>
          </a:p>
          <a:p>
            <a:r>
              <a:rPr lang="en-US" sz="2800" dirty="0" smtClean="0"/>
              <a:t>Do not allow sugary </a:t>
            </a:r>
            <a:br>
              <a:rPr lang="en-US" sz="2800" dirty="0" smtClean="0"/>
            </a:br>
            <a:r>
              <a:rPr lang="en-US" sz="2800" dirty="0" smtClean="0"/>
              <a:t>drinks </a:t>
            </a:r>
            <a:r>
              <a:rPr lang="en-US" sz="2800" dirty="0"/>
              <a:t>outside </a:t>
            </a:r>
            <a:r>
              <a:rPr lang="en-US" sz="2800" dirty="0" smtClean="0"/>
              <a:t>of</a:t>
            </a:r>
            <a:br>
              <a:rPr lang="en-US" sz="2800" dirty="0" smtClean="0"/>
            </a:br>
            <a:r>
              <a:rPr lang="en-US" sz="2800" dirty="0" smtClean="0"/>
              <a:t>cafeterias</a:t>
            </a:r>
          </a:p>
          <a:p>
            <a:r>
              <a:rPr lang="en-US" sz="2800" dirty="0" smtClean="0"/>
              <a:t>Prohibit food and </a:t>
            </a:r>
            <a:br>
              <a:rPr lang="en-US" sz="2800" dirty="0" smtClean="0"/>
            </a:br>
            <a:r>
              <a:rPr lang="en-US" sz="2800" dirty="0" smtClean="0"/>
              <a:t>drink </a:t>
            </a:r>
            <a:r>
              <a:rPr lang="en-US" sz="2800" dirty="0"/>
              <a:t>containers in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outdoor trash </a:t>
            </a:r>
            <a:br>
              <a:rPr lang="en-US" sz="2800" dirty="0" smtClean="0"/>
            </a:br>
            <a:r>
              <a:rPr lang="en-US" sz="2800" dirty="0" smtClean="0"/>
              <a:t>receptacles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4697" y="6290701"/>
            <a:ext cx="25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err="1" smtClean="0"/>
              <a:t>Yellowjacket</a:t>
            </a:r>
            <a:r>
              <a:rPr lang="en-US" i="1" dirty="0" smtClean="0"/>
              <a:t> on a soda can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3177182"/>
            <a:ext cx="4340352" cy="311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– Learning Lesson 2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534400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US" sz="2600" dirty="0" smtClean="0"/>
              <a:t>Measures to prevent or reduce the spread of:  </a:t>
            </a:r>
            <a:r>
              <a:rPr lang="en-US" sz="2400" dirty="0" smtClean="0"/>
              <a:t>bed bugs, head lice, scabies mites, and ringworm</a:t>
            </a:r>
          </a:p>
          <a:p>
            <a:pPr marL="508000" marR="0" lvl="0" indent="-508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500" dirty="0" smtClean="0">
                <a:latin typeface="Tw Cen MT" pitchFamily="34" charset="0"/>
                <a:ea typeface="Calibri"/>
                <a:cs typeface="Times New Roman" pitchFamily="18" charset="0"/>
              </a:rPr>
              <a:t>Pesticide poisoning symptoms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3594"/>
            <a:ext cx="5181600" cy="3454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2293" y="6064265"/>
            <a:ext cx="359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bugs next to paperclip – </a:t>
            </a:r>
            <a:br>
              <a:rPr lang="en-US" i="1" dirty="0" smtClean="0"/>
            </a:b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57200" y="1676400"/>
            <a:ext cx="8308848" cy="5029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3200" dirty="0" smtClean="0"/>
              <a:t>Social insects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Give multiple, painful stings, swelling is common</a:t>
            </a:r>
          </a:p>
          <a:p>
            <a:pPr>
              <a:lnSpc>
                <a:spcPct val="90000"/>
              </a:lnSpc>
            </a:pPr>
            <a:r>
              <a:rPr lang="en-US" altLang="en-US" sz="3200" dirty="0" smtClean="0"/>
              <a:t>Allergic reactions </a:t>
            </a:r>
            <a:br>
              <a:rPr lang="en-US" altLang="en-US" sz="3200" dirty="0" smtClean="0"/>
            </a:br>
            <a:r>
              <a:rPr lang="en-US" altLang="en-US" sz="3200" dirty="0" smtClean="0"/>
              <a:t>can </a:t>
            </a:r>
            <a:r>
              <a:rPr lang="en-US" altLang="en-US" sz="3200" dirty="0"/>
              <a:t>be </a:t>
            </a:r>
            <a:r>
              <a:rPr lang="en-US" altLang="en-US" sz="3200" dirty="0" smtClean="0"/>
              <a:t>severe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3200" dirty="0"/>
              <a:t>(</a:t>
            </a:r>
            <a:r>
              <a:rPr lang="en-US" altLang="en-US" sz="3200" dirty="0" smtClean="0"/>
              <a:t>anaphylaxis) </a:t>
            </a:r>
            <a:br>
              <a:rPr lang="en-US" altLang="en-US" sz="3200" dirty="0" smtClean="0"/>
            </a:br>
            <a:endParaRPr lang="en-US" altLang="en-US" sz="3200" dirty="0" smtClean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3058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Wasps – </a:t>
            </a:r>
            <a:r>
              <a:rPr lang="en-US" sz="3200" dirty="0" err="1" smtClean="0">
                <a:solidFill>
                  <a:schemeClr val="bg2">
                    <a:lumMod val="10000"/>
                  </a:schemeClr>
                </a:solidFill>
              </a:rPr>
              <a:t>Yellowjackets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Hornets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Paper Wasps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07" y="2819400"/>
            <a:ext cx="5161093" cy="3870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3771" y="5629597"/>
            <a:ext cx="235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Swelling due to paper wasp stings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523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87324" y="3922292"/>
            <a:ext cx="8302752" cy="5574632"/>
          </a:xfrm>
        </p:spPr>
        <p:txBody>
          <a:bodyPr>
            <a:normAutofit/>
          </a:bodyPr>
          <a:lstStyle/>
          <a:p>
            <a:r>
              <a:rPr lang="en-US" dirty="0" smtClean="0"/>
              <a:t>Fire ants are stinging, social insects</a:t>
            </a:r>
          </a:p>
          <a:p>
            <a:r>
              <a:rPr lang="en-US" dirty="0" smtClean="0"/>
              <a:t>Can elicit a severe allergic reaction (anaphylaxis)</a:t>
            </a:r>
          </a:p>
          <a:p>
            <a:r>
              <a:rPr lang="en-US" dirty="0" smtClean="0"/>
              <a:t>Common reactions: burning pain, </a:t>
            </a:r>
            <a:r>
              <a:rPr lang="en-US" dirty="0"/>
              <a:t>swelling,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redness of </a:t>
            </a:r>
            <a:r>
              <a:rPr lang="en-US" dirty="0"/>
              <a:t>the </a:t>
            </a:r>
            <a:r>
              <a:rPr lang="en-US" dirty="0" smtClean="0"/>
              <a:t>skin </a:t>
            </a:r>
            <a:r>
              <a:rPr lang="en-US" dirty="0"/>
              <a:t>and </a:t>
            </a:r>
            <a:r>
              <a:rPr lang="en-US" dirty="0" smtClean="0"/>
              <a:t>fluid filled blisters</a:t>
            </a:r>
          </a:p>
          <a:p>
            <a:r>
              <a:rPr lang="en-US" dirty="0" smtClean="0"/>
              <a:t>Hundreds of stings can be sustained rapidly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9284" y="381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2">
                    <a:lumMod val="5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Fire Ants</a:t>
            </a:r>
            <a:endParaRPr lang="en-US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t="23475" r="13896" b="23475"/>
          <a:stretch/>
        </p:blipFill>
        <p:spPr>
          <a:xfrm>
            <a:off x="2212867" y="284747"/>
            <a:ext cx="6661385" cy="33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124200"/>
            <a:ext cx="3886200" cy="2590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Symptoms of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naphylaxis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 – Mayo Clinic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ontent Placeholder 1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229600" cy="5574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Symptoms </a:t>
            </a:r>
            <a:r>
              <a:rPr lang="en-US" sz="2400" dirty="0"/>
              <a:t>usually occur within </a:t>
            </a:r>
            <a:r>
              <a:rPr lang="en-US" sz="2400" dirty="0" smtClean="0"/>
              <a:t>minutes, but can </a:t>
            </a:r>
            <a:r>
              <a:rPr lang="en-US" sz="2400" dirty="0"/>
              <a:t>occur </a:t>
            </a:r>
            <a:r>
              <a:rPr lang="en-US" sz="2400" dirty="0" smtClean="0"/>
              <a:t>longer:</a:t>
            </a:r>
            <a:endParaRPr lang="en-US" sz="2400" dirty="0"/>
          </a:p>
          <a:p>
            <a:endParaRPr lang="en-US" sz="700" dirty="0"/>
          </a:p>
          <a:p>
            <a:r>
              <a:rPr lang="en-US" sz="2400" dirty="0"/>
              <a:t>Skin reactions, </a:t>
            </a:r>
            <a:r>
              <a:rPr lang="en-US" sz="2400" dirty="0" smtClean="0"/>
              <a:t>hives, </a:t>
            </a:r>
            <a:r>
              <a:rPr lang="en-US" sz="2400" dirty="0"/>
              <a:t>itching, </a:t>
            </a:r>
            <a:r>
              <a:rPr lang="en-US" sz="2400" dirty="0" smtClean="0"/>
              <a:t>flushed </a:t>
            </a:r>
            <a:r>
              <a:rPr lang="en-US" sz="2400" dirty="0"/>
              <a:t>or pale skin </a:t>
            </a:r>
          </a:p>
          <a:p>
            <a:r>
              <a:rPr lang="en-US" sz="2400" dirty="0"/>
              <a:t>F</a:t>
            </a:r>
            <a:r>
              <a:rPr lang="en-US" sz="2400" dirty="0" smtClean="0"/>
              <a:t>eeling warm</a:t>
            </a:r>
            <a:endParaRPr lang="en-US" sz="2400" dirty="0"/>
          </a:p>
          <a:p>
            <a:r>
              <a:rPr lang="en-US" sz="2400" dirty="0" smtClean="0"/>
              <a:t>Lump </a:t>
            </a:r>
            <a:r>
              <a:rPr lang="en-US" sz="2400" dirty="0"/>
              <a:t>in </a:t>
            </a:r>
            <a:r>
              <a:rPr lang="en-US" sz="2400" dirty="0" smtClean="0"/>
              <a:t>throat</a:t>
            </a:r>
            <a:endParaRPr lang="en-US" sz="2400" dirty="0"/>
          </a:p>
          <a:p>
            <a:r>
              <a:rPr lang="en-US" sz="2400" dirty="0"/>
              <a:t>Constriction of </a:t>
            </a:r>
            <a:r>
              <a:rPr lang="en-US" sz="2400" dirty="0" smtClean="0"/>
              <a:t>airways </a:t>
            </a:r>
          </a:p>
          <a:p>
            <a:r>
              <a:rPr lang="en-US" sz="2400" dirty="0" smtClean="0"/>
              <a:t>Swollen </a:t>
            </a:r>
            <a:r>
              <a:rPr lang="en-US" sz="2400" dirty="0"/>
              <a:t>tongue or </a:t>
            </a:r>
            <a:r>
              <a:rPr lang="en-US" sz="2400" dirty="0" smtClean="0"/>
              <a:t>throat</a:t>
            </a:r>
          </a:p>
          <a:p>
            <a:r>
              <a:rPr lang="en-US" sz="2400" dirty="0" smtClean="0"/>
              <a:t>Weak </a:t>
            </a:r>
            <a:r>
              <a:rPr lang="en-US" sz="2400" dirty="0"/>
              <a:t>and rapid pulse</a:t>
            </a:r>
          </a:p>
          <a:p>
            <a:r>
              <a:rPr lang="en-US" sz="2400" dirty="0"/>
              <a:t>Nausea, vomiting or diarrhea</a:t>
            </a:r>
          </a:p>
          <a:p>
            <a:r>
              <a:rPr lang="en-US" sz="2400" dirty="0"/>
              <a:t>Dizziness or </a:t>
            </a:r>
            <a:r>
              <a:rPr lang="en-US" sz="2400" dirty="0" smtClean="0"/>
              <a:t>fainting</a:t>
            </a:r>
            <a:endParaRPr lang="en-US" sz="2400" dirty="0"/>
          </a:p>
          <a:p>
            <a:r>
              <a:rPr lang="en-US" sz="2400" b="1" dirty="0"/>
              <a:t>Seek emergency medical </a:t>
            </a:r>
            <a:r>
              <a:rPr lang="en-US" sz="2400" b="1" dirty="0" smtClean="0"/>
              <a:t>help immediately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75687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049" y="2899106"/>
            <a:ext cx="2575457" cy="206399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378300"/>
          </a:xfrm>
        </p:spPr>
        <p:txBody>
          <a:bodyPr/>
          <a:lstStyle/>
          <a:p>
            <a:r>
              <a:rPr lang="en-US" dirty="0" smtClean="0"/>
              <a:t>Most spiders and all scorpions are venomous</a:t>
            </a:r>
          </a:p>
          <a:p>
            <a:r>
              <a:rPr lang="en-US" dirty="0" smtClean="0"/>
              <a:t>Very few are medically important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08" y="4063564"/>
            <a:ext cx="2719818" cy="180951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Spiders and Scorpions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7778" r="25000" b="30000"/>
          <a:stretch/>
        </p:blipFill>
        <p:spPr>
          <a:xfrm>
            <a:off x="5610507" y="4182348"/>
            <a:ext cx="3304894" cy="2165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463" y="3657600"/>
            <a:ext cx="142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Widow spider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00433" y="2856533"/>
            <a:ext cx="1479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Recluse spider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17260" y="3756282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Bark scorpion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" y="6425764"/>
            <a:ext cx="447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Images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0240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82" y="2545350"/>
            <a:ext cx="4419600" cy="421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88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Widow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29126" y="1644134"/>
            <a:ext cx="8686800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Potentially serious bite </a:t>
            </a:r>
            <a:br>
              <a:rPr lang="en-US" sz="3200" dirty="0" smtClean="0"/>
            </a:br>
            <a:r>
              <a:rPr lang="en-US" sz="3200" dirty="0" smtClean="0"/>
              <a:t>reaction - neurotoxic venom  </a:t>
            </a:r>
          </a:p>
          <a:p>
            <a:r>
              <a:rPr lang="en-US" sz="3200" dirty="0" smtClean="0"/>
              <a:t>Most commonly: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Sharp pain, some </a:t>
            </a:r>
            <a:br>
              <a:rPr lang="en-US" sz="2800" dirty="0" smtClean="0"/>
            </a:br>
            <a:r>
              <a:rPr lang="en-US" sz="2800" dirty="0" smtClean="0"/>
              <a:t>swelling, redness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Fang marks </a:t>
            </a:r>
            <a:endParaRPr lang="en-US" sz="28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Tap tests -</a:t>
            </a:r>
            <a:br>
              <a:rPr lang="en-US" sz="2800" dirty="0" smtClean="0"/>
            </a:br>
            <a:r>
              <a:rPr lang="en-US" sz="2800" dirty="0" smtClean="0"/>
              <a:t>sharp pain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t="6913" b="4292"/>
          <a:stretch/>
        </p:blipFill>
        <p:spPr>
          <a:xfrm rot="10800000">
            <a:off x="5791200" y="205422"/>
            <a:ext cx="3200400" cy="1931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834946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Spider bite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617463" y="5898038"/>
            <a:ext cx="217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Southern widow spider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0962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4" y="228600"/>
            <a:ext cx="8433174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Widow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581752"/>
            <a:ext cx="8153400" cy="4495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Severe </a:t>
            </a:r>
            <a:r>
              <a:rPr lang="en-US" sz="2800" dirty="0"/>
              <a:t>symptoms </a:t>
            </a:r>
            <a:r>
              <a:rPr lang="en-US" sz="2800" dirty="0" smtClean="0"/>
              <a:t>may occur within an hour:</a:t>
            </a:r>
            <a:endParaRPr lang="en-US" sz="28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Muscle cramps, spasms increase for </a:t>
            </a:r>
            <a:r>
              <a:rPr lang="en-US" sz="2500" dirty="0"/>
              <a:t>6 to 12 </a:t>
            </a:r>
            <a:r>
              <a:rPr lang="en-US" sz="2500" dirty="0" smtClean="0"/>
              <a:t>hours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Chills</a:t>
            </a:r>
            <a:r>
              <a:rPr lang="en-US" sz="2800" dirty="0"/>
              <a:t>, fever, nausea, or </a:t>
            </a:r>
            <a:r>
              <a:rPr lang="en-US" sz="2800" dirty="0" smtClean="0"/>
              <a:t>vomiting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Sweating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Severe </a:t>
            </a:r>
            <a:r>
              <a:rPr lang="en-US" sz="2800" dirty="0"/>
              <a:t>belly, back, </a:t>
            </a:r>
            <a:r>
              <a:rPr lang="en-US" sz="2800" dirty="0" smtClean="0"/>
              <a:t>chest pain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Headache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Stupor</a:t>
            </a:r>
            <a:r>
              <a:rPr lang="en-US" sz="2800" dirty="0"/>
              <a:t>, restlessness,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shock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High </a:t>
            </a:r>
            <a:r>
              <a:rPr lang="en-US" sz="2800" dirty="0"/>
              <a:t>blood </a:t>
            </a:r>
            <a:r>
              <a:rPr lang="en-US" sz="2800" dirty="0" smtClean="0"/>
              <a:t>pressure</a:t>
            </a:r>
          </a:p>
          <a:p>
            <a:r>
              <a:rPr lang="en-US" sz="3100" dirty="0" smtClean="0"/>
              <a:t>Days - weeks</a:t>
            </a:r>
            <a:endParaRPr lang="en-US" sz="3100" dirty="0"/>
          </a:p>
          <a:p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657069" y="3694059"/>
            <a:ext cx="214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Western widow spider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4" b="9925"/>
          <a:stretch/>
        </p:blipFill>
        <p:spPr>
          <a:xfrm>
            <a:off x="4191000" y="4191000"/>
            <a:ext cx="4831154" cy="241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2359" r="19167" b="8595"/>
          <a:stretch/>
        </p:blipFill>
        <p:spPr>
          <a:xfrm>
            <a:off x="4938486" y="1600200"/>
            <a:ext cx="4044646" cy="289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Recluse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752600"/>
            <a:ext cx="8385048" cy="4495800"/>
          </a:xfrm>
        </p:spPr>
        <p:txBody>
          <a:bodyPr>
            <a:noAutofit/>
          </a:bodyPr>
          <a:lstStyle/>
          <a:p>
            <a:r>
              <a:rPr lang="en-US" sz="3200" dirty="0"/>
              <a:t>Potentially serious bite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- cytotoxic venom</a:t>
            </a:r>
            <a:endParaRPr lang="en-US" sz="3200" dirty="0"/>
          </a:p>
          <a:p>
            <a:r>
              <a:rPr lang="en-US" sz="3200" dirty="0" smtClean="0"/>
              <a:t>Most commonly: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Painless bite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Fang marks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Bite site appears red, </a:t>
            </a:r>
            <a:br>
              <a:rPr lang="en-US" sz="2800" dirty="0" smtClean="0"/>
            </a:br>
            <a:r>
              <a:rPr lang="en-US" sz="2800" dirty="0" smtClean="0"/>
              <a:t>within </a:t>
            </a:r>
            <a:r>
              <a:rPr lang="en-US" sz="2800" dirty="0"/>
              <a:t>a few </a:t>
            </a:r>
            <a:r>
              <a:rPr lang="en-US" sz="2800" dirty="0" smtClean="0"/>
              <a:t>hours a </a:t>
            </a:r>
            <a:r>
              <a:rPr lang="en-US" sz="2800" dirty="0"/>
              <a:t>"</a:t>
            </a:r>
            <a:r>
              <a:rPr lang="en-US" sz="2800" dirty="0" smtClean="0"/>
              <a:t>bull's-eye" lesion, and a flow direction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Blisters turn bluish/black </a:t>
            </a:r>
            <a:r>
              <a:rPr lang="en-US" sz="2800" dirty="0"/>
              <a:t>as </a:t>
            </a:r>
            <a:r>
              <a:rPr lang="en-US" sz="2800" dirty="0" smtClean="0"/>
              <a:t>tissue becomes necrotic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451636" y="3691689"/>
            <a:ext cx="142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Recluse spider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00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61248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Recluse Spiders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3959352" cy="4495800"/>
          </a:xfrm>
        </p:spPr>
        <p:txBody>
          <a:bodyPr>
            <a:noAutofit/>
          </a:bodyPr>
          <a:lstStyle/>
          <a:p>
            <a:pPr lvl="0">
              <a:buClr>
                <a:srgbClr val="DD8047"/>
              </a:buClr>
            </a:pPr>
            <a:r>
              <a:rPr lang="en-US" sz="3200" dirty="0" smtClean="0">
                <a:solidFill>
                  <a:prstClr val="black"/>
                </a:solidFill>
              </a:rPr>
              <a:t>Most </a:t>
            </a:r>
            <a:r>
              <a:rPr lang="en-US" sz="3200" dirty="0">
                <a:solidFill>
                  <a:prstClr val="black"/>
                </a:solidFill>
              </a:rPr>
              <a:t>bites are minor with no necrosis</a:t>
            </a:r>
          </a:p>
          <a:p>
            <a:pPr>
              <a:buClr>
                <a:srgbClr val="DD8047"/>
              </a:buClr>
            </a:pPr>
            <a:r>
              <a:rPr lang="en-US" sz="3200" dirty="0">
                <a:solidFill>
                  <a:prstClr val="black"/>
                </a:solidFill>
              </a:rPr>
              <a:t>Some produce severe </a:t>
            </a:r>
            <a:r>
              <a:rPr lang="en-US" sz="3200" dirty="0" err="1">
                <a:solidFill>
                  <a:prstClr val="black"/>
                </a:solidFill>
              </a:rPr>
              <a:t>dermonecrotic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smtClean="0">
                <a:solidFill>
                  <a:prstClr val="black"/>
                </a:solidFill>
              </a:rPr>
              <a:t>lesions</a:t>
            </a:r>
            <a:endParaRPr lang="en-US" sz="3200" dirty="0"/>
          </a:p>
          <a:p>
            <a:pPr lvl="0">
              <a:buClr>
                <a:srgbClr val="DD8047"/>
              </a:buClr>
            </a:pPr>
            <a:r>
              <a:rPr lang="en-US" sz="3200" dirty="0" smtClean="0">
                <a:solidFill>
                  <a:prstClr val="black"/>
                </a:solidFill>
              </a:rPr>
              <a:t>Some experience severe </a:t>
            </a:r>
            <a:r>
              <a:rPr lang="en-US" sz="3200" dirty="0">
                <a:solidFill>
                  <a:prstClr val="black"/>
                </a:solidFill>
              </a:rPr>
              <a:t>systemic symptoms</a:t>
            </a:r>
          </a:p>
          <a:p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1905000"/>
            <a:ext cx="3581400" cy="2521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9131" y="4493977"/>
            <a:ext cx="299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Typical recluse bite reaction – Steven </a:t>
            </a:r>
            <a:r>
              <a:rPr lang="en-US" i="1" dirty="0" err="1" smtClean="0"/>
              <a:t>Roybal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124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Bark Scorpions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8686800" cy="495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Neurotoxic venom</a:t>
            </a:r>
          </a:p>
          <a:p>
            <a:r>
              <a:rPr lang="en-US" sz="2800" dirty="0" smtClean="0"/>
              <a:t>Arizona bark scorpion is </a:t>
            </a:r>
            <a:br>
              <a:rPr lang="en-US" sz="2800" dirty="0" smtClean="0"/>
            </a:br>
            <a:r>
              <a:rPr lang="en-US" sz="2800" dirty="0" smtClean="0"/>
              <a:t>considered dangerous </a:t>
            </a:r>
          </a:p>
          <a:p>
            <a:r>
              <a:rPr lang="en-US" sz="2800" dirty="0" smtClean="0"/>
              <a:t>Antivenin available</a:t>
            </a:r>
          </a:p>
          <a:p>
            <a:r>
              <a:rPr lang="en-US" sz="2800" dirty="0" smtClean="0"/>
              <a:t>All </a:t>
            </a:r>
            <a:r>
              <a:rPr lang="en-US" sz="2800" i="1" dirty="0" smtClean="0"/>
              <a:t>Centruroides</a:t>
            </a:r>
            <a:r>
              <a:rPr lang="en-US" sz="2800" dirty="0" smtClean="0"/>
              <a:t> spp. </a:t>
            </a:r>
          </a:p>
          <a:p>
            <a:pPr lvl="1"/>
            <a:r>
              <a:rPr lang="en-US" sz="2500" dirty="0" smtClean="0"/>
              <a:t>pain, numbness, frothing, </a:t>
            </a:r>
            <a:br>
              <a:rPr lang="en-US" sz="2500" dirty="0" smtClean="0"/>
            </a:br>
            <a:r>
              <a:rPr lang="en-US" sz="2500" dirty="0" smtClean="0"/>
              <a:t>difficulties in breathing, muscle twitching, convulsions</a:t>
            </a:r>
          </a:p>
          <a:p>
            <a:r>
              <a:rPr lang="en-US" sz="2800" dirty="0" smtClean="0"/>
              <a:t>Individuals &lt;70lb </a:t>
            </a:r>
            <a:r>
              <a:rPr lang="en-US" sz="2800" b="1" dirty="0" smtClean="0"/>
              <a:t>seek immediate medical care (911)</a:t>
            </a:r>
          </a:p>
          <a:p>
            <a:r>
              <a:rPr lang="en-US" sz="2800" dirty="0" smtClean="0"/>
              <a:t>Allergic </a:t>
            </a:r>
            <a:r>
              <a:rPr lang="en-US" sz="2800" dirty="0"/>
              <a:t>responses (</a:t>
            </a:r>
            <a:r>
              <a:rPr lang="en-US" sz="2800" dirty="0" smtClean="0"/>
              <a:t>anaphylaxis) are rare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28600"/>
            <a:ext cx="4373101" cy="2819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3143534"/>
            <a:ext cx="282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Bark scorpion entering under a door – Kristen </a:t>
            </a:r>
            <a:r>
              <a:rPr lang="en-US" i="1" dirty="0" err="1" smtClean="0"/>
              <a:t>Clason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84466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69495" y="1676400"/>
            <a:ext cx="3810000" cy="4961932"/>
          </a:xfrm>
        </p:spPr>
        <p:txBody>
          <a:bodyPr>
            <a:noAutofit/>
          </a:bodyPr>
          <a:lstStyle/>
          <a:p>
            <a:r>
              <a:rPr lang="en-US" sz="2800" dirty="0" smtClean="0"/>
              <a:t>Adults are delicate flies</a:t>
            </a:r>
          </a:p>
          <a:p>
            <a:r>
              <a:rPr lang="en-US" sz="2800" dirty="0" smtClean="0"/>
              <a:t>Females take blood meals </a:t>
            </a:r>
          </a:p>
          <a:p>
            <a:r>
              <a:rPr lang="en-US" sz="2800" dirty="0" smtClean="0"/>
              <a:t>Immature stages develop in water </a:t>
            </a:r>
          </a:p>
          <a:p>
            <a:r>
              <a:rPr lang="en-US" sz="2800" dirty="0" smtClean="0"/>
              <a:t>Many species are nuisance pests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Mosquitoes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b="21089"/>
          <a:stretch/>
        </p:blipFill>
        <p:spPr>
          <a:xfrm>
            <a:off x="4103024" y="838200"/>
            <a:ext cx="4727421" cy="44957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9348" y="5562600"/>
            <a:ext cx="407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Generalized mosquito life cycle: Mosquitoes need water to complete their life cycle – American Mosquito Control Association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34017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 -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81975" cy="50292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600" dirty="0" smtClean="0"/>
              <a:t>Identify allergy and asthma triggers in classrooms </a:t>
            </a:r>
            <a:endParaRPr lang="en-US" sz="2400" dirty="0" smtClean="0"/>
          </a:p>
          <a:p>
            <a:pPr marL="465138" lvl="2" indent="-465138">
              <a:buFont typeface="+mj-lt"/>
              <a:buAutoNum type="arabicPeriod" startAt="5"/>
            </a:pPr>
            <a:r>
              <a:rPr lang="en-US" sz="2500" dirty="0" smtClean="0"/>
              <a:t>Chemical sensitivity </a:t>
            </a:r>
            <a:br>
              <a:rPr lang="en-US" sz="2500" dirty="0" smtClean="0"/>
            </a:br>
            <a:r>
              <a:rPr lang="en-US" sz="2500" dirty="0" smtClean="0"/>
              <a:t>issues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tabLst>
                <a:tab pos="457200" algn="l"/>
              </a:tabLst>
            </a:pPr>
            <a:endParaRPr lang="en-US" sz="25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6704" y="2590800"/>
            <a:ext cx="5014871" cy="3692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6400800"/>
            <a:ext cx="550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Mold on </a:t>
            </a:r>
            <a:r>
              <a:rPr lang="en-US" i="1" dirty="0"/>
              <a:t>ceiling tile - Dawn H. Gouge, 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54228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41158" y="1905000"/>
            <a:ext cx="8534400" cy="5105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Some species transmit </a:t>
            </a:r>
            <a:br>
              <a:rPr lang="en-US" sz="2800" dirty="0" smtClean="0"/>
            </a:br>
            <a:r>
              <a:rPr lang="en-US" sz="2800" dirty="0" smtClean="0"/>
              <a:t>harmful pathogens </a:t>
            </a:r>
          </a:p>
          <a:p>
            <a:r>
              <a:rPr lang="en-US" sz="2800" dirty="0" smtClean="0"/>
              <a:t>Viruses that cause </a:t>
            </a:r>
            <a:br>
              <a:rPr lang="en-US" sz="2800" dirty="0" smtClean="0"/>
            </a:br>
            <a:r>
              <a:rPr lang="en-US" sz="2800" dirty="0" smtClean="0"/>
              <a:t>West Nile Fever</a:t>
            </a:r>
            <a:r>
              <a:rPr lang="en-US" sz="2800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Chikungunya</a:t>
            </a:r>
            <a:r>
              <a:rPr lang="en-US" sz="2800" dirty="0"/>
              <a:t>, Western Equine Encephalitis, </a:t>
            </a:r>
            <a:r>
              <a:rPr lang="en-US" sz="2800" dirty="0" err="1"/>
              <a:t>LaCrosse</a:t>
            </a:r>
            <a:r>
              <a:rPr lang="en-US" sz="2800" dirty="0"/>
              <a:t> Encephalitis, St. Louis Encephalitis, Eastern Equine Encephalitis, </a:t>
            </a:r>
            <a:r>
              <a:rPr lang="en-US" sz="2800" dirty="0" smtClean="0"/>
              <a:t>Zika, and Dengue</a:t>
            </a:r>
          </a:p>
          <a:p>
            <a:r>
              <a:rPr lang="en-US" sz="2800" dirty="0" smtClean="0"/>
              <a:t>Mosquito vectored </a:t>
            </a:r>
            <a:r>
              <a:rPr lang="en-US" sz="2800" i="1" dirty="0" smtClean="0"/>
              <a:t>Plasmodium </a:t>
            </a:r>
            <a:r>
              <a:rPr lang="en-US" sz="2800" dirty="0" smtClean="0"/>
              <a:t>causes </a:t>
            </a:r>
            <a:r>
              <a:rPr lang="en-US" sz="2800" dirty="0"/>
              <a:t>locally-acquired malaria </a:t>
            </a:r>
            <a:r>
              <a:rPr lang="en-US" sz="2800" dirty="0" smtClean="0"/>
              <a:t>sporadically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Mosquitoes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228598"/>
            <a:ext cx="4800600" cy="3201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3554" y="228598"/>
            <a:ext cx="273144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Yellow fever mosquito </a:t>
            </a:r>
          </a:p>
          <a:p>
            <a:pPr algn="r"/>
            <a:r>
              <a:rPr lang="en-US" i="1" dirty="0" smtClean="0"/>
              <a:t>– AlexWild.com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37031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Bats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91829" y="2514600"/>
            <a:ext cx="8452259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Most are </a:t>
            </a:r>
            <a:br>
              <a:rPr lang="en-US" dirty="0" smtClean="0"/>
            </a:br>
            <a:r>
              <a:rPr lang="en-US" dirty="0" smtClean="0"/>
              <a:t>nocturnal</a:t>
            </a:r>
          </a:p>
          <a:p>
            <a:r>
              <a:rPr lang="en-US" dirty="0" smtClean="0"/>
              <a:t>Some solitary,</a:t>
            </a:r>
            <a:br>
              <a:rPr lang="en-US" dirty="0" smtClean="0"/>
            </a:br>
            <a:r>
              <a:rPr lang="en-US" dirty="0" smtClean="0"/>
              <a:t>others live in colonies</a:t>
            </a:r>
          </a:p>
          <a:p>
            <a:r>
              <a:rPr lang="en-US" dirty="0" smtClean="0"/>
              <a:t>May roost on the sides of buildings</a:t>
            </a:r>
          </a:p>
          <a:p>
            <a:r>
              <a:rPr lang="en-US" dirty="0" smtClean="0"/>
              <a:t>Attracted to lights that attract flying insects after dark</a:t>
            </a:r>
          </a:p>
          <a:p>
            <a:r>
              <a:rPr lang="en-US" dirty="0" smtClean="0"/>
              <a:t>Bats may enter buildings </a:t>
            </a:r>
          </a:p>
          <a:p>
            <a:r>
              <a:rPr lang="en-US" b="1" dirty="0" smtClean="0"/>
              <a:t>Most grounded bats are sick or injured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09639" y="3396916"/>
            <a:ext cx="2434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California </a:t>
            </a:r>
            <a:r>
              <a:rPr lang="en-US" i="1" dirty="0" smtClean="0"/>
              <a:t>leaf-nosed bat</a:t>
            </a:r>
          </a:p>
          <a:p>
            <a:pPr marL="285750" indent="-285750">
              <a:buFontTx/>
              <a:buChar char="-"/>
            </a:pPr>
            <a:r>
              <a:rPr lang="en-US" i="1" dirty="0" smtClean="0"/>
              <a:t>Robert </a:t>
            </a:r>
            <a:r>
              <a:rPr lang="en-US" i="1" dirty="0" err="1" smtClean="0"/>
              <a:t>LaMorte</a:t>
            </a:r>
            <a:r>
              <a:rPr lang="en-US" i="1" dirty="0" smtClean="0"/>
              <a:t>, </a:t>
            </a:r>
          </a:p>
          <a:p>
            <a:r>
              <a:rPr lang="en-US" i="1" dirty="0" smtClean="0"/>
              <a:t>University of Arizona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2" t="41112" r="35802" b="16642"/>
          <a:stretch/>
        </p:blipFill>
        <p:spPr>
          <a:xfrm>
            <a:off x="3200401" y="228600"/>
            <a:ext cx="5843688" cy="31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02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Bats and Rabies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2286000"/>
            <a:ext cx="8319837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Principal rabies hosts</a:t>
            </a:r>
          </a:p>
          <a:p>
            <a:r>
              <a:rPr lang="en-US" dirty="0" smtClean="0"/>
              <a:t>Source of rabies exposure</a:t>
            </a:r>
          </a:p>
          <a:p>
            <a:r>
              <a:rPr lang="en-US" dirty="0" smtClean="0"/>
              <a:t>Occurs when people handle a bat</a:t>
            </a:r>
          </a:p>
          <a:p>
            <a:r>
              <a:rPr lang="en-US" dirty="0" smtClean="0"/>
              <a:t>Most rabies exposures can be avoided</a:t>
            </a:r>
          </a:p>
          <a:p>
            <a:r>
              <a:rPr lang="en-US" b="1" dirty="0"/>
              <a:t>People who have contact with a bat or awake to find a bat in the room should seek advice from a health care provider or their local health department </a:t>
            </a:r>
            <a:endParaRPr lang="en-US" b="1" dirty="0" smtClean="0"/>
          </a:p>
          <a:p>
            <a:r>
              <a:rPr lang="en-US" sz="3200" b="1" dirty="0" smtClean="0"/>
              <a:t>Rabies is </a:t>
            </a:r>
            <a:r>
              <a:rPr lang="en-US" sz="3200" b="1" u="sng" dirty="0" smtClean="0"/>
              <a:t>always</a:t>
            </a:r>
            <a:r>
              <a:rPr lang="en-US" sz="3200" b="1" dirty="0" smtClean="0"/>
              <a:t> fatal to humans</a:t>
            </a:r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86583" y="1607857"/>
            <a:ext cx="151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Vaccinate pets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32" y="129222"/>
            <a:ext cx="4149567" cy="276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78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533400" y="92746"/>
            <a:ext cx="2822448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Ticks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9111" y="0"/>
            <a:ext cx="3810000" cy="2789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1361" y="403380"/>
            <a:ext cx="1355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Lone star tick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13347" y="2781895"/>
            <a:ext cx="8098295" cy="524147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Ectoparasitic</a:t>
            </a:r>
            <a:r>
              <a:rPr lang="en-US" sz="2800" dirty="0" smtClean="0"/>
              <a:t>, blood feeding arachnids</a:t>
            </a:r>
          </a:p>
          <a:p>
            <a:r>
              <a:rPr lang="en-US" sz="2800" dirty="0" smtClean="0"/>
              <a:t>Vector pathogens that cause: </a:t>
            </a:r>
          </a:p>
          <a:p>
            <a:pPr lvl="1"/>
            <a:r>
              <a:rPr lang="en-US" sz="2500" dirty="0" smtClean="0"/>
              <a:t>Lyme, Colorado tick fever, Rocky Mountain spotted fever, tularemia, tick-borne relapsing fever, </a:t>
            </a:r>
            <a:r>
              <a:rPr lang="en-US" sz="2500" dirty="0" err="1" smtClean="0"/>
              <a:t>babesiosis</a:t>
            </a:r>
            <a:r>
              <a:rPr lang="en-US" sz="2500" dirty="0" smtClean="0"/>
              <a:t>, </a:t>
            </a:r>
            <a:r>
              <a:rPr lang="en-US" sz="2500" dirty="0" err="1" smtClean="0"/>
              <a:t>ehrlichiosis</a:t>
            </a:r>
            <a:r>
              <a:rPr lang="en-US" sz="2500" dirty="0" smtClean="0"/>
              <a:t>, </a:t>
            </a:r>
            <a:r>
              <a:rPr lang="en-US" sz="2500" dirty="0" err="1" smtClean="0"/>
              <a:t>anaplasmosis</a:t>
            </a:r>
            <a:r>
              <a:rPr lang="en-US" sz="2500" dirty="0" smtClean="0"/>
              <a:t> and others</a:t>
            </a:r>
          </a:p>
          <a:p>
            <a:r>
              <a:rPr lang="en-US" sz="2800" dirty="0" smtClean="0"/>
              <a:t>Bites - secondary infections</a:t>
            </a:r>
          </a:p>
          <a:p>
            <a:r>
              <a:rPr lang="en-US" sz="2800" dirty="0" smtClean="0"/>
              <a:t>Proteins </a:t>
            </a:r>
            <a:r>
              <a:rPr lang="en-US" sz="2800" dirty="0"/>
              <a:t>in </a:t>
            </a:r>
            <a:r>
              <a:rPr lang="en-US" sz="2800" dirty="0" smtClean="0"/>
              <a:t>saliva occasionally cause progressive</a:t>
            </a:r>
            <a:r>
              <a:rPr lang="en-US" sz="2800" dirty="0"/>
              <a:t>, flaccid, ascending </a:t>
            </a:r>
            <a:r>
              <a:rPr lang="en-US" sz="2800" dirty="0" smtClean="0"/>
              <a:t>paralysis (</a:t>
            </a:r>
            <a:r>
              <a:rPr lang="en-US" sz="2800" dirty="0"/>
              <a:t>tick </a:t>
            </a:r>
            <a:r>
              <a:rPr lang="en-US" sz="2800" dirty="0" smtClean="0"/>
              <a:t>paralysis)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35567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" t="12222" r="5191" b="7778"/>
          <a:stretch/>
        </p:blipFill>
        <p:spPr>
          <a:xfrm>
            <a:off x="5105400" y="134272"/>
            <a:ext cx="3917322" cy="2968917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Ticks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sz="3200" dirty="0" smtClean="0"/>
              <a:t>Bite reactions vary:</a:t>
            </a:r>
            <a:endParaRPr lang="en-US" sz="32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Minor </a:t>
            </a:r>
            <a:r>
              <a:rPr lang="en-US" sz="2800" dirty="0" smtClean="0"/>
              <a:t>inflammation</a:t>
            </a:r>
            <a:endParaRPr lang="en-US" sz="2800" dirty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Severe systemic reactions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(rash</a:t>
            </a:r>
            <a:r>
              <a:rPr lang="en-US" sz="2800" dirty="0"/>
              <a:t>, fever, nausea, vomiting, diarrhea,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shock</a:t>
            </a:r>
            <a:r>
              <a:rPr lang="en-US" sz="2800" dirty="0"/>
              <a:t>, </a:t>
            </a:r>
            <a:r>
              <a:rPr lang="en-US" sz="2800" dirty="0" smtClean="0"/>
              <a:t>death</a:t>
            </a:r>
            <a:r>
              <a:rPr lang="en-US" sz="2800" dirty="0"/>
              <a:t>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Severe allergic reactions (edema, pain, </a:t>
            </a:r>
            <a:r>
              <a:rPr lang="en-US" sz="2800" dirty="0" smtClean="0"/>
              <a:t>erythema</a:t>
            </a:r>
            <a:r>
              <a:rPr lang="en-US" sz="2800" dirty="0"/>
              <a:t>, tissue necrosis, ulceration, </a:t>
            </a:r>
            <a:r>
              <a:rPr lang="en-US" sz="2800" dirty="0" smtClean="0"/>
              <a:t>prolonged </a:t>
            </a:r>
            <a:r>
              <a:rPr lang="en-US" sz="2800" dirty="0"/>
              <a:t>healing)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Expanding erythematous lesions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Anaphylactic </a:t>
            </a:r>
            <a:r>
              <a:rPr lang="en-US" sz="2800" dirty="0" smtClean="0"/>
              <a:t>shock</a:t>
            </a:r>
          </a:p>
          <a:p>
            <a:r>
              <a:rPr lang="en-US" sz="3100" dirty="0" smtClean="0"/>
              <a:t>More common during summer, possible year-round.</a:t>
            </a:r>
          </a:p>
          <a:p>
            <a:r>
              <a:rPr lang="en-US" sz="3100" b="1" dirty="0" smtClean="0"/>
              <a:t>Rapid </a:t>
            </a:r>
            <a:r>
              <a:rPr lang="en-US" sz="3100" b="1" smtClean="0"/>
              <a:t>removal of a </a:t>
            </a:r>
            <a:r>
              <a:rPr lang="en-US" sz="3100" b="1" dirty="0" smtClean="0"/>
              <a:t>tick is imperative!</a:t>
            </a:r>
            <a:endParaRPr lang="en-US" sz="31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22751" y="723900"/>
            <a:ext cx="2182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Black-legged deer tick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882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74" y="127668"/>
            <a:ext cx="4723398" cy="3148932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9706" y="228600"/>
            <a:ext cx="6894094" cy="990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Ticks and Minimizing the Chance of Pathogen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ransfer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2648" y="1600200"/>
            <a:ext cx="4050225" cy="144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Remove them</a:t>
            </a:r>
            <a:br>
              <a:rPr lang="en-US" sz="3200" dirty="0" smtClean="0"/>
            </a:br>
            <a:r>
              <a:rPr lang="en-US" sz="3200" dirty="0" smtClean="0"/>
              <a:t>immediately</a:t>
            </a:r>
            <a:endParaRPr lang="en-US" sz="31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093775" y="5044281"/>
            <a:ext cx="4050225" cy="1447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/>
              <a:t>Without</a:t>
            </a:r>
            <a:r>
              <a:rPr lang="en-US" sz="3200" dirty="0" smtClean="0"/>
              <a:t> irritating them</a:t>
            </a:r>
            <a:endParaRPr lang="en-US" sz="31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9" y="2971800"/>
            <a:ext cx="4267200" cy="3200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158" y="6307415"/>
            <a:ext cx="860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Use tweezers, tick scoop or twister to quickly remove the tick causing a minimum of disturbance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32731" y="2180609"/>
            <a:ext cx="1103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Tick scoop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7070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89"/>
          <a:stretch/>
        </p:blipFill>
        <p:spPr>
          <a:xfrm>
            <a:off x="4267200" y="152400"/>
            <a:ext cx="4876800" cy="4038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Caterpillars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4267200" cy="495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Specialized </a:t>
            </a:r>
            <a:r>
              <a:rPr lang="en-US" sz="3200" dirty="0" err="1" smtClean="0"/>
              <a:t>urticaceous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setae</a:t>
            </a:r>
          </a:p>
          <a:p>
            <a:r>
              <a:rPr lang="en-US" sz="3200" dirty="0" smtClean="0"/>
              <a:t>Setae </a:t>
            </a:r>
            <a:r>
              <a:rPr lang="en-US" sz="3200" dirty="0"/>
              <a:t>are hollow and contain toxins from poison-gland cells </a:t>
            </a:r>
            <a:endParaRPr lang="en-US" sz="3200" dirty="0" smtClean="0"/>
          </a:p>
          <a:p>
            <a:r>
              <a:rPr lang="en-US" sz="3200" dirty="0"/>
              <a:t>When </a:t>
            </a:r>
            <a:r>
              <a:rPr lang="en-US" sz="3200" dirty="0" smtClean="0"/>
              <a:t>brushed, the setae embed in skin </a:t>
            </a:r>
            <a:r>
              <a:rPr lang="en-US" sz="3200" dirty="0"/>
              <a:t>releasing </a:t>
            </a:r>
            <a:r>
              <a:rPr lang="en-US" sz="3200" dirty="0" smtClean="0"/>
              <a:t>toxins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346698" y="296056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Stinging </a:t>
            </a:r>
            <a:r>
              <a:rPr lang="en-US" i="1" dirty="0"/>
              <a:t>nettle slug caterpillar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88909" y="6172200"/>
            <a:ext cx="243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i="1" dirty="0" smtClean="0"/>
              <a:t>Green Io moth caterpillar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2500" r="15833" b="18750"/>
          <a:stretch/>
        </p:blipFill>
        <p:spPr>
          <a:xfrm>
            <a:off x="4391106" y="4038601"/>
            <a:ext cx="4152491" cy="20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82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2255" b="14771"/>
          <a:stretch/>
        </p:blipFill>
        <p:spPr>
          <a:xfrm>
            <a:off x="4104400" y="-88474"/>
            <a:ext cx="5083376" cy="2755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Caterpillars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3477126"/>
            <a:ext cx="8480298" cy="3352800"/>
          </a:xfrm>
        </p:spPr>
        <p:txBody>
          <a:bodyPr>
            <a:normAutofit/>
          </a:bodyPr>
          <a:lstStyle/>
          <a:p>
            <a:r>
              <a:rPr lang="en-US" dirty="0" smtClean="0"/>
              <a:t>Slight - intense </a:t>
            </a:r>
            <a:r>
              <a:rPr lang="en-US" dirty="0"/>
              <a:t>stinging, itching, </a:t>
            </a:r>
            <a:r>
              <a:rPr lang="en-US" dirty="0" smtClean="0"/>
              <a:t>burning, </a:t>
            </a:r>
            <a:r>
              <a:rPr lang="en-US" dirty="0"/>
              <a:t>dermatitis, rash, lesions, or </a:t>
            </a:r>
            <a:r>
              <a:rPr lang="en-US" dirty="0" smtClean="0"/>
              <a:t>pustules, </a:t>
            </a:r>
            <a:r>
              <a:rPr lang="en-US" dirty="0"/>
              <a:t>inflammation, swelling, </a:t>
            </a:r>
            <a:r>
              <a:rPr lang="en-US" dirty="0" smtClean="0"/>
              <a:t>numbness, fever, nausea, </a:t>
            </a:r>
            <a:r>
              <a:rPr lang="en-US" dirty="0"/>
              <a:t>and, </a:t>
            </a:r>
            <a:r>
              <a:rPr lang="en-US" dirty="0" smtClean="0"/>
              <a:t>pain </a:t>
            </a:r>
          </a:p>
          <a:p>
            <a:r>
              <a:rPr lang="en-US" dirty="0" smtClean="0"/>
              <a:t>Severe </a:t>
            </a:r>
            <a:r>
              <a:rPr lang="en-US" dirty="0"/>
              <a:t>for individuals with allergies or sensitive </a:t>
            </a:r>
            <a:r>
              <a:rPr lang="en-US" dirty="0" smtClean="0"/>
              <a:t>skin</a:t>
            </a:r>
          </a:p>
          <a:p>
            <a:r>
              <a:rPr lang="en-US" dirty="0" smtClean="0"/>
              <a:t>Allergic reactions to venom are rare (anaphylaxis)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2078503"/>
            <a:ext cx="1468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Buck moth caterpillar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498991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2320" r="5000" b="12255"/>
          <a:stretch/>
        </p:blipFill>
        <p:spPr>
          <a:xfrm>
            <a:off x="5783961" y="3810000"/>
            <a:ext cx="3360039" cy="17828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Stinging Caterpillars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763000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Duct tape - skin</a:t>
            </a:r>
          </a:p>
          <a:p>
            <a:r>
              <a:rPr lang="en-US" dirty="0" smtClean="0"/>
              <a:t>Water irrigation - eyes</a:t>
            </a:r>
          </a:p>
          <a:p>
            <a:r>
              <a:rPr lang="en-US" dirty="0" smtClean="0"/>
              <a:t>Respiratory exposure – antihistamines, oxygen, 911</a:t>
            </a:r>
          </a:p>
          <a:p>
            <a:r>
              <a:rPr lang="en-US" dirty="0" smtClean="0"/>
              <a:t>Swelling may occur, so remove restrictive clothing and jewelry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86600" y="5665607"/>
            <a:ext cx="178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Saddleback moth 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84032" y="6278119"/>
            <a:ext cx="123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Eastern Tent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-126485" y="5677152"/>
            <a:ext cx="305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Western </a:t>
            </a:r>
            <a:r>
              <a:rPr lang="en-US" dirty="0" err="1" smtClean="0"/>
              <a:t>grapeleaf</a:t>
            </a:r>
            <a:r>
              <a:rPr lang="en-US" dirty="0" smtClean="0"/>
              <a:t> </a:t>
            </a:r>
            <a:r>
              <a:rPr lang="en-US" dirty="0" err="1" smtClean="0"/>
              <a:t>skeletonizer</a:t>
            </a:r>
            <a:r>
              <a:rPr lang="en-US" dirty="0" smtClean="0"/>
              <a:t> - Whitney </a:t>
            </a:r>
            <a:r>
              <a:rPr lang="en-US" dirty="0" err="1"/>
              <a:t>Cranshaw</a:t>
            </a:r>
            <a:r>
              <a:rPr lang="en-US" dirty="0"/>
              <a:t>, Colorado State University, Bugwood.org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83" y="4190999"/>
            <a:ext cx="2628817" cy="1945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4190137"/>
            <a:ext cx="2264229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14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7778" r="14229" b="7778"/>
          <a:stretch/>
        </p:blipFill>
        <p:spPr>
          <a:xfrm flipH="1">
            <a:off x="5826665" y="73150"/>
            <a:ext cx="3213696" cy="2746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6611" r="20833" b="9456"/>
          <a:stretch/>
        </p:blipFill>
        <p:spPr>
          <a:xfrm>
            <a:off x="5145963" y="4064005"/>
            <a:ext cx="3965669" cy="2793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Venomous Snakes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65767" y="1513428"/>
            <a:ext cx="8763000" cy="5344572"/>
          </a:xfrm>
        </p:spPr>
        <p:txBody>
          <a:bodyPr>
            <a:normAutofit/>
          </a:bodyPr>
          <a:lstStyle/>
          <a:p>
            <a:r>
              <a:rPr lang="en-US" dirty="0" smtClean="0"/>
              <a:t>&gt;20 venomous snakes </a:t>
            </a:r>
          </a:p>
          <a:p>
            <a:pPr lvl="1"/>
            <a:r>
              <a:rPr lang="en-US" dirty="0" smtClean="0"/>
              <a:t>Coral snakes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Pit vipers </a:t>
            </a:r>
          </a:p>
          <a:p>
            <a:r>
              <a:rPr lang="en-US" dirty="0" smtClean="0"/>
              <a:t>Bite if provoked or accidentally disturbed</a:t>
            </a:r>
          </a:p>
          <a:p>
            <a:r>
              <a:rPr lang="en-US" b="1" dirty="0" smtClean="0"/>
              <a:t>Immediate</a:t>
            </a:r>
            <a:r>
              <a:rPr lang="en-US" dirty="0" smtClean="0"/>
              <a:t> medical treatment is essential 911</a:t>
            </a:r>
          </a:p>
          <a:p>
            <a:r>
              <a:rPr lang="en-US" dirty="0" smtClean="0"/>
              <a:t>95% of deaths </a:t>
            </a:r>
            <a:r>
              <a:rPr lang="en-US" dirty="0"/>
              <a:t>are related to western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eastern diamondback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rattlesnakes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45963" y="371787"/>
            <a:ext cx="1900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Copperhead snake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6125" y="5791200"/>
            <a:ext cx="1374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Western</a:t>
            </a:r>
            <a:br>
              <a:rPr lang="en-US" i="1" dirty="0" smtClean="0"/>
            </a:br>
            <a:r>
              <a:rPr lang="en-US" i="1" dirty="0" smtClean="0"/>
              <a:t>diamondback</a:t>
            </a:r>
          </a:p>
          <a:p>
            <a:pPr algn="r"/>
            <a:r>
              <a:rPr lang="en-US" i="1" dirty="0" smtClean="0"/>
              <a:t>rattlesnake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9298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Objectives - Learning Lesson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382000" cy="54864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Emergency hotlines and resources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Notifying </a:t>
            </a:r>
            <a:r>
              <a:rPr lang="en-US" sz="2800" dirty="0"/>
              <a:t>parents </a:t>
            </a:r>
            <a:r>
              <a:rPr lang="en-US" sz="2800" dirty="0" smtClean="0"/>
              <a:t>about bed bugs</a:t>
            </a:r>
            <a:endParaRPr lang="en-US" sz="2800" dirty="0"/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Prevent encounters </a:t>
            </a:r>
            <a:r>
              <a:rPr lang="en-US" sz="2800" dirty="0"/>
              <a:t>with mosquitoes, ticks, and stinging insects </a:t>
            </a:r>
          </a:p>
          <a:p>
            <a:pPr marL="514350" lvl="0" indent="-514350">
              <a:buFont typeface="+mj-lt"/>
              <a:buAutoNum type="arabicPeriod" startAt="6"/>
            </a:pPr>
            <a:r>
              <a:rPr lang="en-US" sz="2800" dirty="0" smtClean="0"/>
              <a:t>Sanitation </a:t>
            </a:r>
            <a:r>
              <a:rPr lang="en-US" sz="2800" dirty="0"/>
              <a:t>measures for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norovirus </a:t>
            </a:r>
            <a:r>
              <a:rPr lang="en-US" sz="2800" dirty="0"/>
              <a:t>and </a:t>
            </a:r>
            <a:r>
              <a:rPr lang="en-US" sz="2800" dirty="0" smtClean="0"/>
              <a:t>flu </a:t>
            </a:r>
            <a:endParaRPr lang="en-US" sz="2800" dirty="0"/>
          </a:p>
          <a:p>
            <a:pPr marL="514350" lvl="0" indent="-514350">
              <a:buFont typeface="+mj-lt"/>
              <a:buAutoNum type="arabicPeriod" startAt="6"/>
            </a:pPr>
            <a:endParaRPr lang="en-US" sz="2800" dirty="0" smtClean="0"/>
          </a:p>
          <a:p>
            <a:pPr lvl="1">
              <a:buNone/>
            </a:pPr>
            <a:endParaRPr lang="en-US" sz="2800" dirty="0" smtClean="0"/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endParaRPr lang="en-US" sz="28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52800"/>
            <a:ext cx="32766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9806" y="6284131"/>
            <a:ext cx="10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Norovirus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Venomous Snakes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92332" y="1828800"/>
            <a:ext cx="8232648" cy="5638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5100" b="1" dirty="0" smtClean="0"/>
              <a:t>Call </a:t>
            </a:r>
            <a:r>
              <a:rPr lang="en-US" sz="5100" b="1" dirty="0"/>
              <a:t>911 </a:t>
            </a:r>
          </a:p>
          <a:p>
            <a:r>
              <a:rPr lang="en-US" sz="3600" dirty="0" smtClean="0"/>
              <a:t>Remain calm, keep victim calm</a:t>
            </a:r>
            <a:endParaRPr lang="en-US" sz="3600" dirty="0"/>
          </a:p>
          <a:p>
            <a:r>
              <a:rPr lang="en-US" sz="3600" dirty="0" smtClean="0"/>
              <a:t>Immobilize limb</a:t>
            </a:r>
          </a:p>
          <a:p>
            <a:r>
              <a:rPr lang="en-US" sz="3600" dirty="0" smtClean="0"/>
              <a:t>Remove </a:t>
            </a:r>
            <a:r>
              <a:rPr lang="en-US" sz="3600" dirty="0"/>
              <a:t>jewelry </a:t>
            </a:r>
            <a:r>
              <a:rPr lang="en-US" sz="3600" dirty="0" smtClean="0"/>
              <a:t>and clothing</a:t>
            </a:r>
            <a:endParaRPr lang="en-US" sz="3600" dirty="0"/>
          </a:p>
          <a:p>
            <a:r>
              <a:rPr lang="en-US" sz="3600" dirty="0" smtClean="0"/>
              <a:t>Position victim so bite </a:t>
            </a:r>
            <a:r>
              <a:rPr lang="en-US" sz="3600" dirty="0"/>
              <a:t>is at or below </a:t>
            </a:r>
            <a:r>
              <a:rPr lang="en-US" sz="3600" dirty="0" smtClean="0"/>
              <a:t>level </a:t>
            </a:r>
            <a:r>
              <a:rPr lang="en-US" sz="3600" dirty="0"/>
              <a:t>of </a:t>
            </a:r>
            <a:r>
              <a:rPr lang="en-US" sz="3600" dirty="0" smtClean="0"/>
              <a:t>the heart</a:t>
            </a:r>
            <a:endParaRPr lang="en-US" sz="3600" dirty="0"/>
          </a:p>
          <a:p>
            <a:r>
              <a:rPr lang="en-US" sz="3600" dirty="0" smtClean="0"/>
              <a:t>Cleanse </a:t>
            </a:r>
            <a:r>
              <a:rPr lang="en-US" sz="3600" dirty="0"/>
              <a:t>the wound, </a:t>
            </a:r>
            <a:r>
              <a:rPr lang="en-US" sz="3600" dirty="0" smtClean="0"/>
              <a:t>don't </a:t>
            </a:r>
            <a:r>
              <a:rPr lang="en-US" sz="3600" dirty="0"/>
              <a:t>flush it with water, </a:t>
            </a:r>
            <a:r>
              <a:rPr lang="en-US" sz="3600" dirty="0" smtClean="0"/>
              <a:t>cover with </a:t>
            </a:r>
            <a:r>
              <a:rPr lang="en-US" sz="3600" dirty="0"/>
              <a:t>a clean, dry </a:t>
            </a:r>
            <a:r>
              <a:rPr lang="en-US" sz="3600" dirty="0" smtClean="0"/>
              <a:t>dressing</a:t>
            </a:r>
            <a:endParaRPr lang="en-US" sz="3600" dirty="0"/>
          </a:p>
          <a:p>
            <a:r>
              <a:rPr lang="en-US" sz="3600" dirty="0" smtClean="0"/>
              <a:t>Apply </a:t>
            </a:r>
            <a:r>
              <a:rPr lang="en-US" sz="3600" dirty="0"/>
              <a:t>a splint to reduce </a:t>
            </a:r>
            <a:r>
              <a:rPr lang="en-US" sz="3600" dirty="0" smtClean="0"/>
              <a:t>movement, </a:t>
            </a:r>
            <a:r>
              <a:rPr lang="en-US" sz="3600" dirty="0"/>
              <a:t>but keep it </a:t>
            </a:r>
            <a:r>
              <a:rPr lang="en-US" sz="3600" dirty="0" smtClean="0"/>
              <a:t>loose</a:t>
            </a:r>
            <a:endParaRPr lang="en-US" sz="3600" dirty="0"/>
          </a:p>
          <a:p>
            <a:r>
              <a:rPr lang="en-US" sz="3600" b="1" dirty="0" smtClean="0"/>
              <a:t>Don't </a:t>
            </a:r>
            <a:r>
              <a:rPr lang="en-US" sz="3600" b="1" dirty="0"/>
              <a:t>use a tourniquet or apply </a:t>
            </a:r>
            <a:r>
              <a:rPr lang="en-US" sz="3600" b="1" dirty="0" smtClean="0"/>
              <a:t>ice</a:t>
            </a:r>
            <a:endParaRPr lang="en-US" sz="3600" b="1" dirty="0"/>
          </a:p>
          <a:p>
            <a:r>
              <a:rPr lang="en-US" sz="3600" b="1" dirty="0" smtClean="0"/>
              <a:t>Don't </a:t>
            </a:r>
            <a:r>
              <a:rPr lang="en-US" sz="3600" b="1" dirty="0"/>
              <a:t>cut the wound or attempt to remove the </a:t>
            </a:r>
            <a:r>
              <a:rPr lang="en-US" sz="3600" b="1" dirty="0" smtClean="0"/>
              <a:t>venom</a:t>
            </a:r>
            <a:endParaRPr lang="en-US" sz="3600" b="1" dirty="0"/>
          </a:p>
          <a:p>
            <a:r>
              <a:rPr lang="en-US" sz="3600" b="1" dirty="0" smtClean="0"/>
              <a:t>Don't allow the victim to drink </a:t>
            </a:r>
            <a:r>
              <a:rPr lang="en-US" sz="3600" b="1" dirty="0"/>
              <a:t>caffeine or </a:t>
            </a:r>
            <a:r>
              <a:rPr lang="en-US" sz="3600" b="1" dirty="0" smtClean="0"/>
              <a:t>alcohol</a:t>
            </a:r>
            <a:endParaRPr lang="en-US" sz="3600" b="1" dirty="0"/>
          </a:p>
          <a:p>
            <a:r>
              <a:rPr lang="en-US" sz="3600" b="1" dirty="0" smtClean="0"/>
              <a:t>Don't </a:t>
            </a:r>
            <a:r>
              <a:rPr lang="en-US" sz="3600" b="1" dirty="0"/>
              <a:t>try to capture </a:t>
            </a:r>
            <a:r>
              <a:rPr lang="en-US" sz="3600" b="1" dirty="0" smtClean="0"/>
              <a:t>snake</a:t>
            </a:r>
            <a:r>
              <a:rPr lang="en-US" sz="3600" b="1" dirty="0"/>
              <a:t>, </a:t>
            </a:r>
            <a:r>
              <a:rPr lang="en-US" sz="3600" b="1" dirty="0" smtClean="0"/>
              <a:t>remember </a:t>
            </a:r>
            <a:r>
              <a:rPr lang="en-US" sz="3600" b="1" dirty="0"/>
              <a:t>its color and </a:t>
            </a:r>
            <a:r>
              <a:rPr lang="en-US" sz="3600" b="1" dirty="0" smtClean="0"/>
              <a:t>shape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237265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Eastern coral </a:t>
            </a:r>
            <a:r>
              <a:rPr lang="en-US" i="1" dirty="0" smtClean="0"/>
              <a:t>snake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>
          <a:xfrm>
            <a:off x="4526598" y="121105"/>
            <a:ext cx="4503102" cy="225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216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26"/>
            <a:ext cx="3461084" cy="19229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33618" y="1752600"/>
            <a:ext cx="4900382" cy="562247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Contaminate food 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ause considerable </a:t>
            </a:r>
            <a:r>
              <a:rPr lang="en-US" sz="2800" dirty="0"/>
              <a:t>damage </a:t>
            </a:r>
            <a:endParaRPr lang="en-US" sz="2800" dirty="0" smtClean="0"/>
          </a:p>
          <a:p>
            <a:r>
              <a:rPr lang="en-US" sz="2800" dirty="0" smtClean="0"/>
              <a:t>Bite</a:t>
            </a:r>
          </a:p>
          <a:p>
            <a:r>
              <a:rPr lang="en-US" sz="2800" dirty="0" smtClean="0"/>
              <a:t>Transmit vectors and pathogens </a:t>
            </a:r>
            <a:br>
              <a:rPr lang="en-US" sz="2800" dirty="0" smtClean="0"/>
            </a:br>
            <a:r>
              <a:rPr lang="en-US" sz="2800" dirty="0" smtClean="0"/>
              <a:t>that </a:t>
            </a:r>
            <a:r>
              <a:rPr lang="en-US" sz="2800" dirty="0"/>
              <a:t>cause </a:t>
            </a:r>
            <a:r>
              <a:rPr lang="en-US" sz="2800" dirty="0" smtClean="0"/>
              <a:t>diseases e.g.,</a:t>
            </a:r>
            <a:br>
              <a:rPr lang="en-US" sz="2800" dirty="0" smtClean="0"/>
            </a:br>
            <a:r>
              <a:rPr lang="en-US" sz="2800" dirty="0" smtClean="0"/>
              <a:t>salmonellosis</a:t>
            </a:r>
            <a:endParaRPr lang="en-US" sz="2800" dirty="0"/>
          </a:p>
          <a:p>
            <a:r>
              <a:rPr lang="en-US" sz="2800" dirty="0" smtClean="0"/>
              <a:t>Cause </a:t>
            </a:r>
            <a:r>
              <a:rPr lang="en-US" sz="2800" dirty="0"/>
              <a:t>of allergies </a:t>
            </a:r>
            <a:endParaRPr lang="en-US" sz="2800" dirty="0" smtClean="0"/>
          </a:p>
          <a:p>
            <a:r>
              <a:rPr lang="en-US" sz="2800" dirty="0" smtClean="0"/>
              <a:t>Trigger asthma </a:t>
            </a:r>
          </a:p>
        </p:txBody>
      </p:sp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House Mice, Roof and Norway Rats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1955162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House mouse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176807" y="5763545"/>
            <a:ext cx="2983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Norway rat – Dawn H. Gouge, </a:t>
            </a:r>
            <a:br>
              <a:rPr lang="en-US" i="1" dirty="0" smtClean="0"/>
            </a:br>
            <a:r>
              <a:rPr lang="en-US" i="1" dirty="0" smtClean="0"/>
              <a:t>University of Arizona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/>
        </p:blipFill>
        <p:spPr>
          <a:xfrm>
            <a:off x="4953000" y="2853883"/>
            <a:ext cx="4064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440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474" y="-251778"/>
            <a:ext cx="3048000" cy="304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32201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Check In!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256674" y="1676400"/>
            <a:ext cx="9067800" cy="5334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000" dirty="0" smtClean="0"/>
              <a:t>Identify health risks associated with common pests: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Bed bugs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Head lice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Scabies mites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/>
              <a:t>Ringworm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Fleas</a:t>
            </a:r>
            <a:endParaRPr lang="en-US" sz="2000" dirty="0"/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Honey bees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Stinging wasps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Fire ants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Spiders and scorpions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Mosquitoes</a:t>
            </a:r>
          </a:p>
          <a:p>
            <a:pPr marL="1143000" lvl="2" indent="-457200">
              <a:buFont typeface="+mj-lt"/>
              <a:buAutoNum type="alphaLcPeriod"/>
            </a:pPr>
            <a:r>
              <a:rPr lang="en-US" sz="2000" dirty="0" smtClean="0"/>
              <a:t>Bats and rabies</a:t>
            </a:r>
          </a:p>
          <a:p>
            <a:pPr lvl="1">
              <a:buNone/>
            </a:pPr>
            <a:r>
              <a:rPr lang="en-US" sz="2000" dirty="0" smtClean="0"/>
              <a:t>Next you will learn more about a nurse’s role in IPM!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endParaRPr lang="en-US" sz="20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657600" y="2286000"/>
            <a:ext cx="4191000" cy="25908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0" lvl="2" indent="-457200">
              <a:buFont typeface="+mj-lt"/>
              <a:buAutoNum type="alphaLcPeriod" startAt="12"/>
            </a:pPr>
            <a:r>
              <a:rPr lang="en-US" sz="2000" dirty="0"/>
              <a:t>Ticks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000" dirty="0" smtClean="0"/>
              <a:t>Stinging caterpillars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000" dirty="0" smtClean="0"/>
              <a:t>Venomous snakes</a:t>
            </a:r>
          </a:p>
          <a:p>
            <a:pPr marL="1143000" lvl="2" indent="-457200">
              <a:buFont typeface="+mj-lt"/>
              <a:buAutoNum type="alphaLcPeriod" startAt="12"/>
            </a:pPr>
            <a:r>
              <a:rPr lang="en-US" sz="2000" dirty="0"/>
              <a:t>Commensal rodents </a:t>
            </a:r>
            <a:endParaRPr lang="en-US" sz="2400" dirty="0" smtClean="0">
              <a:latin typeface="Tw Cen MT" pitchFamily="34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Bats </a:t>
            </a:r>
            <a:r>
              <a:rPr lang="en-US" sz="2000" dirty="0">
                <a:solidFill>
                  <a:srgbClr val="0000FF"/>
                </a:solidFill>
              </a:rPr>
              <a:t>http://extension.arizona.edu/sites/extension.arizona.edu/files/pubs/az1456.pdf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Bed </a:t>
            </a:r>
            <a:r>
              <a:rPr lang="en-US" sz="2000" dirty="0">
                <a:solidFill>
                  <a:prstClr val="black"/>
                </a:solidFill>
              </a:rPr>
              <a:t>bugs </a:t>
            </a: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://extension.arizona.edu/sites/extension.arizona.edu/files/pubs/az1625-2014.pdf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Bee and wasp stings </a:t>
            </a:r>
            <a:r>
              <a:rPr lang="en-US" sz="2000" dirty="0">
                <a:solidFill>
                  <a:srgbClr val="0000FF"/>
                </a:solidFill>
              </a:rPr>
              <a:t>http://www.ipm.ucdavis.edu/PMG/PESTNOTES/pn7449.html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Fire ant management </a:t>
            </a:r>
            <a:r>
              <a:rPr lang="en-US" sz="2000" dirty="0">
                <a:solidFill>
                  <a:srgbClr val="0000FF"/>
                </a:solidFill>
              </a:rPr>
              <a:t>http://ag.arizona.edu/urbanipm/buglist/fireants.pdf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Head </a:t>
            </a:r>
            <a:r>
              <a:rPr lang="en-US" sz="2000" dirty="0">
                <a:solidFill>
                  <a:prstClr val="black"/>
                </a:solidFill>
              </a:rPr>
              <a:t>lice </a:t>
            </a:r>
            <a:r>
              <a:rPr lang="en-US" sz="2000" dirty="0">
                <a:solidFill>
                  <a:srgbClr val="0000FF"/>
                </a:solidFill>
              </a:rPr>
              <a:t>http://www.cdc.gov/parasites/lice/head/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Head </a:t>
            </a:r>
            <a:r>
              <a:rPr lang="en-US" sz="2000" dirty="0">
                <a:solidFill>
                  <a:prstClr val="black"/>
                </a:solidFill>
              </a:rPr>
              <a:t>lice management </a:t>
            </a:r>
            <a:r>
              <a:rPr lang="en-US" sz="2000" dirty="0">
                <a:solidFill>
                  <a:srgbClr val="0000FF"/>
                </a:solidFill>
              </a:rPr>
              <a:t>http://ag.arizona.edu/urbanipm/buglist/headlice.pdf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Mammal </a:t>
            </a:r>
            <a:r>
              <a:rPr lang="en-US" sz="2000" dirty="0">
                <a:solidFill>
                  <a:prstClr val="black"/>
                </a:solidFill>
              </a:rPr>
              <a:t>pests including rattlesnakes </a:t>
            </a:r>
            <a:r>
              <a:rPr lang="en-US" sz="2000" dirty="0">
                <a:solidFill>
                  <a:srgbClr val="0000FF"/>
                </a:solidFill>
              </a:rPr>
              <a:t>http://ucanr.org/sites/vpce/files/86153.pdf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Mouse </a:t>
            </a:r>
            <a:r>
              <a:rPr lang="en-US" sz="2000" dirty="0">
                <a:solidFill>
                  <a:prstClr val="black"/>
                </a:solidFill>
              </a:rPr>
              <a:t>management </a:t>
            </a:r>
            <a:r>
              <a:rPr lang="en-US" sz="2000" dirty="0">
                <a:solidFill>
                  <a:srgbClr val="0000FF"/>
                </a:solidFill>
              </a:rPr>
              <a:t>http://ag.arizona.edu/urbanipm/buglist/mousemanagement.pdf </a:t>
            </a:r>
          </a:p>
          <a:p>
            <a:pPr marL="342900" indent="-342900">
              <a:buFont typeface="Wingdings" charset="2"/>
              <a:buChar char="q"/>
            </a:pPr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630680"/>
            <a:ext cx="838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Mosquitoes </a:t>
            </a:r>
            <a:r>
              <a:rPr lang="en-US" sz="2000" dirty="0">
                <a:solidFill>
                  <a:srgbClr val="0000FF"/>
                </a:solidFill>
              </a:rPr>
              <a:t>http://www.cdc.gov/nceh/ehs/topics/mosquitoes.htm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Mosquitoes </a:t>
            </a:r>
            <a:r>
              <a:rPr lang="en-US" sz="2000" dirty="0">
                <a:solidFill>
                  <a:srgbClr val="0000FF"/>
                </a:solidFill>
              </a:rPr>
              <a:t>http://extension.arizona.edu/sites/extension.arizona.edu/files/pubs/az1221.pdf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Pests </a:t>
            </a:r>
            <a:r>
              <a:rPr lang="en-US" sz="2000" dirty="0">
                <a:solidFill>
                  <a:prstClr val="black"/>
                </a:solidFill>
              </a:rPr>
              <a:t>that sting, bite or injure </a:t>
            </a:r>
            <a:r>
              <a:rPr lang="en-US" sz="2000" dirty="0">
                <a:solidFill>
                  <a:srgbClr val="0000FF"/>
                </a:solidFill>
              </a:rPr>
              <a:t>http://www.ipm.ucdavis.edu/PMG/menu.house.html#STING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Scabies </a:t>
            </a:r>
            <a:r>
              <a:rPr lang="en-US" sz="2000" dirty="0">
                <a:solidFill>
                  <a:srgbClr val="0000FF"/>
                </a:solidFill>
              </a:rPr>
              <a:t>http://www.cdc.gov/parasites/scabies/ </a:t>
            </a: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Scorpions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extension.arizona.edu/sites/extension.arizona.edu/files/pubs/az1223.pdf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Spiders and management guidelines </a:t>
            </a:r>
            <a:r>
              <a:rPr lang="en-US" sz="2000" dirty="0">
                <a:solidFill>
                  <a:srgbClr val="0000FF"/>
                </a:solidFill>
              </a:rPr>
              <a:t>http://www.ipm.ucdavis.edu/PMG/PESTNOTES/pn7442.html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Ticks </a:t>
            </a:r>
            <a:r>
              <a:rPr lang="en-US" sz="2000" dirty="0">
                <a:solidFill>
                  <a:srgbClr val="0000FF"/>
                </a:solidFill>
              </a:rPr>
              <a:t>http://www.tickencounter.org</a:t>
            </a:r>
            <a:r>
              <a:rPr lang="en-US" sz="2000" dirty="0" smtClean="0">
                <a:solidFill>
                  <a:srgbClr val="0000FF"/>
                </a:solidFill>
              </a:rPr>
              <a:t>/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prstClr val="black"/>
                </a:solidFill>
              </a:rPr>
              <a:t>Ringworm </a:t>
            </a:r>
            <a:r>
              <a:rPr lang="en-US" sz="2000" dirty="0">
                <a:solidFill>
                  <a:srgbClr val="0000FF"/>
                </a:solidFill>
              </a:rPr>
              <a:t>http://</a:t>
            </a:r>
            <a:r>
              <a:rPr lang="en-US" sz="2000" dirty="0" smtClean="0">
                <a:solidFill>
                  <a:srgbClr val="0000FF"/>
                </a:solidFill>
              </a:rPr>
              <a:t>www.nlm.nih.gov/medlineplus/ency/article/001439.htm 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>
                <a:solidFill>
                  <a:prstClr val="black"/>
                </a:solidFill>
              </a:rPr>
              <a:t>Vertebrate pests-reptiles </a:t>
            </a:r>
            <a:r>
              <a:rPr lang="en-US" sz="2000" dirty="0">
                <a:solidFill>
                  <a:srgbClr val="0000FF"/>
                </a:solidFill>
              </a:rPr>
              <a:t>http://www.ipm.ucdavis.edu/PMG/menu.house.html#DESTROY</a:t>
            </a:r>
          </a:p>
        </p:txBody>
      </p:sp>
    </p:spTree>
    <p:extLst>
      <p:ext uri="{BB962C8B-B14F-4D97-AF65-F5344CB8AC3E}">
        <p14:creationId xmlns:p14="http://schemas.microsoft.com/office/powerpoint/2010/main" val="11588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458200" cy="19050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US" sz="1800" dirty="0" smtClean="0">
              <a:solidFill>
                <a:schemeClr val="bg2"/>
              </a:solidFill>
            </a:endParaRPr>
          </a:p>
          <a:p>
            <a:pPr>
              <a:buNone/>
            </a:pPr>
            <a:endParaRPr lang="en-US" sz="1800" dirty="0" smtClean="0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600200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://www.ipm.ucdavis.edu/PMG/PESTNOTES/pn74149.</a:t>
            </a:r>
            <a:r>
              <a:rPr lang="en-US" sz="2000" dirty="0" smtClean="0">
                <a:solidFill>
                  <a:srgbClr val="0000FF"/>
                </a:solidFill>
              </a:rPr>
              <a:t>html</a:t>
            </a:r>
          </a:p>
          <a:p>
            <a:pPr marL="342900" indent="-342900">
              <a:buFont typeface="Wingdings" charset="2"/>
              <a:buChar char="q"/>
            </a:pPr>
            <a:r>
              <a:rPr lang="en-US" sz="2000" dirty="0" smtClean="0">
                <a:solidFill>
                  <a:srgbClr val="0000FF"/>
                </a:solidFill>
              </a:rPr>
              <a:t>http</a:t>
            </a:r>
            <a:r>
              <a:rPr lang="en-US" sz="2000" dirty="0">
                <a:solidFill>
                  <a:srgbClr val="0000FF"/>
                </a:solidFill>
              </a:rPr>
              <a:t>://extension.arizona.edu/sites/extension.arizona.edu/files/pubs/az1223.</a:t>
            </a:r>
            <a:r>
              <a:rPr lang="en-US" sz="2000" dirty="0" smtClean="0">
                <a:solidFill>
                  <a:srgbClr val="0000FF"/>
                </a:solidFill>
              </a:rPr>
              <a:t>pdf</a:t>
            </a:r>
          </a:p>
          <a:p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pPr marL="342900" indent="-342900">
              <a:buFont typeface="Wingdings" charset="2"/>
              <a:buChar char="q"/>
            </a:pPr>
            <a:endParaRPr lang="en-US" sz="2000" dirty="0"/>
          </a:p>
          <a:p>
            <a:pPr marL="342900" indent="-342900">
              <a:buFont typeface="Wingdings" charset="2"/>
              <a:buChar char="q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42" y="2550096"/>
            <a:ext cx="6318268" cy="4212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12058"/>
            <a:ext cx="1905000" cy="2208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70136" y="4682370"/>
            <a:ext cx="2221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i="1" dirty="0" smtClean="0"/>
              <a:t>This nurse </a:t>
            </a:r>
            <a:br>
              <a:rPr lang="en-US" sz="3600" i="1" dirty="0" smtClean="0"/>
            </a:br>
            <a:r>
              <a:rPr lang="en-US" sz="3600" i="1" dirty="0" smtClean="0"/>
              <a:t>knows pests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1. 1. 1.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-49823"/>
            <a:ext cx="89916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15000"/>
              </a:lnSpc>
              <a:buClr>
                <a:schemeClr val="accent2"/>
              </a:buClr>
              <a:buSzPct val="70000"/>
              <a:buFont typeface="+mj-lt"/>
              <a:buAutoNum type="arabicPeriod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Identify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Health Risks Associated with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ommon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ests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81000" y="2209800"/>
            <a:ext cx="81534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What the pest is?</a:t>
            </a:r>
          </a:p>
          <a:p>
            <a:r>
              <a:rPr lang="en-US" dirty="0" smtClean="0"/>
              <a:t>Why are they in school?</a:t>
            </a:r>
          </a:p>
          <a:p>
            <a:r>
              <a:rPr lang="en-US" dirty="0" smtClean="0"/>
              <a:t>What health risks do they pose?</a:t>
            </a:r>
          </a:p>
          <a:p>
            <a:r>
              <a:rPr lang="en-US" dirty="0" smtClean="0"/>
              <a:t>How to prevent schools from being transfer zones?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Management of many of these pests can be found in other learning lessons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We provide scientific information for consideration, but </a:t>
            </a:r>
            <a:r>
              <a:rPr lang="en-US" b="1" u="sng" dirty="0" smtClean="0"/>
              <a:t>do not</a:t>
            </a:r>
            <a:r>
              <a:rPr lang="en-US" b="1" dirty="0" smtClean="0"/>
              <a:t> provide medical treatment recommendations 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76" y="1168400"/>
            <a:ext cx="31242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3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Bed Bugs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4048" y="1766332"/>
            <a:ext cx="4797552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Blood-feeding </a:t>
            </a:r>
            <a:br>
              <a:rPr lang="en-US" dirty="0" smtClean="0"/>
            </a:br>
            <a:r>
              <a:rPr lang="en-US" dirty="0" smtClean="0"/>
              <a:t>ectoparasites</a:t>
            </a:r>
          </a:p>
          <a:p>
            <a:r>
              <a:rPr lang="en-US" dirty="0" smtClean="0"/>
              <a:t>Hitch-hike in from home</a:t>
            </a:r>
            <a:endParaRPr lang="en-US" dirty="0"/>
          </a:p>
          <a:p>
            <a:r>
              <a:rPr lang="en-US" dirty="0" smtClean="0"/>
              <a:t>Fall off clothing or back-packs</a:t>
            </a:r>
          </a:p>
          <a:p>
            <a:r>
              <a:rPr lang="en-US" dirty="0" smtClean="0"/>
              <a:t>Transfer between people </a:t>
            </a:r>
            <a:r>
              <a:rPr lang="en-US" u="sng" dirty="0" smtClean="0"/>
              <a:t>unlikely but possible</a:t>
            </a:r>
            <a:endParaRPr lang="en-US" u="sng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2" r="8201"/>
          <a:stretch/>
        </p:blipFill>
        <p:spPr bwMode="auto">
          <a:xfrm>
            <a:off x="4572000" y="1595713"/>
            <a:ext cx="4191001" cy="358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956663" y="5257800"/>
            <a:ext cx="2629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life stages – </a:t>
            </a:r>
            <a:br>
              <a:rPr lang="en-US" i="1" dirty="0" smtClean="0"/>
            </a:br>
            <a:r>
              <a:rPr lang="en-US" i="1" dirty="0" err="1" smtClean="0"/>
              <a:t>Changlu</a:t>
            </a:r>
            <a:r>
              <a:rPr lang="en-US" i="1" dirty="0" smtClean="0"/>
              <a:t> Wang, </a:t>
            </a:r>
            <a:br>
              <a:rPr lang="en-US" i="1" dirty="0" smtClean="0"/>
            </a:br>
            <a:r>
              <a:rPr lang="en-US" i="1" dirty="0" smtClean="0"/>
              <a:t>Department </a:t>
            </a:r>
            <a:r>
              <a:rPr lang="en-US" i="1" dirty="0"/>
              <a:t>of </a:t>
            </a:r>
            <a:r>
              <a:rPr lang="en-US" i="1" dirty="0" smtClean="0"/>
              <a:t>Entomology,</a:t>
            </a:r>
            <a:br>
              <a:rPr lang="en-US" i="1" dirty="0" smtClean="0"/>
            </a:br>
            <a:r>
              <a:rPr lang="en-US" i="1" dirty="0" smtClean="0"/>
              <a:t>Rutgers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76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Bed Bugs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8032" y="2714109"/>
            <a:ext cx="7125968" cy="4220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587" y="5226704"/>
            <a:ext cx="18415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bugs – </a:t>
            </a:r>
            <a:br>
              <a:rPr lang="en-US" i="1" dirty="0" smtClean="0"/>
            </a:br>
            <a:r>
              <a:rPr lang="en-US" i="1" dirty="0" smtClean="0"/>
              <a:t>Alex Wild, </a:t>
            </a:r>
            <a:br>
              <a:rPr lang="en-US" i="1" dirty="0" smtClean="0"/>
            </a:br>
            <a:r>
              <a:rPr lang="en-US" i="1" dirty="0" smtClean="0"/>
              <a:t>alexanderwild.com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7464552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Adults the size of an apple seed</a:t>
            </a:r>
          </a:p>
          <a:p>
            <a:r>
              <a:rPr lang="en-US" u="sng" dirty="0" smtClean="0"/>
              <a:t>Not</a:t>
            </a:r>
            <a:r>
              <a:rPr lang="en-US" dirty="0" smtClean="0"/>
              <a:t> effective vectors of </a:t>
            </a:r>
            <a:br>
              <a:rPr lang="en-US" dirty="0" smtClean="0"/>
            </a:br>
            <a:r>
              <a:rPr lang="en-US" dirty="0" smtClean="0"/>
              <a:t>pathogens under normal living conditions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5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Bed Bugs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4876800" cy="579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Bites cause itching, and swelling</a:t>
            </a:r>
            <a:endParaRPr lang="en-US" dirty="0"/>
          </a:p>
          <a:p>
            <a:r>
              <a:rPr lang="en-US" dirty="0"/>
              <a:t>Scratching </a:t>
            </a:r>
            <a:r>
              <a:rPr lang="en-US" dirty="0" smtClean="0"/>
              <a:t>- open sores</a:t>
            </a:r>
            <a:endParaRPr lang="en-US" dirty="0"/>
          </a:p>
          <a:p>
            <a:r>
              <a:rPr lang="en-US" dirty="0" smtClean="0"/>
              <a:t>Reactions vary</a:t>
            </a:r>
            <a:endParaRPr lang="en-US" dirty="0"/>
          </a:p>
          <a:p>
            <a:r>
              <a:rPr lang="en-US" dirty="0"/>
              <a:t>Bites </a:t>
            </a:r>
            <a:r>
              <a:rPr lang="en-US" u="sng" dirty="0" smtClean="0"/>
              <a:t>do </a:t>
            </a:r>
            <a:r>
              <a:rPr lang="en-US" u="sng" dirty="0"/>
              <a:t>not</a:t>
            </a:r>
            <a:r>
              <a:rPr lang="en-US" dirty="0"/>
              <a:t> confirm bed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bugs</a:t>
            </a:r>
          </a:p>
          <a:p>
            <a:r>
              <a:rPr lang="en-US" dirty="0" smtClean="0"/>
              <a:t>Students may need clean clothes and back-pack</a:t>
            </a:r>
            <a:br>
              <a:rPr lang="en-US" dirty="0" smtClean="0"/>
            </a:br>
            <a:r>
              <a:rPr lang="en-US" dirty="0" smtClean="0"/>
              <a:t>at school</a:t>
            </a:r>
          </a:p>
          <a:p>
            <a:r>
              <a:rPr lang="en-US" dirty="0" smtClean="0"/>
              <a:t>Containerize articles from home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4667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4514" y="251084"/>
            <a:ext cx="4212236" cy="5616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5796002"/>
            <a:ext cx="2419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Bed bug bite reactions – </a:t>
            </a:r>
            <a:br>
              <a:rPr lang="en-US" i="1" dirty="0" smtClean="0"/>
            </a:br>
            <a:r>
              <a:rPr lang="en-US" i="1" dirty="0" smtClean="0"/>
              <a:t>Tim Stock,</a:t>
            </a:r>
            <a:br>
              <a:rPr lang="en-US" i="1" dirty="0" smtClean="0"/>
            </a:br>
            <a:r>
              <a:rPr lang="en-US" i="1" dirty="0" smtClean="0"/>
              <a:t>Oregon State University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9446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32022</TotalTime>
  <Words>1654</Words>
  <Application>Microsoft Office PowerPoint</Application>
  <PresentationFormat>On-screen Show (4:3)</PresentationFormat>
  <Paragraphs>522</Paragraphs>
  <Slides>55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Calibri</vt:lpstr>
      <vt:lpstr>华文仿宋</vt:lpstr>
      <vt:lpstr>Times New Roman</vt:lpstr>
      <vt:lpstr>Tw Cen MT</vt:lpstr>
      <vt:lpstr>Wingdings</vt:lpstr>
      <vt:lpstr>Wingdings 2</vt:lpstr>
      <vt:lpstr>Median</vt:lpstr>
      <vt:lpstr>1_Median</vt:lpstr>
      <vt:lpstr>School IPM FOR Nurses</vt:lpstr>
      <vt:lpstr>Learning Objectives – Learning Lesson 1</vt:lpstr>
      <vt:lpstr>Learning Objectives – Learning Lesson 2</vt:lpstr>
      <vt:lpstr>Learning Objectives - Learning Lesson 2</vt:lpstr>
      <vt:lpstr>Learning Objectives - Learning Lesson 2</vt:lpstr>
      <vt:lpstr>1. 1. 1. </vt:lpstr>
      <vt:lpstr>1. </vt:lpstr>
      <vt:lpstr>1. </vt:lpstr>
      <vt:lpstr>1. </vt:lpstr>
      <vt:lpstr>1. </vt:lpstr>
      <vt:lpstr>1. </vt:lpstr>
      <vt:lpstr>1. </vt:lpstr>
      <vt:lpstr>1. </vt:lpstr>
      <vt:lpstr>1. </vt:lpstr>
      <vt:lpstr>PowerPoint Presentation</vt:lpstr>
      <vt:lpstr>PowerPoint Presentation</vt:lpstr>
      <vt:lpstr>PowerPoint Presentation</vt:lpstr>
      <vt:lpstr>Ringworm</vt:lpstr>
      <vt:lpstr>Ringworm</vt:lpstr>
      <vt:lpstr>Ringworm</vt:lpstr>
      <vt:lpstr>1. </vt:lpstr>
      <vt:lpstr>1. </vt:lpstr>
      <vt:lpstr>PowerPoint Presentation</vt:lpstr>
      <vt:lpstr>PowerPoint Presentation</vt:lpstr>
      <vt:lpstr>PowerPoint Presentation</vt:lpstr>
      <vt:lpstr>PowerPoint Presentation</vt:lpstr>
      <vt:lpstr>2.  </vt:lpstr>
      <vt:lpstr>2.  </vt:lpstr>
      <vt:lpstr>1. </vt:lpstr>
      <vt:lpstr>2.  </vt:lpstr>
      <vt:lpstr>PowerPoint Presentation</vt:lpstr>
      <vt:lpstr>PowerPoint Presentation</vt:lpstr>
      <vt:lpstr>PowerPoint Presentation</vt:lpstr>
      <vt:lpstr>Widow Spiders</vt:lpstr>
      <vt:lpstr>Widow Spiders</vt:lpstr>
      <vt:lpstr>Recluse Spiders</vt:lpstr>
      <vt:lpstr>Recluse Spiders</vt:lpstr>
      <vt:lpstr>Bark Scorpions</vt:lpstr>
      <vt:lpstr>Mosquitoes</vt:lpstr>
      <vt:lpstr>Mosquitoes</vt:lpstr>
      <vt:lpstr>Bats</vt:lpstr>
      <vt:lpstr>Bats and Rabies</vt:lpstr>
      <vt:lpstr>Ticks</vt:lpstr>
      <vt:lpstr>Ticks</vt:lpstr>
      <vt:lpstr>Ticks and Minimizing the Chance of Pathogen Transfer</vt:lpstr>
      <vt:lpstr>Stinging Caterpillars</vt:lpstr>
      <vt:lpstr>Stinging Caterpillars</vt:lpstr>
      <vt:lpstr>Stinging Caterpillars</vt:lpstr>
      <vt:lpstr>Venomous Snakes</vt:lpstr>
      <vt:lpstr>Venomous Snakes</vt:lpstr>
      <vt:lpstr>House Mice, Roof and Norway Rats </vt:lpstr>
      <vt:lpstr>PowerPoint Presentation</vt:lpstr>
      <vt:lpstr>Resources</vt:lpstr>
      <vt:lpstr>Resources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929</cp:revision>
  <cp:lastPrinted>2014-01-15T16:13:01Z</cp:lastPrinted>
  <dcterms:created xsi:type="dcterms:W3CDTF">2013-08-21T12:48:22Z</dcterms:created>
  <dcterms:modified xsi:type="dcterms:W3CDTF">2017-07-31T23:08:14Z</dcterms:modified>
</cp:coreProperties>
</file>