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8" r:id="rId2"/>
    <p:sldId id="257" r:id="rId3"/>
    <p:sldId id="342" r:id="rId4"/>
    <p:sldId id="259" r:id="rId5"/>
    <p:sldId id="322" r:id="rId6"/>
    <p:sldId id="340" r:id="rId7"/>
    <p:sldId id="323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41" r:id="rId19"/>
    <p:sldId id="343" r:id="rId20"/>
    <p:sldId id="336" r:id="rId21"/>
    <p:sldId id="337" r:id="rId22"/>
    <p:sldId id="338" r:id="rId23"/>
    <p:sldId id="308" r:id="rId24"/>
    <p:sldId id="311" r:id="rId25"/>
    <p:sldId id="339" r:id="rId26"/>
    <p:sldId id="292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ung,Deb" initials="Y" lastIdx="7" clrIdx="0"/>
  <p:cmAuthor id="1" name="lenovo-win8" initials="l" lastIdx="6" clrIdx="1"/>
  <p:cmAuthor id="2" name="Foss, Carrie" initials="CF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E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9" autoAdjust="0"/>
  </p:normalViewPr>
  <p:slideViewPr>
    <p:cSldViewPr>
      <p:cViewPr varScale="1">
        <p:scale>
          <a:sx n="70" d="100"/>
          <a:sy n="70" d="100"/>
        </p:scale>
        <p:origin x="117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1493A-45CF-4B90-8795-1A64ABF57FCB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25682-E554-42C3-BEAF-CC5FE69FAC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6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Alec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Kowaleski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(Oregon State University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turfgrass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agronomist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7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0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1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8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7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5682-E554-42C3-BEAF-CC5FE69FACA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B2BD49B-9F80-4052-B06E-6BA5EE3C55BD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FBCA1-E0DB-49F8-AC5A-DAB16EF19A77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CE874244-70BD-4BC2-A2DC-91F30A48BE8A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344B-6456-4ED9-854F-18AD7FBFA8A3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0053B-8A27-429A-8369-08E484BDBA07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F3517A7-4579-48D9-8BB1-9DB48FB39D7E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427D493-9F83-4C4E-99A8-6904A39F4D2A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ED58-BAC7-46CE-A339-9EF658E80F79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BB0-ABA7-4A8A-88CA-2AA07E809EA8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D27C-B363-4EA1-B347-2B5659972FD9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38FB11D-7559-4F97-B7E9-D25A876D2155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BF908B-26A7-4E56-B592-0D976100DE1F}" type="datetime1">
              <a:rPr lang="en-US" smtClean="0"/>
              <a:pPr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A8A91F-2E28-4260-8FF8-170600BD8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Common Turfgrass diseases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16210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</a:t>
            </a:r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 smtClean="0"/>
              <a:t>of 4 </a:t>
            </a:r>
            <a:endParaRPr lang="en-US" sz="24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349674" y="6050037"/>
            <a:ext cx="6705600" cy="685800"/>
          </a:xfrm>
        </p:spPr>
        <p:txBody>
          <a:bodyPr/>
          <a:lstStyle/>
          <a:p>
            <a:r>
              <a:rPr lang="en-US" dirty="0" smtClean="0"/>
              <a:t>In</a:t>
            </a:r>
            <a:r>
              <a:rPr lang="en-US" dirty="0" smtClean="0"/>
              <a:t>-Person </a:t>
            </a:r>
            <a:r>
              <a:rPr lang="en-US" dirty="0"/>
              <a:t>Educational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40" y="5990770"/>
            <a:ext cx="235326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8477"/>
            <a:ext cx="7586379" cy="503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chemeClr val="bg2">
                    <a:lumMod val="10000"/>
                  </a:schemeClr>
                </a:solidFill>
              </a:rPr>
              <a:t>Pythium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Blight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226552" cy="525780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Cotton-like </a:t>
            </a:r>
            <a:r>
              <a:rPr lang="en-US" sz="3200" dirty="0" smtClean="0"/>
              <a:t>strands (mycelia) and small, circular spots of dead grass that run together </a:t>
            </a:r>
          </a:p>
          <a:p>
            <a:r>
              <a:rPr lang="en-US" sz="3200" dirty="0" smtClean="0"/>
              <a:t>Leaf </a:t>
            </a:r>
            <a:r>
              <a:rPr lang="en-US" sz="3200" dirty="0" smtClean="0"/>
              <a:t>blades blacken, </a:t>
            </a:r>
            <a:r>
              <a:rPr lang="en-US" sz="3200" dirty="0" smtClean="0"/>
              <a:t>wither</a:t>
            </a:r>
            <a:r>
              <a:rPr lang="en-US" sz="3200" dirty="0" smtClean="0"/>
              <a:t>, and turn </a:t>
            </a:r>
            <a:r>
              <a:rPr lang="en-US" sz="3200" dirty="0" smtClean="0"/>
              <a:t>reddish-brown</a:t>
            </a:r>
            <a:br>
              <a:rPr lang="en-US" sz="3200" dirty="0" smtClean="0"/>
            </a:br>
            <a:r>
              <a:rPr lang="en-US" sz="3200" dirty="0" smtClean="0"/>
              <a:t>Leaves </a:t>
            </a:r>
            <a:r>
              <a:rPr lang="en-US" sz="3200" dirty="0" smtClean="0"/>
              <a:t>lie flat, stick together, and appear </a:t>
            </a:r>
            <a:r>
              <a:rPr lang="en-US" sz="3200" dirty="0" smtClean="0"/>
              <a:t>greasy</a:t>
            </a:r>
            <a:endParaRPr lang="en-US" sz="3200" dirty="0" smtClean="0"/>
          </a:p>
          <a:p>
            <a:r>
              <a:rPr lang="en-US" sz="3200" dirty="0" smtClean="0"/>
              <a:t>Fungus </a:t>
            </a:r>
            <a:r>
              <a:rPr lang="en-US" sz="3200" dirty="0" smtClean="0"/>
              <a:t>develops in low spots that remain wet </a:t>
            </a:r>
            <a:r>
              <a:rPr lang="en-US" sz="3200" dirty="0" smtClean="0"/>
              <a:t>during </a:t>
            </a:r>
            <a:r>
              <a:rPr lang="en-US" sz="3200" dirty="0" smtClean="0"/>
              <a:t>periods of high </a:t>
            </a:r>
            <a:r>
              <a:rPr lang="en-US" sz="3200" dirty="0" smtClean="0"/>
              <a:t>humidity</a:t>
            </a:r>
            <a:endParaRPr lang="en-US" sz="3200" dirty="0" smtClean="0"/>
          </a:p>
          <a:p>
            <a:r>
              <a:rPr lang="en-US" sz="3200" dirty="0" smtClean="0"/>
              <a:t>Indicator </a:t>
            </a:r>
            <a:r>
              <a:rPr lang="en-US" sz="3200" dirty="0" smtClean="0"/>
              <a:t>of </a:t>
            </a:r>
            <a:r>
              <a:rPr lang="en-US" sz="3200" dirty="0" smtClean="0"/>
              <a:t>over-fertilization, overwatering </a:t>
            </a:r>
            <a:r>
              <a:rPr lang="en-US" sz="3200" dirty="0" smtClean="0"/>
              <a:t>and/or poor </a:t>
            </a:r>
            <a:r>
              <a:rPr lang="en-US" sz="3200" dirty="0" smtClean="0"/>
              <a:t>drainage</a:t>
            </a:r>
          </a:p>
          <a:p>
            <a:r>
              <a:rPr lang="en-US" sz="3200" dirty="0" smtClean="0"/>
              <a:t>Cultivation </a:t>
            </a:r>
            <a:r>
              <a:rPr lang="en-US" sz="3200" dirty="0" smtClean="0"/>
              <a:t>may improve </a:t>
            </a:r>
            <a:r>
              <a:rPr lang="en-US" sz="3200" dirty="0" smtClean="0"/>
              <a:t>drainage</a:t>
            </a:r>
            <a:r>
              <a:rPr lang="en-US" sz="3200" dirty="0" smtClean="0"/>
              <a:t> 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err="1" smtClean="0">
                <a:solidFill>
                  <a:schemeClr val="bg2">
                    <a:lumMod val="10000"/>
                  </a:schemeClr>
                </a:solidFill>
              </a:rPr>
              <a:t>Pythium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blight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ottony white mycelium </a:t>
            </a:r>
            <a:r>
              <a:rPr lang="en-US" sz="3200" dirty="0" smtClean="0"/>
              <a:t>observed </a:t>
            </a:r>
            <a:r>
              <a:rPr lang="en-US" sz="3200" dirty="0" smtClean="0"/>
              <a:t>early in the morning during periods of high heat and </a:t>
            </a:r>
            <a:r>
              <a:rPr lang="en-US" sz="3200" dirty="0" smtClean="0"/>
              <a:t>humidity </a:t>
            </a:r>
            <a:endParaRPr lang="en-US" sz="3200" dirty="0"/>
          </a:p>
        </p:txBody>
      </p:sp>
      <p:pic>
        <p:nvPicPr>
          <p:cNvPr id="7172" name="Picture 4" descr="http://www.ipmimages.org/images/768x512/5511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0" y="3200400"/>
            <a:ext cx="4196400" cy="2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3597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00400"/>
            <a:ext cx="411480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6096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Pythium blight - William </a:t>
            </a:r>
            <a:r>
              <a:rPr lang="en-US" i="1" dirty="0" smtClean="0"/>
              <a:t>M. Brown Jr., Bugwood.org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0870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Pythium blight - Ward </a:t>
            </a:r>
            <a:r>
              <a:rPr lang="en-US" i="1" dirty="0" smtClean="0"/>
              <a:t>Upham, Kansas State University, bugwood.org 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180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Dollar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5257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Spots </a:t>
            </a:r>
            <a:r>
              <a:rPr lang="en-US" sz="2800" dirty="0" smtClean="0"/>
              <a:t>the size of a silver dollar that </a:t>
            </a:r>
            <a:r>
              <a:rPr lang="en-US" sz="2800" dirty="0" smtClean="0"/>
              <a:t>merge </a:t>
            </a:r>
            <a:r>
              <a:rPr lang="en-US" sz="2800" dirty="0" smtClean="0"/>
              <a:t>to form large, irregular </a:t>
            </a:r>
            <a:r>
              <a:rPr lang="en-US" sz="2800" dirty="0" smtClean="0"/>
              <a:t>areas</a:t>
            </a:r>
            <a:endParaRPr lang="en-US" sz="2800" dirty="0" smtClean="0"/>
          </a:p>
          <a:p>
            <a:r>
              <a:rPr lang="en-US" sz="2800" dirty="0" smtClean="0"/>
              <a:t>Leaves </a:t>
            </a:r>
            <a:r>
              <a:rPr lang="en-US" sz="2800" dirty="0" smtClean="0"/>
              <a:t>appear water-soaked initially, then </a:t>
            </a:r>
            <a:r>
              <a:rPr lang="en-US" sz="2800" dirty="0" smtClean="0"/>
              <a:t>brown -  </a:t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 smtClean="0"/>
              <a:t>reddish band extending across the leaf </a:t>
            </a:r>
            <a:r>
              <a:rPr lang="en-US" sz="2800" dirty="0" smtClean="0"/>
              <a:t>appears</a:t>
            </a:r>
            <a:endParaRPr lang="en-US" sz="2800" dirty="0" smtClean="0"/>
          </a:p>
          <a:p>
            <a:r>
              <a:rPr lang="en-US" sz="2800" dirty="0" smtClean="0"/>
              <a:t>Excessive </a:t>
            </a:r>
            <a:r>
              <a:rPr lang="en-US" sz="2800" dirty="0" smtClean="0"/>
              <a:t>leaf </a:t>
            </a:r>
            <a:r>
              <a:rPr lang="en-US" sz="2800" dirty="0" smtClean="0"/>
              <a:t>wetness, water </a:t>
            </a:r>
            <a:r>
              <a:rPr lang="en-US" sz="2800" dirty="0" smtClean="0"/>
              <a:t>stress, excess thatch, and poor </a:t>
            </a:r>
            <a:r>
              <a:rPr lang="en-US" sz="2800" dirty="0" smtClean="0"/>
              <a:t>nutrition all contribute to the problem</a:t>
            </a:r>
            <a:endParaRPr lang="en-US" sz="2800" dirty="0" smtClean="0"/>
          </a:p>
          <a:p>
            <a:r>
              <a:rPr lang="en-US" sz="2800" dirty="0" smtClean="0"/>
              <a:t>An </a:t>
            </a:r>
            <a:r>
              <a:rPr lang="en-US" sz="2800" dirty="0" smtClean="0"/>
              <a:t>indicator of low </a:t>
            </a:r>
            <a:r>
              <a:rPr lang="en-US" sz="2800" dirty="0" smtClean="0"/>
              <a:t>fertility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19" y="4419600"/>
            <a:ext cx="3048000" cy="2278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1495" y="593467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Dollar spot </a:t>
            </a:r>
            <a:r>
              <a:rPr lang="en-US" i="1" dirty="0"/>
              <a:t>- Ward Upham, Kansas State University, Bugwood.org</a:t>
            </a:r>
            <a:endParaRPr lang="en-US" i="1" dirty="0" smtClean="0"/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07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Dollar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Begin </a:t>
            </a:r>
            <a:r>
              <a:rPr lang="en-US" sz="3200" dirty="0" smtClean="0"/>
              <a:t>as quarter-size spots and increase to silver dollar-size spots that </a:t>
            </a:r>
            <a:r>
              <a:rPr lang="en-US" sz="3200" dirty="0" smtClean="0"/>
              <a:t>multiply</a:t>
            </a:r>
            <a:endParaRPr lang="en-US" sz="3200" dirty="0"/>
          </a:p>
        </p:txBody>
      </p:sp>
      <p:pic>
        <p:nvPicPr>
          <p:cNvPr id="6" name="Picture 4" descr="55115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00400"/>
            <a:ext cx="4360434" cy="2895600"/>
          </a:xfrm>
          <a:prstGeom prst="rect">
            <a:avLst/>
          </a:prstGeom>
          <a:noFill/>
        </p:spPr>
      </p:pic>
      <p:pic>
        <p:nvPicPr>
          <p:cNvPr id="7" name="Picture 2" descr="5417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297" y="2819400"/>
            <a:ext cx="4022103" cy="304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Dollar spot - Barb </a:t>
            </a:r>
            <a:r>
              <a:rPr lang="en-US" i="1" dirty="0" smtClean="0"/>
              <a:t>Corwin, Turfgrass Diagnostics, Bugwood.org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6147137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Dollar spot - Ward </a:t>
            </a:r>
            <a:r>
              <a:rPr lang="en-US" i="1" dirty="0" smtClean="0"/>
              <a:t>Upham, Kansas State University, bugwood.org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719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Rusts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525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Bumps </a:t>
            </a:r>
            <a:r>
              <a:rPr lang="en-US" sz="3200" dirty="0" smtClean="0"/>
              <a:t>appear as powdery masses of yellow, orange, purple, black or brown spores on leaves and sometimes on </a:t>
            </a:r>
            <a:r>
              <a:rPr lang="en-US" sz="3200" dirty="0" smtClean="0"/>
              <a:t>stems  </a:t>
            </a:r>
            <a:endParaRPr lang="en-US" sz="3200" dirty="0" smtClean="0"/>
          </a:p>
          <a:p>
            <a:r>
              <a:rPr lang="en-US" sz="3200" dirty="0" smtClean="0"/>
              <a:t>During </a:t>
            </a:r>
            <a:r>
              <a:rPr lang="en-US" sz="3200" dirty="0" smtClean="0"/>
              <a:t>periods of warm days and cool nights, especially in turf with low </a:t>
            </a:r>
            <a:r>
              <a:rPr lang="en-US" sz="3200" dirty="0" smtClean="0"/>
              <a:t>fertility</a:t>
            </a:r>
            <a:endParaRPr lang="en-US" sz="3200" dirty="0" smtClean="0"/>
          </a:p>
          <a:p>
            <a:r>
              <a:rPr lang="en-US" sz="3200" dirty="0" smtClean="0"/>
              <a:t>Fertilization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9"/>
          <a:stretch/>
        </p:blipFill>
        <p:spPr>
          <a:xfrm>
            <a:off x="3581400" y="4229100"/>
            <a:ext cx="5334000" cy="244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619" y="5537537"/>
            <a:ext cx="2718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Rust </a:t>
            </a:r>
            <a:r>
              <a:rPr lang="en-US" sz="2000" i="1" dirty="0"/>
              <a:t>- Clarissa </a:t>
            </a:r>
            <a:r>
              <a:rPr lang="en-US" sz="2000" i="1" dirty="0" err="1"/>
              <a:t>Balbalian</a:t>
            </a:r>
            <a:r>
              <a:rPr lang="en-US" sz="2000" i="1" dirty="0"/>
              <a:t>, Mississippi State University, Bugwood.org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44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Rusts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2587752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low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fertility cause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37763" y="6360531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Rust - R.S</a:t>
            </a:r>
            <a:r>
              <a:rPr lang="en-US" sz="2000" i="1" dirty="0" smtClean="0"/>
              <a:t>. </a:t>
            </a:r>
            <a:r>
              <a:rPr lang="en-US" sz="2000" i="1" dirty="0" err="1" smtClean="0"/>
              <a:t>Byther</a:t>
            </a:r>
            <a:r>
              <a:rPr lang="en-US" sz="2000" i="1" dirty="0" smtClean="0"/>
              <a:t>, </a:t>
            </a:r>
            <a:r>
              <a:rPr lang="en-US" sz="2000" i="1" dirty="0" smtClean="0"/>
              <a:t>Washington State University</a:t>
            </a:r>
            <a:endParaRPr lang="en-US" sz="2000" i="1" dirty="0"/>
          </a:p>
        </p:txBody>
      </p:sp>
      <p:pic>
        <p:nvPicPr>
          <p:cNvPr id="8" name="Picture 7" descr="Rust_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4850" y="1683785"/>
            <a:ext cx="6243514" cy="467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Leaf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302752" cy="5577840"/>
          </a:xfrm>
        </p:spPr>
        <p:txBody>
          <a:bodyPr>
            <a:noAutofit/>
          </a:bodyPr>
          <a:lstStyle/>
          <a:p>
            <a:r>
              <a:rPr lang="en-US" sz="3000" dirty="0" smtClean="0"/>
              <a:t>Spots </a:t>
            </a:r>
            <a:r>
              <a:rPr lang="en-US" sz="3000" dirty="0" smtClean="0"/>
              <a:t>may vary from small discrete dots and raised areas to irregular yellow or brownish patches that cover </a:t>
            </a:r>
            <a:r>
              <a:rPr lang="en-US" sz="3000" dirty="0" smtClean="0"/>
              <a:t>the </a:t>
            </a:r>
            <a:r>
              <a:rPr lang="en-US" sz="3000" dirty="0" smtClean="0"/>
              <a:t>leaf </a:t>
            </a:r>
            <a:r>
              <a:rPr lang="en-US" sz="3000" dirty="0" smtClean="0"/>
              <a:t>surface</a:t>
            </a:r>
            <a:endParaRPr lang="en-US" sz="3000" dirty="0" smtClean="0"/>
          </a:p>
          <a:p>
            <a:r>
              <a:rPr lang="en-US" sz="3000" dirty="0" smtClean="0"/>
              <a:t>Leaves </a:t>
            </a:r>
            <a:r>
              <a:rPr lang="en-US" sz="3000" dirty="0" smtClean="0"/>
              <a:t>with obvious </a:t>
            </a:r>
            <a:r>
              <a:rPr lang="en-US" sz="3000" dirty="0" smtClean="0"/>
              <a:t>lesions</a:t>
            </a:r>
            <a:endParaRPr lang="en-US" sz="3000" dirty="0" smtClean="0"/>
          </a:p>
          <a:p>
            <a:r>
              <a:rPr lang="en-US" sz="3000" dirty="0" smtClean="0"/>
              <a:t>Multiple </a:t>
            </a:r>
            <a:r>
              <a:rPr lang="en-US" sz="3000" dirty="0" smtClean="0"/>
              <a:t>fungal pathogens associated with excess organic matter, poor drainage and excessive </a:t>
            </a:r>
            <a:r>
              <a:rPr lang="en-US" sz="3000" dirty="0" smtClean="0"/>
              <a:t>fertilization </a:t>
            </a:r>
            <a:endParaRPr lang="en-US" sz="3000" strike="sngStrike" dirty="0" smtClean="0"/>
          </a:p>
          <a:p>
            <a:r>
              <a:rPr lang="en-US" sz="3000" dirty="0" smtClean="0"/>
              <a:t>Core </a:t>
            </a:r>
            <a:r>
              <a:rPr lang="en-US" sz="3000" dirty="0" smtClean="0"/>
              <a:t>cultivation and vertical mowing will decrease organic matter, and improve surface </a:t>
            </a:r>
            <a:r>
              <a:rPr lang="en-US" sz="3000" dirty="0" smtClean="0"/>
              <a:t>drainage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882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Leaf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</a:t>
            </a:r>
            <a:r>
              <a:rPr lang="en-US" dirty="0" smtClean="0"/>
              <a:t>kill turf and result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/>
              <a:t>bare </a:t>
            </a:r>
            <a:r>
              <a:rPr lang="en-US" dirty="0" smtClean="0"/>
              <a:t>spots </a:t>
            </a:r>
            <a:endParaRPr lang="en-US" dirty="0" smtClean="0"/>
          </a:p>
          <a:p>
            <a:r>
              <a:rPr lang="en-US" dirty="0" smtClean="0"/>
              <a:t>With low light levels,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leaf </a:t>
            </a:r>
            <a:r>
              <a:rPr lang="en-US" dirty="0" smtClean="0"/>
              <a:t>spot is </a:t>
            </a:r>
            <a:r>
              <a:rPr lang="en-US" dirty="0" smtClean="0"/>
              <a:t>more </a:t>
            </a:r>
            <a:br>
              <a:rPr lang="en-US" dirty="0" smtClean="0"/>
            </a:br>
            <a:r>
              <a:rPr lang="en-US" dirty="0" smtClean="0"/>
              <a:t>severe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3396" y="5493994"/>
            <a:ext cx="342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Leaf spot on Kentucky bluegrass </a:t>
            </a:r>
            <a:r>
              <a:rPr lang="en-US" sz="2000" i="1" dirty="0"/>
              <a:t>- Ned </a:t>
            </a:r>
            <a:r>
              <a:rPr lang="en-US" sz="2000" i="1" dirty="0" err="1"/>
              <a:t>Tisserat</a:t>
            </a:r>
            <a:r>
              <a:rPr lang="en-US" sz="2000" i="1" dirty="0"/>
              <a:t>, Colorado State University, Bugwood.org</a:t>
            </a: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2945"/>
            <a:ext cx="4090678" cy="61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0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Red Thread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0352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Pink</a:t>
            </a:r>
            <a:r>
              <a:rPr lang="en-US" sz="3200" dirty="0" smtClean="0"/>
              <a:t>, gelatinous fungal crusts projecting from </a:t>
            </a:r>
            <a:r>
              <a:rPr lang="en-US" sz="3200" dirty="0" smtClean="0"/>
              <a:t>leaves</a:t>
            </a:r>
            <a:endParaRPr lang="en-US" sz="3200" dirty="0" smtClean="0"/>
          </a:p>
          <a:p>
            <a:r>
              <a:rPr lang="en-US" sz="3200" dirty="0" smtClean="0"/>
              <a:t>Disease </a:t>
            </a:r>
            <a:r>
              <a:rPr lang="en-US" sz="3200" dirty="0" smtClean="0"/>
              <a:t>may kill turfgrass in patches </a:t>
            </a:r>
            <a:r>
              <a:rPr lang="en-US" sz="3200" dirty="0" smtClean="0"/>
              <a:t>2 </a:t>
            </a:r>
            <a:r>
              <a:rPr lang="en-US" sz="3200" dirty="0" smtClean="0"/>
              <a:t>to 8 inches in </a:t>
            </a:r>
            <a:r>
              <a:rPr lang="en-US" sz="3200" dirty="0" smtClean="0"/>
              <a:t>diameter </a:t>
            </a:r>
            <a:endParaRPr lang="en-US" sz="3200" dirty="0"/>
          </a:p>
          <a:p>
            <a:r>
              <a:rPr lang="en-US" sz="3200" dirty="0" smtClean="0"/>
              <a:t>Proper </a:t>
            </a:r>
            <a:r>
              <a:rPr lang="en-US" sz="3200" dirty="0" smtClean="0"/>
              <a:t>irrigation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fertilization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267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5305" y="5983069"/>
            <a:ext cx="3698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Red thread - Bruce Watt, University of </a:t>
            </a:r>
          </a:p>
          <a:p>
            <a:pPr algn="r"/>
            <a:r>
              <a:rPr lang="en-US" i="1" dirty="0"/>
              <a:t>Maine, Bugwood.org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 descr="red thread (Laetisaria fuciformis ) on turf (general) (  ) - 55056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200" y="1752600"/>
            <a:ext cx="5384799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548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Red thread - Bruce </a:t>
            </a:r>
            <a:r>
              <a:rPr lang="en-US" i="1" dirty="0" smtClean="0"/>
              <a:t>Watt, University of Maine, bugwood.org</a:t>
            </a:r>
          </a:p>
          <a:p>
            <a:pPr algn="r"/>
            <a:endParaRPr lang="en-US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Red Thread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82880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Adequate nitrogen can usually prevent this </a:t>
            </a:r>
            <a:r>
              <a:rPr lang="en-US" sz="3200" dirty="0" smtClean="0"/>
              <a:t>disease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828800"/>
            <a:ext cx="8074152" cy="3733800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Identify and describe how to manage common turfgrass </a:t>
            </a:r>
            <a:r>
              <a:rPr lang="en-US" sz="3200" dirty="0" smtClean="0"/>
              <a:t>diseases</a:t>
            </a:r>
            <a:endParaRPr lang="en-US" sz="3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Describe how 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avoid </a:t>
            </a:r>
            <a:r>
              <a:rPr lang="en-US" sz="3200" dirty="0" smtClean="0"/>
              <a:t>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reduce </a:t>
            </a:r>
            <a:r>
              <a:rPr lang="en-US" sz="3200" dirty="0" smtClean="0"/>
              <a:t>stresses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on turfgrass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4648" y="5867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Spring </a:t>
            </a:r>
            <a:r>
              <a:rPr lang="en-US" i="1" dirty="0"/>
              <a:t>dead </a:t>
            </a:r>
            <a:r>
              <a:rPr lang="en-US" i="1" dirty="0" smtClean="0"/>
              <a:t>spot - </a:t>
            </a:r>
            <a:r>
              <a:rPr lang="en-US" i="1" dirty="0"/>
              <a:t>Howard F. </a:t>
            </a:r>
            <a:r>
              <a:rPr lang="en-US" i="1" dirty="0" smtClean="0"/>
              <a:t>Schwartz, Colorado </a:t>
            </a:r>
            <a:r>
              <a:rPr lang="en-US" i="1" dirty="0"/>
              <a:t>State </a:t>
            </a:r>
            <a:r>
              <a:rPr lang="en-US" i="1" dirty="0" smtClean="0"/>
              <a:t>University, IPMImages.org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15" y="3187498"/>
            <a:ext cx="3889090" cy="2603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29600" cy="4495800"/>
          </a:xfrm>
        </p:spPr>
        <p:txBody>
          <a:bodyPr>
            <a:noAutofit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Disease development </a:t>
            </a:r>
            <a:r>
              <a:rPr lang="en-US" sz="3200" dirty="0" smtClean="0"/>
              <a:t>can be a sign of excessive organic </a:t>
            </a:r>
            <a:r>
              <a:rPr lang="en-US" sz="3200" dirty="0" smtClean="0"/>
              <a:t>matter</a:t>
            </a:r>
            <a:endParaRPr lang="en-US" sz="3200" dirty="0" smtClean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Reduce </a:t>
            </a:r>
            <a:r>
              <a:rPr lang="en-US" sz="3200" dirty="0" smtClean="0"/>
              <a:t>organic </a:t>
            </a:r>
            <a:br>
              <a:rPr lang="en-US" sz="3200" dirty="0" smtClean="0"/>
            </a:br>
            <a:r>
              <a:rPr lang="en-US" sz="3200" dirty="0" smtClean="0"/>
              <a:t>matter through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frequent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cultivation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5495835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Snow mold - Penn State Department </a:t>
            </a:r>
            <a:r>
              <a:rPr lang="en-US" dirty="0" smtClean="0"/>
              <a:t>of Plant </a:t>
            </a:r>
            <a:r>
              <a:rPr lang="en-US" dirty="0"/>
              <a:t>Pathology &amp; Environmental Microbiology Archives, Penn State University, Bugwood.org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74" y="3035549"/>
            <a:ext cx="5014169" cy="3430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5181600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Overwatering is a frequent cause</a:t>
            </a:r>
            <a:endParaRPr lang="en-US" sz="3200" dirty="0" smtClean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Irrigate </a:t>
            </a:r>
            <a:r>
              <a:rPr lang="en-US" sz="3200" dirty="0"/>
              <a:t>in the early </a:t>
            </a:r>
            <a:r>
              <a:rPr lang="en-US" sz="3200" dirty="0" smtClean="0"/>
              <a:t>morning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Try </a:t>
            </a:r>
            <a:r>
              <a:rPr lang="en-US" sz="3200" dirty="0" smtClean="0"/>
              <a:t>to avoid late afternoon or nighttime </a:t>
            </a:r>
            <a:r>
              <a:rPr lang="en-US" sz="3200" dirty="0" smtClean="0"/>
              <a:t>irrigation</a:t>
            </a:r>
            <a:endParaRPr lang="en-US" sz="3200" dirty="0"/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/>
              <a:t>Apply water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only </a:t>
            </a:r>
            <a:r>
              <a:rPr lang="en-US" sz="3200" dirty="0"/>
              <a:t>as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fast as </a:t>
            </a:r>
            <a:r>
              <a:rPr lang="en-US" sz="3200" dirty="0"/>
              <a:t>the turf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accepts it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5" y="3581400"/>
            <a:ext cx="4864847" cy="31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531352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b="1" dirty="0" smtClean="0"/>
              <a:t>Good turf management is the first step in turf disease </a:t>
            </a:r>
            <a:r>
              <a:rPr lang="en-US" sz="3100" b="1" dirty="0" smtClean="0"/>
              <a:t>management</a:t>
            </a:r>
            <a:endParaRPr lang="en-US" sz="3100" b="1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Proper </a:t>
            </a:r>
            <a:r>
              <a:rPr lang="en-US" sz="3100" dirty="0" smtClean="0"/>
              <a:t>mowing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Proper </a:t>
            </a:r>
            <a:r>
              <a:rPr lang="en-US" sz="3100" dirty="0" smtClean="0"/>
              <a:t>fertilization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Irrigate appropriately </a:t>
            </a:r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Annual </a:t>
            </a:r>
            <a:r>
              <a:rPr lang="en-US" sz="3100" dirty="0" smtClean="0"/>
              <a:t>cultivation 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Dethatch </a:t>
            </a:r>
            <a:r>
              <a:rPr lang="en-US" sz="3100" dirty="0"/>
              <a:t>sod </a:t>
            </a:r>
            <a:r>
              <a:rPr lang="en-US" sz="3100" dirty="0" smtClean="0"/>
              <a:t>forming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grasses </a:t>
            </a:r>
            <a:r>
              <a:rPr lang="en-US" sz="3100" dirty="0"/>
              <a:t>and </a:t>
            </a:r>
            <a:r>
              <a:rPr lang="en-US" sz="3100" dirty="0" smtClean="0"/>
              <a:t>aerate</a:t>
            </a:r>
            <a:endParaRPr lang="en-US" sz="3100" dirty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Fungicides </a:t>
            </a:r>
            <a:r>
              <a:rPr lang="en-US" sz="3100" dirty="0"/>
              <a:t>should be used only if </a:t>
            </a:r>
            <a:r>
              <a:rPr lang="en-US" sz="3100" dirty="0" smtClean="0"/>
              <a:t>cultural measures do not provide adequate </a:t>
            </a:r>
            <a:r>
              <a:rPr lang="en-US" sz="3100" dirty="0" smtClean="0"/>
              <a:t>control</a:t>
            </a:r>
            <a:endParaRPr lang="en-US" sz="3100" dirty="0"/>
          </a:p>
          <a:p>
            <a:pPr>
              <a:buFont typeface="Wingdings" pitchFamily="2" charset="2"/>
              <a:buChar char="q"/>
            </a:pPr>
            <a:endParaRPr lang="en-US" sz="3100" dirty="0" smtClean="0"/>
          </a:p>
          <a:p>
            <a:endParaRPr lang="en-US" sz="31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Disease in Turfgrass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4200"/>
            <a:ext cx="3962400" cy="25232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789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8229600" cy="480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Aerate </a:t>
            </a:r>
            <a:r>
              <a:rPr lang="en-US" sz="2800" dirty="0" smtClean="0"/>
              <a:t>to:</a:t>
            </a:r>
          </a:p>
          <a:p>
            <a:pPr lvl="1"/>
            <a:r>
              <a:rPr lang="en-US" sz="2500" dirty="0" smtClean="0"/>
              <a:t>Relieve </a:t>
            </a:r>
            <a:r>
              <a:rPr lang="en-US" sz="2500" dirty="0" smtClean="0"/>
              <a:t>soil </a:t>
            </a:r>
            <a:r>
              <a:rPr lang="en-US" sz="2500" dirty="0" smtClean="0"/>
              <a:t>compaction</a:t>
            </a:r>
          </a:p>
          <a:p>
            <a:pPr lvl="1"/>
            <a:r>
              <a:rPr lang="en-US" sz="2500" dirty="0" smtClean="0"/>
              <a:t>Encourage </a:t>
            </a:r>
            <a:r>
              <a:rPr lang="en-US" sz="2500" dirty="0" smtClean="0"/>
              <a:t>drainage </a:t>
            </a:r>
            <a:endParaRPr lang="en-US" sz="2500" dirty="0" smtClean="0"/>
          </a:p>
          <a:p>
            <a:pPr lvl="1"/>
            <a:r>
              <a:rPr lang="en-US" sz="2500" dirty="0" smtClean="0"/>
              <a:t>Prevent </a:t>
            </a:r>
            <a:r>
              <a:rPr lang="en-US" sz="2500" dirty="0" smtClean="0"/>
              <a:t>thatch </a:t>
            </a:r>
            <a:r>
              <a:rPr lang="en-US" sz="2500" dirty="0" smtClean="0"/>
              <a:t>buildup</a:t>
            </a:r>
            <a:endParaRPr lang="en-US" sz="2500" dirty="0" smtClean="0"/>
          </a:p>
          <a:p>
            <a:r>
              <a:rPr lang="en-US" sz="2800" dirty="0" smtClean="0"/>
              <a:t>Limit field access under wet soil </a:t>
            </a:r>
            <a:r>
              <a:rPr lang="en-US" sz="2800" dirty="0" smtClean="0"/>
              <a:t>conditions</a:t>
            </a:r>
            <a:endParaRPr lang="en-US" sz="2800" dirty="0" smtClean="0"/>
          </a:p>
          <a:p>
            <a:r>
              <a:rPr lang="en-US" sz="2800" dirty="0" smtClean="0"/>
              <a:t>Promote a resilient, deeply </a:t>
            </a:r>
            <a:r>
              <a:rPr lang="en-US" sz="2800" dirty="0" smtClean="0"/>
              <a:t>rooted </a:t>
            </a:r>
            <a:r>
              <a:rPr lang="en-US" sz="2800" dirty="0" smtClean="0"/>
              <a:t>turf in the </a:t>
            </a:r>
            <a:r>
              <a:rPr lang="en-US" sz="2800" dirty="0" smtClean="0"/>
              <a:t>off-season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800" dirty="0" smtClean="0"/>
              <a:t>Raise mowing heights </a:t>
            </a:r>
            <a:r>
              <a:rPr lang="en-US" sz="2800" dirty="0" smtClean="0"/>
              <a:t>during </a:t>
            </a:r>
            <a:r>
              <a:rPr lang="en-US" sz="2800" dirty="0" smtClean="0"/>
              <a:t>summer stress, </a:t>
            </a:r>
            <a:r>
              <a:rPr lang="en-US" sz="2800" dirty="0" smtClean="0"/>
              <a:t>especially </a:t>
            </a:r>
            <a:r>
              <a:rPr lang="en-US" sz="2800" dirty="0" smtClean="0"/>
              <a:t>if rainfall is </a:t>
            </a:r>
            <a:r>
              <a:rPr lang="en-US" sz="2800" dirty="0" smtClean="0"/>
              <a:t>the </a:t>
            </a:r>
            <a:r>
              <a:rPr lang="en-US" sz="2800" dirty="0" smtClean="0"/>
              <a:t>only source of </a:t>
            </a:r>
            <a:r>
              <a:rPr lang="en-US" sz="2800" dirty="0" smtClean="0"/>
              <a:t>water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84" y="533400"/>
            <a:ext cx="4343816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2326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Water deeply and infrequently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Overwatering reduces root </a:t>
            </a:r>
            <a:r>
              <a:rPr lang="en-US" sz="3200" dirty="0" smtClean="0"/>
              <a:t>growth, turf </a:t>
            </a:r>
            <a:r>
              <a:rPr lang="en-US" sz="3200" dirty="0" smtClean="0"/>
              <a:t>resilience, and encourages weeds and </a:t>
            </a:r>
            <a:r>
              <a:rPr lang="en-US" sz="3200" dirty="0" smtClean="0"/>
              <a:t>diseases </a:t>
            </a: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Evaluate irrigation system </a:t>
            </a:r>
            <a:endParaRPr lang="en-US" sz="32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Eliminate </a:t>
            </a:r>
            <a:r>
              <a:rPr lang="en-US" sz="3200" dirty="0" smtClean="0"/>
              <a:t>areas with standing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water </a:t>
            </a:r>
            <a:r>
              <a:rPr lang="en-US" sz="3200" dirty="0" smtClean="0"/>
              <a:t>and/or “missed” </a:t>
            </a:r>
            <a:r>
              <a:rPr lang="en-US" sz="3200" dirty="0" smtClean="0"/>
              <a:t>areas</a:t>
            </a:r>
            <a:endParaRPr lang="en-US" sz="3200" dirty="0" smtClean="0"/>
          </a:p>
          <a:p>
            <a:r>
              <a:rPr lang="en-US" sz="3200" dirty="0" smtClean="0"/>
              <a:t>Water in the early </a:t>
            </a:r>
            <a:r>
              <a:rPr lang="en-US" sz="3200" dirty="0" smtClean="0"/>
              <a:t>morning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80" y="4724400"/>
            <a:ext cx="2712420" cy="19388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Consider drought-tolerant turf </a:t>
            </a:r>
            <a:r>
              <a:rPr lang="en-US" sz="3200" dirty="0" smtClean="0"/>
              <a:t>varieties</a:t>
            </a:r>
          </a:p>
          <a:p>
            <a:r>
              <a:rPr lang="en-US" sz="3200" dirty="0" smtClean="0"/>
              <a:t>When </a:t>
            </a:r>
            <a:r>
              <a:rPr lang="en-US" sz="3200" dirty="0" smtClean="0"/>
              <a:t>setting up an irrigation program start with 0.2 inches per event applied 2 or 3 times a </a:t>
            </a:r>
            <a:r>
              <a:rPr lang="en-US" sz="3200" dirty="0" smtClean="0"/>
              <a:t>week</a:t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Managing Turf Stress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76600"/>
            <a:ext cx="52578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8534400" cy="2895600"/>
          </a:xfrm>
        </p:spPr>
        <p:txBody>
          <a:bodyPr>
            <a:noAutofit/>
          </a:bodyPr>
          <a:lstStyle/>
          <a:p>
            <a:pPr marL="457200" lvl="0" indent="-457200">
              <a:buNone/>
            </a:pPr>
            <a:r>
              <a:rPr lang="en-US" sz="3600" dirty="0" smtClean="0"/>
              <a:t>In this lesson you learned: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600" dirty="0" smtClean="0"/>
              <a:t>How to identify and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manage </a:t>
            </a:r>
            <a:r>
              <a:rPr lang="en-US" sz="3600" dirty="0" smtClean="0"/>
              <a:t>common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turfgrass diseases 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How to avoid and reduce stresses on </a:t>
            </a:r>
            <a:r>
              <a:rPr lang="en-US" sz="3600" dirty="0" smtClean="0"/>
              <a:t>turfgrass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b="1" dirty="0" smtClean="0"/>
              <a:t>Congratulations</a:t>
            </a:r>
            <a:r>
              <a:rPr lang="en-US" sz="3600" b="1" dirty="0" smtClean="0"/>
              <a:t>, you have completed the School Grounds IPM learning module!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43" y="304800"/>
            <a:ext cx="310940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7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Content Placeholder 14"/>
          <p:cNvSpPr txBox="1">
            <a:spLocks/>
          </p:cNvSpPr>
          <p:nvPr/>
        </p:nvSpPr>
        <p:spPr>
          <a:xfrm>
            <a:off x="533400" y="1676400"/>
            <a:ext cx="83058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Iowa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State University. (2010). Plant and Insect Diagnostic Clinic.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://www.ipm.iastate.edu/ipm/info/plant-diseases/turf-grass-rust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Maine Department of Agriculture, Conservation and Forestry.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School IPM.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://www.maine.gov/dacf/php/integrated_pest_management/school/index.shtml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Michigan State University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>
                <a:solidFill>
                  <a:srgbClr val="0000FF"/>
                </a:solidFill>
              </a:rPr>
              <a:t>://www.msuturfdiseases.net/details/_/necrotic_ring_spot_13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Rutgers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Cooperative Extension.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IPM Report Card for School Grounds: General Requirements.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://entomology.osu.edu/schoolipm/IPMfiles/ReportCardGeneral.pdf 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Texas A&amp;M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Agrilife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Extension. Landscape IPM Module 6.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://schoolipm.tamu.edu/videodvd/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Umass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Extension Center for Agriculture.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Management Practices For Lawn and Landscape Turf.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://extension.umass.edu/turf/sites/turf/files/pdf-doc-ppt/lawn_landscape_BMP_2013_opt.pdf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University of California Agricultural and Natural Resources. (2009). How to Manage Pests. </a:t>
            </a:r>
            <a:r>
              <a:rPr lang="en-US" dirty="0" smtClean="0">
                <a:solidFill>
                  <a:srgbClr val="0000FF"/>
                </a:solidFill>
              </a:rPr>
              <a:t>http</a:t>
            </a:r>
            <a:r>
              <a:rPr lang="en-US" dirty="0" smtClean="0">
                <a:solidFill>
                  <a:srgbClr val="0000FF"/>
                </a:solidFill>
              </a:rPr>
              <a:t>://www.ipm.ucdavis.edu/PMG/r785100411.html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Regions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Weather and climate </a:t>
            </a:r>
            <a:r>
              <a:rPr lang="en-US" sz="3200" dirty="0" smtClean="0"/>
              <a:t>greatly impact</a:t>
            </a:r>
            <a:br>
              <a:rPr lang="en-US" sz="3200" dirty="0" smtClean="0"/>
            </a:br>
            <a:r>
              <a:rPr lang="en-US" sz="3200" dirty="0" smtClean="0"/>
              <a:t>turfgrass disease</a:t>
            </a:r>
          </a:p>
          <a:p>
            <a:r>
              <a:rPr lang="en-US" sz="3200" dirty="0" smtClean="0"/>
              <a:t>Most </a:t>
            </a:r>
            <a:r>
              <a:rPr lang="en-US" sz="3200" dirty="0" smtClean="0"/>
              <a:t>disease issues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can </a:t>
            </a:r>
            <a:r>
              <a:rPr lang="en-US" sz="3200" dirty="0" smtClean="0"/>
              <a:t>be managed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with </a:t>
            </a:r>
            <a:r>
              <a:rPr lang="en-US" sz="3200" dirty="0" smtClean="0"/>
              <a:t>cultural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techniques</a:t>
            </a:r>
          </a:p>
          <a:p>
            <a:pPr lvl="1"/>
            <a:r>
              <a:rPr lang="en-US" dirty="0" smtClean="0"/>
              <a:t>Variety selection</a:t>
            </a:r>
          </a:p>
          <a:p>
            <a:pPr lvl="1"/>
            <a:r>
              <a:rPr lang="en-US" dirty="0" smtClean="0"/>
              <a:t>Irrigation </a:t>
            </a:r>
          </a:p>
          <a:p>
            <a:pPr lvl="1"/>
            <a:r>
              <a:rPr lang="en-US" dirty="0" smtClean="0"/>
              <a:t>Mowing practices</a:t>
            </a:r>
            <a:endParaRPr lang="en-US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29" y="2819400"/>
            <a:ext cx="4635595" cy="3756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Identifying, Monitoring and Management of Turfgrass Disease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7318248" cy="4495800"/>
          </a:xfrm>
        </p:spPr>
        <p:txBody>
          <a:bodyPr/>
          <a:lstStyle/>
          <a:p>
            <a:r>
              <a:rPr lang="en-US" sz="3200" dirty="0" smtClean="0"/>
              <a:t>Fairy ring</a:t>
            </a:r>
          </a:p>
          <a:p>
            <a:r>
              <a:rPr lang="en-US" sz="3200" dirty="0" smtClean="0"/>
              <a:t>Spring dead </a:t>
            </a:r>
            <a:r>
              <a:rPr lang="en-US" sz="3200" dirty="0"/>
              <a:t>s</a:t>
            </a:r>
            <a:r>
              <a:rPr lang="en-US" sz="3200" dirty="0" smtClean="0"/>
              <a:t>pot</a:t>
            </a:r>
          </a:p>
          <a:p>
            <a:r>
              <a:rPr lang="en-US" sz="3200" i="1" dirty="0" err="1" smtClean="0"/>
              <a:t>Pythium</a:t>
            </a:r>
            <a:r>
              <a:rPr lang="en-US" sz="3200" dirty="0" smtClean="0"/>
              <a:t> blight</a:t>
            </a:r>
          </a:p>
          <a:p>
            <a:r>
              <a:rPr lang="en-US" sz="3200" dirty="0" smtClean="0"/>
              <a:t>Dollar spot</a:t>
            </a:r>
          </a:p>
          <a:p>
            <a:r>
              <a:rPr lang="en-US" sz="3200" dirty="0" smtClean="0"/>
              <a:t>Rusts</a:t>
            </a:r>
          </a:p>
          <a:p>
            <a:r>
              <a:rPr lang="en-US" sz="3200" dirty="0" smtClean="0"/>
              <a:t>Leaf spot</a:t>
            </a:r>
          </a:p>
          <a:p>
            <a:r>
              <a:rPr lang="en-US" sz="3200" dirty="0" smtClean="0"/>
              <a:t>Red thread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17" y="1905000"/>
            <a:ext cx="4712493" cy="35343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2010" y="5540275"/>
            <a:ext cx="379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Pythium root and stem </a:t>
            </a:r>
          </a:p>
          <a:p>
            <a:pPr algn="r"/>
            <a:r>
              <a:rPr lang="en-US" i="1" dirty="0"/>
              <a:t>rot - Lee Miller, University of Missouri, Bugwood.org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Circular, centimeters to meters </a:t>
            </a:r>
            <a:r>
              <a:rPr lang="en-US" sz="3200" dirty="0" smtClean="0"/>
              <a:t>in </a:t>
            </a:r>
            <a:r>
              <a:rPr lang="en-US" sz="3200" dirty="0" smtClean="0"/>
              <a:t>diameter</a:t>
            </a:r>
            <a:endParaRPr lang="en-US" sz="3200" dirty="0" smtClean="0"/>
          </a:p>
          <a:p>
            <a:r>
              <a:rPr lang="en-US" sz="3200" dirty="0" smtClean="0"/>
              <a:t>Large </a:t>
            </a:r>
            <a:r>
              <a:rPr lang="en-US" sz="3200" dirty="0" smtClean="0"/>
              <a:t>dark green </a:t>
            </a:r>
            <a:r>
              <a:rPr lang="en-US" sz="3200" dirty="0" smtClean="0"/>
              <a:t>rings, a </a:t>
            </a:r>
            <a:r>
              <a:rPr lang="en-US" sz="3200" dirty="0" smtClean="0"/>
              <a:t>thin ring of dying/dead </a:t>
            </a:r>
            <a:r>
              <a:rPr lang="en-US" sz="3200" dirty="0" smtClean="0"/>
              <a:t>turf, </a:t>
            </a:r>
            <a:r>
              <a:rPr lang="en-US" sz="3200" dirty="0" smtClean="0"/>
              <a:t>or rings of mushrooms without loss of </a:t>
            </a:r>
            <a:r>
              <a:rPr lang="en-US" sz="3200" dirty="0" smtClean="0"/>
              <a:t>turfgrass 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4724400"/>
            <a:ext cx="3048000" cy="1943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115" y="5267234"/>
            <a:ext cx="2016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Green rings, also fairy </a:t>
            </a:r>
            <a:r>
              <a:rPr lang="en-US" i="1" dirty="0"/>
              <a:t>rings -William M. Brown Jr.,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Bugwood.org 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81" y="3906654"/>
            <a:ext cx="2934853" cy="19607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62148" cy="5029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Correct fertilization, irrigation and regular </a:t>
            </a:r>
            <a:r>
              <a:rPr lang="en-US" sz="3200" dirty="0" smtClean="0"/>
              <a:t>dethatching will </a:t>
            </a:r>
            <a:r>
              <a:rPr lang="en-US" sz="3200" dirty="0" smtClean="0"/>
              <a:t>reduce symptoms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11629" y="5257800"/>
            <a:ext cx="2446238" cy="951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Fairy </a:t>
            </a:r>
            <a:r>
              <a:rPr lang="en-US" i="1" dirty="0" smtClean="0"/>
              <a:t>ring fruiting bodies </a:t>
            </a:r>
            <a:r>
              <a:rPr lang="en-US" i="1" dirty="0"/>
              <a:t>- Lester E. Dickens, </a:t>
            </a:r>
            <a:r>
              <a:rPr lang="en-US" i="1" dirty="0" smtClean="0"/>
              <a:t>Bugwood.org 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07" y="2667001"/>
            <a:ext cx="588098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Fairy Ring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Dead </a:t>
            </a:r>
            <a:r>
              <a:rPr lang="en-US" dirty="0" smtClean="0"/>
              <a:t>rings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Live rings </a:t>
            </a:r>
            <a:endParaRPr lang="en-US" dirty="0"/>
          </a:p>
        </p:txBody>
      </p:sp>
      <p:pic>
        <p:nvPicPr>
          <p:cNvPr id="22530" name="Picture 2" descr="fairy rings (  ) on turf (general) (  ) - 5357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600"/>
            <a:ext cx="4817123" cy="31317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7175439" y="367733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William M. Brown Jr., </a:t>
            </a:r>
            <a:r>
              <a:rPr lang="en-US" dirty="0" smtClean="0"/>
              <a:t>bugwood.org </a:t>
            </a:r>
            <a:endParaRPr lang="en-US" dirty="0" smtClean="0"/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05200"/>
            <a:ext cx="4795352" cy="31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Spring Dead Spot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0352" y="1676400"/>
            <a:ext cx="8308848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Circular </a:t>
            </a:r>
            <a:r>
              <a:rPr lang="en-US" sz="2800" dirty="0" smtClean="0"/>
              <a:t>areas of dead grass, 6 to 12 inches in </a:t>
            </a:r>
            <a:r>
              <a:rPr lang="en-US" sz="2800" dirty="0" smtClean="0"/>
              <a:t>diameter</a:t>
            </a:r>
          </a:p>
          <a:p>
            <a:r>
              <a:rPr lang="en-US" sz="2800" dirty="0" smtClean="0"/>
              <a:t>Appears when </a:t>
            </a:r>
            <a:r>
              <a:rPr lang="en-US" sz="2800" dirty="0" smtClean="0"/>
              <a:t>warm-season turf emerges </a:t>
            </a:r>
            <a:r>
              <a:rPr lang="en-US" sz="2800" dirty="0" smtClean="0"/>
              <a:t>after winter</a:t>
            </a:r>
            <a:endParaRPr lang="en-US" sz="2800" dirty="0" smtClean="0"/>
          </a:p>
          <a:p>
            <a:r>
              <a:rPr lang="en-US" sz="2800" dirty="0" smtClean="0"/>
              <a:t>Dark</a:t>
            </a:r>
            <a:r>
              <a:rPr lang="en-US" sz="2800" dirty="0" smtClean="0"/>
              <a:t>, sunken areas </a:t>
            </a:r>
            <a:r>
              <a:rPr lang="en-US" sz="2800" dirty="0" smtClean="0"/>
              <a:t>may </a:t>
            </a:r>
            <a:r>
              <a:rPr lang="en-US" sz="2800" dirty="0" smtClean="0"/>
              <a:t>become black and breakable </a:t>
            </a:r>
          </a:p>
          <a:p>
            <a:r>
              <a:rPr lang="en-US" sz="2800" dirty="0" smtClean="0"/>
              <a:t>Spread </a:t>
            </a:r>
            <a:r>
              <a:rPr lang="en-US" sz="2800" dirty="0" smtClean="0"/>
              <a:t>of the pathogen </a:t>
            </a:r>
            <a:r>
              <a:rPr lang="en-US" sz="2800" dirty="0" smtClean="0"/>
              <a:t>in </a:t>
            </a:r>
            <a:r>
              <a:rPr lang="en-US" sz="2800" dirty="0" smtClean="0"/>
              <a:t>old debris and </a:t>
            </a:r>
            <a:r>
              <a:rPr lang="en-US" sz="2800" dirty="0" smtClean="0"/>
              <a:t>roots</a:t>
            </a:r>
            <a:endParaRPr lang="en-US" sz="2800" dirty="0" smtClean="0"/>
          </a:p>
          <a:p>
            <a:r>
              <a:rPr lang="en-US" sz="2800" dirty="0" smtClean="0"/>
              <a:t>Remove </a:t>
            </a:r>
            <a:r>
              <a:rPr lang="en-US" sz="2800" dirty="0" smtClean="0"/>
              <a:t>infected </a:t>
            </a:r>
            <a:r>
              <a:rPr lang="en-US" sz="2800" dirty="0" smtClean="0"/>
              <a:t>areas, reduce </a:t>
            </a:r>
            <a:br>
              <a:rPr lang="en-US" sz="2800" dirty="0" smtClean="0"/>
            </a:br>
            <a:r>
              <a:rPr lang="en-US" sz="2800" dirty="0" smtClean="0"/>
              <a:t>organic </a:t>
            </a:r>
            <a:r>
              <a:rPr lang="en-US" sz="2800" dirty="0" smtClean="0"/>
              <a:t>matter </a:t>
            </a:r>
            <a:r>
              <a:rPr lang="en-US" sz="2800" dirty="0" smtClean="0"/>
              <a:t>accumulation,  avoid </a:t>
            </a:r>
            <a:br>
              <a:rPr lang="en-US" sz="2800" dirty="0" smtClean="0"/>
            </a:br>
            <a:r>
              <a:rPr lang="en-US" sz="2800" dirty="0" smtClean="0"/>
              <a:t>later </a:t>
            </a:r>
            <a:r>
              <a:rPr lang="en-US" sz="2800" dirty="0" smtClean="0"/>
              <a:t>fall </a:t>
            </a:r>
            <a:r>
              <a:rPr lang="en-US" sz="2800" dirty="0" smtClean="0"/>
              <a:t>fertilization, maintain </a:t>
            </a:r>
            <a:br>
              <a:rPr lang="en-US" sz="2800" dirty="0" smtClean="0"/>
            </a:br>
            <a:r>
              <a:rPr lang="en-US" sz="2800" dirty="0" smtClean="0"/>
              <a:t>proper pH 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438400" y="585847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Fruiting fairy ring - Clemson University - USDA Cooperative Extension Slide Series, Bugwood.org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80114"/>
            <a:ext cx="25146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Spring Dead Spot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6A8A91F-2E28-4260-8FF8-170600BD82D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3883152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Problematic </a:t>
            </a:r>
            <a:r>
              <a:rPr lang="en-US" sz="3200" dirty="0" smtClean="0"/>
              <a:t>on bermudagrass used in transition zones, were deep winter dormancy is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present  </a:t>
            </a:r>
            <a:endParaRPr lang="en-US" sz="3200" dirty="0"/>
          </a:p>
        </p:txBody>
      </p:sp>
      <p:pic>
        <p:nvPicPr>
          <p:cNvPr id="7" name="Picture 2" descr="53930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4222" y="3429000"/>
            <a:ext cx="4873835" cy="32704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02362" y="2505670"/>
            <a:ext cx="336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Spring dead spot - Howard </a:t>
            </a:r>
            <a:r>
              <a:rPr lang="en-US" i="1" dirty="0" smtClean="0"/>
              <a:t>F. Schwartz, Colorado State University, Bugwood.org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5008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3775</TotalTime>
  <Words>923</Words>
  <Application>Microsoft Office PowerPoint</Application>
  <PresentationFormat>On-screen Show (4:3)</PresentationFormat>
  <Paragraphs>179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Tw Cen MT</vt:lpstr>
      <vt:lpstr>Wingdings</vt:lpstr>
      <vt:lpstr>Wingdings 2</vt:lpstr>
      <vt:lpstr>Median</vt:lpstr>
      <vt:lpstr> Common Turfgrass diseases</vt:lpstr>
      <vt:lpstr>Learning Objectives</vt:lpstr>
      <vt:lpstr>Regions</vt:lpstr>
      <vt:lpstr>Identifying, Monitoring and Management of Turfgrass Disease</vt:lpstr>
      <vt:lpstr>Fairy Rings</vt:lpstr>
      <vt:lpstr>Fairy Rings</vt:lpstr>
      <vt:lpstr>Fairy Ring</vt:lpstr>
      <vt:lpstr>Spring Dead Spot</vt:lpstr>
      <vt:lpstr>Spring Dead Spot </vt:lpstr>
      <vt:lpstr>Pythium Blight</vt:lpstr>
      <vt:lpstr>Pythium blight </vt:lpstr>
      <vt:lpstr>Dollar Spot</vt:lpstr>
      <vt:lpstr>Dollar spot </vt:lpstr>
      <vt:lpstr>Rusts</vt:lpstr>
      <vt:lpstr>Rusts </vt:lpstr>
      <vt:lpstr>Leaf Spot</vt:lpstr>
      <vt:lpstr>Leaf Spot </vt:lpstr>
      <vt:lpstr>Red Thread</vt:lpstr>
      <vt:lpstr>Red Thread</vt:lpstr>
      <vt:lpstr>Managing Disease in Turfgrass</vt:lpstr>
      <vt:lpstr>Managing Disease in Turfgrass</vt:lpstr>
      <vt:lpstr>Managing Disease in Turfgrass</vt:lpstr>
      <vt:lpstr>Managing Turf Stress</vt:lpstr>
      <vt:lpstr>Managing Turf Stress</vt:lpstr>
      <vt:lpstr>Managing Turf Stress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342</cp:revision>
  <dcterms:created xsi:type="dcterms:W3CDTF">2013-08-27T16:19:59Z</dcterms:created>
  <dcterms:modified xsi:type="dcterms:W3CDTF">2016-10-28T20:07:44Z</dcterms:modified>
</cp:coreProperties>
</file>