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58" r:id="rId2"/>
    <p:sldId id="257" r:id="rId3"/>
    <p:sldId id="342" r:id="rId4"/>
    <p:sldId id="259" r:id="rId5"/>
    <p:sldId id="322" r:id="rId6"/>
    <p:sldId id="340" r:id="rId7"/>
    <p:sldId id="323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41" r:id="rId19"/>
    <p:sldId id="343" r:id="rId20"/>
    <p:sldId id="336" r:id="rId21"/>
    <p:sldId id="337" r:id="rId22"/>
    <p:sldId id="338" r:id="rId23"/>
    <p:sldId id="308" r:id="rId24"/>
    <p:sldId id="311" r:id="rId25"/>
    <p:sldId id="339" r:id="rId26"/>
    <p:sldId id="292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oung,Deb" initials="Y" lastIdx="7" clrIdx="0"/>
  <p:cmAuthor id="1" name="lenovo-win8" initials="l" lastIdx="6" clrIdx="1"/>
  <p:cmAuthor id="2" name="Foss, Carrie" initials="CF" lastIdx="2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E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9" autoAdjust="0"/>
  </p:normalViewPr>
  <p:slideViewPr>
    <p:cSldViewPr>
      <p:cViewPr varScale="1">
        <p:scale>
          <a:sx n="70" d="100"/>
          <a:sy n="70" d="100"/>
        </p:scale>
        <p:origin x="45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1493A-45CF-4B90-8795-1A64ABF57FCB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25682-E554-42C3-BEAF-CC5FE69FAC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6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Alec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Kowaleski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(Oregon State University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turfgrass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agronomist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7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0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1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85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74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6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B2BD49B-9F80-4052-B06E-6BA5EE3C55BD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FBCA1-E0DB-49F8-AC5A-DAB16EF19A77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E874244-70BD-4BC2-A2DC-91F30A48BE8A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344B-6456-4ED9-854F-18AD7FBFA8A3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053B-8A27-429A-8369-08E484BDBA07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F3517A7-4579-48D9-8BB1-9DB48FB39D7E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427D493-9F83-4C4E-99A8-6904A39F4D2A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ED58-BAC7-46CE-A339-9EF658E80F79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BB0-ABA7-4A8A-88CA-2AA07E809EA8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D27C-B363-4EA1-B347-2B5659972FD9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38FB11D-7559-4F97-B7E9-D25A876D2155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BF908B-26A7-4E56-B592-0D976100DE1F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20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Common Turfgrass diseases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16210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</a:t>
            </a:r>
            <a:r>
              <a:rPr lang="en-US" sz="2400" dirty="0"/>
              <a:t>4</a:t>
            </a:r>
            <a:r>
              <a:rPr lang="en-US" sz="2400" dirty="0" smtClean="0"/>
              <a:t> </a:t>
            </a:r>
            <a:r>
              <a:rPr lang="en-US" sz="2400" dirty="0" smtClean="0"/>
              <a:t>of 4 </a:t>
            </a:r>
            <a:endParaRPr lang="en-US" sz="24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349674" y="6050037"/>
            <a:ext cx="6705600" cy="685800"/>
          </a:xfrm>
        </p:spPr>
        <p:txBody>
          <a:bodyPr/>
          <a:lstStyle/>
          <a:p>
            <a:r>
              <a:rPr lang="en-US" dirty="0"/>
              <a:t>Self-Guided Educational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740" y="5990770"/>
            <a:ext cx="2353260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98477"/>
            <a:ext cx="7586379" cy="503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err="1" smtClean="0">
                <a:solidFill>
                  <a:schemeClr val="bg2">
                    <a:lumMod val="10000"/>
                  </a:schemeClr>
                </a:solidFill>
              </a:rPr>
              <a:t>Pythium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Blight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302752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Identification: Look for cotton-like strands (mycelia) and small, circular spots of dead grass that run together as disease </a:t>
            </a:r>
            <a:r>
              <a:rPr lang="en-US" sz="3200" dirty="0" smtClean="0"/>
              <a:t>progresses</a:t>
            </a:r>
            <a:endParaRPr lang="en-US" sz="3200" dirty="0" smtClean="0"/>
          </a:p>
          <a:p>
            <a:r>
              <a:rPr lang="en-US" sz="3200" dirty="0" smtClean="0"/>
              <a:t>Symptoms: Leaf blades blacken, rapidly wither, and turn </a:t>
            </a:r>
            <a:r>
              <a:rPr lang="en-US" sz="3200" dirty="0" smtClean="0"/>
              <a:t>reddish-brown</a:t>
            </a:r>
            <a:br>
              <a:rPr lang="en-US" sz="3200" dirty="0" smtClean="0"/>
            </a:br>
            <a:r>
              <a:rPr lang="en-US" sz="3200" dirty="0" smtClean="0"/>
              <a:t>Leaves </a:t>
            </a:r>
            <a:r>
              <a:rPr lang="en-US" sz="3200" dirty="0" smtClean="0"/>
              <a:t>lie flat, stick together, and appear </a:t>
            </a:r>
            <a:r>
              <a:rPr lang="en-US" sz="3200" dirty="0" smtClean="0"/>
              <a:t>greasy</a:t>
            </a:r>
            <a:endParaRPr lang="en-US" sz="3200" dirty="0" smtClean="0"/>
          </a:p>
          <a:p>
            <a:r>
              <a:rPr lang="en-US" sz="3200" dirty="0" smtClean="0"/>
              <a:t>Cause: Fungus develops in low spots that remain wet and during periods of high </a:t>
            </a:r>
            <a:r>
              <a:rPr lang="en-US" sz="3200" dirty="0" smtClean="0"/>
              <a:t>humidity</a:t>
            </a:r>
            <a:endParaRPr lang="en-US" sz="3200" dirty="0" smtClean="0"/>
          </a:p>
          <a:p>
            <a:r>
              <a:rPr lang="en-US" sz="3200" dirty="0" smtClean="0"/>
              <a:t>Management: </a:t>
            </a:r>
            <a:r>
              <a:rPr lang="en-US" sz="3200" i="1" dirty="0" smtClean="0"/>
              <a:t>Pythium</a:t>
            </a:r>
            <a:r>
              <a:rPr lang="en-US" sz="3200" dirty="0" smtClean="0"/>
              <a:t> blight is an indicator of over-fertilization and overwatering and/or poor </a:t>
            </a:r>
            <a:r>
              <a:rPr lang="en-US" sz="3200" dirty="0" smtClean="0"/>
              <a:t>drainage</a:t>
            </a:r>
          </a:p>
          <a:p>
            <a:r>
              <a:rPr lang="en-US" sz="3200" dirty="0" smtClean="0"/>
              <a:t>Cultivation </a:t>
            </a:r>
            <a:r>
              <a:rPr lang="en-US" sz="3200" dirty="0" smtClean="0"/>
              <a:t>may improve </a:t>
            </a:r>
            <a:r>
              <a:rPr lang="en-US" sz="3200" dirty="0" smtClean="0"/>
              <a:t>drainage</a:t>
            </a:r>
            <a:r>
              <a:rPr lang="en-US" sz="3200" dirty="0" smtClean="0"/>
              <a:t> </a:t>
            </a:r>
          </a:p>
          <a:p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err="1" smtClean="0">
                <a:solidFill>
                  <a:schemeClr val="bg2">
                    <a:lumMod val="10000"/>
                  </a:schemeClr>
                </a:solidFill>
              </a:rPr>
              <a:t>Pythium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blight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ottony white mycelium can be observed early in the morning during periods of high heat and </a:t>
            </a:r>
            <a:r>
              <a:rPr lang="en-US" sz="3200" dirty="0" smtClean="0"/>
              <a:t>humidity </a:t>
            </a:r>
            <a:endParaRPr lang="en-US" sz="3200" dirty="0"/>
          </a:p>
        </p:txBody>
      </p:sp>
      <p:pic>
        <p:nvPicPr>
          <p:cNvPr id="7172" name="Picture 4" descr="http://www.ipmimages.org/images/768x512/5511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0" y="3200400"/>
            <a:ext cx="4196400" cy="277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3597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00400"/>
            <a:ext cx="4114800" cy="2743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24400" y="6096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Pythium blight - William </a:t>
            </a:r>
            <a:r>
              <a:rPr lang="en-US" i="1" dirty="0" smtClean="0"/>
              <a:t>M. Brown Jr., Bugwood.org 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08707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Pythium blight - Ward </a:t>
            </a:r>
            <a:r>
              <a:rPr lang="en-US" i="1" dirty="0" smtClean="0"/>
              <a:t>Upham, Kansas State University, bugwood.org </a:t>
            </a: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1804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Dollar Spot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8952" cy="5257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Identification: Spots the size of a silver dollar that often merge to form large, irregular areas of infected </a:t>
            </a:r>
            <a:r>
              <a:rPr lang="en-US" sz="2800" dirty="0" smtClean="0"/>
              <a:t>turf</a:t>
            </a:r>
            <a:endParaRPr lang="en-US" sz="2800" dirty="0" smtClean="0"/>
          </a:p>
          <a:p>
            <a:r>
              <a:rPr lang="en-US" sz="2800" dirty="0" smtClean="0"/>
              <a:t>Symptoms: Leaves appear water-soaked initially, then </a:t>
            </a:r>
            <a:r>
              <a:rPr lang="en-US" sz="2800" dirty="0" smtClean="0"/>
              <a:t>brown  </a:t>
            </a:r>
            <a:br>
              <a:rPr lang="en-US" sz="2800" dirty="0" smtClean="0"/>
            </a:br>
            <a:r>
              <a:rPr lang="en-US" sz="2800" dirty="0" smtClean="0"/>
              <a:t>A </a:t>
            </a:r>
            <a:r>
              <a:rPr lang="en-US" sz="2800" dirty="0" smtClean="0"/>
              <a:t>reddish band extending across the leaf </a:t>
            </a:r>
            <a:r>
              <a:rPr lang="en-US" sz="2800" dirty="0" smtClean="0"/>
              <a:t>appears</a:t>
            </a:r>
            <a:endParaRPr lang="en-US" sz="2800" dirty="0" smtClean="0"/>
          </a:p>
          <a:p>
            <a:r>
              <a:rPr lang="en-US" sz="2800" dirty="0" smtClean="0"/>
              <a:t>Cause: Excessive leaf wetness and fog contribute to disease development, as does water stress, excess thatch, and poor </a:t>
            </a:r>
            <a:r>
              <a:rPr lang="en-US" sz="2800" dirty="0" smtClean="0"/>
              <a:t>nutrition</a:t>
            </a:r>
            <a:endParaRPr lang="en-US" sz="2800" dirty="0" smtClean="0"/>
          </a:p>
          <a:p>
            <a:r>
              <a:rPr lang="en-US" sz="2800" dirty="0" smtClean="0"/>
              <a:t>Management:  Dollar spot is an indicator of low fertility, a fertilization application will mitigate the </a:t>
            </a:r>
            <a:r>
              <a:rPr lang="en-US" sz="2800" dirty="0" smtClean="0"/>
              <a:t>disease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070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Dollar spot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Dollar spot infestations begin as quarter-size spots and increase to silver dollar-size spots that multiply </a:t>
            </a:r>
            <a:r>
              <a:rPr lang="en-US" sz="3200" dirty="0" smtClean="0"/>
              <a:t>rapidly</a:t>
            </a:r>
            <a:endParaRPr lang="en-US" sz="3200" dirty="0"/>
          </a:p>
        </p:txBody>
      </p:sp>
      <p:pic>
        <p:nvPicPr>
          <p:cNvPr id="6" name="Picture 4" descr="55115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00400"/>
            <a:ext cx="4360434" cy="2895600"/>
          </a:xfrm>
          <a:prstGeom prst="rect">
            <a:avLst/>
          </a:prstGeom>
          <a:noFill/>
        </p:spPr>
      </p:pic>
      <p:pic>
        <p:nvPicPr>
          <p:cNvPr id="7" name="Picture 2" descr="5417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00400"/>
            <a:ext cx="3810000" cy="288726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6073914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Dollar spot - Barb </a:t>
            </a:r>
            <a:r>
              <a:rPr lang="en-US" i="1" dirty="0" smtClean="0"/>
              <a:t>Corwin, Turfgrass Diagnostics, Bugwood.org 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6147137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Dollar spot - Ward </a:t>
            </a:r>
            <a:r>
              <a:rPr lang="en-US" i="1" dirty="0" smtClean="0"/>
              <a:t>Upham, Kansas State University, bugwood.org 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0719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Rusts</a:t>
            </a:r>
            <a:endParaRPr lang="en-US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5257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Identification/Symptoms: Bumps appear as powdery masses of yellow, orange, purple, black or brown spores on leaves and sometimes on </a:t>
            </a:r>
            <a:r>
              <a:rPr lang="en-US" sz="3200" dirty="0" smtClean="0"/>
              <a:t>stems  </a:t>
            </a:r>
            <a:br>
              <a:rPr lang="en-US" sz="3200" dirty="0" smtClean="0"/>
            </a:br>
            <a:r>
              <a:rPr lang="en-US" sz="3200" dirty="0" smtClean="0"/>
              <a:t>Infected </a:t>
            </a:r>
            <a:r>
              <a:rPr lang="en-US" sz="3200" dirty="0" smtClean="0"/>
              <a:t>turf will color your shoes </a:t>
            </a:r>
            <a:r>
              <a:rPr lang="en-US" sz="3200" dirty="0" smtClean="0"/>
              <a:t>orange </a:t>
            </a:r>
            <a:endParaRPr lang="en-US" sz="3200" dirty="0" smtClean="0"/>
          </a:p>
          <a:p>
            <a:r>
              <a:rPr lang="en-US" sz="3200" dirty="0" smtClean="0"/>
              <a:t>Cause: Disease is favored during periods of warm days and cool nights, especially in turf with low </a:t>
            </a:r>
            <a:r>
              <a:rPr lang="en-US" sz="3200" dirty="0" smtClean="0"/>
              <a:t>fertility</a:t>
            </a:r>
            <a:endParaRPr lang="en-US" sz="3200" dirty="0" smtClean="0"/>
          </a:p>
          <a:p>
            <a:r>
              <a:rPr lang="en-US" sz="3200" dirty="0" smtClean="0"/>
              <a:t>Management: </a:t>
            </a:r>
            <a:r>
              <a:rPr lang="en-US" sz="3200" dirty="0" smtClean="0"/>
              <a:t>Fertilization </a:t>
            </a:r>
            <a:r>
              <a:rPr lang="en-US" sz="3200" dirty="0" smtClean="0"/>
              <a:t>will help prevent this </a:t>
            </a:r>
            <a:r>
              <a:rPr lang="en-US" sz="3200" dirty="0" smtClean="0"/>
              <a:t>disease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Rusts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502152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 low fertility situations, rust will typically begin to develop in the late summer to early </a:t>
            </a:r>
            <a:r>
              <a:rPr lang="en-US" sz="3200" dirty="0" smtClean="0"/>
              <a:t>fall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54102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Rust - R.S</a:t>
            </a:r>
            <a:r>
              <a:rPr lang="en-US" sz="2000" i="1" dirty="0" smtClean="0"/>
              <a:t>. </a:t>
            </a:r>
            <a:r>
              <a:rPr lang="en-US" sz="2000" i="1" dirty="0" err="1" smtClean="0"/>
              <a:t>Byther</a:t>
            </a:r>
            <a:r>
              <a:rPr lang="en-US" sz="2000" i="1" dirty="0" smtClean="0"/>
              <a:t>, WSU Plant Pathologist Emeritus</a:t>
            </a:r>
            <a:endParaRPr lang="en-US" sz="2000" i="1" dirty="0"/>
          </a:p>
        </p:txBody>
      </p:sp>
      <p:pic>
        <p:nvPicPr>
          <p:cNvPr id="8" name="Picture 7" descr="Rust_C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1752600"/>
            <a:ext cx="4781212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Leaf Spot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302752" cy="5577840"/>
          </a:xfrm>
        </p:spPr>
        <p:txBody>
          <a:bodyPr>
            <a:noAutofit/>
          </a:bodyPr>
          <a:lstStyle/>
          <a:p>
            <a:r>
              <a:rPr lang="en-US" sz="3000" dirty="0" smtClean="0"/>
              <a:t>Identification: Spots may vary from small discrete dots and raised areas to irregular yellow or brownish patches that cover much of the leaf </a:t>
            </a:r>
            <a:r>
              <a:rPr lang="en-US" sz="3000" dirty="0" smtClean="0"/>
              <a:t>surface</a:t>
            </a:r>
            <a:endParaRPr lang="en-US" sz="3000" dirty="0" smtClean="0"/>
          </a:p>
          <a:p>
            <a:r>
              <a:rPr lang="en-US" sz="3000" dirty="0" smtClean="0"/>
              <a:t>Symptoms: Leaves with obvious </a:t>
            </a:r>
            <a:r>
              <a:rPr lang="en-US" sz="3000" dirty="0" smtClean="0"/>
              <a:t>lesions</a:t>
            </a:r>
            <a:endParaRPr lang="en-US" sz="3000" dirty="0" smtClean="0"/>
          </a:p>
          <a:p>
            <a:r>
              <a:rPr lang="en-US" sz="3000" dirty="0" smtClean="0"/>
              <a:t>Cause: Multiple fungal pathogens associated with excess organic matter, poor drainage and excessive </a:t>
            </a:r>
            <a:r>
              <a:rPr lang="en-US" sz="3000" dirty="0" smtClean="0"/>
              <a:t>fertilization </a:t>
            </a:r>
            <a:endParaRPr lang="en-US" sz="3000" strike="sngStrike" dirty="0" smtClean="0"/>
          </a:p>
          <a:p>
            <a:r>
              <a:rPr lang="en-US" sz="3000" dirty="0" smtClean="0"/>
              <a:t>Management:  Core cultivation and vertical mowing will decrease organic matter, and improve surface </a:t>
            </a:r>
            <a:r>
              <a:rPr lang="en-US" sz="3000" dirty="0" smtClean="0"/>
              <a:t>drainage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882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Leaf Spot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When leaf spot develops on Kentucky bluegrass and the turf is not fertilized and aerated, it will progress into melting out,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which </a:t>
            </a:r>
            <a:r>
              <a:rPr lang="en-US" dirty="0" smtClean="0"/>
              <a:t>can kill turf and result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smtClean="0"/>
              <a:t>bare </a:t>
            </a:r>
            <a:r>
              <a:rPr lang="en-US" dirty="0" smtClean="0"/>
              <a:t>spots </a:t>
            </a:r>
            <a:endParaRPr lang="en-US" dirty="0" smtClean="0"/>
          </a:p>
          <a:p>
            <a:r>
              <a:rPr lang="en-US" dirty="0" smtClean="0"/>
              <a:t>With low light levels,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leaf </a:t>
            </a:r>
            <a:r>
              <a:rPr lang="en-US" dirty="0" smtClean="0"/>
              <a:t>spot is far more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severe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12848" y="5461337"/>
            <a:ext cx="342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Leaf spot on Kentucky bluegrass </a:t>
            </a:r>
            <a:r>
              <a:rPr lang="en-US" sz="2000" i="1" dirty="0"/>
              <a:t>- Ned </a:t>
            </a:r>
            <a:r>
              <a:rPr lang="en-US" sz="2000" i="1" dirty="0" err="1"/>
              <a:t>Tisserat</a:t>
            </a:r>
            <a:r>
              <a:rPr lang="en-US" sz="2000" i="1" dirty="0"/>
              <a:t>, Colorado State University, Bugwood.org</a:t>
            </a:r>
            <a:endParaRPr lang="en-US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21" y="2590800"/>
            <a:ext cx="274855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01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Red Thread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0352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Identification:  Pink, gelatinous fungal crusts projecting from the </a:t>
            </a:r>
            <a:r>
              <a:rPr lang="en-US" sz="3200" dirty="0" smtClean="0"/>
              <a:t>leaves</a:t>
            </a:r>
            <a:endParaRPr lang="en-US" sz="3200" dirty="0" smtClean="0"/>
          </a:p>
          <a:p>
            <a:r>
              <a:rPr lang="en-US" sz="3200" dirty="0" smtClean="0"/>
              <a:t>Symptoms:  Disease may kill turfgrass in patches that are 2 to 8 inches in </a:t>
            </a:r>
            <a:r>
              <a:rPr lang="en-US" sz="3200" dirty="0" smtClean="0"/>
              <a:t>diameter </a:t>
            </a:r>
            <a:br>
              <a:rPr lang="en-US" sz="3200" dirty="0" smtClean="0"/>
            </a:br>
            <a:r>
              <a:rPr lang="en-US" sz="3200" dirty="0" smtClean="0"/>
              <a:t>A </a:t>
            </a:r>
            <a:r>
              <a:rPr lang="en-US" sz="3200" dirty="0" smtClean="0"/>
              <a:t>pink web of fungal threads binds the leaves </a:t>
            </a:r>
            <a:r>
              <a:rPr lang="en-US" sz="3200" dirty="0" smtClean="0"/>
              <a:t>together</a:t>
            </a:r>
            <a:endParaRPr lang="en-US" sz="3200" dirty="0" smtClean="0"/>
          </a:p>
          <a:p>
            <a:r>
              <a:rPr lang="en-US" sz="3200" dirty="0" smtClean="0"/>
              <a:t> Management: Provide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proper </a:t>
            </a:r>
            <a:r>
              <a:rPr lang="en-US" sz="3200" dirty="0" smtClean="0"/>
              <a:t>irrigation </a:t>
            </a: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fertilization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229100"/>
            <a:ext cx="3200400" cy="2400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6179012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Red thread - Bruce Watt, University of </a:t>
            </a:r>
          </a:p>
          <a:p>
            <a:pPr algn="r"/>
            <a:r>
              <a:rPr lang="en-US" i="1" dirty="0"/>
              <a:t>Maine, Bugwood.org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 descr="red thread (Laetisaria fuciformis ) on turf (general) (  ) - 55056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752600"/>
            <a:ext cx="4724399" cy="35433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5000" y="53340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Red thread - Bruce </a:t>
            </a:r>
            <a:r>
              <a:rPr lang="en-US" i="1" dirty="0" smtClean="0"/>
              <a:t>Watt, University of Maine, bugwood.org</a:t>
            </a:r>
          </a:p>
          <a:p>
            <a:pPr algn="r"/>
            <a:endParaRPr lang="en-US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Red Thread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828800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Adequate nitrogen can usually prevent this disease from </a:t>
            </a:r>
            <a:r>
              <a:rPr lang="en-US" sz="3200" dirty="0" smtClean="0"/>
              <a:t>occurring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828800"/>
            <a:ext cx="8074152" cy="3733800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Identify and describe how to manage common turfgrass </a:t>
            </a:r>
            <a:r>
              <a:rPr lang="en-US" sz="3200" dirty="0" smtClean="0"/>
              <a:t>diseases</a:t>
            </a:r>
            <a:endParaRPr lang="en-US" sz="3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Describe how to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avoid </a:t>
            </a:r>
            <a:r>
              <a:rPr lang="en-US" sz="3200" dirty="0" smtClean="0"/>
              <a:t>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reduce </a:t>
            </a:r>
            <a:r>
              <a:rPr lang="en-US" sz="3200" dirty="0" smtClean="0"/>
              <a:t>stresses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on turfgrass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4648" y="5867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Spring </a:t>
            </a:r>
            <a:r>
              <a:rPr lang="en-US" i="1" dirty="0"/>
              <a:t>dead </a:t>
            </a:r>
            <a:r>
              <a:rPr lang="en-US" i="1" dirty="0" smtClean="0"/>
              <a:t>spot - </a:t>
            </a:r>
            <a:r>
              <a:rPr lang="en-US" i="1" dirty="0"/>
              <a:t>Howard F. </a:t>
            </a:r>
            <a:r>
              <a:rPr lang="en-US" i="1" dirty="0" smtClean="0"/>
              <a:t>Schwartz, Colorado </a:t>
            </a:r>
            <a:r>
              <a:rPr lang="en-US" i="1" dirty="0"/>
              <a:t>State </a:t>
            </a:r>
            <a:r>
              <a:rPr lang="en-US" i="1" dirty="0" smtClean="0"/>
              <a:t>University, IPMImages.org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15" y="3187498"/>
            <a:ext cx="3889090" cy="2603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Disease in Turfgrass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229600" cy="4495800"/>
          </a:xfrm>
        </p:spPr>
        <p:txBody>
          <a:bodyPr>
            <a:noAutofit/>
          </a:bodyPr>
          <a:lstStyle/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Many fungi that cause turf disease can also survive on organic </a:t>
            </a:r>
            <a:r>
              <a:rPr lang="en-US" sz="3200" dirty="0" smtClean="0"/>
              <a:t>matter, and disease </a:t>
            </a:r>
            <a:r>
              <a:rPr lang="en-US" sz="3200" dirty="0" smtClean="0"/>
              <a:t>development can be a sign of excessive organic </a:t>
            </a:r>
            <a:r>
              <a:rPr lang="en-US" sz="3200" dirty="0" smtClean="0"/>
              <a:t>matter</a:t>
            </a:r>
            <a:endParaRPr lang="en-US" sz="3200" dirty="0" smtClean="0"/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Reducing organic </a:t>
            </a:r>
            <a:br>
              <a:rPr lang="en-US" sz="3200" dirty="0" smtClean="0"/>
            </a:br>
            <a:r>
              <a:rPr lang="en-US" sz="3200" dirty="0" smtClean="0"/>
              <a:t>matter through frequent </a:t>
            </a:r>
            <a:br>
              <a:rPr lang="en-US" sz="3200" dirty="0" smtClean="0"/>
            </a:br>
            <a:r>
              <a:rPr lang="en-US" sz="3200" dirty="0" smtClean="0"/>
              <a:t>cultivation is the typical </a:t>
            </a:r>
            <a:br>
              <a:rPr lang="en-US" sz="3200" dirty="0" smtClean="0"/>
            </a:br>
            <a:r>
              <a:rPr lang="en-US" sz="3200" dirty="0" smtClean="0"/>
              <a:t>recommendation </a:t>
            </a: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57800" y="5562600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Snow mold - Penn State Department </a:t>
            </a:r>
            <a:r>
              <a:rPr lang="en-US" dirty="0" smtClean="0"/>
              <a:t>of Plant </a:t>
            </a:r>
            <a:r>
              <a:rPr lang="en-US" dirty="0"/>
              <a:t>Pathology &amp; Environmental Microbiology Archives, Penn State University, Bugwood.org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3" y="3216567"/>
            <a:ext cx="3429000" cy="2346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Disease in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Turfgrass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51816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Most fungi require moisture to germinate and infect, so overwatering can contribute to disease </a:t>
            </a:r>
            <a:r>
              <a:rPr lang="en-US" sz="3200" dirty="0" smtClean="0"/>
              <a:t>problems</a:t>
            </a:r>
            <a:endParaRPr lang="en-US" sz="3200" dirty="0" smtClean="0"/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Irrigate </a:t>
            </a:r>
            <a:r>
              <a:rPr lang="en-US" sz="3200" dirty="0"/>
              <a:t>in the early morning to limit </a:t>
            </a:r>
            <a:r>
              <a:rPr lang="en-US" sz="3200" dirty="0" smtClean="0"/>
              <a:t>leaf wetness during the </a:t>
            </a:r>
            <a:r>
              <a:rPr lang="en-US" sz="3200" dirty="0" smtClean="0"/>
              <a:t>night  </a:t>
            </a:r>
            <a:br>
              <a:rPr lang="en-US" sz="3200" dirty="0" smtClean="0"/>
            </a:br>
            <a:r>
              <a:rPr lang="en-US" sz="3200" dirty="0" smtClean="0"/>
              <a:t>Always </a:t>
            </a:r>
            <a:r>
              <a:rPr lang="en-US" sz="3200" dirty="0" smtClean="0"/>
              <a:t>try to avoid late afternoon or nighttime irrigation if </a:t>
            </a:r>
            <a:r>
              <a:rPr lang="en-US" sz="3200" dirty="0" smtClean="0"/>
              <a:t>possible   </a:t>
            </a:r>
            <a:endParaRPr lang="en-US" sz="3200" dirty="0"/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/>
              <a:t>Apply water only as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fast as </a:t>
            </a:r>
            <a:r>
              <a:rPr lang="en-US" sz="3200" dirty="0"/>
              <a:t>the turf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accepts </a:t>
            </a:r>
            <a:r>
              <a:rPr lang="en-US" sz="3200" dirty="0"/>
              <a:t>it </a:t>
            </a:r>
            <a:r>
              <a:rPr lang="en-US" sz="3200" dirty="0" smtClean="0"/>
              <a:t>to avoid </a:t>
            </a:r>
            <a:br>
              <a:rPr lang="en-US" sz="3200" dirty="0" smtClean="0"/>
            </a:br>
            <a:r>
              <a:rPr lang="en-US" sz="3200" dirty="0" smtClean="0"/>
              <a:t>puddles and run-off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67200"/>
            <a:ext cx="3789082" cy="241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531352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b="1" dirty="0" smtClean="0"/>
              <a:t>Good turf management is the first step in turf disease </a:t>
            </a:r>
            <a:r>
              <a:rPr lang="en-US" sz="3100" b="1" dirty="0" smtClean="0"/>
              <a:t>management</a:t>
            </a:r>
            <a:endParaRPr lang="en-US" sz="3100" b="1" dirty="0" smtClean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Proper </a:t>
            </a:r>
            <a:r>
              <a:rPr lang="en-US" sz="3100" dirty="0" smtClean="0"/>
              <a:t>mowing</a:t>
            </a:r>
            <a:endParaRPr lang="en-US" sz="3100" dirty="0" smtClean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Proper </a:t>
            </a:r>
            <a:r>
              <a:rPr lang="en-US" sz="3100" dirty="0" smtClean="0"/>
              <a:t>fertilization</a:t>
            </a:r>
            <a:endParaRPr lang="en-US" sz="3100" dirty="0" smtClean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Irrigate appropriately </a:t>
            </a:r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Annual </a:t>
            </a:r>
            <a:r>
              <a:rPr lang="en-US" sz="3100" dirty="0" smtClean="0"/>
              <a:t>cultivation </a:t>
            </a:r>
            <a:endParaRPr lang="en-US" sz="3100" dirty="0" smtClean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Dethatch </a:t>
            </a:r>
            <a:r>
              <a:rPr lang="en-US" sz="3100" dirty="0"/>
              <a:t>sod </a:t>
            </a:r>
            <a:r>
              <a:rPr lang="en-US" sz="3100" dirty="0" smtClean="0"/>
              <a:t>forming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grasses </a:t>
            </a:r>
            <a:r>
              <a:rPr lang="en-US" sz="3100" dirty="0"/>
              <a:t>and </a:t>
            </a:r>
            <a:r>
              <a:rPr lang="en-US" sz="3100" dirty="0" smtClean="0"/>
              <a:t>aerate</a:t>
            </a:r>
            <a:endParaRPr lang="en-US" sz="3100" dirty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Fungicides </a:t>
            </a:r>
            <a:r>
              <a:rPr lang="en-US" sz="3100" dirty="0"/>
              <a:t>should be used only if </a:t>
            </a:r>
            <a:r>
              <a:rPr lang="en-US" sz="3100" dirty="0" smtClean="0"/>
              <a:t>cultural measures do not provide adequate </a:t>
            </a:r>
            <a:r>
              <a:rPr lang="en-US" sz="3100" dirty="0" smtClean="0"/>
              <a:t>control</a:t>
            </a:r>
            <a:endParaRPr lang="en-US" sz="3100" dirty="0"/>
          </a:p>
          <a:p>
            <a:pPr>
              <a:buFont typeface="Wingdings" pitchFamily="2" charset="2"/>
              <a:buChar char="q"/>
            </a:pPr>
            <a:endParaRPr lang="en-US" sz="3100" dirty="0" smtClean="0"/>
          </a:p>
          <a:p>
            <a:endParaRPr lang="en-US" sz="31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Disease in Turfgrass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24200"/>
            <a:ext cx="3962400" cy="25232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789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Turf Stress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229600" cy="480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Aerate to relieve soil compaction, encourage drainage and prevent thatch </a:t>
            </a:r>
            <a:r>
              <a:rPr lang="en-US" sz="2800" dirty="0" smtClean="0"/>
              <a:t>buildup</a:t>
            </a:r>
            <a:endParaRPr lang="en-US" sz="2800" dirty="0" smtClean="0"/>
          </a:p>
          <a:p>
            <a:r>
              <a:rPr lang="en-US" sz="2800" dirty="0" smtClean="0"/>
              <a:t>Limit field access under wet soil </a:t>
            </a:r>
            <a:r>
              <a:rPr lang="en-US" sz="2800" dirty="0" smtClean="0"/>
              <a:t>conditions</a:t>
            </a:r>
            <a:endParaRPr lang="en-US" sz="2800" dirty="0" smtClean="0"/>
          </a:p>
          <a:p>
            <a:r>
              <a:rPr lang="en-US" sz="2800" dirty="0" smtClean="0"/>
              <a:t>Promote a resilient, deeply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rooted </a:t>
            </a:r>
            <a:r>
              <a:rPr lang="en-US" sz="2800" dirty="0" smtClean="0"/>
              <a:t>turf in the </a:t>
            </a:r>
            <a:r>
              <a:rPr lang="en-US" sz="2800" dirty="0" smtClean="0"/>
              <a:t>off-season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800" dirty="0" smtClean="0"/>
              <a:t>Raise mowing heights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during </a:t>
            </a:r>
            <a:r>
              <a:rPr lang="en-US" sz="2800" dirty="0" smtClean="0"/>
              <a:t>summer stress,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especially </a:t>
            </a:r>
            <a:r>
              <a:rPr lang="en-US" sz="2800" dirty="0" smtClean="0"/>
              <a:t>if rainfall is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 smtClean="0"/>
              <a:t>only source of </a:t>
            </a:r>
            <a:r>
              <a:rPr lang="en-US" sz="2800" dirty="0" smtClean="0"/>
              <a:t>water</a:t>
            </a: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10" y="4114800"/>
            <a:ext cx="3810000" cy="25397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Turf Stress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232648" cy="5334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Water deeply and infrequently to encourage a deep root </a:t>
            </a:r>
            <a:r>
              <a:rPr lang="en-US" sz="3200" dirty="0" smtClean="0"/>
              <a:t>system</a:t>
            </a:r>
            <a:endParaRPr lang="en-US" sz="32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Overwatering reduces root growth and turf resilience, and encourages weeds and </a:t>
            </a:r>
            <a:r>
              <a:rPr lang="en-US" sz="3200" dirty="0" smtClean="0"/>
              <a:t>diseases </a:t>
            </a:r>
            <a:endParaRPr lang="en-US" sz="32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Evaluate irrigation system to eliminate areas with standing water and/or “missed” </a:t>
            </a:r>
            <a:r>
              <a:rPr lang="en-US" sz="3200" dirty="0" smtClean="0"/>
              <a:t>areas</a:t>
            </a:r>
            <a:endParaRPr lang="en-US" sz="3200" dirty="0" smtClean="0"/>
          </a:p>
          <a:p>
            <a:r>
              <a:rPr lang="en-US" sz="3200" dirty="0" smtClean="0"/>
              <a:t>Water in the early morning to limit evaporation and reduce fungal disease </a:t>
            </a:r>
            <a:r>
              <a:rPr lang="en-US" sz="3200" dirty="0" smtClean="0"/>
              <a:t>problems</a:t>
            </a: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Consider drought-tolerant turf varieties that are suitable for your </a:t>
            </a:r>
            <a:r>
              <a:rPr lang="en-US" sz="3200" dirty="0" smtClean="0"/>
              <a:t>area </a:t>
            </a:r>
            <a:br>
              <a:rPr lang="en-US" sz="3200" dirty="0" smtClean="0"/>
            </a:br>
            <a:endParaRPr lang="en-US" sz="3200" dirty="0" smtClean="0"/>
          </a:p>
          <a:p>
            <a:r>
              <a:rPr lang="en-US" sz="3200" dirty="0" smtClean="0"/>
              <a:t>When setting up an irrigation program start with 0.2 inches per event applied 2 or 3 times a </a:t>
            </a:r>
            <a:r>
              <a:rPr lang="en-US" sz="3200" dirty="0" smtClean="0"/>
              <a:t>week</a:t>
            </a:r>
            <a:br>
              <a:rPr lang="en-US" sz="3200" dirty="0" smtClean="0"/>
            </a:br>
            <a:r>
              <a:rPr lang="en-US" sz="3200" dirty="0" smtClean="0"/>
              <a:t>Increase </a:t>
            </a:r>
            <a:r>
              <a:rPr lang="en-US" sz="3200" dirty="0" smtClean="0"/>
              <a:t>or decrease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number </a:t>
            </a:r>
            <a:r>
              <a:rPr lang="en-US" sz="3200" dirty="0" smtClean="0"/>
              <a:t>of days 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depth </a:t>
            </a:r>
            <a:r>
              <a:rPr lang="en-US" sz="3200" dirty="0" smtClean="0"/>
              <a:t>you irrigated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accord </a:t>
            </a:r>
            <a:r>
              <a:rPr lang="en-US" sz="3200" dirty="0" smtClean="0"/>
              <a:t>to plant </a:t>
            </a:r>
            <a:r>
              <a:rPr lang="en-US" sz="3200" dirty="0" smtClean="0"/>
              <a:t>response</a:t>
            </a:r>
            <a:endParaRPr lang="en-US" sz="3200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Turf Stress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343400"/>
            <a:ext cx="3581400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8534400" cy="2895600"/>
          </a:xfrm>
        </p:spPr>
        <p:txBody>
          <a:bodyPr>
            <a:noAutofit/>
          </a:bodyPr>
          <a:lstStyle/>
          <a:p>
            <a:pPr marL="457200" lvl="0" indent="-457200">
              <a:buNone/>
            </a:pPr>
            <a:r>
              <a:rPr lang="en-US" sz="3600" dirty="0" smtClean="0"/>
              <a:t>In this lesson you learned: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600" dirty="0" smtClean="0"/>
              <a:t>How to identify and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manage </a:t>
            </a:r>
            <a:r>
              <a:rPr lang="en-US" sz="3600" dirty="0" smtClean="0"/>
              <a:t>common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turfgrass diseases </a:t>
            </a:r>
            <a:endParaRPr lang="en-US" sz="3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How to avoid and reduce stresses on </a:t>
            </a:r>
            <a:r>
              <a:rPr lang="en-US" sz="3600" dirty="0" smtClean="0"/>
              <a:t>turfgrass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b="1" dirty="0" smtClean="0"/>
              <a:t>Congratulations</a:t>
            </a:r>
            <a:r>
              <a:rPr lang="en-US" sz="3600" b="1" dirty="0" smtClean="0"/>
              <a:t>, you have completed the School Grounds IPM learning module!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43" y="304800"/>
            <a:ext cx="310940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47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Content Placeholder 14"/>
          <p:cNvSpPr txBox="1">
            <a:spLocks/>
          </p:cNvSpPr>
          <p:nvPr/>
        </p:nvSpPr>
        <p:spPr>
          <a:xfrm>
            <a:off x="533400" y="1676400"/>
            <a:ext cx="8305800" cy="472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Iowa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State University. (2010). Plant and Insect Diagnostic Clinic.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 smtClean="0">
                <a:solidFill>
                  <a:srgbClr val="0000FF"/>
                </a:solidFill>
              </a:rPr>
              <a:t>://www.ipm.iastate.edu/ipm/info/plant-diseases/turf-grass-rust 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Maine Department of Agriculture, Conservation and Forestry. 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School IPM.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 smtClean="0">
                <a:solidFill>
                  <a:srgbClr val="0000FF"/>
                </a:solidFill>
              </a:rPr>
              <a:t>://www.maine.gov/dacf/php/integrated_pest_management/school/index.shtml 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Michigan State University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://www.msuturfdiseases.net/details/_/necrotic_ring_spot_13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Rutgers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Cooperative Extension.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IPM Report Card for School Grounds: General Requirements.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://entomology.osu.edu/schoolipm/IPMfiles/ReportCardGeneral.pdf 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Texas A&amp;M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Agrilife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Extension. Landscape IPM Module 6.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 smtClean="0">
                <a:solidFill>
                  <a:srgbClr val="0000FF"/>
                </a:solidFill>
              </a:rPr>
              <a:t>://schoolipm.tamu.edu/videodvd/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Umass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Extension Center for Agriculture.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Best Management Practices For Lawn and Landscape Turf.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://extension.umass.edu/turf/sites/turf/files/pdf-doc-ppt/lawn_landscape_BMP_2013_opt.pdf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University of California Agricultural and Natural Resources. (2009). How to Manage Pests.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 smtClean="0">
                <a:solidFill>
                  <a:srgbClr val="0000FF"/>
                </a:solidFill>
              </a:rPr>
              <a:t>://www.ipm.ucdavis.edu/PMG/r785100411.html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Regions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1762" y="1752600"/>
            <a:ext cx="8153400" cy="48006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Weather and climate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greatly </a:t>
            </a:r>
            <a:r>
              <a:rPr lang="en-US" sz="3200" dirty="0" smtClean="0"/>
              <a:t>impact severity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incidence of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turfgrass diseases</a:t>
            </a:r>
            <a:br>
              <a:rPr lang="en-US" sz="3200" dirty="0" smtClean="0"/>
            </a:br>
            <a:r>
              <a:rPr lang="en-US" sz="3200" dirty="0" smtClean="0"/>
              <a:t>This </a:t>
            </a:r>
            <a:r>
              <a:rPr lang="en-US" sz="3200" dirty="0" smtClean="0"/>
              <a:t>learning lesson contains examples of diseases that may or may not be common in your part of the </a:t>
            </a:r>
            <a:r>
              <a:rPr lang="en-US" sz="3200" dirty="0" smtClean="0"/>
              <a:t>country</a:t>
            </a:r>
            <a:endParaRPr lang="en-US" sz="3200" dirty="0" smtClean="0"/>
          </a:p>
          <a:p>
            <a:r>
              <a:rPr lang="en-US" sz="3200" dirty="0" smtClean="0"/>
              <a:t>Most disease issues can be managed with cultural techniques including proper variety selection, and irrigation and mowing </a:t>
            </a:r>
            <a:r>
              <a:rPr lang="en-US" sz="3200" dirty="0" smtClean="0"/>
              <a:t>practices</a:t>
            </a:r>
            <a:endParaRPr lang="en-US" sz="3200" dirty="0" smtClean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24" y="228600"/>
            <a:ext cx="3695224" cy="2994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Identifying, Monitoring and Management of Turfgrass Disease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762000" y="1752600"/>
            <a:ext cx="7318248" cy="4495800"/>
          </a:xfrm>
        </p:spPr>
        <p:txBody>
          <a:bodyPr/>
          <a:lstStyle/>
          <a:p>
            <a:r>
              <a:rPr lang="en-US" sz="3200" dirty="0" smtClean="0"/>
              <a:t>Fairy ring</a:t>
            </a:r>
          </a:p>
          <a:p>
            <a:r>
              <a:rPr lang="en-US" sz="3200" dirty="0" smtClean="0"/>
              <a:t>Spring dead </a:t>
            </a:r>
            <a:r>
              <a:rPr lang="en-US" sz="3200" dirty="0"/>
              <a:t>s</a:t>
            </a:r>
            <a:r>
              <a:rPr lang="en-US" sz="3200" dirty="0" smtClean="0"/>
              <a:t>pot</a:t>
            </a:r>
          </a:p>
          <a:p>
            <a:r>
              <a:rPr lang="en-US" sz="3200" i="1" dirty="0" err="1" smtClean="0"/>
              <a:t>Pythium</a:t>
            </a:r>
            <a:r>
              <a:rPr lang="en-US" sz="3200" dirty="0" smtClean="0"/>
              <a:t> blight</a:t>
            </a:r>
          </a:p>
          <a:p>
            <a:r>
              <a:rPr lang="en-US" sz="3200" dirty="0" smtClean="0"/>
              <a:t>Dollar spot</a:t>
            </a:r>
          </a:p>
          <a:p>
            <a:r>
              <a:rPr lang="en-US" sz="3200" dirty="0" smtClean="0"/>
              <a:t>Rusts</a:t>
            </a:r>
          </a:p>
          <a:p>
            <a:r>
              <a:rPr lang="en-US" sz="3200" dirty="0" smtClean="0"/>
              <a:t>Leaf spot</a:t>
            </a:r>
          </a:p>
          <a:p>
            <a:r>
              <a:rPr lang="en-US" sz="3200" dirty="0" smtClean="0"/>
              <a:t>Red thread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10" y="2315170"/>
            <a:ext cx="4165600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2010" y="5540275"/>
            <a:ext cx="379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Pythium root and stem </a:t>
            </a:r>
          </a:p>
          <a:p>
            <a:pPr algn="r"/>
            <a:r>
              <a:rPr lang="en-US" i="1" dirty="0"/>
              <a:t>rot - Lee Miller, University of Missouri, Bugwood.org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Fairy Rings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Identification: Fairy rings are circular and can range in size from a few centimeters up to many meters in </a:t>
            </a:r>
            <a:r>
              <a:rPr lang="en-US" sz="3200" dirty="0" smtClean="0"/>
              <a:t>diameter</a:t>
            </a:r>
            <a:endParaRPr lang="en-US" sz="3200" dirty="0" smtClean="0"/>
          </a:p>
          <a:p>
            <a:r>
              <a:rPr lang="en-US" sz="3200" dirty="0" smtClean="0"/>
              <a:t>Symptoms:  Large dark green rings sometimes accompanied with a thin ring of dying/dead turf inside, or rings of mushrooms without loss of </a:t>
            </a:r>
            <a:br>
              <a:rPr lang="en-US" sz="3200" dirty="0" smtClean="0"/>
            </a:br>
            <a:r>
              <a:rPr lang="en-US" sz="3200" dirty="0" smtClean="0"/>
              <a:t>turfgrass </a:t>
            </a: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4724400"/>
            <a:ext cx="3048000" cy="19436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513" y="5427853"/>
            <a:ext cx="2016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Green rings, also fairy </a:t>
            </a:r>
            <a:r>
              <a:rPr lang="en-US" i="1" dirty="0"/>
              <a:t>rings -William M. Brown Jr.,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Bugwood.org 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171" y="4970875"/>
            <a:ext cx="2448010" cy="16354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Fairy Rings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5026152" cy="5029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Cause: A number of species of fungi which decompose organic matter often buried deep within the </a:t>
            </a:r>
            <a:r>
              <a:rPr lang="en-US" sz="3200" dirty="0" smtClean="0"/>
              <a:t>soil </a:t>
            </a:r>
            <a:endParaRPr lang="en-US" sz="3200" dirty="0" smtClean="0"/>
          </a:p>
          <a:p>
            <a:r>
              <a:rPr lang="en-US" sz="3200" dirty="0" smtClean="0"/>
              <a:t>Management: Proper fertilization and irrigation along with regular dethatching will help reduce symptoms of this </a:t>
            </a:r>
            <a:r>
              <a:rPr lang="en-US" sz="3200" dirty="0" smtClean="0"/>
              <a:t>disease 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554544" y="5997059"/>
            <a:ext cx="321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Fairy </a:t>
            </a:r>
            <a:r>
              <a:rPr lang="en-US" i="1" dirty="0" smtClean="0"/>
              <a:t>ring fruiting bodies </a:t>
            </a:r>
            <a:r>
              <a:rPr lang="en-US" i="1" dirty="0"/>
              <a:t>- Lester E. Dickens, </a:t>
            </a:r>
            <a:r>
              <a:rPr lang="en-US" i="1" dirty="0" smtClean="0"/>
              <a:t>Bugwood.org 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796" y="3752922"/>
            <a:ext cx="3429000" cy="22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Fairy Ring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Dead </a:t>
            </a:r>
            <a:r>
              <a:rPr lang="en-US" dirty="0" smtClean="0"/>
              <a:t>rings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Live rings </a:t>
            </a:r>
            <a:endParaRPr lang="en-US" dirty="0"/>
          </a:p>
        </p:txBody>
      </p:sp>
      <p:pic>
        <p:nvPicPr>
          <p:cNvPr id="22530" name="Picture 2" descr="fairy rings (  ) on turf (general) (  ) - 5357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28600"/>
            <a:ext cx="4817123" cy="31317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16200000">
            <a:off x="7175439" y="3677334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William M. Brown Jr., </a:t>
            </a:r>
            <a:r>
              <a:rPr lang="en-US" dirty="0" smtClean="0"/>
              <a:t>bugwood.org </a:t>
            </a:r>
            <a:endParaRPr lang="en-US" dirty="0" smtClean="0"/>
          </a:p>
          <a:p>
            <a:pPr algn="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05200"/>
            <a:ext cx="4795352" cy="31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9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Spring Dead Spot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534400" cy="5029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Identification: Appears as circular areas of dead grass, 6 to 12 inches in diameter when warm-season turf emerges from winter </a:t>
            </a:r>
            <a:r>
              <a:rPr lang="en-US" sz="2800" dirty="0" smtClean="0"/>
              <a:t>dormancy</a:t>
            </a:r>
            <a:endParaRPr lang="en-US" sz="2800" dirty="0" smtClean="0"/>
          </a:p>
          <a:p>
            <a:r>
              <a:rPr lang="en-US" sz="2800" dirty="0" smtClean="0"/>
              <a:t>Symptoms: Dark, sunken areas can be seen on affected areas and may become black and breakable in advanced staged of </a:t>
            </a:r>
            <a:r>
              <a:rPr lang="en-US" sz="2800" dirty="0" smtClean="0"/>
              <a:t>infection  </a:t>
            </a:r>
            <a:endParaRPr lang="en-US" sz="2800" dirty="0" smtClean="0"/>
          </a:p>
          <a:p>
            <a:r>
              <a:rPr lang="en-US" sz="2800" dirty="0" smtClean="0"/>
              <a:t>Cause: </a:t>
            </a:r>
            <a:r>
              <a:rPr lang="en-US" sz="2800" dirty="0"/>
              <a:t>S</a:t>
            </a:r>
            <a:r>
              <a:rPr lang="en-US" sz="2800" dirty="0" smtClean="0"/>
              <a:t>pread of the pathogen which survives in old debris and </a:t>
            </a:r>
            <a:r>
              <a:rPr lang="en-US" sz="2800" dirty="0" smtClean="0"/>
              <a:t>roots</a:t>
            </a:r>
            <a:endParaRPr lang="en-US" sz="2800" dirty="0" smtClean="0"/>
          </a:p>
          <a:p>
            <a:r>
              <a:rPr lang="en-US" sz="2800" dirty="0" smtClean="0"/>
              <a:t>Management:</a:t>
            </a:r>
            <a:r>
              <a:rPr lang="en-US" sz="2800" b="1" dirty="0" smtClean="0"/>
              <a:t>  </a:t>
            </a:r>
            <a:r>
              <a:rPr lang="en-US" sz="2800" dirty="0" smtClean="0"/>
              <a:t>Remove infected areas and reduce organic matter </a:t>
            </a:r>
            <a:r>
              <a:rPr lang="en-US" sz="2800" dirty="0" smtClean="0"/>
              <a:t>accumulation,  avoid </a:t>
            </a:r>
            <a:r>
              <a:rPr lang="en-US" sz="2800" dirty="0" smtClean="0"/>
              <a:t>later fall </a:t>
            </a:r>
            <a:r>
              <a:rPr lang="en-US" sz="2800" dirty="0" smtClean="0"/>
              <a:t>fertilization, and maintain </a:t>
            </a:r>
            <a:r>
              <a:rPr lang="en-US" sz="2800" dirty="0" smtClean="0"/>
              <a:t>proper </a:t>
            </a:r>
            <a:r>
              <a:rPr lang="en-US" sz="2800" dirty="0" smtClean="0"/>
              <a:t>pH </a:t>
            </a:r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Spring Dead Spot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883152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Spring dead spot is very problematic on bermudagrass used in transition zones, were deep winter dormancy is </a:t>
            </a:r>
            <a:r>
              <a:rPr lang="en-US" sz="3200" dirty="0" smtClean="0"/>
              <a:t>present  </a:t>
            </a:r>
            <a:endParaRPr lang="en-US" sz="3200" dirty="0"/>
          </a:p>
        </p:txBody>
      </p:sp>
      <p:pic>
        <p:nvPicPr>
          <p:cNvPr id="7" name="Picture 2" descr="53930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3143" y="2484035"/>
            <a:ext cx="4419600" cy="296563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63143" y="55626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Spring dead spot - Howard </a:t>
            </a:r>
            <a:r>
              <a:rPr lang="en-US" i="1" dirty="0" smtClean="0"/>
              <a:t>F. Schwartz, Colorado State University, Bugwood.org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5008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3647</TotalTime>
  <Words>1047</Words>
  <Application>Microsoft Office PowerPoint</Application>
  <PresentationFormat>On-screen Show (4:3)</PresentationFormat>
  <Paragraphs>168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Tw Cen MT</vt:lpstr>
      <vt:lpstr>Wingdings</vt:lpstr>
      <vt:lpstr>Wingdings 2</vt:lpstr>
      <vt:lpstr>Median</vt:lpstr>
      <vt:lpstr> Common Turfgrass diseases</vt:lpstr>
      <vt:lpstr>Learning Objectives</vt:lpstr>
      <vt:lpstr>Regions</vt:lpstr>
      <vt:lpstr>Identifying, Monitoring and Management of Turfgrass Disease</vt:lpstr>
      <vt:lpstr>Fairy Rings</vt:lpstr>
      <vt:lpstr>Fairy Rings</vt:lpstr>
      <vt:lpstr>Fairy Ring</vt:lpstr>
      <vt:lpstr>Spring Dead Spot</vt:lpstr>
      <vt:lpstr>Spring Dead Spot </vt:lpstr>
      <vt:lpstr>Pythium Blight</vt:lpstr>
      <vt:lpstr>Pythium blight </vt:lpstr>
      <vt:lpstr>Dollar Spot</vt:lpstr>
      <vt:lpstr>Dollar spot </vt:lpstr>
      <vt:lpstr>Rusts</vt:lpstr>
      <vt:lpstr>Rusts </vt:lpstr>
      <vt:lpstr>Leaf Spot</vt:lpstr>
      <vt:lpstr>Leaf Spot </vt:lpstr>
      <vt:lpstr>Red Thread</vt:lpstr>
      <vt:lpstr>Red Thread</vt:lpstr>
      <vt:lpstr>Managing Disease in Turfgrass</vt:lpstr>
      <vt:lpstr>Managing Disease in Turfgrass</vt:lpstr>
      <vt:lpstr>Managing Disease in Turfgrass</vt:lpstr>
      <vt:lpstr>Managing Turf Stress</vt:lpstr>
      <vt:lpstr>Managing Turf Stress</vt:lpstr>
      <vt:lpstr>Managing Turf Stress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317</cp:revision>
  <dcterms:created xsi:type="dcterms:W3CDTF">2013-08-27T16:19:59Z</dcterms:created>
  <dcterms:modified xsi:type="dcterms:W3CDTF">2016-10-28T18:00:04Z</dcterms:modified>
</cp:coreProperties>
</file>