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71" r:id="rId3"/>
    <p:sldId id="257" r:id="rId4"/>
    <p:sldId id="310" r:id="rId5"/>
    <p:sldId id="315" r:id="rId6"/>
    <p:sldId id="316" r:id="rId7"/>
    <p:sldId id="269" r:id="rId8"/>
    <p:sldId id="305" r:id="rId9"/>
    <p:sldId id="313" r:id="rId10"/>
    <p:sldId id="282" r:id="rId11"/>
    <p:sldId id="274" r:id="rId12"/>
    <p:sldId id="307" r:id="rId13"/>
    <p:sldId id="309" r:id="rId14"/>
    <p:sldId id="275" r:id="rId15"/>
    <p:sldId id="308" r:id="rId16"/>
    <p:sldId id="292" r:id="rId17"/>
    <p:sldId id="276" r:id="rId18"/>
    <p:sldId id="306" r:id="rId19"/>
    <p:sldId id="301" r:id="rId20"/>
    <p:sldId id="302" r:id="rId21"/>
    <p:sldId id="312" r:id="rId22"/>
    <p:sldId id="293" r:id="rId23"/>
    <p:sldId id="296" r:id="rId24"/>
    <p:sldId id="280" r:id="rId25"/>
    <p:sldId id="260" r:id="rId26"/>
    <p:sldId id="261" r:id="rId27"/>
    <p:sldId id="304" r:id="rId28"/>
    <p:sldId id="317" r:id="rId29"/>
    <p:sldId id="314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27" r:id="rId40"/>
    <p:sldId id="328" r:id="rId41"/>
    <p:sldId id="345" r:id="rId42"/>
    <p:sldId id="330" r:id="rId43"/>
    <p:sldId id="331" r:id="rId44"/>
    <p:sldId id="287" r:id="rId45"/>
    <p:sldId id="28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" initials="r" lastIdx="7" clrIdx="0"/>
  <p:cmAuthor id="1" name="Young,Deb" initials="Y" lastIdx="5" clrIdx="1"/>
  <p:cmAuthor id="2" name="lenovo-win8" initials="l" lastIdx="5" clrIdx="2"/>
  <p:cmAuthor id="3" name="Foss, Carrie" initials="CF" lastIdx="2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71" autoAdjust="0"/>
  </p:normalViewPr>
  <p:slideViewPr>
    <p:cSldViewPr>
      <p:cViewPr varScale="1">
        <p:scale>
          <a:sx n="65" d="100"/>
          <a:sy n="65" d="100"/>
        </p:scale>
        <p:origin x="1392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22551-0928-402B-9F20-78B8CD0BA3E9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7386-1E71-47CA-B552-4283191F5D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7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0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extension.arizona.edu</a:t>
            </a:r>
            <a:r>
              <a:rPr lang="en-US" dirty="0" smtClean="0"/>
              <a:t>/sites/</a:t>
            </a:r>
            <a:r>
              <a:rPr lang="en-US" dirty="0" err="1" smtClean="0"/>
              <a:t>extension.arizona.edu</a:t>
            </a:r>
            <a:r>
              <a:rPr lang="en-US" dirty="0" smtClean="0"/>
              <a:t>/files/pubs/az1499.pdf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4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extension.arizona.edu</a:t>
            </a:r>
            <a:r>
              <a:rPr lang="en-US" dirty="0" smtClean="0"/>
              <a:t>/sites/</a:t>
            </a:r>
            <a:r>
              <a:rPr lang="en-US" dirty="0" err="1" smtClean="0"/>
              <a:t>extension.arizona.edu</a:t>
            </a:r>
            <a:r>
              <a:rPr lang="en-US" dirty="0" smtClean="0"/>
              <a:t>/files/pubs/az1499.pdf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0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9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7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Monitoring for what?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3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3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72CA2D2-9A68-49F1-8D2D-EF1456117C4D}" type="datetime1">
              <a:rPr lang="en-US" smtClean="0"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A498-1624-4881-B0DF-A97A89EC8D99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0C7B295-0AFD-4CD5-BB66-2F1BED7890AB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9094D26-89EA-4EC3-948B-DC5142BEF9B0}" type="datetime1">
              <a:rPr lang="en-US" smtClean="0"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EF7BA-791D-7740-94C5-F81964C37E0F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32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F6EC3-2190-4AB9-A386-550F5B2034BF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300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25B2-2AAE-4029-BE87-6130AB39FD2C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DD0EB51-4525-46B5-86A0-C0BE92ABAE5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BB07943-F47B-4FD5-8B22-C8AF97726396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11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7D48-D1D5-424F-A1E6-5BB98CC0347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61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A26F-F802-4C16-9440-64097CD5AB8F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EF7BA-791D-7740-94C5-F81964C37E0F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5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B01D-D0F2-4D51-8830-55F3E0E49738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039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A781-AD35-4532-A293-78BFFC3A9968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1C2B80-18CA-4379-B334-69141C608D30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45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B11-EC8D-47AE-9A04-17C801C5446D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9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7EA226D-C46A-4E35-BFB2-7CDC71A98BF7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07C6-D162-4C55-8965-C4961B910694}" type="datetime1">
              <a:rPr lang="en-US" smtClean="0"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6A95156-CD4C-445B-8C80-7B0E4D470892}" type="datetime1">
              <a:rPr lang="en-US" smtClean="0"/>
              <a:t>10/28/2016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74FDF57-9FC8-40B0-A351-01789327BBFA}" type="datetime1">
              <a:rPr lang="en-US" smtClean="0"/>
              <a:t>10/28/2016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F6DE-1816-4F39-BC7E-D28C0A753CC6}" type="datetime1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25A-9CED-4186-AC94-EF4592C6A1E9}" type="datetime1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1B6D-6D1C-4D25-94BD-53AB02511E90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6ADA7BE-DEA1-49E9-B428-B2348AAB00B0}" type="datetime1">
              <a:rPr lang="en-US" smtClean="0"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B6C93A-B300-45B2-87AC-477B82DD2472}" type="datetime1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fld id="{5366891F-6BEA-47BD-81E5-8317749CB86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457200"/>
            <a:fld id="{8F4EF7BA-791D-7740-94C5-F81964C37E0F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95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Practices to maintain healthy Landscapes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16210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4 </a:t>
            </a:r>
            <a:endParaRPr lang="en-US" sz="24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/>
          <a:lstStyle/>
          <a:p>
            <a:r>
              <a:rPr lang="en-US" dirty="0" smtClean="0"/>
              <a:t>In-Person </a:t>
            </a:r>
            <a:r>
              <a:rPr lang="en-US" dirty="0"/>
              <a:t>Educational Module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40" y="5993613"/>
            <a:ext cx="2353260" cy="798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" y="1401231"/>
            <a:ext cx="7840859" cy="453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Cultural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5486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Sanitation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Good sanitation practices can reduce or eliminate food for pests 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Avoid plants </a:t>
            </a:r>
            <a:r>
              <a:rPr lang="en-US" sz="3200" dirty="0" smtClean="0"/>
              <a:t>that</a:t>
            </a:r>
          </a:p>
          <a:p>
            <a:pPr marL="834390" lvl="1" indent="-514350">
              <a:buFont typeface="Wingdings" pitchFamily="2" charset="2"/>
              <a:buChar char="q"/>
            </a:pPr>
            <a:r>
              <a:rPr lang="en-US" dirty="0" smtClean="0"/>
              <a:t>Drop </a:t>
            </a:r>
            <a:r>
              <a:rPr lang="en-US" dirty="0" smtClean="0"/>
              <a:t>seeds</a:t>
            </a:r>
            <a:r>
              <a:rPr lang="en-US" dirty="0"/>
              <a:t> </a:t>
            </a:r>
            <a:r>
              <a:rPr lang="en-US" dirty="0" smtClean="0"/>
              <a:t>or </a:t>
            </a:r>
            <a:r>
              <a:rPr lang="en-US" dirty="0" smtClean="0"/>
              <a:t>fruit</a:t>
            </a:r>
          </a:p>
          <a:p>
            <a:pPr marL="834390" lvl="1" indent="-514350">
              <a:buFont typeface="Wingdings" pitchFamily="2" charset="2"/>
              <a:buChar char="q"/>
            </a:pPr>
            <a:r>
              <a:rPr lang="en-US" dirty="0" smtClean="0"/>
              <a:t>Become </a:t>
            </a:r>
            <a:r>
              <a:rPr lang="en-US" dirty="0" smtClean="0"/>
              <a:t>weedy </a:t>
            </a:r>
            <a:endParaRPr lang="en-US" dirty="0" smtClean="0"/>
          </a:p>
          <a:p>
            <a:pPr marL="834390" lvl="1" indent="-514350">
              <a:buFont typeface="Wingdings" pitchFamily="2" charset="2"/>
              <a:buChar char="q"/>
            </a:pPr>
            <a:r>
              <a:rPr lang="en-US" dirty="0" smtClean="0"/>
              <a:t>Attract </a:t>
            </a:r>
            <a:r>
              <a:rPr lang="en-US" dirty="0" smtClean="0"/>
              <a:t>insects, rodents and undesirable birds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Remove </a:t>
            </a:r>
            <a:r>
              <a:rPr lang="en-US" sz="3200" dirty="0" smtClean="0"/>
              <a:t>diseased or pest-infested leaves or </a:t>
            </a:r>
            <a:r>
              <a:rPr lang="en-US" sz="3200" dirty="0" smtClean="0"/>
              <a:t>branches</a:t>
            </a:r>
            <a:endParaRPr lang="en-US" sz="32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Cultural Controls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48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dirty="0"/>
              <a:t>Design/redesign landscape plantings to avoid or eliminate problem-prone </a:t>
            </a:r>
            <a:r>
              <a:rPr lang="en-US" sz="3200" dirty="0" smtClean="0"/>
              <a:t>plants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dirty="0" smtClean="0"/>
              <a:t>Horticultural </a:t>
            </a:r>
            <a:r>
              <a:rPr lang="en-US" sz="3200" dirty="0" smtClean="0"/>
              <a:t>techniques include:</a:t>
            </a:r>
          </a:p>
          <a:p>
            <a:pPr lvl="1"/>
            <a:r>
              <a:rPr lang="en-US" sz="2800" dirty="0"/>
              <a:t>P</a:t>
            </a:r>
            <a:r>
              <a:rPr lang="en-US" sz="2800" dirty="0" smtClean="0"/>
              <a:t>roper planting </a:t>
            </a:r>
            <a:r>
              <a:rPr lang="en-US" sz="2800" dirty="0" smtClean="0"/>
              <a:t>techniques</a:t>
            </a:r>
          </a:p>
          <a:p>
            <a:pPr lvl="1"/>
            <a:r>
              <a:rPr lang="en-US" sz="2800" dirty="0" smtClean="0"/>
              <a:t>Irrigation</a:t>
            </a:r>
          </a:p>
          <a:p>
            <a:pPr lvl="1"/>
            <a:r>
              <a:rPr lang="en-US" sz="2800" dirty="0" smtClean="0"/>
              <a:t>Soil testing</a:t>
            </a:r>
          </a:p>
          <a:p>
            <a:pPr lvl="1"/>
            <a:r>
              <a:rPr lang="en-US" sz="2800" dirty="0" smtClean="0"/>
              <a:t>Fertilizing</a:t>
            </a:r>
          </a:p>
          <a:p>
            <a:pPr lvl="1"/>
            <a:r>
              <a:rPr lang="en-US" sz="2800" dirty="0" smtClean="0"/>
              <a:t>Pruning </a:t>
            </a:r>
          </a:p>
          <a:p>
            <a:pPr lvl="1"/>
            <a:r>
              <a:rPr lang="en-US" sz="2800" dirty="0" smtClean="0"/>
              <a:t>Mowing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34334"/>
            <a:ext cx="5375031" cy="30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3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010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Physical controls include:</a:t>
            </a:r>
          </a:p>
          <a:p>
            <a:r>
              <a:rPr lang="en-US" sz="3200" dirty="0" smtClean="0"/>
              <a:t>Manipulating water, humidity, temperature and physical condition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Habitat modification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Use of barriers </a:t>
            </a:r>
            <a:br>
              <a:rPr lang="en-US" sz="3200" dirty="0" smtClean="0"/>
            </a:br>
            <a:r>
              <a:rPr lang="en-US" sz="3200" dirty="0" smtClean="0"/>
              <a:t>such as mulch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Removing pests </a:t>
            </a:r>
            <a:br>
              <a:rPr lang="en-US" sz="3200" dirty="0" smtClean="0"/>
            </a:br>
            <a:r>
              <a:rPr lang="en-US" sz="3200" dirty="0" smtClean="0"/>
              <a:t>by hand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Trapping pests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96" y="4038600"/>
            <a:ext cx="4289404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752600"/>
            <a:ext cx="8305800" cy="3733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Habitat modification:</a:t>
            </a:r>
          </a:p>
          <a:p>
            <a:r>
              <a:rPr lang="en-US" sz="3200" dirty="0" smtClean="0"/>
              <a:t>To survive, pests </a:t>
            </a:r>
            <a:r>
              <a:rPr lang="en-US" sz="3200" dirty="0" smtClean="0"/>
              <a:t>need:</a:t>
            </a:r>
          </a:p>
          <a:p>
            <a:pPr lvl="1"/>
            <a:r>
              <a:rPr lang="en-US" dirty="0" smtClean="0"/>
              <a:t>Food</a:t>
            </a:r>
            <a:endParaRPr lang="en-US" dirty="0"/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Supportive </a:t>
            </a:r>
            <a:r>
              <a:rPr lang="en-US" dirty="0" smtClean="0"/>
              <a:t>environment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Removing vegetation </a:t>
            </a:r>
            <a:r>
              <a:rPr lang="en-US" dirty="0" smtClean="0"/>
              <a:t>near buildings decreases rodent habitat; eliminating standing water reduces mosquito breeding </a:t>
            </a:r>
            <a:r>
              <a:rPr lang="en-US" dirty="0" smtClean="0"/>
              <a:t>sites; thinning </a:t>
            </a:r>
            <a:r>
              <a:rPr lang="en-US" dirty="0" smtClean="0"/>
              <a:t>branches improves air circulation and </a:t>
            </a:r>
            <a:r>
              <a:rPr lang="en-US" dirty="0" smtClean="0"/>
              <a:t>reduces </a:t>
            </a:r>
            <a:r>
              <a:rPr lang="en-US" dirty="0" smtClean="0"/>
              <a:t>disease </a:t>
            </a:r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67" y="1516698"/>
            <a:ext cx="4275995" cy="30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3505200" cy="487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Barriers</a:t>
            </a:r>
            <a:endParaRPr lang="en-US" sz="2800" dirty="0" smtClean="0"/>
          </a:p>
          <a:p>
            <a:r>
              <a:rPr lang="en-US" sz="2800" dirty="0" smtClean="0"/>
              <a:t>Landscape </a:t>
            </a:r>
            <a:r>
              <a:rPr lang="en-US" sz="2800" dirty="0" smtClean="0"/>
              <a:t>fabric</a:t>
            </a:r>
          </a:p>
          <a:p>
            <a:r>
              <a:rPr lang="en-US" sz="2800" dirty="0" smtClean="0"/>
              <a:t>Degradable </a:t>
            </a:r>
            <a:r>
              <a:rPr lang="en-US" sz="2800" dirty="0" smtClean="0"/>
              <a:t>cardboard </a:t>
            </a:r>
            <a:br>
              <a:rPr lang="en-US" sz="2800" dirty="0" smtClean="0"/>
            </a:br>
            <a:r>
              <a:rPr lang="en-US" sz="2800" dirty="0" smtClean="0"/>
              <a:t>or </a:t>
            </a:r>
            <a:r>
              <a:rPr lang="en-US" sz="2800" dirty="0" smtClean="0"/>
              <a:t>newspaper</a:t>
            </a:r>
            <a:endParaRPr lang="en-US" sz="2800" dirty="0" smtClean="0"/>
          </a:p>
          <a:p>
            <a:r>
              <a:rPr lang="en-US" sz="2800" dirty="0" smtClean="0"/>
              <a:t>Monitor mulch as it can be a </a:t>
            </a:r>
            <a:r>
              <a:rPr lang="en-US" sz="2800" dirty="0" smtClean="0"/>
              <a:t>good </a:t>
            </a:r>
            <a:r>
              <a:rPr lang="en-US" sz="2800" dirty="0" smtClean="0"/>
              <a:t>habitat for some pests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334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Netting can prevent wildlife from feeding plants, and can be invisible from a distance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33" y="2090680"/>
            <a:ext cx="4572000" cy="324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8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8848" y="1676400"/>
            <a:ext cx="8150352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Removing pests by hand</a:t>
            </a:r>
          </a:p>
          <a:p>
            <a:r>
              <a:rPr lang="en-US" sz="3200" dirty="0" smtClean="0"/>
              <a:t>May </a:t>
            </a:r>
            <a:r>
              <a:rPr lang="en-US" sz="3200" dirty="0" smtClean="0"/>
              <a:t>be the safest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most </a:t>
            </a:r>
            <a:r>
              <a:rPr lang="en-US" sz="3200" dirty="0" smtClean="0"/>
              <a:t>economical</a:t>
            </a:r>
            <a:endParaRPr lang="en-US" sz="3200" dirty="0"/>
          </a:p>
          <a:p>
            <a:r>
              <a:rPr lang="en-US" sz="3200" dirty="0" smtClean="0"/>
              <a:t>Use </a:t>
            </a:r>
            <a:r>
              <a:rPr lang="en-US" sz="3200" dirty="0" smtClean="0"/>
              <a:t>care and protective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gloves </a:t>
            </a:r>
            <a:r>
              <a:rPr lang="en-US" sz="3200" dirty="0" smtClean="0"/>
              <a:t>with poisonous </a:t>
            </a:r>
            <a:r>
              <a:rPr lang="en-US" sz="3200" dirty="0" smtClean="0"/>
              <a:t>species</a:t>
            </a: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Trapping</a:t>
            </a:r>
          </a:p>
          <a:p>
            <a:r>
              <a:rPr lang="en-US" sz="3200" dirty="0" smtClean="0"/>
              <a:t>Many traps are </a:t>
            </a:r>
            <a:r>
              <a:rPr lang="en-US" sz="3200" dirty="0" smtClean="0"/>
              <a:t>available</a:t>
            </a:r>
            <a:endParaRPr lang="en-US" sz="3200" dirty="0" smtClean="0"/>
          </a:p>
          <a:p>
            <a:r>
              <a:rPr lang="en-US" sz="3200" dirty="0" smtClean="0"/>
              <a:t>Note that some traps can attract more insects to the areas, e.g., Japanese beetle traps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723900"/>
            <a:ext cx="3539609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2679" y="398530"/>
            <a:ext cx="108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Poison ivy</a:t>
            </a:r>
            <a:endParaRPr lang="en-US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5815" y="1760478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Clr>
                <a:srgbClr val="FF990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ysClr val="windowText" lastClr="000000"/>
                </a:solidFill>
              </a:rPr>
              <a:t>Place traps in inaccessible areas </a:t>
            </a:r>
            <a:endParaRPr lang="en-US" sz="3200" dirty="0" smtClean="0">
              <a:solidFill>
                <a:sysClr val="windowText" lastClr="000000"/>
              </a:solidFill>
            </a:endParaRPr>
          </a:p>
          <a:p>
            <a:pPr lvl="1" indent="-457200">
              <a:buClr>
                <a:srgbClr val="FF990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ysClr val="windowText" lastClr="000000"/>
                </a:solidFill>
              </a:rPr>
              <a:t>Use </a:t>
            </a:r>
            <a:r>
              <a:rPr lang="en-US" sz="3200" b="1" dirty="0" smtClean="0">
                <a:solidFill>
                  <a:sysClr val="windowText" lastClr="000000"/>
                </a:solidFill>
              </a:rPr>
              <a:t>tamper-resistant </a:t>
            </a:r>
            <a:r>
              <a:rPr lang="en-US" sz="3200" b="1" dirty="0" smtClean="0">
                <a:solidFill>
                  <a:sysClr val="windowText" lastClr="000000"/>
                </a:solidFill>
              </a:rPr>
              <a:t>stations</a:t>
            </a:r>
          </a:p>
          <a:p>
            <a:pPr lvl="1" indent="-457200">
              <a:buClr>
                <a:srgbClr val="FF990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ysClr val="windowText" lastClr="000000"/>
                </a:solidFill>
              </a:rPr>
              <a:t>Involve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students in the IPM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program, get them invested</a:t>
            </a:r>
          </a:p>
          <a:p>
            <a:pPr lvl="1" indent="-457200">
              <a:buClr>
                <a:srgbClr val="FF9900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sz="3200" dirty="0" smtClean="0">
                <a:solidFill>
                  <a:sysClr val="windowText" lastClr="000000"/>
                </a:solidFill>
              </a:rPr>
              <a:t>Trap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placement is crucial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5608" y="6273800"/>
            <a:ext cx="234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Tamper-resistant station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46" y="2738630"/>
            <a:ext cx="2603002" cy="39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Using living organisms </a:t>
            </a:r>
            <a:r>
              <a:rPr lang="en-US" sz="3200" dirty="0" smtClean="0"/>
              <a:t>to naturally </a:t>
            </a:r>
            <a:r>
              <a:rPr lang="en-US" sz="3200" dirty="0" smtClean="0"/>
              <a:t>suppress pest populations</a:t>
            </a:r>
          </a:p>
          <a:p>
            <a:r>
              <a:rPr lang="en-US" sz="3200" dirty="0" smtClean="0"/>
              <a:t>Biological controls usually </a:t>
            </a:r>
            <a:r>
              <a:rPr lang="en-US" sz="3500" dirty="0" smtClean="0"/>
              <a:t>target</a:t>
            </a:r>
            <a:r>
              <a:rPr lang="en-US" sz="3200" dirty="0" smtClean="0"/>
              <a:t> specific pests </a:t>
            </a:r>
            <a:br>
              <a:rPr lang="en-US" sz="3200" dirty="0" smtClean="0"/>
            </a:br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38" y="1905000"/>
            <a:ext cx="4480561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4496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Pallid bat with scorpion - Bat Conservation International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869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3959352" cy="2743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Many species of birds, bats and insects </a:t>
            </a:r>
            <a:r>
              <a:rPr lang="en-US" sz="3200" dirty="0" smtClean="0"/>
              <a:t>act </a:t>
            </a:r>
            <a:r>
              <a:rPr lang="en-US" sz="3200" dirty="0" smtClean="0"/>
              <a:t>as biological control agents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Beneficial </a:t>
            </a:r>
            <a:br>
              <a:rPr lang="en-US" sz="3200" dirty="0" smtClean="0"/>
            </a:br>
            <a:r>
              <a:rPr lang="en-US" sz="3200" dirty="0" smtClean="0"/>
              <a:t>organisms </a:t>
            </a:r>
            <a:endParaRPr lang="en-US" sz="3200" dirty="0" smtClean="0"/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33600" y="243393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Lady beetles are familiar beneficial insects, they feed almost exclusively on soft-bodied insects and insect eggs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0"/>
            <a:ext cx="4802124" cy="32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0772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Maintaining or increasing the number of beneficial </a:t>
            </a:r>
            <a:r>
              <a:rPr lang="en-US" sz="3200" dirty="0" smtClean="0"/>
              <a:t>organisms</a:t>
            </a:r>
            <a:endParaRPr lang="en-US" sz="3200" dirty="0" smtClean="0"/>
          </a:p>
          <a:p>
            <a:r>
              <a:rPr lang="en-US" sz="3200" dirty="0" smtClean="0"/>
              <a:t>Flowering </a:t>
            </a:r>
            <a:r>
              <a:rPr lang="en-US" sz="3200" dirty="0" smtClean="0"/>
              <a:t>plants in the landscape can attract and support beneficial organisms </a:t>
            </a:r>
            <a:endParaRPr lang="en-US" sz="3200" dirty="0" smtClean="0"/>
          </a:p>
          <a:p>
            <a:r>
              <a:rPr lang="en-US" sz="3200" dirty="0" smtClean="0"/>
              <a:t>Avoid </a:t>
            </a:r>
            <a:r>
              <a:rPr lang="en-US" sz="3200" dirty="0" smtClean="0"/>
              <a:t>placing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plants that attract </a:t>
            </a:r>
            <a:br>
              <a:rPr lang="en-US" sz="3200" dirty="0" smtClean="0"/>
            </a:br>
            <a:r>
              <a:rPr lang="en-US" sz="3200" dirty="0" smtClean="0"/>
              <a:t>stinging </a:t>
            </a:r>
            <a:r>
              <a:rPr lang="en-US" sz="3200" dirty="0" smtClean="0"/>
              <a:t>insects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along </a:t>
            </a:r>
            <a:r>
              <a:rPr lang="en-US" sz="3200" dirty="0" smtClean="0"/>
              <a:t>walkways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 </a:t>
            </a:r>
            <a:r>
              <a:rPr lang="en-US" sz="3200" dirty="0" smtClean="0"/>
              <a:t>near entryways</a:t>
            </a:r>
          </a:p>
          <a:p>
            <a:endParaRPr lang="en-US" sz="3200" dirty="0" smtClean="0"/>
          </a:p>
          <a:p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34890"/>
            <a:ext cx="4571999" cy="30366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610600" cy="4495800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Describe the zone management approach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principles behind sustainable landscapes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Cultural controls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Physical controls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Biological </a:t>
            </a:r>
            <a:r>
              <a:rPr lang="en-US" sz="3200" dirty="0"/>
              <a:t>c</a:t>
            </a:r>
            <a:r>
              <a:rPr lang="en-US" sz="3200" dirty="0" smtClean="0"/>
              <a:t>ontrols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Explain the importance of landscaping practices specific to pest exclusion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Explain sound pruning practices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Pesticides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May be used in specific situations when other methods do not provide adequate control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Post signs</a:t>
            </a:r>
            <a:endParaRPr lang="en-US" sz="32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327400"/>
            <a:ext cx="52578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96" y="2438400"/>
            <a:ext cx="4377104" cy="44196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7848" y="1600200"/>
            <a:ext cx="8458200" cy="5257800"/>
          </a:xfrm>
        </p:spPr>
        <p:txBody>
          <a:bodyPr>
            <a:noAutofit/>
          </a:bodyPr>
          <a:lstStyle/>
          <a:p>
            <a:r>
              <a:rPr lang="en-US" sz="3000" dirty="0" smtClean="0"/>
              <a:t>Some pesticides are lethal to biological </a:t>
            </a:r>
            <a:r>
              <a:rPr lang="en-US" sz="3000" dirty="0" smtClean="0"/>
              <a:t>controls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Treat when populations reach action thresholds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Time </a:t>
            </a:r>
            <a:r>
              <a:rPr lang="en-US" sz="3000" dirty="0"/>
              <a:t>treatments to be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least </a:t>
            </a:r>
            <a:r>
              <a:rPr lang="en-US" sz="3000" dirty="0"/>
              <a:t>disruptive to </a:t>
            </a:r>
            <a:r>
              <a:rPr lang="en-US" sz="3000" dirty="0" err="1" smtClean="0"/>
              <a:t>beneficials</a:t>
            </a:r>
            <a:endParaRPr lang="en-US" sz="30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Avoid broad-spectrum </a:t>
            </a:r>
            <a:r>
              <a:rPr lang="en-US" sz="3000" dirty="0" smtClean="0"/>
              <a:t>insecticides </a:t>
            </a:r>
            <a:endParaRPr lang="en-US" sz="3000" dirty="0" smtClean="0"/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Select targeted, </a:t>
            </a:r>
            <a:r>
              <a:rPr lang="en-US" sz="3000" dirty="0" smtClean="0"/>
              <a:t>least-risk </a:t>
            </a:r>
            <a:br>
              <a:rPr lang="en-US" sz="3000" dirty="0" smtClean="0"/>
            </a:br>
            <a:r>
              <a:rPr lang="en-US" sz="3000" dirty="0" smtClean="0"/>
              <a:t>pesticides formulated </a:t>
            </a:r>
            <a:br>
              <a:rPr lang="en-US" sz="3000" dirty="0" smtClean="0"/>
            </a:br>
            <a:r>
              <a:rPr lang="en-US" sz="3000" dirty="0" smtClean="0"/>
              <a:t>for the </a:t>
            </a:r>
            <a:r>
              <a:rPr lang="en-US" sz="3000" dirty="0" smtClean="0"/>
              <a:t>target pest</a:t>
            </a:r>
          </a:p>
          <a:p>
            <a:endParaRPr lang="en-US" sz="3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153400" cy="5181600"/>
          </a:xfrm>
        </p:spPr>
        <p:txBody>
          <a:bodyPr>
            <a:normAutofit/>
          </a:bodyPr>
          <a:lstStyle/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A p</a:t>
            </a:r>
            <a:r>
              <a:rPr lang="en-US" sz="3200" dirty="0" smtClean="0"/>
              <a:t>esticide </a:t>
            </a:r>
            <a:r>
              <a:rPr lang="en-US" sz="3200" dirty="0" smtClean="0"/>
              <a:t>applicator license may be </a:t>
            </a:r>
            <a:r>
              <a:rPr lang="en-US" sz="3200" dirty="0" smtClean="0"/>
              <a:t>required</a:t>
            </a:r>
            <a:endParaRPr lang="en-US" sz="3200" dirty="0" smtClean="0"/>
          </a:p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Be in </a:t>
            </a:r>
            <a:r>
              <a:rPr lang="en-US" sz="3200" dirty="0" smtClean="0"/>
              <a:t>compliance with local, state and federal laws (which change over time)</a:t>
            </a:r>
          </a:p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Follow guidelines in your school </a:t>
            </a:r>
            <a:br>
              <a:rPr lang="en-US" sz="3200" dirty="0" smtClean="0"/>
            </a:br>
            <a:r>
              <a:rPr lang="en-US" sz="3200" dirty="0" smtClean="0"/>
              <a:t>district IPM policy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plan </a:t>
            </a:r>
            <a:br>
              <a:rPr lang="en-US" sz="3200" dirty="0" smtClean="0"/>
            </a:br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533400" y="228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When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Times New Roman" pitchFamily="18" charset="0"/>
              </a:rPr>
              <a:t>Using Pesticides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21443"/>
            <a:ext cx="4495800" cy="28365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622007"/>
            <a:ext cx="5599749" cy="423599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5715000" cy="4419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Know your plants</a:t>
            </a:r>
          </a:p>
          <a:p>
            <a:r>
              <a:rPr lang="en-US" sz="3200" dirty="0" smtClean="0"/>
              <a:t>Tolerance level for </a:t>
            </a:r>
            <a:br>
              <a:rPr lang="en-US" sz="3200" dirty="0" smtClean="0"/>
            </a:br>
            <a:r>
              <a:rPr lang="en-US" sz="3200" dirty="0" smtClean="0"/>
              <a:t>common problems</a:t>
            </a:r>
          </a:p>
          <a:p>
            <a:r>
              <a:rPr lang="en-US" sz="3200" dirty="0" smtClean="0"/>
              <a:t>Landscape preparation</a:t>
            </a:r>
          </a:p>
          <a:p>
            <a:r>
              <a:rPr lang="en-US" sz="3200" dirty="0" smtClean="0"/>
              <a:t>Mulch</a:t>
            </a:r>
          </a:p>
          <a:p>
            <a:r>
              <a:rPr lang="en-US" sz="3200" dirty="0" smtClean="0"/>
              <a:t>Pruning </a:t>
            </a:r>
          </a:p>
          <a:p>
            <a:r>
              <a:rPr lang="en-US" sz="3200" dirty="0" smtClean="0"/>
              <a:t>Fertilizer</a:t>
            </a:r>
          </a:p>
          <a:p>
            <a:r>
              <a:rPr lang="en-US" sz="3200" dirty="0" smtClean="0"/>
              <a:t>Irrigation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43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Landscaping Practices to Avoid Problems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6075947" y="2971800"/>
            <a:ext cx="3068053" cy="38862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Plants </a:t>
            </a:r>
            <a:r>
              <a:rPr lang="en-US" sz="3200" dirty="0" smtClean="0"/>
              <a:t>should be adapted to existing environmental conditions</a:t>
            </a:r>
          </a:p>
          <a:p>
            <a:r>
              <a:rPr lang="en-US" sz="3200" dirty="0" smtClean="0"/>
              <a:t>Use </a:t>
            </a:r>
            <a:r>
              <a:rPr lang="en-US" sz="3200" dirty="0" smtClean="0"/>
              <a:t>USDA hardiness zones as </a:t>
            </a:r>
            <a:r>
              <a:rPr lang="en-US" sz="3200" dirty="0"/>
              <a:t>a plant selection </a:t>
            </a:r>
            <a:r>
              <a:rPr lang="en-US" sz="3200" dirty="0" smtClean="0"/>
              <a:t>aid </a:t>
            </a:r>
            <a:r>
              <a:rPr lang="en-US" sz="3200" dirty="0" smtClean="0">
                <a:solidFill>
                  <a:srgbClr val="0000FF"/>
                </a:solidFill>
              </a:rPr>
              <a:t>http</a:t>
            </a:r>
            <a:r>
              <a:rPr lang="en-US" sz="3200" dirty="0">
                <a:solidFill>
                  <a:srgbClr val="0000FF"/>
                </a:solidFill>
              </a:rPr>
              <a:t>://</a:t>
            </a:r>
            <a:r>
              <a:rPr lang="en-US" sz="3200" dirty="0" smtClean="0">
                <a:solidFill>
                  <a:srgbClr val="0000FF"/>
                </a:solidFill>
              </a:rPr>
              <a:t>planthardiness.ars.usda.gov</a:t>
            </a:r>
            <a:r>
              <a:rPr lang="en-US" sz="3200" dirty="0" smtClean="0">
                <a:solidFill>
                  <a:srgbClr val="0000FF"/>
                </a:solidFill>
              </a:rPr>
              <a:t>/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err="1" smtClean="0">
                <a:solidFill>
                  <a:srgbClr val="0000FF"/>
                </a:solidFill>
              </a:rPr>
              <a:t>phzmweb</a:t>
            </a:r>
            <a:r>
              <a:rPr lang="en-US" sz="3200" dirty="0" smtClean="0">
                <a:solidFill>
                  <a:srgbClr val="0000FF"/>
                </a:solidFill>
              </a:rPr>
              <a:t>/interactivemap.aspx</a:t>
            </a:r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smtClean="0"/>
              <a:t>Select </a:t>
            </a:r>
            <a:r>
              <a:rPr lang="en-US" sz="3200" dirty="0" smtClean="0"/>
              <a:t>plants </a:t>
            </a:r>
            <a:r>
              <a:rPr lang="en-US" sz="3200" dirty="0" smtClean="0"/>
              <a:t>that are resistant to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common local pest </a:t>
            </a:r>
            <a:r>
              <a:rPr lang="en-US" sz="3200" dirty="0" smtClean="0"/>
              <a:t>problems and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environmental stresses</a:t>
            </a:r>
            <a:endParaRPr lang="en-US" sz="32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712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5181600"/>
          </a:xfrm>
        </p:spPr>
        <p:txBody>
          <a:bodyPr>
            <a:noAutofit/>
          </a:bodyPr>
          <a:lstStyle/>
          <a:p>
            <a:r>
              <a:rPr lang="en-US" sz="3100" dirty="0" smtClean="0"/>
              <a:t>Shrubs should be pruned away from </a:t>
            </a:r>
            <a:r>
              <a:rPr lang="en-US" sz="3100" dirty="0" smtClean="0"/>
              <a:t>buildings</a:t>
            </a:r>
          </a:p>
          <a:p>
            <a:r>
              <a:rPr lang="en-US" sz="3100" dirty="0" smtClean="0"/>
              <a:t>Shape </a:t>
            </a:r>
            <a:r>
              <a:rPr lang="en-US" sz="3100" dirty="0" smtClean="0"/>
              <a:t>so they do not create places for rodents to hide</a:t>
            </a:r>
          </a:p>
          <a:p>
            <a:r>
              <a:rPr lang="en-US" sz="3100" dirty="0" smtClean="0"/>
              <a:t>Keep tree limbs pruned at least six feet away from buildings </a:t>
            </a:r>
          </a:p>
          <a:p>
            <a:r>
              <a:rPr lang="en-US" sz="3100" dirty="0" smtClean="0"/>
              <a:t>Remove vines climbing </a:t>
            </a:r>
            <a:br>
              <a:rPr lang="en-US" sz="3100" dirty="0" smtClean="0"/>
            </a:br>
            <a:r>
              <a:rPr lang="en-US" sz="3100" dirty="0" smtClean="0"/>
              <a:t>on buildings or growing</a:t>
            </a:r>
            <a:br>
              <a:rPr lang="en-US" sz="3100" dirty="0" smtClean="0"/>
            </a:br>
            <a:r>
              <a:rPr lang="en-US" sz="3100" dirty="0" smtClean="0"/>
              <a:t>low to the ground next </a:t>
            </a:r>
            <a:br>
              <a:rPr lang="en-US" sz="3100" dirty="0" smtClean="0"/>
            </a:br>
            <a:r>
              <a:rPr lang="en-US" sz="3100" dirty="0" smtClean="0"/>
              <a:t>to buildings </a:t>
            </a:r>
          </a:p>
          <a:p>
            <a:endParaRPr lang="en-US" sz="3100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533400" y="228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Landscaping Practices to Avoid Problems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37000"/>
            <a:ext cx="3962400" cy="264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0386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Pruning</a:t>
            </a: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Use certified arborists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to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prune trees and shrubs or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trained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staff</a:t>
            </a:r>
            <a:endParaRPr lang="en-US" sz="3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Generally, no more than 25% of tree canopy per year should be removed</a:t>
            </a:r>
          </a:p>
        </p:txBody>
      </p:sp>
      <p:pic>
        <p:nvPicPr>
          <p:cNvPr id="5" name="Picture 4" descr="land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676400"/>
            <a:ext cx="314325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943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Overgrown trees allow easy access to buildings for pests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993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Fertilizing</a:t>
            </a:r>
          </a:p>
          <a:p>
            <a:r>
              <a:rPr lang="en-US" sz="3200" dirty="0" smtClean="0"/>
              <a:t>Fertilize plants only as </a:t>
            </a:r>
            <a:r>
              <a:rPr lang="en-US" sz="3200" dirty="0" smtClean="0"/>
              <a:t>necessary</a:t>
            </a:r>
          </a:p>
          <a:p>
            <a:r>
              <a:rPr lang="en-US" sz="3200" dirty="0" smtClean="0"/>
              <a:t>Use </a:t>
            </a:r>
            <a:r>
              <a:rPr lang="en-US" sz="3200" dirty="0" smtClean="0"/>
              <a:t>slow-release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or </a:t>
            </a:r>
            <a:r>
              <a:rPr lang="en-US" sz="3200" dirty="0" smtClean="0"/>
              <a:t>time-release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nitrogen </a:t>
            </a:r>
            <a:br>
              <a:rPr lang="en-US" sz="3200" dirty="0" smtClean="0"/>
            </a:br>
            <a:r>
              <a:rPr lang="en-US" sz="3200" dirty="0" smtClean="0"/>
              <a:t>fertilizers </a:t>
            </a: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Management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1754" y="3276600"/>
            <a:ext cx="5063646" cy="34121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Irrigating</a:t>
            </a:r>
          </a:p>
          <a:p>
            <a:r>
              <a:rPr lang="en-US" sz="3200" dirty="0" smtClean="0"/>
              <a:t>Soils </a:t>
            </a:r>
            <a:r>
              <a:rPr lang="en-US" sz="3200" dirty="0" smtClean="0"/>
              <a:t>differ </a:t>
            </a:r>
            <a:r>
              <a:rPr lang="en-US" sz="3200" dirty="0" smtClean="0"/>
              <a:t>from school to school and </a:t>
            </a:r>
            <a:r>
              <a:rPr lang="en-US" sz="3200" dirty="0" smtClean="0"/>
              <a:t>within </a:t>
            </a:r>
            <a:r>
              <a:rPr lang="en-US" sz="3200" dirty="0" smtClean="0"/>
              <a:t>a </a:t>
            </a:r>
            <a:r>
              <a:rPr lang="en-US" sz="3200" dirty="0" smtClean="0"/>
              <a:t>site </a:t>
            </a:r>
            <a:endParaRPr lang="en-US" sz="3200" dirty="0"/>
          </a:p>
          <a:p>
            <a:r>
              <a:rPr lang="en-US" sz="3200" dirty="0" smtClean="0"/>
              <a:t>Soils ability </a:t>
            </a:r>
            <a:r>
              <a:rPr lang="en-US" sz="3200" dirty="0" smtClean="0"/>
              <a:t>to accept/hold and move water is </a:t>
            </a:r>
            <a:r>
              <a:rPr lang="en-US" sz="3200" dirty="0" smtClean="0"/>
              <a:t>variable and alters </a:t>
            </a:r>
            <a:r>
              <a:rPr lang="en-US" sz="3200" dirty="0" smtClean="0"/>
              <a:t>irrigation </a:t>
            </a:r>
            <a:r>
              <a:rPr lang="en-US" sz="3200" dirty="0" smtClean="0"/>
              <a:t>needs</a:t>
            </a:r>
            <a:endParaRPr lang="en-US" sz="3200" dirty="0" smtClean="0"/>
          </a:p>
          <a:p>
            <a:r>
              <a:rPr lang="en-US" sz="3200" dirty="0"/>
              <a:t>I</a:t>
            </a:r>
            <a:r>
              <a:rPr lang="en-US" sz="3200" dirty="0" smtClean="0"/>
              <a:t>rrigate early 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morning</a:t>
            </a:r>
            <a:r>
              <a:rPr lang="en-US" sz="3200" dirty="0" smtClean="0"/>
              <a:t>, </a:t>
            </a:r>
            <a:r>
              <a:rPr lang="en-US" sz="3200" dirty="0" smtClean="0"/>
              <a:t>infrequently </a:t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 smtClean="0"/>
              <a:t>with </a:t>
            </a:r>
            <a:r>
              <a:rPr lang="en-US" sz="3200" dirty="0" smtClean="0"/>
              <a:t>longer </a:t>
            </a:r>
            <a:br>
              <a:rPr lang="en-US" sz="3200" dirty="0" smtClean="0"/>
            </a:br>
            <a:r>
              <a:rPr lang="en-US" sz="3200" dirty="0" smtClean="0"/>
              <a:t>durations</a:t>
            </a:r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273062"/>
            <a:ext cx="3886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1413" y="1624571"/>
            <a:ext cx="8437944" cy="5081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prune:</a:t>
            </a:r>
          </a:p>
          <a:p>
            <a:pPr lvl="1"/>
            <a:r>
              <a:rPr lang="en-US" sz="2800" dirty="0" smtClean="0"/>
              <a:t>Maintaining plant </a:t>
            </a:r>
            <a:r>
              <a:rPr lang="en-US" sz="2800" dirty="0" smtClean="0"/>
              <a:t>health</a:t>
            </a:r>
            <a:endParaRPr lang="en-US" sz="2800" dirty="0" smtClean="0"/>
          </a:p>
          <a:p>
            <a:pPr lvl="1"/>
            <a:r>
              <a:rPr lang="en-US" sz="2800" dirty="0" smtClean="0"/>
              <a:t>Safety</a:t>
            </a:r>
          </a:p>
          <a:p>
            <a:pPr lvl="1"/>
            <a:r>
              <a:rPr lang="en-US" sz="2800" dirty="0" smtClean="0"/>
              <a:t>Renovating </a:t>
            </a:r>
            <a:r>
              <a:rPr lang="en-US" sz="2800" dirty="0" smtClean="0"/>
              <a:t>or </a:t>
            </a:r>
            <a:r>
              <a:rPr lang="en-US" sz="2800" dirty="0" smtClean="0"/>
              <a:t>rejuvenating</a:t>
            </a:r>
            <a:endParaRPr lang="en-US" sz="2800" dirty="0" smtClean="0"/>
          </a:p>
          <a:p>
            <a:pPr lvl="1"/>
            <a:r>
              <a:rPr lang="en-US" sz="2800" dirty="0" smtClean="0"/>
              <a:t>Formal hedges require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continuous </a:t>
            </a:r>
            <a:r>
              <a:rPr lang="en-US" sz="2800" dirty="0" smtClean="0"/>
              <a:t>pruning to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maintain </a:t>
            </a:r>
            <a:r>
              <a:rPr lang="en-US" sz="2800" dirty="0" smtClean="0"/>
              <a:t>their size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shape</a:t>
            </a: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Zone Management Approach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531352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Classifying landscape sites: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Using a map of your school grounds, divide it into zones - high, medium and low maintenance  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Exclude </a:t>
            </a:r>
            <a:r>
              <a:rPr lang="en-US" sz="3000" dirty="0" smtClean="0"/>
              <a:t>high-</a:t>
            </a:r>
            <a:br>
              <a:rPr lang="en-US" sz="3000" dirty="0" smtClean="0"/>
            </a:br>
            <a:r>
              <a:rPr lang="en-US" sz="3000" dirty="0" smtClean="0"/>
              <a:t>maintenance </a:t>
            </a:r>
            <a:r>
              <a:rPr lang="en-US" sz="3000" dirty="0" smtClean="0"/>
              <a:t>plants</a:t>
            </a:r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00400"/>
            <a:ext cx="3405187" cy="3405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Practices -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59765"/>
            <a:ext cx="8486130" cy="4893435"/>
          </a:xfrm>
        </p:spPr>
        <p:txBody>
          <a:bodyPr>
            <a:noAutofit/>
          </a:bodyPr>
          <a:lstStyle/>
          <a:p>
            <a:r>
              <a:rPr lang="en-US" dirty="0" smtClean="0"/>
              <a:t>Maintain </a:t>
            </a:r>
            <a:r>
              <a:rPr lang="en-US" dirty="0"/>
              <a:t>health of tree: </a:t>
            </a:r>
            <a:endParaRPr lang="en-US" dirty="0" smtClean="0"/>
          </a:p>
          <a:p>
            <a:pPr marL="320040" lvl="1" indent="0">
              <a:buNone/>
            </a:pPr>
            <a:r>
              <a:rPr lang="en-US" dirty="0" smtClean="0"/>
              <a:t>a</a:t>
            </a:r>
            <a:r>
              <a:rPr lang="en-US" dirty="0"/>
              <a:t>) </a:t>
            </a:r>
            <a:r>
              <a:rPr lang="en-US" dirty="0" smtClean="0"/>
              <a:t>Remove </a:t>
            </a:r>
            <a:r>
              <a:rPr lang="en-US" dirty="0"/>
              <a:t>all dead, dying, and diseased </a:t>
            </a:r>
            <a:r>
              <a:rPr lang="en-US" dirty="0" smtClean="0"/>
              <a:t>limbs</a:t>
            </a:r>
            <a:br>
              <a:rPr lang="en-US" dirty="0" smtClean="0"/>
            </a:br>
            <a:r>
              <a:rPr lang="en-US" dirty="0" smtClean="0"/>
              <a:t>b</a:t>
            </a:r>
            <a:r>
              <a:rPr lang="en-US" dirty="0"/>
              <a:t>) </a:t>
            </a:r>
            <a:r>
              <a:rPr lang="en-US" dirty="0" smtClean="0"/>
              <a:t>Remove </a:t>
            </a:r>
            <a:r>
              <a:rPr lang="en-US" dirty="0"/>
              <a:t>crossovers</a:t>
            </a:r>
            <a:r>
              <a:rPr lang="en-US" dirty="0" smtClean="0"/>
              <a:t>, which </a:t>
            </a:r>
            <a:r>
              <a:rPr lang="en-US" dirty="0"/>
              <a:t>can rub together and damage limbs and harbor </a:t>
            </a:r>
            <a:r>
              <a:rPr lang="en-US" dirty="0" smtClean="0"/>
              <a:t>disease </a:t>
            </a:r>
            <a:br>
              <a:rPr lang="en-US" dirty="0" smtClean="0"/>
            </a:br>
            <a:r>
              <a:rPr lang="en-US" dirty="0" smtClean="0"/>
              <a:t>c</a:t>
            </a:r>
            <a:r>
              <a:rPr lang="en-US" dirty="0"/>
              <a:t>) </a:t>
            </a:r>
            <a:r>
              <a:rPr lang="en-US" dirty="0" smtClean="0"/>
              <a:t>Remove </a:t>
            </a:r>
            <a:r>
              <a:rPr lang="en-US" dirty="0" smtClean="0"/>
              <a:t>hazardous branches </a:t>
            </a:r>
            <a:r>
              <a:rPr lang="en-US" dirty="0"/>
              <a:t>before they </a:t>
            </a:r>
            <a:r>
              <a:rPr lang="en-US" dirty="0" smtClean="0"/>
              <a:t>fall</a:t>
            </a:r>
            <a:br>
              <a:rPr lang="en-US" dirty="0" smtClean="0"/>
            </a:br>
            <a:r>
              <a:rPr lang="en-US" dirty="0" smtClean="0"/>
              <a:t>d</a:t>
            </a:r>
            <a:r>
              <a:rPr lang="en-US" dirty="0"/>
              <a:t>) </a:t>
            </a:r>
            <a:r>
              <a:rPr lang="en-US" dirty="0" err="1" smtClean="0"/>
              <a:t>Rorrect</a:t>
            </a:r>
            <a:r>
              <a:rPr lang="en-US" dirty="0" smtClean="0"/>
              <a:t> </a:t>
            </a:r>
            <a:r>
              <a:rPr lang="en-US" dirty="0"/>
              <a:t>and repair </a:t>
            </a:r>
            <a:r>
              <a:rPr lang="en-US" dirty="0" smtClean="0"/>
              <a:t>damage</a:t>
            </a:r>
            <a:endParaRPr lang="en-US" dirty="0"/>
          </a:p>
          <a:p>
            <a:r>
              <a:rPr lang="en-US" dirty="0" smtClean="0"/>
              <a:t>Raise </a:t>
            </a:r>
            <a:r>
              <a:rPr lang="en-US" dirty="0"/>
              <a:t>the canopy </a:t>
            </a:r>
          </a:p>
          <a:p>
            <a:r>
              <a:rPr lang="en-US" dirty="0" smtClean="0"/>
              <a:t>Rejuvenate </a:t>
            </a:r>
            <a:r>
              <a:rPr lang="en-US" dirty="0"/>
              <a:t>the tree </a:t>
            </a:r>
            <a:r>
              <a:rPr lang="en-US" dirty="0" smtClean="0"/>
              <a:t>(</a:t>
            </a:r>
            <a:r>
              <a:rPr lang="en-US" dirty="0"/>
              <a:t>remove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 </a:t>
            </a:r>
            <a:r>
              <a:rPr lang="en-US" dirty="0"/>
              <a:t>more than 1/3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the wood in one year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66492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5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Practices -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39"/>
          <a:stretch/>
        </p:blipFill>
        <p:spPr>
          <a:xfrm flipH="1">
            <a:off x="3810000" y="3182352"/>
            <a:ext cx="5257800" cy="39042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7997952" cy="5181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Improve </a:t>
            </a:r>
            <a:r>
              <a:rPr lang="en-US" sz="3200" dirty="0"/>
              <a:t>the aesthetic quality of the tree </a:t>
            </a:r>
          </a:p>
          <a:p>
            <a:r>
              <a:rPr lang="en-US" sz="3200" dirty="0" smtClean="0"/>
              <a:t>Slow </a:t>
            </a:r>
            <a:r>
              <a:rPr lang="en-US" sz="3200" dirty="0"/>
              <a:t>the tree’s </a:t>
            </a:r>
            <a:r>
              <a:rPr lang="en-US" sz="3200" dirty="0" smtClean="0"/>
              <a:t>growth</a:t>
            </a:r>
            <a:endParaRPr lang="en-US" sz="3200" dirty="0"/>
          </a:p>
          <a:p>
            <a:r>
              <a:rPr lang="en-US" sz="3200" dirty="0" smtClean="0"/>
              <a:t>Fruit </a:t>
            </a:r>
            <a:r>
              <a:rPr lang="en-US" sz="3200" dirty="0"/>
              <a:t>trees: </a:t>
            </a:r>
            <a:endParaRPr lang="en-US" sz="3200" dirty="0" smtClean="0"/>
          </a:p>
          <a:p>
            <a:pPr lvl="1"/>
            <a:r>
              <a:rPr lang="en-US" sz="2800" dirty="0" smtClean="0"/>
              <a:t>Increase </a:t>
            </a:r>
            <a:r>
              <a:rPr lang="en-US" sz="2800" dirty="0"/>
              <a:t>fruit </a:t>
            </a:r>
            <a:r>
              <a:rPr lang="en-US" sz="2800" dirty="0" smtClean="0"/>
              <a:t>production</a:t>
            </a:r>
          </a:p>
          <a:p>
            <a:pPr lvl="1"/>
            <a:r>
              <a:rPr lang="en-US" sz="2800" dirty="0" smtClean="0"/>
              <a:t>Develop </a:t>
            </a:r>
            <a:r>
              <a:rPr lang="en-US" sz="2800" dirty="0"/>
              <a:t>strong 45-degree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angles </a:t>
            </a:r>
            <a:r>
              <a:rPr lang="en-US" sz="2800" dirty="0"/>
              <a:t>to support fruit </a:t>
            </a:r>
            <a:r>
              <a:rPr lang="en-US" sz="2800" dirty="0" smtClean="0"/>
              <a:t>load</a:t>
            </a:r>
          </a:p>
          <a:p>
            <a:pPr lvl="1"/>
            <a:r>
              <a:rPr lang="en-US" sz="2800" dirty="0" smtClean="0"/>
              <a:t>Remove </a:t>
            </a:r>
            <a:r>
              <a:rPr lang="en-US" sz="2800" dirty="0"/>
              <a:t>limbs that grow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down </a:t>
            </a:r>
            <a:r>
              <a:rPr lang="en-US" sz="2800" dirty="0"/>
              <a:t>or straight </a:t>
            </a:r>
            <a:r>
              <a:rPr lang="en-US" sz="2800" dirty="0" smtClean="0"/>
              <a:t>up</a:t>
            </a:r>
          </a:p>
          <a:p>
            <a:pPr lvl="1"/>
            <a:r>
              <a:rPr lang="en-US" sz="2800" dirty="0" smtClean="0"/>
              <a:t>Maintain </a:t>
            </a:r>
            <a:r>
              <a:rPr lang="en-US" sz="2800" dirty="0"/>
              <a:t>tree </a:t>
            </a:r>
            <a:r>
              <a:rPr lang="en-US" sz="2800" dirty="0" smtClean="0"/>
              <a:t>size</a:t>
            </a:r>
          </a:p>
          <a:p>
            <a:pPr lvl="1"/>
            <a:r>
              <a:rPr lang="nl-NL" sz="2800" dirty="0" smtClean="0"/>
              <a:t>Maintain </a:t>
            </a:r>
            <a:r>
              <a:rPr lang="nl-NL" sz="2800" dirty="0"/>
              <a:t>fruit </a:t>
            </a:r>
            <a:r>
              <a:rPr lang="nl-NL" sz="2800" dirty="0" smtClean="0"/>
              <a:t>spurs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99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240" y="3886788"/>
            <a:ext cx="3345808" cy="2841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00" y="4069345"/>
            <a:ext cx="3461500" cy="278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Types of Pruning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7325" y="1538311"/>
            <a:ext cx="4098475" cy="2728889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Heading Cuts</a:t>
            </a:r>
            <a:r>
              <a:rPr lang="en-US" dirty="0" smtClean="0"/>
              <a:t>: </a:t>
            </a:r>
            <a:r>
              <a:rPr lang="en-US" dirty="0"/>
              <a:t>Several buds left on the </a:t>
            </a:r>
            <a:r>
              <a:rPr lang="en-US" dirty="0" smtClean="0"/>
              <a:t>cut branch </a:t>
            </a:r>
            <a:r>
              <a:rPr lang="en-US" dirty="0"/>
              <a:t>grow, making denser, more </a:t>
            </a:r>
            <a:r>
              <a:rPr lang="en-US" dirty="0" smtClean="0"/>
              <a:t>compact foliage </a:t>
            </a:r>
            <a:r>
              <a:rPr lang="en-US" dirty="0"/>
              <a:t>on more </a:t>
            </a:r>
            <a:r>
              <a:rPr lang="en-US" dirty="0" smtClean="0"/>
              <a:t>branches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67573" y="1503719"/>
            <a:ext cx="4351957" cy="261108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Thinning Cuts</a:t>
            </a:r>
            <a:r>
              <a:rPr lang="en-US" dirty="0" smtClean="0"/>
              <a:t>: </a:t>
            </a:r>
            <a:r>
              <a:rPr lang="en-US" dirty="0"/>
              <a:t>Branches are </a:t>
            </a:r>
            <a:r>
              <a:rPr lang="en-US" dirty="0" smtClean="0"/>
              <a:t>removed entirely</a:t>
            </a:r>
            <a:r>
              <a:rPr lang="en-US" dirty="0"/>
              <a:t>, leaving no buds to </a:t>
            </a:r>
            <a:r>
              <a:rPr lang="en-US" dirty="0" smtClean="0"/>
              <a:t>grow</a:t>
            </a:r>
          </a:p>
          <a:p>
            <a:r>
              <a:rPr lang="en-US" dirty="0" smtClean="0"/>
              <a:t>Energy </a:t>
            </a:r>
            <a:r>
              <a:rPr lang="en-US" dirty="0"/>
              <a:t>is diverted into remaining branches</a:t>
            </a:r>
            <a:r>
              <a:rPr lang="en-US" dirty="0" smtClean="0"/>
              <a:t>, which </a:t>
            </a:r>
            <a:r>
              <a:rPr lang="en-US" dirty="0"/>
              <a:t>grow more </a:t>
            </a:r>
            <a:r>
              <a:rPr lang="en-US" dirty="0" smtClean="0"/>
              <a:t>vigorously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01463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Angle of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805351"/>
          </a:xfrm>
        </p:spPr>
        <p:txBody>
          <a:bodyPr>
            <a:normAutofit/>
          </a:bodyPr>
          <a:lstStyle/>
          <a:p>
            <a:r>
              <a:rPr lang="en-US" dirty="0" smtClean="0"/>
              <a:t>Always make cuts close to a node</a:t>
            </a:r>
            <a:br>
              <a:rPr lang="en-US" dirty="0" smtClean="0"/>
            </a:br>
            <a:r>
              <a:rPr lang="en-US" dirty="0" smtClean="0"/>
              <a:t>Branches grow </a:t>
            </a:r>
            <a:r>
              <a:rPr lang="en-US" dirty="0"/>
              <a:t>only at these </a:t>
            </a:r>
            <a:r>
              <a:rPr lang="en-US" dirty="0" smtClean="0"/>
              <a:t>nodes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90601" y="3048000"/>
            <a:ext cx="7239000" cy="3352800"/>
            <a:chOff x="923662" y="3709408"/>
            <a:chExt cx="6768193" cy="2571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662" y="3709408"/>
              <a:ext cx="6768193" cy="24965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53482" y="5911334"/>
              <a:ext cx="12699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 correct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441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470400"/>
            <a:ext cx="6350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Placement of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349157" cy="3352800"/>
          </a:xfrm>
        </p:spPr>
        <p:txBody>
          <a:bodyPr>
            <a:normAutofit/>
          </a:bodyPr>
          <a:lstStyle/>
          <a:p>
            <a:r>
              <a:rPr lang="en-US" dirty="0"/>
              <a:t>Prune to the lateral bud that will produce </a:t>
            </a:r>
            <a:r>
              <a:rPr lang="en-US" dirty="0" smtClean="0"/>
              <a:t>the branch </a:t>
            </a:r>
            <a:r>
              <a:rPr lang="en-US" dirty="0"/>
              <a:t>you </a:t>
            </a:r>
            <a:r>
              <a:rPr lang="en-US" dirty="0" smtClean="0"/>
              <a:t>want</a:t>
            </a:r>
            <a:endParaRPr lang="en-US" dirty="0" smtClean="0"/>
          </a:p>
          <a:p>
            <a:r>
              <a:rPr lang="en-US" dirty="0" smtClean="0"/>
              <a:t> An </a:t>
            </a:r>
            <a:r>
              <a:rPr lang="en-US" dirty="0"/>
              <a:t>outside bud, pruned with a slanting cut </a:t>
            </a:r>
            <a:r>
              <a:rPr lang="en-US" dirty="0" smtClean="0"/>
              <a:t>just above </a:t>
            </a:r>
            <a:r>
              <a:rPr lang="en-US" dirty="0"/>
              <a:t>the bud, will usually produce an </a:t>
            </a:r>
            <a:r>
              <a:rPr lang="en-US" dirty="0" smtClean="0"/>
              <a:t>outside </a:t>
            </a:r>
            <a:r>
              <a:rPr lang="en-US" dirty="0" smtClean="0"/>
              <a:t>branch</a:t>
            </a:r>
          </a:p>
          <a:p>
            <a:r>
              <a:rPr lang="en-US" dirty="0" smtClean="0"/>
              <a:t>A </a:t>
            </a:r>
            <a:r>
              <a:rPr lang="en-US" dirty="0"/>
              <a:t>flat cut above the bud allows </a:t>
            </a:r>
            <a:r>
              <a:rPr lang="en-US" dirty="0" smtClean="0"/>
              <a:t>two lower </a:t>
            </a:r>
            <a:r>
              <a:rPr lang="en-US" dirty="0"/>
              <a:t>buds to release and grow </a:t>
            </a:r>
            <a:r>
              <a:rPr lang="en-US" dirty="0" smtClean="0"/>
              <a:t>shoots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3435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19" y="2227069"/>
            <a:ext cx="36576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Pruning Thick, Heavy Branches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35030"/>
            <a:ext cx="5164757" cy="5052168"/>
          </a:xfrm>
        </p:spPr>
        <p:txBody>
          <a:bodyPr>
            <a:normAutofit lnSpcReduction="10000"/>
          </a:bodyPr>
          <a:lstStyle/>
          <a:p>
            <a:pPr marL="404813" indent="-404813">
              <a:buNone/>
            </a:pPr>
            <a:r>
              <a:rPr lang="en-US" dirty="0"/>
              <a:t>1. Undercut the bottom of the branch about 1/3 </a:t>
            </a:r>
            <a:r>
              <a:rPr lang="en-US" dirty="0" smtClean="0"/>
              <a:t>of the </a:t>
            </a:r>
            <a:r>
              <a:rPr lang="en-US" dirty="0"/>
              <a:t>way through, 6-12 inches out from the trunk (a</a:t>
            </a:r>
            <a:r>
              <a:rPr lang="en-US" dirty="0" smtClean="0"/>
              <a:t>)</a:t>
            </a:r>
          </a:p>
          <a:p>
            <a:pPr marL="404813" indent="-404813">
              <a:buNone/>
            </a:pPr>
            <a:r>
              <a:rPr lang="en-US" dirty="0" smtClean="0"/>
              <a:t>2</a:t>
            </a:r>
            <a:r>
              <a:rPr lang="en-US" dirty="0"/>
              <a:t>. Make a second cut from the top, about 2-</a:t>
            </a:r>
            <a:r>
              <a:rPr lang="en-US" dirty="0" smtClean="0"/>
              <a:t>inches farther </a:t>
            </a:r>
            <a:r>
              <a:rPr lang="en-US" dirty="0"/>
              <a:t>out from the under-cut, until the branch </a:t>
            </a:r>
            <a:r>
              <a:rPr lang="en-US" dirty="0" smtClean="0"/>
              <a:t>falls away </a:t>
            </a:r>
            <a:r>
              <a:rPr lang="en-US" dirty="0"/>
              <a:t>(b</a:t>
            </a:r>
            <a:r>
              <a:rPr lang="en-US" dirty="0" smtClean="0"/>
              <a:t>)</a:t>
            </a:r>
          </a:p>
          <a:p>
            <a:pPr marL="404813" indent="-404813">
              <a:buNone/>
            </a:pPr>
            <a:r>
              <a:rPr lang="en-US" dirty="0" smtClean="0"/>
              <a:t>3</a:t>
            </a:r>
            <a:r>
              <a:rPr lang="en-US" dirty="0"/>
              <a:t>. Cut back the resulting stub to the branch </a:t>
            </a:r>
            <a:r>
              <a:rPr lang="en-US" dirty="0" smtClean="0"/>
              <a:t>collar (</a:t>
            </a:r>
            <a:r>
              <a:rPr lang="en-US" dirty="0"/>
              <a:t>c) (not flush with the trunk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78975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114800"/>
            <a:ext cx="2743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Prune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676400"/>
            <a:ext cx="8153401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Generally, </a:t>
            </a:r>
            <a:r>
              <a:rPr lang="en-US" dirty="0" smtClean="0"/>
              <a:t>the best time to prune trees is during the dormant </a:t>
            </a:r>
            <a:r>
              <a:rPr lang="en-US" dirty="0" smtClean="0"/>
              <a:t>period </a:t>
            </a:r>
          </a:p>
          <a:p>
            <a:r>
              <a:rPr lang="en-US" dirty="0" smtClean="0"/>
              <a:t>Remove </a:t>
            </a:r>
            <a:r>
              <a:rPr lang="en-US" dirty="0" smtClean="0"/>
              <a:t>dead or diseased branches any time</a:t>
            </a:r>
          </a:p>
          <a:p>
            <a:r>
              <a:rPr lang="en-US" dirty="0" smtClean="0"/>
              <a:t>Pruning done during the dormant season tends to </a:t>
            </a:r>
            <a:r>
              <a:rPr lang="en-US" dirty="0" smtClean="0"/>
              <a:t>invigorate </a:t>
            </a:r>
            <a:r>
              <a:rPr lang="en-US" dirty="0" smtClean="0"/>
              <a:t>tree growth</a:t>
            </a:r>
          </a:p>
          <a:p>
            <a:r>
              <a:rPr lang="en-US" dirty="0" smtClean="0"/>
              <a:t>Pruning done during peak growth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tends </a:t>
            </a:r>
            <a:r>
              <a:rPr lang="en-US" dirty="0" smtClean="0"/>
              <a:t>to slow growth</a:t>
            </a:r>
          </a:p>
          <a:p>
            <a:r>
              <a:rPr lang="en-US" dirty="0" smtClean="0"/>
              <a:t>Generally, berries and tree fruits are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pruned </a:t>
            </a:r>
            <a:r>
              <a:rPr lang="en-US" dirty="0" smtClean="0"/>
              <a:t>November until bloom </a:t>
            </a:r>
          </a:p>
          <a:p>
            <a:r>
              <a:rPr lang="en-US" dirty="0" smtClean="0"/>
              <a:t>Prune blooming ornamentals during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immediately after bloom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58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1289"/>
            <a:ext cx="9144000" cy="3186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to Prune a Shrub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5864" cy="2396993"/>
          </a:xfrm>
        </p:spPr>
        <p:txBody>
          <a:bodyPr>
            <a:normAutofit/>
          </a:bodyPr>
          <a:lstStyle/>
          <a:p>
            <a:r>
              <a:rPr lang="en-US" u="sng" dirty="0" smtClean="0"/>
              <a:t>Selective thinning</a:t>
            </a:r>
            <a:r>
              <a:rPr lang="en-US" dirty="0"/>
              <a:t>: </a:t>
            </a:r>
            <a:r>
              <a:rPr lang="en-US" dirty="0" smtClean="0"/>
              <a:t>removing </a:t>
            </a:r>
            <a:r>
              <a:rPr lang="en-US" dirty="0"/>
              <a:t>branches back to the point of attachment to another </a:t>
            </a:r>
            <a:r>
              <a:rPr lang="en-US" dirty="0" smtClean="0"/>
              <a:t>branch (left), </a:t>
            </a:r>
            <a:r>
              <a:rPr lang="en-US" dirty="0"/>
              <a:t>or to the </a:t>
            </a:r>
            <a:r>
              <a:rPr lang="en-US" dirty="0" smtClean="0"/>
              <a:t>base of the plant (right) </a:t>
            </a:r>
            <a:endParaRPr lang="en-US" dirty="0" smtClean="0"/>
          </a:p>
          <a:p>
            <a:r>
              <a:rPr lang="en-US" dirty="0" smtClean="0"/>
              <a:t>This is the most </a:t>
            </a:r>
            <a:r>
              <a:rPr lang="en-US" dirty="0" smtClean="0"/>
              <a:t>desirable method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84074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Heading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82000" cy="2324842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Heading cuts</a:t>
            </a:r>
            <a:r>
              <a:rPr lang="en-US" sz="2800" dirty="0" smtClean="0"/>
              <a:t>: remove parts of a </a:t>
            </a:r>
            <a:r>
              <a:rPr lang="en-US" sz="2800" dirty="0" smtClean="0"/>
              <a:t>branch </a:t>
            </a:r>
            <a:r>
              <a:rPr lang="en-US" sz="2800" dirty="0" smtClean="0"/>
              <a:t>resulting in multiple new shoots </a:t>
            </a:r>
            <a:r>
              <a:rPr lang="en-US" sz="2800" dirty="0" smtClean="0"/>
              <a:t>below </a:t>
            </a:r>
            <a:r>
              <a:rPr lang="en-US" sz="2800" dirty="0" smtClean="0"/>
              <a:t>the cut (left and </a:t>
            </a:r>
            <a:r>
              <a:rPr lang="en-US" sz="2800" dirty="0" smtClean="0"/>
              <a:t>middle)</a:t>
            </a:r>
            <a:endParaRPr lang="en-US" sz="2800" dirty="0"/>
          </a:p>
          <a:p>
            <a:r>
              <a:rPr lang="en-US" sz="2800" dirty="0" smtClean="0"/>
              <a:t>Leaving </a:t>
            </a:r>
            <a:r>
              <a:rPr lang="en-US" sz="2800" dirty="0" smtClean="0"/>
              <a:t>stubs should be avoided </a:t>
            </a:r>
            <a:r>
              <a:rPr lang="en-US" sz="2800" dirty="0" smtClean="0"/>
              <a:t>(far right</a:t>
            </a:r>
            <a:r>
              <a:rPr lang="en-US" sz="2800" dirty="0" smtClean="0"/>
              <a:t>) as they will usually die back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914400" y="3429000"/>
            <a:ext cx="7467600" cy="3330360"/>
            <a:chOff x="1344381" y="3607575"/>
            <a:chExt cx="6212870" cy="26467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381" y="3607575"/>
              <a:ext cx="1985271" cy="2629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8351" y="3607575"/>
              <a:ext cx="1986661" cy="26467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572209" y="3607575"/>
              <a:ext cx="1985042" cy="2646723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5400000">
            <a:off x="7351991" y="4990143"/>
            <a:ext cx="31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97236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Renovating or Rejuvenating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1" y="1752600"/>
            <a:ext cx="8153399" cy="434340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Renovating or rejuvenating</a:t>
            </a:r>
            <a:r>
              <a:rPr lang="en-US" sz="3200" dirty="0" smtClean="0"/>
              <a:t>: </a:t>
            </a:r>
            <a:r>
              <a:rPr lang="en-US" sz="3200" dirty="0" smtClean="0"/>
              <a:t>Cut at </a:t>
            </a:r>
            <a:r>
              <a:rPr lang="en-US" sz="3200" dirty="0"/>
              <a:t>12-18 inches above the ground in late winter or early </a:t>
            </a:r>
            <a:r>
              <a:rPr lang="en-US" sz="3200" dirty="0" smtClean="0"/>
              <a:t>spring </a:t>
            </a:r>
            <a:endParaRPr lang="en-US" sz="3200" dirty="0" smtClean="0"/>
          </a:p>
          <a:p>
            <a:r>
              <a:rPr lang="en-US" sz="3200" dirty="0" smtClean="0"/>
              <a:t>By </a:t>
            </a:r>
            <a:r>
              <a:rPr lang="en-US" sz="3200" dirty="0"/>
              <a:t>fall the shrub has grown a full new </a:t>
            </a:r>
            <a:r>
              <a:rPr lang="en-US" sz="3200" dirty="0" smtClean="0"/>
              <a:t>canopy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8" y="4114800"/>
            <a:ext cx="2923208" cy="219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742" y="4114800"/>
            <a:ext cx="2884525" cy="216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896" y="4114800"/>
            <a:ext cx="2921827" cy="21924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8591" y="6324600"/>
            <a:ext cx="31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692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Zone Management Approach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78952" cy="5257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 smtClean="0"/>
              <a:t>Brainstorm the best plants for each zone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3200" dirty="0" smtClean="0"/>
              <a:t>Planning reduces plant replacement</a:t>
            </a:r>
            <a:r>
              <a:rPr lang="en-US" sz="3200" dirty="0"/>
              <a:t> </a:t>
            </a:r>
            <a:r>
              <a:rPr lang="en-US" sz="3200" dirty="0" smtClean="0"/>
              <a:t>and landscape </a:t>
            </a:r>
            <a:br>
              <a:rPr lang="en-US" sz="3200" dirty="0" smtClean="0"/>
            </a:br>
            <a:r>
              <a:rPr lang="en-US" sz="3200" dirty="0" smtClean="0"/>
              <a:t>management</a:t>
            </a:r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6925" r="12726"/>
          <a:stretch/>
        </p:blipFill>
        <p:spPr>
          <a:xfrm>
            <a:off x="3962400" y="2833761"/>
            <a:ext cx="4577094" cy="3795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7633569" y="5228997"/>
            <a:ext cx="2536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Tami </a:t>
            </a:r>
            <a:r>
              <a:rPr lang="en-US" dirty="0" err="1"/>
              <a:t>Proffitt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4573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Shearing is </a:t>
            </a:r>
            <a:r>
              <a:rPr lang="en-US" sz="3200" u="sng" dirty="0" smtClean="0">
                <a:solidFill>
                  <a:schemeClr val="bg2">
                    <a:lumMod val="10000"/>
                  </a:schemeClr>
                </a:solidFill>
              </a:rPr>
              <a:t>not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a good practice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76762" cy="2238260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Shearing</a:t>
            </a:r>
            <a:r>
              <a:rPr lang="en-US" dirty="0" smtClean="0"/>
              <a:t> shrubs entails cutting back branches to a uniform </a:t>
            </a:r>
            <a:r>
              <a:rPr lang="en-US" dirty="0" smtClean="0"/>
              <a:t>surface</a:t>
            </a:r>
          </a:p>
          <a:p>
            <a:r>
              <a:rPr lang="en-US" dirty="0" smtClean="0"/>
              <a:t>This is only suitable for formal </a:t>
            </a:r>
            <a:r>
              <a:rPr lang="en-US" dirty="0" smtClean="0"/>
              <a:t>hedges or special topiaries</a:t>
            </a:r>
            <a:br>
              <a:rPr lang="en-US" dirty="0" smtClean="0"/>
            </a:br>
            <a:r>
              <a:rPr lang="en-US" dirty="0" smtClean="0"/>
              <a:t>Regular shearing of shrubs removes flower buds, flowers, and reduces their beauty – </a:t>
            </a:r>
            <a:r>
              <a:rPr lang="en-US" dirty="0" smtClean="0"/>
              <a:t>it is </a:t>
            </a:r>
            <a:r>
              <a:rPr lang="en-US" dirty="0" smtClean="0"/>
              <a:t>bad practice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92251"/>
            <a:ext cx="2900153" cy="217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85" y="3904917"/>
            <a:ext cx="2912615" cy="2191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9622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Oleander is not well suited for shearing (left</a:t>
            </a:r>
            <a:r>
              <a:rPr lang="en-US" i="1" dirty="0" smtClean="0"/>
              <a:t>), kept in its natural shape an oleander shrub will flower from spring to fall (right) – Shujuan Li, University of Arizona</a:t>
            </a:r>
            <a:endParaRPr lang="en-US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0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Prune Shrubs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32648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Generally, pruning takes place after </a:t>
            </a:r>
            <a:r>
              <a:rPr lang="en-US" sz="3200" dirty="0" smtClean="0"/>
              <a:t>flowering</a:t>
            </a:r>
            <a:endParaRPr lang="en-US" sz="3200" dirty="0" smtClean="0"/>
          </a:p>
          <a:p>
            <a:r>
              <a:rPr lang="en-US" sz="3200" dirty="0" smtClean="0"/>
              <a:t>Spring flowering shrubs should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 </a:t>
            </a:r>
            <a:r>
              <a:rPr lang="en-US" sz="3200" dirty="0" smtClean="0"/>
              <a:t>pruned in late spring</a:t>
            </a:r>
          </a:p>
          <a:p>
            <a:r>
              <a:rPr lang="en-US" sz="3200" dirty="0" smtClean="0"/>
              <a:t>Summer or fall flowering shrubs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should </a:t>
            </a:r>
            <a:r>
              <a:rPr lang="en-US" sz="3200" dirty="0" smtClean="0"/>
              <a:t>be pruned </a:t>
            </a:r>
            <a:r>
              <a:rPr lang="en-US" sz="3200" dirty="0" smtClean="0"/>
              <a:t>in </a:t>
            </a:r>
            <a:r>
              <a:rPr lang="en-US" sz="3200" dirty="0" smtClean="0"/>
              <a:t>late winter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</a:t>
            </a:r>
            <a:r>
              <a:rPr lang="en-US" sz="3200" dirty="0" smtClean="0"/>
              <a:t>early spring</a:t>
            </a:r>
          </a:p>
          <a:p>
            <a:r>
              <a:rPr lang="en-US" sz="3200" dirty="0" smtClean="0"/>
              <a:t>Selective pruning of a few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branches </a:t>
            </a:r>
            <a:r>
              <a:rPr lang="en-US" sz="3200" dirty="0" smtClean="0"/>
              <a:t>can be done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throughout </a:t>
            </a:r>
            <a:r>
              <a:rPr lang="en-US" sz="3200" dirty="0" smtClean="0"/>
              <a:t>the year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62200"/>
            <a:ext cx="2609874" cy="42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5515854" y="3402595"/>
            <a:ext cx="6799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/>
              <a:t>Selectively pruning to thin the shrub </a:t>
            </a:r>
            <a:r>
              <a:rPr lang="en-US" i="1" dirty="0" smtClean="0"/>
              <a:t>– </a:t>
            </a:r>
            <a:r>
              <a:rPr lang="en-US" i="1" dirty="0" smtClean="0"/>
              <a:t>Shaku Nair, </a:t>
            </a:r>
            <a:r>
              <a:rPr lang="en-US" i="1" dirty="0" smtClean="0"/>
              <a:t>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73454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Shrub Pruning Summary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Don’t prune unless it is really necessary</a:t>
            </a:r>
            <a:r>
              <a:rPr lang="en-US" sz="3200" dirty="0" smtClean="0"/>
              <a:t>  </a:t>
            </a:r>
            <a:br>
              <a:rPr lang="en-US" sz="3200" dirty="0" smtClean="0"/>
            </a:br>
            <a:r>
              <a:rPr lang="en-US" sz="3200" dirty="0" smtClean="0"/>
              <a:t>Pruning just to demonstrate work is </a:t>
            </a:r>
            <a:r>
              <a:rPr lang="en-US" sz="3200" dirty="0" smtClean="0"/>
              <a:t>bad practice</a:t>
            </a:r>
            <a:endParaRPr lang="en-US" sz="3200" dirty="0" smtClean="0"/>
          </a:p>
          <a:p>
            <a:r>
              <a:rPr lang="en-US" sz="3200" dirty="0" smtClean="0"/>
              <a:t>Use </a:t>
            </a:r>
            <a:r>
              <a:rPr lang="en-US" sz="3200" dirty="0" smtClean="0"/>
              <a:t>appropriate</a:t>
            </a:r>
            <a:r>
              <a:rPr lang="en-US" sz="3200" dirty="0" smtClean="0"/>
              <a:t>, </a:t>
            </a:r>
            <a:r>
              <a:rPr lang="en-US" sz="3200" dirty="0" smtClean="0"/>
              <a:t>sharp, clean tools</a:t>
            </a:r>
            <a:endParaRPr lang="en-US" sz="3200" dirty="0" smtClean="0"/>
          </a:p>
          <a:p>
            <a:r>
              <a:rPr lang="en-US" sz="3200" dirty="0" smtClean="0"/>
              <a:t>Prune at the right </a:t>
            </a:r>
            <a:r>
              <a:rPr lang="en-US" sz="3200" dirty="0" smtClean="0"/>
              <a:t>time</a:t>
            </a:r>
            <a:endParaRPr lang="en-US" sz="3200" dirty="0" smtClean="0"/>
          </a:p>
          <a:p>
            <a:r>
              <a:rPr lang="en-US" sz="3200" dirty="0" smtClean="0"/>
              <a:t>Use the natural growth form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as </a:t>
            </a:r>
            <a:r>
              <a:rPr lang="en-US" sz="3200" dirty="0" smtClean="0"/>
              <a:t>a </a:t>
            </a:r>
            <a:r>
              <a:rPr lang="en-US" sz="3200" dirty="0" smtClean="0"/>
              <a:t>guide</a:t>
            </a:r>
            <a:endParaRPr lang="en-US" sz="3200" dirty="0" smtClean="0"/>
          </a:p>
          <a:p>
            <a:r>
              <a:rPr lang="en-US" sz="3200" dirty="0" smtClean="0"/>
              <a:t>Shear only formal </a:t>
            </a:r>
            <a:r>
              <a:rPr lang="en-US" sz="3200" dirty="0" smtClean="0"/>
              <a:t>hedges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4724400"/>
            <a:ext cx="3314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27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305800" cy="4495800"/>
          </a:xfrm>
        </p:spPr>
        <p:txBody>
          <a:bodyPr>
            <a:noAutofit/>
          </a:bodyPr>
          <a:lstStyle/>
          <a:p>
            <a:pPr marL="342900" indent="-342900">
              <a:buNone/>
            </a:pPr>
            <a:r>
              <a:rPr lang="en-US" sz="3200" dirty="0" smtClean="0"/>
              <a:t>This lesson you learned: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zone management approach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principles behind sustainable  landscapes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importance of landscaping practices specific to pest exclusion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Sound plant pruning practices</a:t>
            </a:r>
          </a:p>
          <a:p>
            <a:pPr marL="0" indent="0">
              <a:buNone/>
            </a:pPr>
            <a:r>
              <a:rPr lang="en-US" sz="3200" b="1" dirty="0" smtClean="0"/>
              <a:t>Next you will learn more about cultural turf management!</a:t>
            </a:r>
          </a:p>
          <a:p>
            <a:pPr marL="457200" lvl="0" indent="-457200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 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Content Placeholder 14"/>
          <p:cNvSpPr txBox="1">
            <a:spLocks/>
          </p:cNvSpPr>
          <p:nvPr/>
        </p:nvSpPr>
        <p:spPr>
          <a:xfrm>
            <a:off x="457200" y="1600200"/>
            <a:ext cx="85344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Iowa State University. (2010). Plant and Insect Diagnostic Clinic. </a:t>
            </a:r>
            <a:r>
              <a:rPr lang="en-US" sz="2000" dirty="0" smtClean="0">
                <a:solidFill>
                  <a:srgbClr val="0000FF"/>
                </a:solidFill>
              </a:rPr>
              <a:t>http://www.ipm.iastate.edu/ipm/info/plant-diseases/turf-grass-rust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Maine Department of Agriculture, Conservation and Forestry. </a:t>
            </a: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</a:rPr>
              <a:t>School IPM.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http://www.maine.gov/dacf/php/integrated_pest_management/school/index.shtml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Rutgers Cooperative Extension.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IPM Report Card for School Grounds: General Requirements.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http://entomology.osu.edu/schoolipm/IPMfiles/ReportCardGeneral.pdf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A&amp;M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Agrilife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Extension. Landscape IPM Module 6. </a:t>
            </a:r>
            <a:r>
              <a:rPr lang="en-US" sz="2000" dirty="0" smtClean="0">
                <a:solidFill>
                  <a:srgbClr val="0000FF"/>
                </a:solidFill>
              </a:rPr>
              <a:t>http://schoolipm.tamu.edu/videodvd/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Umass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Extension Center for Agriculture.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Management Practices For Lawn and Landscape Turf.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http://extension.umass.edu/turf/sites/turf/files/pdf-doc-ppt/lawn_landscape_BMP_2013_opt.pdf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University of California Agricultural and Natural Resources. (2009). How to Manage Pests. </a:t>
            </a:r>
            <a:r>
              <a:rPr lang="en-US" sz="2000" dirty="0" smtClean="0">
                <a:solidFill>
                  <a:srgbClr val="0000FF"/>
                </a:solidFill>
              </a:rPr>
              <a:t>http://www.ipm.ucdavis.edu/PMG/r785100411.html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95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Landscape IPM includes: </a:t>
            </a:r>
          </a:p>
          <a:p>
            <a:r>
              <a:rPr lang="en-US" sz="3200" dirty="0" smtClean="0"/>
              <a:t>Structural pests </a:t>
            </a:r>
          </a:p>
          <a:p>
            <a:r>
              <a:rPr lang="en-US" sz="3200" dirty="0" smtClean="0"/>
              <a:t>Plant pests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95168"/>
            <a:ext cx="5451348" cy="36342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Selecting Plants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5257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Plant selection based </a:t>
            </a:r>
            <a:r>
              <a:rPr lang="en-US" sz="3200" smtClean="0"/>
              <a:t>on suitability </a:t>
            </a:r>
            <a:r>
              <a:rPr lang="en-US" sz="3200" dirty="0" smtClean="0"/>
              <a:t>for the site and function</a:t>
            </a:r>
          </a:p>
          <a:p>
            <a:r>
              <a:rPr lang="en-US" sz="3200" dirty="0" smtClean="0"/>
              <a:t>Select plants that are tolerant to insects, diseases and wildlife pests</a:t>
            </a:r>
          </a:p>
          <a:p>
            <a:r>
              <a:rPr lang="en-US" sz="3200" dirty="0" smtClean="0"/>
              <a:t>Native plants may: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Require less water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Require less maintenance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Benefit from native pollinators</a:t>
            </a:r>
          </a:p>
          <a:p>
            <a:r>
              <a:rPr lang="en-US" sz="3200" dirty="0" smtClean="0"/>
              <a:t>Some native plants require more maintenance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6250" r="13333" b="3750"/>
          <a:stretch/>
        </p:blipFill>
        <p:spPr>
          <a:xfrm>
            <a:off x="6248400" y="3554069"/>
            <a:ext cx="2403231" cy="2084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Plant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Use a </a:t>
            </a:r>
            <a:r>
              <a:rPr lang="en-US" sz="3200" dirty="0" smtClean="0"/>
              <a:t>list of plants that are pest, heat and drought-resistant for your region</a:t>
            </a:r>
          </a:p>
          <a:p>
            <a:r>
              <a:rPr lang="en-US" sz="3200" dirty="0" smtClean="0"/>
              <a:t>Consider maintenance </a:t>
            </a:r>
            <a:r>
              <a:rPr lang="en-US" sz="3200" dirty="0" smtClean="0"/>
              <a:t>zones</a:t>
            </a:r>
            <a:endParaRPr lang="en-US" sz="3200" dirty="0" smtClean="0"/>
          </a:p>
          <a:p>
            <a:r>
              <a:rPr lang="en-US" sz="3200" dirty="0" smtClean="0"/>
              <a:t>Gradually phase </a:t>
            </a:r>
            <a:r>
              <a:rPr lang="en-US" sz="3200" dirty="0" smtClean="0"/>
              <a:t>out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high-maintenance/</a:t>
            </a:r>
            <a:br>
              <a:rPr lang="en-US" sz="3200" dirty="0" smtClean="0"/>
            </a:br>
            <a:r>
              <a:rPr lang="en-US" sz="3200" dirty="0" smtClean="0"/>
              <a:t>pest-prone </a:t>
            </a:r>
            <a:r>
              <a:rPr lang="en-US" sz="3200" dirty="0" smtClean="0"/>
              <a:t>plants 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1160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69098"/>
            <a:ext cx="3502152" cy="2133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Cultural controls</a:t>
            </a:r>
          </a:p>
          <a:p>
            <a:r>
              <a:rPr lang="en-US" sz="3200" dirty="0" smtClean="0"/>
              <a:t>Physical controls</a:t>
            </a:r>
          </a:p>
          <a:p>
            <a:r>
              <a:rPr lang="en-US" sz="3200" dirty="0" smtClean="0"/>
              <a:t>Biological </a:t>
            </a:r>
            <a:r>
              <a:rPr lang="en-US" sz="3200" dirty="0"/>
              <a:t>c</a:t>
            </a:r>
            <a:r>
              <a:rPr lang="en-US" sz="3200" dirty="0" smtClean="0"/>
              <a:t>ontrols</a:t>
            </a:r>
          </a:p>
          <a:p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Principles Behind Sustainable Landscapes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28999"/>
            <a:ext cx="4826000" cy="31960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1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Cultural Controls</a:t>
            </a:r>
          </a:p>
          <a:p>
            <a:r>
              <a:rPr lang="en-US" sz="3200" dirty="0" smtClean="0"/>
              <a:t>Practices that improve plant health and reduce plant problems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Monitor</a:t>
            </a:r>
            <a:br>
              <a:rPr lang="en-US" sz="3200" dirty="0" smtClean="0"/>
            </a:br>
            <a:r>
              <a:rPr lang="en-US" sz="3200" dirty="0" smtClean="0"/>
              <a:t>condition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Sanitation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Horticultural </a:t>
            </a:r>
            <a:br>
              <a:rPr lang="en-US" sz="3200" dirty="0" smtClean="0"/>
            </a:br>
            <a:r>
              <a:rPr lang="en-US" sz="3200" dirty="0" smtClean="0"/>
              <a:t>techniques</a:t>
            </a:r>
          </a:p>
          <a:p>
            <a:pPr>
              <a:buNone/>
            </a:pPr>
            <a:r>
              <a:rPr lang="en-US" sz="3200" dirty="0" smtClean="0"/>
              <a:t>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Cultural Controls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http://www.freeimages.com/pic/l/l/lw/lw23/878165_49702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29718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IPM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4595</TotalTime>
  <Words>1407</Words>
  <Application>Microsoft Office PowerPoint</Application>
  <PresentationFormat>On-screen Show (4:3)</PresentationFormat>
  <Paragraphs>327</Paragraphs>
  <Slides>44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Calibri</vt:lpstr>
      <vt:lpstr>Times New Roman</vt:lpstr>
      <vt:lpstr>Tw Cen MT</vt:lpstr>
      <vt:lpstr>Wingdings</vt:lpstr>
      <vt:lpstr>Wingdings 2</vt:lpstr>
      <vt:lpstr>Median</vt:lpstr>
      <vt:lpstr>School IPM theme</vt:lpstr>
      <vt:lpstr>Practices to maintain healthy Landscapes</vt:lpstr>
      <vt:lpstr>Learning Objectives</vt:lpstr>
      <vt:lpstr>Zone Management Approach </vt:lpstr>
      <vt:lpstr>Zone Management Approach </vt:lpstr>
      <vt:lpstr>Landscape IPM</vt:lpstr>
      <vt:lpstr>Selecting Plants</vt:lpstr>
      <vt:lpstr>Plant Selection</vt:lpstr>
      <vt:lpstr>PowerPoint Presentation</vt:lpstr>
      <vt:lpstr>PowerPoint Presentation</vt:lpstr>
      <vt:lpstr>Cultural Controls</vt:lpstr>
      <vt:lpstr>Cultural Controls</vt:lpstr>
      <vt:lpstr>Physical Controls </vt:lpstr>
      <vt:lpstr>Physical Controls</vt:lpstr>
      <vt:lpstr>Physical Controls</vt:lpstr>
      <vt:lpstr>Physical Controls</vt:lpstr>
      <vt:lpstr>Physical Controls</vt:lpstr>
      <vt:lpstr>Biological Controls </vt:lpstr>
      <vt:lpstr>Biological Control</vt:lpstr>
      <vt:lpstr>Biological Control</vt:lpstr>
      <vt:lpstr>Pesticides</vt:lpstr>
      <vt:lpstr>Pesticides</vt:lpstr>
      <vt:lpstr>PowerPoint Presentation</vt:lpstr>
      <vt:lpstr>Landscape Management Tips</vt:lpstr>
      <vt:lpstr>Landscaping Practices to Avoid Problems</vt:lpstr>
      <vt:lpstr>PowerPoint Presentation</vt:lpstr>
      <vt:lpstr>Landscape Management Tips</vt:lpstr>
      <vt:lpstr>Landscape Management Tips</vt:lpstr>
      <vt:lpstr>Landscape Management Tips</vt:lpstr>
      <vt:lpstr>Sound Pruning Practices</vt:lpstr>
      <vt:lpstr>Sound Pruning Practices - Trees</vt:lpstr>
      <vt:lpstr>Sound Pruning Practices - Trees</vt:lpstr>
      <vt:lpstr>Types of Pruning Cuts</vt:lpstr>
      <vt:lpstr>Angle of Cuts</vt:lpstr>
      <vt:lpstr>Placement of Cuts</vt:lpstr>
      <vt:lpstr>Pruning Thick, Heavy Branches</vt:lpstr>
      <vt:lpstr>When to Prune Trees</vt:lpstr>
      <vt:lpstr>How to Prune a Shrub</vt:lpstr>
      <vt:lpstr>Heading Cuts</vt:lpstr>
      <vt:lpstr>Renovating or Rejuvenating</vt:lpstr>
      <vt:lpstr>Shearing is not a good practice</vt:lpstr>
      <vt:lpstr>When to Prune Shrubs</vt:lpstr>
      <vt:lpstr>Shrub Pruning Summary</vt:lpstr>
      <vt:lpstr>Check In!</vt:lpstr>
      <vt:lpstr>Resource List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298</cp:revision>
  <dcterms:created xsi:type="dcterms:W3CDTF">2013-08-27T14:26:15Z</dcterms:created>
  <dcterms:modified xsi:type="dcterms:W3CDTF">2016-10-29T16:33:09Z</dcterms:modified>
</cp:coreProperties>
</file>