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72" r:id="rId2"/>
  </p:sldMasterIdLst>
  <p:notesMasterIdLst>
    <p:notesMasterId r:id="rId47"/>
  </p:notesMasterIdLst>
  <p:sldIdLst>
    <p:sldId id="271" r:id="rId3"/>
    <p:sldId id="257" r:id="rId4"/>
    <p:sldId id="310" r:id="rId5"/>
    <p:sldId id="315" r:id="rId6"/>
    <p:sldId id="316" r:id="rId7"/>
    <p:sldId id="269" r:id="rId8"/>
    <p:sldId id="305" r:id="rId9"/>
    <p:sldId id="313" r:id="rId10"/>
    <p:sldId id="282" r:id="rId11"/>
    <p:sldId id="274" r:id="rId12"/>
    <p:sldId id="307" r:id="rId13"/>
    <p:sldId id="309" r:id="rId14"/>
    <p:sldId id="275" r:id="rId15"/>
    <p:sldId id="308" r:id="rId16"/>
    <p:sldId id="292" r:id="rId17"/>
    <p:sldId id="276" r:id="rId18"/>
    <p:sldId id="306" r:id="rId19"/>
    <p:sldId id="301" r:id="rId20"/>
    <p:sldId id="302" r:id="rId21"/>
    <p:sldId id="312" r:id="rId22"/>
    <p:sldId id="293" r:id="rId23"/>
    <p:sldId id="296" r:id="rId24"/>
    <p:sldId id="280" r:id="rId25"/>
    <p:sldId id="260" r:id="rId26"/>
    <p:sldId id="261" r:id="rId27"/>
    <p:sldId id="304" r:id="rId28"/>
    <p:sldId id="317" r:id="rId29"/>
    <p:sldId id="314" r:id="rId30"/>
    <p:sldId id="334" r:id="rId31"/>
    <p:sldId id="335" r:id="rId32"/>
    <p:sldId id="336" r:id="rId33"/>
    <p:sldId id="337" r:id="rId34"/>
    <p:sldId id="338" r:id="rId35"/>
    <p:sldId id="339" r:id="rId36"/>
    <p:sldId id="340" r:id="rId37"/>
    <p:sldId id="341" r:id="rId38"/>
    <p:sldId id="342" r:id="rId39"/>
    <p:sldId id="327" r:id="rId40"/>
    <p:sldId id="328" r:id="rId41"/>
    <p:sldId id="345" r:id="rId42"/>
    <p:sldId id="330" r:id="rId43"/>
    <p:sldId id="331" r:id="rId44"/>
    <p:sldId id="287" r:id="rId45"/>
    <p:sldId id="288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" initials="r" lastIdx="7" clrIdx="0"/>
  <p:cmAuthor id="1" name="Young,Deb" initials="Y" lastIdx="5" clrIdx="1"/>
  <p:cmAuthor id="2" name="lenovo-win8" initials="l" lastIdx="5" clrIdx="2"/>
  <p:cmAuthor id="3" name="Foss, Carrie" initials="CF" lastIdx="27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071" autoAdjust="0"/>
  </p:normalViewPr>
  <p:slideViewPr>
    <p:cSldViewPr>
      <p:cViewPr varScale="1">
        <p:scale>
          <a:sx n="98" d="100"/>
          <a:sy n="98" d="100"/>
        </p:scale>
        <p:origin x="113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2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A22551-0928-402B-9F20-78B8CD0BA3E9}" type="datetimeFigureOut">
              <a:rPr lang="en-US" smtClean="0"/>
              <a:pPr/>
              <a:t>10/28/2016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C67386-1E71-47CA-B552-4283191F5D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270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337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52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05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84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62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extension.arizona.edu</a:t>
            </a:r>
            <a:r>
              <a:rPr lang="en-US" dirty="0" smtClean="0"/>
              <a:t>/sites/</a:t>
            </a:r>
            <a:r>
              <a:rPr lang="en-US" dirty="0" err="1" smtClean="0"/>
              <a:t>extension.arizona.edu</a:t>
            </a:r>
            <a:r>
              <a:rPr lang="en-US" dirty="0" smtClean="0"/>
              <a:t>/files/pubs/az1499.pdf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656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093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extension.oregonstate.edu</a:t>
            </a:r>
            <a:r>
              <a:rPr lang="en-US" dirty="0" smtClean="0"/>
              <a:t>/</a:t>
            </a:r>
            <a:r>
              <a:rPr lang="en-US" dirty="0" err="1" smtClean="0"/>
              <a:t>linn</a:t>
            </a:r>
            <a:r>
              <a:rPr lang="en-US" dirty="0" smtClean="0"/>
              <a:t>/sites/default/files/pruning_pub_handout2012.pdf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47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extension.arizona.edu</a:t>
            </a:r>
            <a:r>
              <a:rPr lang="en-US" dirty="0" smtClean="0"/>
              <a:t>/sites/</a:t>
            </a:r>
            <a:r>
              <a:rPr lang="en-US" dirty="0" err="1" smtClean="0"/>
              <a:t>extension.arizona.edu</a:t>
            </a:r>
            <a:r>
              <a:rPr lang="en-US" dirty="0" smtClean="0"/>
              <a:t>/files/pubs/az1499.pdf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01298-006A-DF40-BACB-70928B838D26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50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415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39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938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0715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Monitoring for what?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6373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7804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403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C67386-1E71-47CA-B552-4283191F5D1E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62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B5ABA-45FE-4E41-94D4-BFB60428D1DC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72CA2D2-9A68-49F1-8D2D-EF1456117C4D}" type="datetime1">
              <a:rPr lang="en-US" smtClean="0"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71A498-1624-4881-B0DF-A97A89EC8D99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40C7B295-0AFD-4CD5-BB66-2F1BED7890AB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49094D26-89EA-4EC3-948B-DC5142BEF9B0}" type="datetime1">
              <a:rPr lang="en-US" smtClean="0"/>
              <a:t>10/28/2016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BDDC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EF7BA-791D-7740-94C5-F81964C37E0F}" type="slidenum">
              <a:rPr lang="en-US" smtClean="0">
                <a:solidFill>
                  <a:srgbClr val="EBDDC3"/>
                </a:solidFill>
              </a:rPr>
              <a:pPr/>
              <a:t>‹#›</a:t>
            </a:fld>
            <a:endParaRPr lang="en-US">
              <a:solidFill>
                <a:srgbClr val="EBDDC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0321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F6EC3-2190-4AB9-A386-550F5B2034BF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730023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F25B2-2AAE-4029-BE87-6130AB39FD2C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9581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0DD0EB51-4525-46B5-86A0-C0BE92ABAE5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05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BB07943-F47B-4FD5-8B22-C8AF97726396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7117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57D48-D1D5-424F-A1E6-5BB98CC0347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9612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2A26F-F802-4C16-9440-64097CD5AB8F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F4EF7BA-791D-7740-94C5-F81964C37E0F}" type="slidenum">
              <a:rPr lang="en-US" smtClean="0">
                <a:solidFill>
                  <a:srgbClr val="775F55"/>
                </a:solidFill>
              </a:rPr>
              <a:pPr/>
              <a:t>‹#›</a:t>
            </a:fld>
            <a:endParaRPr lang="en-US">
              <a:solidFill>
                <a:srgbClr val="775F5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14563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BB01D-D0F2-4D51-8830-55F3E0E49738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80399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B4A781-AD35-4532-A293-78BFFC3A9968}" type="datetime1">
              <a:rPr lang="en-US" smtClean="0"/>
              <a:t>10/28/2016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641C2B80-18CA-4379-B334-69141C608D30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064523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3CB11-EC8D-47AE-9A04-17C801C5446D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2961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7EA226D-C46A-4E35-BFB2-7CDC71A98BF7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8F4EF7BA-791D-7740-94C5-F81964C37E0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507C6-D162-4C55-8965-C4961B910694}" type="datetime1">
              <a:rPr lang="en-US" smtClean="0"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6A95156-CD4C-445B-8C80-7B0E4D470892}" type="datetime1">
              <a:rPr lang="en-US" smtClean="0"/>
              <a:t>10/28/2016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74FDF57-9FC8-40B0-A351-01789327BBFA}" type="datetime1">
              <a:rPr lang="en-US" smtClean="0"/>
              <a:t>10/28/2016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6F6DE-1816-4F39-BC7E-D28C0A753CC6}" type="datetime1">
              <a:rPr lang="en-US" smtClean="0"/>
              <a:t>10/28/2016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EB25A-9CED-4186-AC94-EF4592C6A1E9}" type="datetime1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C1B6D-6D1C-4D25-94BD-53AB02511E90}" type="datetime1">
              <a:rPr lang="en-US" smtClean="0"/>
              <a:t>10/28/2016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C6ADA7BE-DEA1-49E9-B428-B2348AAB00B0}" type="datetime1">
              <a:rPr lang="en-US" smtClean="0"/>
              <a:t>10/28/2016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2B6C93A-B300-45B2-87AC-477B82DD2472}" type="datetime1">
              <a:rPr lang="en-US" smtClean="0"/>
              <a:t>10/28/2016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F3D55F95-77C5-45E4-8F97-D13DE6B4A57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fld id="{5366891F-6BEA-47BD-81E5-8317749CB862}" type="datetime1">
              <a:rPr lang="en-US" smtClean="0">
                <a:solidFill>
                  <a:srgbClr val="775F55"/>
                </a:solidFill>
              </a:rPr>
              <a:t>10/28/2016</a:t>
            </a:fld>
            <a:endParaRPr lang="en-US">
              <a:solidFill>
                <a:srgbClr val="775F55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defTabSz="457200"/>
            <a:endParaRPr lang="en-US">
              <a:solidFill>
                <a:srgbClr val="775F55"/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 defTabSz="457200"/>
            <a:fld id="{8F4EF7BA-791D-7740-94C5-F81964C37E0F}" type="slidenum">
              <a:rPr lang="en-US" smtClean="0"/>
              <a:pPr defTabSz="45720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751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295400"/>
          </a:xfrm>
          <a:solidFill>
            <a:schemeClr val="accent1"/>
          </a:solidFill>
        </p:spPr>
        <p:txBody>
          <a:bodyPr>
            <a:noAutofit/>
          </a:bodyPr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Practices to maintain healthy Landscapes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6162104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Lesson 1 of 4 </a:t>
            </a:r>
            <a:endParaRPr lang="en-US" sz="2400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/>
          <a:lstStyle/>
          <a:p>
            <a:r>
              <a:rPr lang="en-US" dirty="0"/>
              <a:t>Self-Guided Educational Module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0740" y="5993613"/>
            <a:ext cx="2353260" cy="7986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" y="1401231"/>
            <a:ext cx="7840859" cy="45359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Cultural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8229600" cy="5257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Sanitation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Good sanitation practices can reduce or eliminate food for pests 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Avoid plants that drop seeds</a:t>
            </a:r>
            <a:r>
              <a:rPr lang="en-US" sz="3200" dirty="0"/>
              <a:t> </a:t>
            </a:r>
            <a:r>
              <a:rPr lang="en-US" sz="3200" dirty="0" smtClean="0"/>
              <a:t>or fruit, or tend to become weedy as this may attract insects, rodents and undesirable birds</a:t>
            </a:r>
          </a:p>
          <a:p>
            <a:pPr marL="514350" indent="-514350">
              <a:buFont typeface="Wingdings" pitchFamily="2" charset="2"/>
              <a:buChar char="q"/>
            </a:pPr>
            <a:r>
              <a:rPr lang="en-US" sz="3200" dirty="0" smtClean="0"/>
              <a:t>Sanitation also involves removing diseased or pest-infested leaves or branches to reduce pathogen and insect populations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89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Cultural Controls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486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dirty="0" smtClean="0"/>
              <a:t>Horticultural techniques include:</a:t>
            </a:r>
          </a:p>
          <a:p>
            <a:r>
              <a:rPr lang="en-US" sz="3200" dirty="0"/>
              <a:t>P</a:t>
            </a:r>
            <a:r>
              <a:rPr lang="en-US" sz="3200" dirty="0" smtClean="0"/>
              <a:t>roper planting techniques, irrigation, soil testing, fertilizing, pruning and mowing - Done correctly, all will encourage healthy, thriving plants with fewer pest problems</a:t>
            </a:r>
          </a:p>
          <a:p>
            <a:r>
              <a:rPr lang="en-US" sz="3200" dirty="0" smtClean="0"/>
              <a:t>Design/redesign landscape plantings to avoid or eliminate problem-prone plants</a:t>
            </a:r>
            <a:br>
              <a:rPr lang="en-US" sz="3200" dirty="0" smtClean="0"/>
            </a:br>
            <a:r>
              <a:rPr lang="en-US" sz="3200" dirty="0" smtClean="0"/>
              <a:t>Effective </a:t>
            </a:r>
            <a:r>
              <a:rPr lang="en-US" sz="3200" dirty="0"/>
              <a:t>pest management begins with proper landscape </a:t>
            </a:r>
            <a:r>
              <a:rPr lang="en-US" sz="3200" dirty="0" smtClean="0"/>
              <a:t>design, plan gradual improvements to existing plantings to stay within time and expense budgets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034383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001000" cy="502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Physical controls include:</a:t>
            </a:r>
          </a:p>
          <a:p>
            <a:r>
              <a:rPr lang="en-US" sz="3200" dirty="0" smtClean="0"/>
              <a:t>Manipulating water, humidity, temperature and physical condition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Habitat modification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Use of barriers </a:t>
            </a:r>
            <a:br>
              <a:rPr lang="en-US" sz="3200" dirty="0" smtClean="0"/>
            </a:br>
            <a:r>
              <a:rPr lang="en-US" sz="3200" dirty="0" smtClean="0"/>
              <a:t>such as mulch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Removing pests </a:t>
            </a:r>
            <a:br>
              <a:rPr lang="en-US" sz="3200" dirty="0" smtClean="0"/>
            </a:br>
            <a:r>
              <a:rPr lang="en-US" sz="3200" dirty="0" smtClean="0"/>
              <a:t>by hand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Trapping pests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endParaRPr lang="en-US" sz="3200" dirty="0" smtClean="0"/>
          </a:p>
          <a:p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596" y="4038600"/>
            <a:ext cx="4289404" cy="25908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3733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Habitat modification:</a:t>
            </a:r>
          </a:p>
          <a:p>
            <a:r>
              <a:rPr lang="en-US" sz="3200" dirty="0" smtClean="0"/>
              <a:t>To survive, pests need food, water and the proper environment</a:t>
            </a:r>
            <a:br>
              <a:rPr lang="en-US" sz="3200" dirty="0" smtClean="0"/>
            </a:br>
            <a:r>
              <a:rPr lang="en-US" sz="3200" dirty="0" smtClean="0"/>
              <a:t>Removing dense vegetation near buildings decreases rodent habitat; eliminating standing water reduces mosquito breeding sites </a:t>
            </a:r>
          </a:p>
          <a:p>
            <a:r>
              <a:rPr lang="en-US" sz="3200" dirty="0" smtClean="0"/>
              <a:t>Thinning branches improves air circulation and may reduce disease problems and tree/shrub loss due to extreme weather events</a:t>
            </a:r>
          </a:p>
          <a:p>
            <a:pPr marL="0" indent="0">
              <a:buNone/>
            </a:pPr>
            <a:endParaRPr lang="en-US" sz="32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64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487680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Barriers</a:t>
            </a:r>
            <a:r>
              <a:rPr lang="en-US" sz="2800" dirty="0" smtClean="0"/>
              <a:t> </a:t>
            </a:r>
            <a:r>
              <a:rPr lang="en-US" sz="2800" dirty="0"/>
              <a:t>are used to </a:t>
            </a:r>
            <a:r>
              <a:rPr lang="en-US" sz="2800" dirty="0" smtClean="0"/>
              <a:t>keep pests from plants in the same way window </a:t>
            </a:r>
            <a:r>
              <a:rPr lang="en-US" sz="2800" dirty="0"/>
              <a:t>screens keep out flying and crawling </a:t>
            </a:r>
            <a:r>
              <a:rPr lang="en-US" sz="2800" dirty="0" smtClean="0"/>
              <a:t>insects</a:t>
            </a:r>
          </a:p>
          <a:p>
            <a:r>
              <a:rPr lang="en-US" sz="2800" dirty="0" smtClean="0"/>
              <a:t>Landscape fabric is a good </a:t>
            </a:r>
            <a:br>
              <a:rPr lang="en-US" sz="2800" dirty="0" smtClean="0"/>
            </a:br>
            <a:r>
              <a:rPr lang="en-US" sz="2800" dirty="0" smtClean="0"/>
              <a:t>choice under hardscapes, such </a:t>
            </a:r>
            <a:br>
              <a:rPr lang="en-US" sz="2800" dirty="0" smtClean="0"/>
            </a:br>
            <a:r>
              <a:rPr lang="en-US" sz="2800" dirty="0" smtClean="0"/>
              <a:t>as walkways and tracks, but </a:t>
            </a:r>
            <a:br>
              <a:rPr lang="en-US" sz="2800" dirty="0" smtClean="0"/>
            </a:br>
            <a:r>
              <a:rPr lang="en-US" sz="2800" dirty="0" smtClean="0"/>
              <a:t>can be hard to remove</a:t>
            </a:r>
            <a:br>
              <a:rPr lang="en-US" sz="2800" dirty="0" smtClean="0"/>
            </a:br>
            <a:r>
              <a:rPr lang="en-US" sz="2800" dirty="0"/>
              <a:t>U</a:t>
            </a:r>
            <a:r>
              <a:rPr lang="en-US" sz="2800" dirty="0" smtClean="0"/>
              <a:t>sing degradable cardboard </a:t>
            </a:r>
            <a:br>
              <a:rPr lang="en-US" sz="2800" dirty="0" smtClean="0"/>
            </a:br>
            <a:r>
              <a:rPr lang="en-US" sz="2800" dirty="0" smtClean="0"/>
              <a:t>or newspaper is an option</a:t>
            </a:r>
          </a:p>
          <a:p>
            <a:r>
              <a:rPr lang="en-US" sz="2800" dirty="0" smtClean="0"/>
              <a:t>Monitor mulch as it can be a </a:t>
            </a:r>
            <a:br>
              <a:rPr lang="en-US" sz="2800" dirty="0" smtClean="0"/>
            </a:br>
            <a:r>
              <a:rPr lang="en-US" sz="2800" dirty="0" smtClean="0"/>
              <a:t>good habitat for some pests</a:t>
            </a:r>
            <a:endParaRPr lang="en-US" sz="2800" dirty="0"/>
          </a:p>
          <a:p>
            <a:pPr>
              <a:buNone/>
            </a:pPr>
            <a:endParaRPr lang="en-US" sz="2800" dirty="0"/>
          </a:p>
          <a:p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5334000"/>
            <a:ext cx="3505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Netting can prevent wildlife from feeding plants, and can be invisible from a distance</a:t>
            </a:r>
            <a:endParaRPr lang="en-US" i="1" dirty="0"/>
          </a:p>
        </p:txBody>
      </p:sp>
      <p:pic>
        <p:nvPicPr>
          <p:cNvPr id="24580" name="Picture 4" descr="http://www.freeimages.com/pic/l/i/iv/ivanmarn/1265866_77812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6400" y="3063788"/>
            <a:ext cx="3276600" cy="21940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2785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88848" y="1676400"/>
            <a:ext cx="8150352" cy="4495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700" dirty="0" smtClean="0"/>
              <a:t>Removing pests by hand</a:t>
            </a:r>
          </a:p>
          <a:p>
            <a:r>
              <a:rPr lang="en-US" sz="2700" dirty="0" smtClean="0"/>
              <a:t>In some situations, this may be the safest and most economical strategy </a:t>
            </a:r>
            <a:br>
              <a:rPr lang="en-US" sz="2700" dirty="0" smtClean="0"/>
            </a:br>
            <a:r>
              <a:rPr lang="en-US" sz="2700" dirty="0" smtClean="0"/>
              <a:t>Use care and protective gloves with poisonous species, such as </a:t>
            </a:r>
            <a:r>
              <a:rPr lang="en-US" sz="2700" dirty="0" err="1" smtClean="0"/>
              <a:t>browntail</a:t>
            </a:r>
            <a:r>
              <a:rPr lang="en-US" sz="2700" dirty="0" smtClean="0"/>
              <a:t> moths or poison ivy</a:t>
            </a:r>
          </a:p>
          <a:p>
            <a:pPr>
              <a:buNone/>
            </a:pPr>
            <a:r>
              <a:rPr lang="en-US" sz="2700" dirty="0" smtClean="0"/>
              <a:t>Trapping</a:t>
            </a:r>
          </a:p>
          <a:p>
            <a:r>
              <a:rPr lang="en-US" sz="2700" dirty="0" smtClean="0"/>
              <a:t>Many traps are available including snap traps for mice and rats, flypaper and other sticky traps, cone traps for yellowjackets and box traps for skunks and raccoons</a:t>
            </a:r>
          </a:p>
          <a:p>
            <a:r>
              <a:rPr lang="en-US" sz="2700" dirty="0" smtClean="0"/>
              <a:t>Note that some traps can attract more insects to the areas, e.g., Japanese beetle traps</a:t>
            </a:r>
          </a:p>
          <a:p>
            <a:endParaRPr lang="en-US" sz="2700" dirty="0" smtClean="0"/>
          </a:p>
          <a:p>
            <a:endParaRPr lang="en-US" sz="2700" dirty="0"/>
          </a:p>
        </p:txBody>
      </p:sp>
      <p:sp>
        <p:nvSpPr>
          <p:cNvPr id="5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Physical Controls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09600" y="1600200"/>
            <a:ext cx="80010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US" sz="3200" dirty="0" smtClean="0">
                <a:solidFill>
                  <a:sysClr val="windowText" lastClr="000000"/>
                </a:solidFill>
              </a:rPr>
              <a:t>Place traps in inaccessible areas and use </a:t>
            </a:r>
            <a:r>
              <a:rPr lang="en-US" sz="3200" b="1" dirty="0" smtClean="0">
                <a:solidFill>
                  <a:sysClr val="windowText" lastClr="000000"/>
                </a:solidFill>
              </a:rPr>
              <a:t>tamper-resistant stations </a:t>
            </a:r>
            <a:r>
              <a:rPr lang="en-US" sz="3200" dirty="0" smtClean="0">
                <a:solidFill>
                  <a:sysClr val="windowText" lastClr="000000"/>
                </a:solidFill>
              </a:rPr>
              <a:t>to enclose traps to avoid injury to children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By involving students in the IPM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program, they will have more of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a stake in guarding against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misuse and vandalism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Trap placement is crucial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to the effectiveness of </a:t>
            </a:r>
            <a:br>
              <a:rPr lang="en-US" sz="3200" dirty="0" smtClean="0">
                <a:solidFill>
                  <a:sysClr val="windowText" lastClr="000000"/>
                </a:solidFill>
              </a:rPr>
            </a:br>
            <a:r>
              <a:rPr lang="en-US" sz="3200" dirty="0" smtClean="0">
                <a:solidFill>
                  <a:sysClr val="windowText" lastClr="000000"/>
                </a:solidFill>
              </a:rPr>
              <a:t>the trap</a:t>
            </a:r>
            <a:endParaRPr lang="en-US" sz="3200" dirty="0">
              <a:solidFill>
                <a:sysClr val="windowText" lastClr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15608" y="6273800"/>
            <a:ext cx="23474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Tamper-resistant station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492" y="2971800"/>
            <a:ext cx="2447555" cy="367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05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Controls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959352" cy="525780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Using living organisms </a:t>
            </a:r>
            <a:r>
              <a:rPr lang="en-US" sz="3200" dirty="0" smtClean="0"/>
              <a:t>to naturally </a:t>
            </a:r>
            <a:r>
              <a:rPr lang="en-US" sz="3200" dirty="0" smtClean="0"/>
              <a:t>suppress pest populations</a:t>
            </a:r>
          </a:p>
          <a:p>
            <a:r>
              <a:rPr lang="en-US" sz="3200" dirty="0" smtClean="0"/>
              <a:t>Biological controls usually </a:t>
            </a:r>
            <a:r>
              <a:rPr lang="en-US" sz="3500" dirty="0" smtClean="0"/>
              <a:t>target</a:t>
            </a:r>
            <a:r>
              <a:rPr lang="en-US" sz="3200" dirty="0" smtClean="0"/>
              <a:t> specific pests </a:t>
            </a:r>
            <a:br>
              <a:rPr lang="en-US" sz="3200" dirty="0" smtClean="0"/>
            </a:br>
            <a:r>
              <a:rPr lang="en-US" sz="3200" dirty="0" smtClean="0"/>
              <a:t>Some can become established, providing long-term or even permanent control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358" y="2209800"/>
            <a:ext cx="4053841" cy="2895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6400" y="54496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Pallid bat with scorpion - Bat Conservation International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868694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524000"/>
            <a:ext cx="4416552" cy="2743200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q"/>
            </a:pPr>
            <a:r>
              <a:rPr lang="en-US" sz="3200" dirty="0" smtClean="0"/>
              <a:t>Many species of birds, bats and insects can suppress pest populations, acting as biological control agents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Because they control pests, they are often </a:t>
            </a:r>
            <a:br>
              <a:rPr lang="en-US" sz="3200" dirty="0" smtClean="0"/>
            </a:br>
            <a:r>
              <a:rPr lang="en-US" sz="3200" dirty="0" smtClean="0"/>
              <a:t>known as beneficial organisms </a:t>
            </a:r>
          </a:p>
          <a:p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029200" y="4672585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Lady beetles are familiar beneficial insects, they feed almost exclusively on soft-bodied insects and insect eggs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900" y="2006600"/>
            <a:ext cx="3886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7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76400"/>
            <a:ext cx="8077200" cy="495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Maintaining or increasing the number of beneficial organisms can be an effective way to manage pests</a:t>
            </a:r>
          </a:p>
          <a:p>
            <a:r>
              <a:rPr lang="en-US" sz="3200" dirty="0" smtClean="0"/>
              <a:t>Including flowering plants in the landscape can attract and support beneficial organisms that are natural enemies of pests</a:t>
            </a:r>
          </a:p>
          <a:p>
            <a:r>
              <a:rPr lang="en-US" sz="3200" dirty="0" smtClean="0"/>
              <a:t>Avoid placing flowering plants that may attract stinging insects along walkways or near entryways</a:t>
            </a:r>
          </a:p>
          <a:p>
            <a:endParaRPr lang="en-US" sz="3200" dirty="0" smtClean="0"/>
          </a:p>
          <a:p>
            <a:endParaRPr lang="en-US" dirty="0"/>
          </a:p>
        </p:txBody>
      </p:sp>
      <p:sp>
        <p:nvSpPr>
          <p:cNvPr id="9" name="Title 5"/>
          <p:cNvSpPr>
            <a:spLocks noGrp="1"/>
          </p:cNvSpPr>
          <p:nvPr>
            <p:ph type="title"/>
          </p:nvPr>
        </p:nvSpPr>
        <p:spPr>
          <a:xfrm>
            <a:off x="612648" y="228600"/>
            <a:ext cx="8531352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Biological Control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Learning Objectives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76400"/>
            <a:ext cx="8610600" cy="4495800"/>
          </a:xfrm>
        </p:spPr>
        <p:txBody>
          <a:bodyPr>
            <a:noAutofit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Describe the zone management approach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principles behind sustainable landscapes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Cultural controls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Physical controls</a:t>
            </a:r>
          </a:p>
          <a:p>
            <a:pPr lvl="2">
              <a:buSzPct val="60000"/>
              <a:buFont typeface="Wingdings" pitchFamily="2" charset="2"/>
              <a:buChar char="Ø"/>
            </a:pPr>
            <a:r>
              <a:rPr lang="en-US" sz="3200" dirty="0" smtClean="0"/>
              <a:t> Biological </a:t>
            </a:r>
            <a:r>
              <a:rPr lang="en-US" sz="3200" dirty="0"/>
              <a:t>c</a:t>
            </a:r>
            <a:r>
              <a:rPr lang="en-US" sz="3200" dirty="0" smtClean="0"/>
              <a:t>ontrols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Explain the importance of landscaping practices specific to pest exclusion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Explain sound pruning practices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dirty="0" smtClean="0"/>
              <a:t>Pesticides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May be used in specific situations when other methods do not provide adequate control</a:t>
            </a:r>
          </a:p>
          <a:p>
            <a:pPr>
              <a:buFont typeface="Wingdings" pitchFamily="2" charset="2"/>
              <a:buChar char="q"/>
            </a:pPr>
            <a:r>
              <a:rPr lang="en-US" sz="3200" dirty="0" smtClean="0"/>
              <a:t>If pesticides are </a:t>
            </a:r>
            <a:br>
              <a:rPr lang="en-US" sz="3200" dirty="0" smtClean="0"/>
            </a:br>
            <a:r>
              <a:rPr lang="en-US" sz="3200" dirty="0" smtClean="0"/>
              <a:t>used, signs should </a:t>
            </a:r>
            <a:br>
              <a:rPr lang="en-US" sz="3200" dirty="0" smtClean="0"/>
            </a:br>
            <a:r>
              <a:rPr lang="en-US" sz="3200" dirty="0" smtClean="0"/>
              <a:t>be posted and </a:t>
            </a:r>
            <a:br>
              <a:rPr lang="en-US" sz="3200" dirty="0" smtClean="0"/>
            </a:br>
            <a:r>
              <a:rPr lang="en-US" sz="3200" dirty="0" smtClean="0"/>
              <a:t>students, teachers,</a:t>
            </a:r>
            <a:br>
              <a:rPr lang="en-US" sz="3200" dirty="0" smtClean="0"/>
            </a:br>
            <a:r>
              <a:rPr lang="en-US" sz="3200" dirty="0" smtClean="0"/>
              <a:t>administration </a:t>
            </a:r>
            <a:br>
              <a:rPr lang="en-US" sz="3200" dirty="0" smtClean="0"/>
            </a:br>
            <a:r>
              <a:rPr lang="en-US" sz="3200" dirty="0" smtClean="0"/>
              <a:t>should be notified </a:t>
            </a:r>
            <a:br>
              <a:rPr lang="en-US" sz="3200" dirty="0" smtClean="0"/>
            </a:br>
            <a:r>
              <a:rPr lang="en-US" sz="3200" dirty="0" smtClean="0"/>
              <a:t>ahead of </a:t>
            </a:r>
            <a:br>
              <a:rPr lang="en-US" sz="3200" dirty="0" smtClean="0"/>
            </a:br>
            <a:r>
              <a:rPr lang="en-US" sz="3200" dirty="0" smtClean="0"/>
              <a:t>application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683000"/>
            <a:ext cx="4724400" cy="31496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600200"/>
            <a:ext cx="8648700" cy="4495800"/>
          </a:xfrm>
        </p:spPr>
        <p:txBody>
          <a:bodyPr>
            <a:noAutofit/>
          </a:bodyPr>
          <a:lstStyle/>
          <a:p>
            <a:r>
              <a:rPr lang="en-US" sz="3000" dirty="0" smtClean="0"/>
              <a:t>Some pesticides are lethal to biological controls, so apply pesticides with their survival in mind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Treat only when populations reach action thresholds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/>
              <a:t>Time treatments to be least disruptive to </a:t>
            </a:r>
            <a:r>
              <a:rPr lang="en-US" sz="3000" dirty="0" smtClean="0"/>
              <a:t>beneficial organisms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Avoid broad-spectrum insecticides, toxic to many species of insects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000" dirty="0" smtClean="0"/>
              <a:t>Select targeted, low-risk pesticides, such as </a:t>
            </a:r>
            <a:r>
              <a:rPr lang="en-US" sz="3000" i="1" dirty="0" smtClean="0"/>
              <a:t>Bacillus thuringiensis</a:t>
            </a:r>
            <a:r>
              <a:rPr lang="en-US" sz="3000" dirty="0" smtClean="0"/>
              <a:t>, insect growth regulators, and baits formulated to attract only the target pest</a:t>
            </a:r>
          </a:p>
          <a:p>
            <a:endParaRPr lang="en-US" sz="3000" dirty="0"/>
          </a:p>
        </p:txBody>
      </p:sp>
      <p:sp>
        <p:nvSpPr>
          <p:cNvPr id="5" name="Title 6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Pesticides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752600"/>
            <a:ext cx="8153400" cy="5181600"/>
          </a:xfrm>
        </p:spPr>
        <p:txBody>
          <a:bodyPr>
            <a:normAutofit fontScale="92500" lnSpcReduction="10000"/>
          </a:bodyPr>
          <a:lstStyle/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Remember that a pesticide applicator license may be required for pesticide applications on school property, including mold control, weed killers, disease control and rodent baits</a:t>
            </a:r>
          </a:p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Make certain that you are in compliance with local, state and federal laws (which change over time)</a:t>
            </a:r>
          </a:p>
          <a:p>
            <a:pPr>
              <a:buFont typeface="Times New Roman" pitchFamily="18" charset="0"/>
              <a:buChar char="□"/>
            </a:pPr>
            <a:r>
              <a:rPr lang="en-US" sz="3200" dirty="0" smtClean="0"/>
              <a:t>Follow guidelines in your school </a:t>
            </a:r>
            <a:br>
              <a:rPr lang="en-US" sz="3200" dirty="0" smtClean="0"/>
            </a:br>
            <a:r>
              <a:rPr lang="en-US" sz="3200" dirty="0" smtClean="0"/>
              <a:t>district IPM policy and plan </a:t>
            </a:r>
            <a:br>
              <a:rPr lang="en-US" sz="3200" dirty="0" smtClean="0"/>
            </a:br>
            <a:r>
              <a:rPr lang="en-US" sz="3200" dirty="0" smtClean="0"/>
              <a:t>when using pesticides on school </a:t>
            </a:r>
            <a:br>
              <a:rPr lang="en-US" sz="3200" dirty="0" smtClean="0"/>
            </a:br>
            <a:r>
              <a:rPr lang="en-US" sz="3200" dirty="0" smtClean="0"/>
              <a:t>grounds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6"/>
          <p:cNvSpPr txBox="1">
            <a:spLocks/>
          </p:cNvSpPr>
          <p:nvPr/>
        </p:nvSpPr>
        <p:spPr>
          <a:xfrm>
            <a:off x="533400" y="228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When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latin typeface="+mj-lt"/>
                <a:ea typeface="+mj-ea"/>
                <a:cs typeface="Times New Roman" pitchFamily="18" charset="0"/>
              </a:rPr>
              <a:t>Using Pesticides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4838755"/>
            <a:ext cx="3200400" cy="20192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622007"/>
            <a:ext cx="5599749" cy="4235993"/>
          </a:xfrm>
          <a:prstGeom prst="rect">
            <a:avLst/>
          </a:prstGeom>
        </p:spPr>
      </p:pic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85800" y="1828800"/>
            <a:ext cx="5715000" cy="4419600"/>
          </a:xfrm>
        </p:spPr>
        <p:txBody>
          <a:bodyPr>
            <a:normAutofit lnSpcReduction="10000"/>
          </a:bodyPr>
          <a:lstStyle/>
          <a:p>
            <a:r>
              <a:rPr lang="en-US" sz="3200" dirty="0" smtClean="0"/>
              <a:t>Know your plants</a:t>
            </a:r>
          </a:p>
          <a:p>
            <a:r>
              <a:rPr lang="en-US" sz="3200" dirty="0" smtClean="0"/>
              <a:t>Tolerance level for </a:t>
            </a:r>
            <a:br>
              <a:rPr lang="en-US" sz="3200" dirty="0" smtClean="0"/>
            </a:br>
            <a:r>
              <a:rPr lang="en-US" sz="3200" dirty="0" smtClean="0"/>
              <a:t>common problems</a:t>
            </a:r>
          </a:p>
          <a:p>
            <a:r>
              <a:rPr lang="en-US" sz="3200" dirty="0" smtClean="0"/>
              <a:t>Landscape preparation</a:t>
            </a:r>
          </a:p>
          <a:p>
            <a:r>
              <a:rPr lang="en-US" sz="3200" dirty="0" smtClean="0"/>
              <a:t>Mulch</a:t>
            </a:r>
          </a:p>
          <a:p>
            <a:r>
              <a:rPr lang="en-US" sz="3200" dirty="0" smtClean="0"/>
              <a:t>Pruning </a:t>
            </a:r>
          </a:p>
          <a:p>
            <a:r>
              <a:rPr lang="en-US" sz="3200" dirty="0" smtClean="0"/>
              <a:t>Fertilizer</a:t>
            </a:r>
          </a:p>
          <a:p>
            <a:r>
              <a:rPr lang="en-US" sz="3200" dirty="0" smtClean="0"/>
              <a:t>Irrigation</a:t>
            </a:r>
          </a:p>
          <a:p>
            <a:endParaRPr lang="en-US" sz="3200" dirty="0" smtClean="0"/>
          </a:p>
          <a:p>
            <a:endParaRPr lang="en-US" sz="3200" dirty="0" smtClean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24323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  <a:cs typeface="Times New Roman" pitchFamily="18" charset="0"/>
              </a:rPr>
              <a:t>Landscaping Practices to Avoid Problems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Autofit/>
          </a:bodyPr>
          <a:lstStyle/>
          <a:p>
            <a:r>
              <a:rPr lang="en-US" sz="3000" dirty="0" smtClean="0"/>
              <a:t>Match the plant to the site - </a:t>
            </a:r>
            <a:r>
              <a:rPr lang="en-US" sz="3000" b="1" dirty="0" smtClean="0"/>
              <a:t>plants should be adapted to existing environmental conditions</a:t>
            </a:r>
          </a:p>
          <a:p>
            <a:r>
              <a:rPr lang="en-US" sz="3000" dirty="0" smtClean="0"/>
              <a:t>Some plants cannot grow in full sun, light requirements are especially important for grasses </a:t>
            </a:r>
          </a:p>
          <a:p>
            <a:r>
              <a:rPr lang="en-US" sz="3000" dirty="0" smtClean="0"/>
              <a:t>Use USDA hardiness zones as </a:t>
            </a:r>
            <a:r>
              <a:rPr lang="en-US" sz="3000" dirty="0"/>
              <a:t>a plant selection </a:t>
            </a:r>
            <a:r>
              <a:rPr lang="en-US" sz="3000" dirty="0" smtClean="0"/>
              <a:t>aid </a:t>
            </a:r>
            <a:r>
              <a:rPr lang="en-US" sz="3000" dirty="0" smtClean="0">
                <a:solidFill>
                  <a:srgbClr val="0000FF"/>
                </a:solidFill>
              </a:rPr>
              <a:t>http</a:t>
            </a:r>
            <a:r>
              <a:rPr lang="en-US" sz="3000" dirty="0">
                <a:solidFill>
                  <a:srgbClr val="0000FF"/>
                </a:solidFill>
              </a:rPr>
              <a:t>://</a:t>
            </a:r>
            <a:r>
              <a:rPr lang="en-US" sz="3000" dirty="0" smtClean="0">
                <a:solidFill>
                  <a:srgbClr val="0000FF"/>
                </a:solidFill>
              </a:rPr>
              <a:t>planthardiness.ars.usda.gov/phzmweb/interactivemap.aspx</a:t>
            </a:r>
          </a:p>
          <a:p>
            <a:r>
              <a:rPr lang="en-US" sz="3200" dirty="0" smtClean="0"/>
              <a:t>Select landscape plants that are resistant to common pest problems and environmental stresses imposed by the site</a:t>
            </a:r>
            <a:endParaRPr lang="en-US" sz="3000" dirty="0" smtClean="0"/>
          </a:p>
          <a:p>
            <a:endParaRPr lang="en-US" sz="3000" dirty="0" smtClean="0"/>
          </a:p>
          <a:p>
            <a:endParaRPr lang="en-US" sz="3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248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76200"/>
            <a:ext cx="533400" cy="3810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400" dirty="0" smtClean="0">
                <a:solidFill>
                  <a:schemeClr val="bg1"/>
                </a:solidFill>
              </a:rPr>
              <a:t>4.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229600" cy="5181600"/>
          </a:xfrm>
        </p:spPr>
        <p:txBody>
          <a:bodyPr>
            <a:noAutofit/>
          </a:bodyPr>
          <a:lstStyle/>
          <a:p>
            <a:r>
              <a:rPr lang="en-US" sz="3100" dirty="0" smtClean="0"/>
              <a:t>Shrubs should be pruned away from buildings and shaped so they do not create places for rodents to hide</a:t>
            </a:r>
          </a:p>
          <a:p>
            <a:r>
              <a:rPr lang="en-US" sz="3100" dirty="0" smtClean="0"/>
              <a:t>Keep tree limbs pruned at least six feet away from buildings </a:t>
            </a:r>
          </a:p>
          <a:p>
            <a:r>
              <a:rPr lang="en-US" sz="3100" dirty="0" smtClean="0"/>
              <a:t>Remove vines climbing </a:t>
            </a:r>
            <a:br>
              <a:rPr lang="en-US" sz="3100" dirty="0" smtClean="0"/>
            </a:br>
            <a:r>
              <a:rPr lang="en-US" sz="3100" dirty="0" smtClean="0"/>
              <a:t>on buildings or growing</a:t>
            </a:r>
            <a:br>
              <a:rPr lang="en-US" sz="3100" dirty="0" smtClean="0"/>
            </a:br>
            <a:r>
              <a:rPr lang="en-US" sz="3100" dirty="0" smtClean="0"/>
              <a:t>low to the ground next </a:t>
            </a:r>
            <a:br>
              <a:rPr lang="en-US" sz="3100" dirty="0" smtClean="0"/>
            </a:br>
            <a:r>
              <a:rPr lang="en-US" sz="3100" dirty="0" smtClean="0"/>
              <a:t>to buildings </a:t>
            </a:r>
          </a:p>
          <a:p>
            <a:endParaRPr lang="en-US" sz="3100" dirty="0"/>
          </a:p>
        </p:txBody>
      </p:sp>
      <p:sp>
        <p:nvSpPr>
          <p:cNvPr id="8" name="Title 6"/>
          <p:cNvSpPr txBox="1">
            <a:spLocks/>
          </p:cNvSpPr>
          <p:nvPr/>
        </p:nvSpPr>
        <p:spPr>
          <a:xfrm>
            <a:off x="533400" y="228600"/>
            <a:ext cx="8153400" cy="990600"/>
          </a:xfrm>
          <a:prstGeom prst="rect">
            <a:avLst/>
          </a:prstGeom>
        </p:spPr>
        <p:txBody>
          <a:bodyPr vert="horz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Times New Roman" pitchFamily="18" charset="0"/>
              </a:rPr>
              <a:t>Landscaping Practices to Avoid Problems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38600"/>
            <a:ext cx="3810000" cy="254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524000"/>
            <a:ext cx="4038600" cy="5105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Pruning</a:t>
            </a:r>
          </a:p>
          <a:p>
            <a:r>
              <a:rPr lang="en-US" sz="3200" dirty="0" smtClean="0"/>
              <a:t>Use certified arborists  to prune trees and shrubs or have staff trained appropriately</a:t>
            </a:r>
          </a:p>
          <a:p>
            <a:r>
              <a:rPr lang="en-US" sz="3200" dirty="0" smtClean="0"/>
              <a:t>Generally, no more than 25% of tree canopy per year should be removed</a:t>
            </a:r>
          </a:p>
        </p:txBody>
      </p:sp>
      <p:pic>
        <p:nvPicPr>
          <p:cNvPr id="5" name="Picture 4" descr="landscap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38800" y="1676400"/>
            <a:ext cx="3143250" cy="4191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81600" y="5943600"/>
            <a:ext cx="365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 smtClean="0"/>
              <a:t>Overgrown trees allow easy access to buildings for pests – Shaku Nair,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2199308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2743200"/>
            <a:ext cx="8153400" cy="4495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3200" dirty="0" smtClean="0"/>
              <a:t>Fertilizing</a:t>
            </a:r>
          </a:p>
          <a:p>
            <a:r>
              <a:rPr lang="en-US" sz="3200" dirty="0" smtClean="0"/>
              <a:t>Fertilize plants only as necessary, over-fertilization promotes rapid growth, requires more maintenance and can leave plants susceptible to certain pest problems</a:t>
            </a:r>
          </a:p>
          <a:p>
            <a:r>
              <a:rPr lang="en-US" sz="3200" dirty="0" smtClean="0"/>
              <a:t>Use slow-release or time-release nitrogen fertilizers </a:t>
            </a:r>
          </a:p>
          <a:p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11430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</a:t>
            </a:r>
            <a:b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19600" y="-1"/>
            <a:ext cx="4724400" cy="318351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Irrigating</a:t>
            </a:r>
          </a:p>
          <a:p>
            <a:r>
              <a:rPr lang="en-US" sz="3200" dirty="0" smtClean="0"/>
              <a:t>Soils will differ from school to school and even within a specific site </a:t>
            </a:r>
            <a:br>
              <a:rPr lang="en-US" sz="3200" dirty="0" smtClean="0"/>
            </a:br>
            <a:r>
              <a:rPr lang="en-US" sz="3200" dirty="0" smtClean="0"/>
              <a:t>Familiarity with the soils and their ability to accept/hold and move water is critical to proper irrigation and water conservation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rrigate early in the morning, infrequently and with longer durations to encourage deep rooting, most irrigation systems should not be set to turn on every day</a:t>
            </a:r>
            <a:endParaRPr lang="en-US" sz="32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Management Tips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P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ractices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1413" y="1524000"/>
            <a:ext cx="8437944" cy="5081029"/>
          </a:xfrm>
        </p:spPr>
        <p:txBody>
          <a:bodyPr>
            <a:noAutofit/>
          </a:bodyPr>
          <a:lstStyle/>
          <a:p>
            <a:r>
              <a:rPr lang="en-US" sz="3200" dirty="0" smtClean="0"/>
              <a:t>Why prune:</a:t>
            </a:r>
          </a:p>
          <a:p>
            <a:pPr lvl="1"/>
            <a:r>
              <a:rPr lang="en-US" sz="2800" dirty="0" smtClean="0"/>
              <a:t>Maintaining plant health includes the removal of diseased, dying, injured and dead branches; removal of crossovers, which can rub together and damage limbs and harbor disease</a:t>
            </a:r>
          </a:p>
          <a:p>
            <a:pPr lvl="1"/>
            <a:r>
              <a:rPr lang="en-US" sz="2800" dirty="0" smtClean="0"/>
              <a:t>Control of visibility and safety concern: remove hazardous branches before they fall, correct and repair damage</a:t>
            </a:r>
          </a:p>
          <a:p>
            <a:pPr lvl="1"/>
            <a:r>
              <a:rPr lang="en-US" sz="2800" dirty="0" smtClean="0"/>
              <a:t>Renovating or rejuvenating old or overgrown plants</a:t>
            </a:r>
          </a:p>
          <a:p>
            <a:pPr lvl="1"/>
            <a:r>
              <a:rPr lang="en-US" sz="2800" dirty="0" smtClean="0"/>
              <a:t>Formal hedges require continuous pruning to maintain their size and shape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0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Zone Management Approach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381000" y="1524000"/>
            <a:ext cx="8531352" cy="5257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 smtClean="0"/>
              <a:t>Classifying landscape sites: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Locate a map of your school grounds and divide it into zones (high, medium and low maintenance) according to intended use, water use and/or visibility </a:t>
            </a:r>
            <a:br>
              <a:rPr lang="en-US" sz="3000" dirty="0" smtClean="0"/>
            </a:br>
            <a:r>
              <a:rPr lang="en-US" sz="3000" dirty="0" smtClean="0"/>
              <a:t>Highly visible sites where appearance is key, such as lawns by main entry doors, are likely to be high-maintenance zones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 smtClean="0"/>
              <a:t>High-maintenance plants, such as dogwood or crabapple, should be excluded from all zones; low-maintenance plants can be used in all zones</a:t>
            </a:r>
          </a:p>
          <a:p>
            <a:pPr marL="0" indent="0">
              <a:buNone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514350" indent="-514350">
              <a:buFont typeface="+mj-lt"/>
              <a:buAutoNum type="arabicPeriod"/>
            </a:pPr>
            <a:endParaRPr lang="en-US" sz="3000" dirty="0" smtClean="0"/>
          </a:p>
          <a:p>
            <a:pPr marL="0" indent="0">
              <a:buNone/>
            </a:pPr>
            <a:endParaRPr lang="en-US" sz="3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Practices -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486130" cy="4893435"/>
          </a:xfrm>
        </p:spPr>
        <p:txBody>
          <a:bodyPr>
            <a:noAutofit/>
          </a:bodyPr>
          <a:lstStyle/>
          <a:p>
            <a:pPr marL="404813" indent="-404813">
              <a:buNone/>
            </a:pPr>
            <a:r>
              <a:rPr lang="en-US" dirty="0"/>
              <a:t>1. Maintain health of tree: a) remove all dead, dying, and diseased limbs; b) remove crossovers</a:t>
            </a:r>
            <a:r>
              <a:rPr lang="en-US" dirty="0" smtClean="0"/>
              <a:t>, which </a:t>
            </a:r>
            <a:r>
              <a:rPr lang="en-US" dirty="0"/>
              <a:t>can rub together and damage limbs and harbor disease; c) remove </a:t>
            </a:r>
            <a:r>
              <a:rPr lang="en-US" dirty="0" smtClean="0"/>
              <a:t>hazardous branches </a:t>
            </a:r>
            <a:r>
              <a:rPr lang="en-US" dirty="0"/>
              <a:t>before they fall; d) correct and repair </a:t>
            </a:r>
            <a:r>
              <a:rPr lang="en-US" dirty="0" smtClean="0"/>
              <a:t>damage</a:t>
            </a:r>
            <a:endParaRPr lang="en-US" dirty="0"/>
          </a:p>
          <a:p>
            <a:pPr marL="404813" indent="-404813">
              <a:buNone/>
            </a:pPr>
            <a:r>
              <a:rPr lang="en-US" dirty="0"/>
              <a:t>2. Raise the canopy to increase pedestrian, vehicular, or visual </a:t>
            </a:r>
            <a:r>
              <a:rPr lang="en-US" dirty="0" smtClean="0"/>
              <a:t>zone</a:t>
            </a:r>
            <a:endParaRPr lang="en-US" dirty="0"/>
          </a:p>
          <a:p>
            <a:pPr marL="404813" indent="-404813">
              <a:buNone/>
            </a:pPr>
            <a:r>
              <a:rPr lang="en-US" dirty="0"/>
              <a:t>3. Rejuvenate the tree by the removal of old wood in such a way that encourages the formation </a:t>
            </a:r>
            <a:r>
              <a:rPr lang="en-US" dirty="0" smtClean="0"/>
              <a:t>of new </a:t>
            </a:r>
            <a:r>
              <a:rPr lang="en-US" dirty="0"/>
              <a:t>wood (remove no more than 1/3 of the wood in one year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95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7997952" cy="4495800"/>
          </a:xfrm>
        </p:spPr>
        <p:txBody>
          <a:bodyPr>
            <a:normAutofit fontScale="92500"/>
          </a:bodyPr>
          <a:lstStyle/>
          <a:p>
            <a:pPr marL="404813" indent="-404813">
              <a:buNone/>
            </a:pPr>
            <a:r>
              <a:rPr lang="en-US" sz="3200" dirty="0"/>
              <a:t>4. Improve the aesthetic quality of the tree and thus, its </a:t>
            </a:r>
            <a:r>
              <a:rPr lang="en-US" sz="3200" dirty="0" smtClean="0"/>
              <a:t>value</a:t>
            </a:r>
            <a:endParaRPr lang="en-US" sz="3200" dirty="0"/>
          </a:p>
          <a:p>
            <a:pPr marL="404813" indent="-404813">
              <a:buNone/>
            </a:pPr>
            <a:r>
              <a:rPr lang="en-US" sz="3200" dirty="0"/>
              <a:t>5. Slow the tree’s growth by timely removal of foliage (but best to select right plant for the site</a:t>
            </a:r>
            <a:r>
              <a:rPr lang="en-US" sz="3200" dirty="0" smtClean="0"/>
              <a:t>)</a:t>
            </a:r>
            <a:endParaRPr lang="en-US" sz="3200" dirty="0"/>
          </a:p>
          <a:p>
            <a:pPr marL="404813" indent="-404813">
              <a:buNone/>
            </a:pPr>
            <a:r>
              <a:rPr lang="en-US" sz="3200" dirty="0"/>
              <a:t>6. Fruit trees: a) increase fruit production; b) develop strong 45-degree angles to support fruit load; c) remove limbs that grow down or straight up; d) maintain tree size</a:t>
            </a:r>
            <a:r>
              <a:rPr lang="nl-NL" sz="3200" dirty="0"/>
              <a:t>; e) maintain fruit </a:t>
            </a:r>
            <a:r>
              <a:rPr lang="nl-NL" sz="3200" dirty="0" smtClean="0"/>
              <a:t>spurs</a:t>
            </a:r>
            <a:endParaRPr lang="en-US" sz="3200" dirty="0"/>
          </a:p>
          <a:p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10000"/>
                  </a:schemeClr>
                </a:solidFill>
              </a:rPr>
              <a:t>Sound Pruning 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Practices -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998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0240" y="3886788"/>
            <a:ext cx="3345808" cy="28413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00" y="4069345"/>
            <a:ext cx="3461500" cy="27886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Types of Pruning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97325" y="1538311"/>
            <a:ext cx="4098475" cy="2728889"/>
          </a:xfrm>
        </p:spPr>
        <p:txBody>
          <a:bodyPr>
            <a:normAutofit lnSpcReduction="10000"/>
          </a:bodyPr>
          <a:lstStyle/>
          <a:p>
            <a:r>
              <a:rPr lang="en-US" u="sng" dirty="0" smtClean="0"/>
              <a:t>Heading Cuts</a:t>
            </a:r>
            <a:r>
              <a:rPr lang="en-US" dirty="0" smtClean="0"/>
              <a:t>: </a:t>
            </a:r>
            <a:r>
              <a:rPr lang="en-US" dirty="0"/>
              <a:t>Several buds left on the </a:t>
            </a:r>
            <a:r>
              <a:rPr lang="en-US" dirty="0" smtClean="0"/>
              <a:t>cut branch </a:t>
            </a:r>
            <a:r>
              <a:rPr lang="en-US" dirty="0"/>
              <a:t>grow, making denser, more </a:t>
            </a:r>
            <a:r>
              <a:rPr lang="en-US" dirty="0" smtClean="0"/>
              <a:t>compact foliage </a:t>
            </a:r>
            <a:r>
              <a:rPr lang="en-US" dirty="0"/>
              <a:t>on more </a:t>
            </a:r>
            <a:r>
              <a:rPr lang="en-US" dirty="0" smtClean="0"/>
              <a:t>branches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667573" y="1503719"/>
            <a:ext cx="4351957" cy="2611081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 dirty="0" smtClean="0"/>
              <a:t>Thinning Cuts</a:t>
            </a:r>
            <a:r>
              <a:rPr lang="en-US" dirty="0" smtClean="0"/>
              <a:t>: </a:t>
            </a:r>
            <a:r>
              <a:rPr lang="en-US" dirty="0"/>
              <a:t>Branches are </a:t>
            </a:r>
            <a:r>
              <a:rPr lang="en-US" dirty="0" smtClean="0"/>
              <a:t>removed entirely</a:t>
            </a:r>
            <a:r>
              <a:rPr lang="en-US" dirty="0"/>
              <a:t>, leaving no buds to </a:t>
            </a:r>
            <a:r>
              <a:rPr lang="en-US" dirty="0" smtClean="0"/>
              <a:t>grow</a:t>
            </a:r>
          </a:p>
          <a:p>
            <a:r>
              <a:rPr lang="en-US" dirty="0" smtClean="0"/>
              <a:t>Energy </a:t>
            </a:r>
            <a:r>
              <a:rPr lang="en-US" dirty="0"/>
              <a:t>is diverted into remaining branches</a:t>
            </a:r>
            <a:r>
              <a:rPr lang="en-US" dirty="0" smtClean="0"/>
              <a:t>, which </a:t>
            </a:r>
            <a:r>
              <a:rPr lang="en-US" dirty="0"/>
              <a:t>grow more </a:t>
            </a:r>
            <a:r>
              <a:rPr lang="en-US" dirty="0" smtClean="0"/>
              <a:t>vigorously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301463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Angle of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1805351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Always make cuts close to a node</a:t>
            </a:r>
            <a:br>
              <a:rPr lang="en-US" dirty="0" smtClean="0"/>
            </a:br>
            <a:r>
              <a:rPr lang="en-US" dirty="0" smtClean="0"/>
              <a:t>Branches grow </a:t>
            </a:r>
            <a:r>
              <a:rPr lang="en-US" dirty="0"/>
              <a:t>only at these nodes, and if you leave </a:t>
            </a:r>
            <a:r>
              <a:rPr lang="en-US" dirty="0" smtClean="0"/>
              <a:t>too long </a:t>
            </a:r>
            <a:r>
              <a:rPr lang="en-US" dirty="0"/>
              <a:t>a stub beyond the node, </a:t>
            </a:r>
            <a:r>
              <a:rPr lang="en-US" dirty="0" smtClean="0"/>
              <a:t>the stub will die and rot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502895" y="3808698"/>
            <a:ext cx="6421905" cy="2439702"/>
            <a:chOff x="923662" y="3709408"/>
            <a:chExt cx="6768193" cy="257125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23662" y="3709408"/>
              <a:ext cx="6768193" cy="24965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1053482" y="5911334"/>
              <a:ext cx="12699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/>
                <a:t> correct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5144135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4805680"/>
            <a:ext cx="5130800" cy="20523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Placement of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349157" cy="3352800"/>
          </a:xfrm>
        </p:spPr>
        <p:txBody>
          <a:bodyPr>
            <a:normAutofit/>
          </a:bodyPr>
          <a:lstStyle/>
          <a:p>
            <a:r>
              <a:rPr lang="en-US" dirty="0"/>
              <a:t>Prune to the lateral bud that will produce </a:t>
            </a:r>
            <a:r>
              <a:rPr lang="en-US" dirty="0" smtClean="0"/>
              <a:t>the branch </a:t>
            </a:r>
            <a:r>
              <a:rPr lang="en-US" dirty="0"/>
              <a:t>you </a:t>
            </a:r>
            <a:r>
              <a:rPr lang="en-US" dirty="0" smtClean="0"/>
              <a:t>want, the </a:t>
            </a:r>
            <a:r>
              <a:rPr lang="en-US" dirty="0"/>
              <a:t>placement of that bud </a:t>
            </a:r>
            <a:r>
              <a:rPr lang="en-US" dirty="0" smtClean="0"/>
              <a:t>on the </a:t>
            </a:r>
            <a:r>
              <a:rPr lang="en-US" dirty="0"/>
              <a:t>stem points </a:t>
            </a:r>
            <a:r>
              <a:rPr lang="en-US" dirty="0" smtClean="0"/>
              <a:t>in the </a:t>
            </a:r>
            <a:r>
              <a:rPr lang="en-US" dirty="0"/>
              <a:t>direction of the new </a:t>
            </a:r>
            <a:r>
              <a:rPr lang="en-US" dirty="0" smtClean="0"/>
              <a:t>branch</a:t>
            </a:r>
          </a:p>
          <a:p>
            <a:r>
              <a:rPr lang="en-US" dirty="0" smtClean="0"/>
              <a:t> An </a:t>
            </a:r>
            <a:r>
              <a:rPr lang="en-US" dirty="0"/>
              <a:t>outside bud, pruned with a slanting cut </a:t>
            </a:r>
            <a:r>
              <a:rPr lang="en-US" dirty="0" smtClean="0"/>
              <a:t>just above </a:t>
            </a:r>
            <a:r>
              <a:rPr lang="en-US" dirty="0"/>
              <a:t>the bud, will usually produce an </a:t>
            </a:r>
            <a:r>
              <a:rPr lang="en-US" dirty="0" smtClean="0"/>
              <a:t>outside branch, a </a:t>
            </a:r>
            <a:r>
              <a:rPr lang="en-US" dirty="0"/>
              <a:t>flat cut above the bud allows </a:t>
            </a:r>
            <a:r>
              <a:rPr lang="en-US" dirty="0" smtClean="0"/>
              <a:t>two lower </a:t>
            </a:r>
            <a:r>
              <a:rPr lang="en-US" dirty="0"/>
              <a:t>buds to release and grow </a:t>
            </a:r>
            <a:r>
              <a:rPr lang="en-US" dirty="0" smtClean="0"/>
              <a:t>shoots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7343549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4119" y="2227069"/>
            <a:ext cx="3657600" cy="3314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Pruning Thick, Heavy Branches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735030"/>
            <a:ext cx="5164757" cy="5052168"/>
          </a:xfrm>
        </p:spPr>
        <p:txBody>
          <a:bodyPr>
            <a:normAutofit lnSpcReduction="10000"/>
          </a:bodyPr>
          <a:lstStyle/>
          <a:p>
            <a:pPr marL="404813" indent="-404813">
              <a:buNone/>
            </a:pPr>
            <a:r>
              <a:rPr lang="en-US" dirty="0"/>
              <a:t>1. Undercut the bottom of the branch about 1/3 </a:t>
            </a:r>
            <a:r>
              <a:rPr lang="en-US" dirty="0" smtClean="0"/>
              <a:t>of the </a:t>
            </a:r>
            <a:r>
              <a:rPr lang="en-US" dirty="0"/>
              <a:t>way through, 6-12 inches out from the trunk (a</a:t>
            </a:r>
            <a:r>
              <a:rPr lang="en-US" dirty="0" smtClean="0"/>
              <a:t>)</a:t>
            </a:r>
          </a:p>
          <a:p>
            <a:pPr marL="404813" indent="-404813">
              <a:buNone/>
            </a:pPr>
            <a:r>
              <a:rPr lang="en-US" dirty="0" smtClean="0"/>
              <a:t>2</a:t>
            </a:r>
            <a:r>
              <a:rPr lang="en-US" dirty="0"/>
              <a:t>. Make a second cut from the top, about 2-</a:t>
            </a:r>
            <a:r>
              <a:rPr lang="en-US" dirty="0" smtClean="0"/>
              <a:t>inches farther </a:t>
            </a:r>
            <a:r>
              <a:rPr lang="en-US" dirty="0"/>
              <a:t>out from the under-cut, until the branch </a:t>
            </a:r>
            <a:r>
              <a:rPr lang="en-US" dirty="0" smtClean="0"/>
              <a:t>falls away </a:t>
            </a:r>
            <a:r>
              <a:rPr lang="en-US" dirty="0"/>
              <a:t>(b</a:t>
            </a:r>
            <a:r>
              <a:rPr lang="en-US" dirty="0" smtClean="0"/>
              <a:t>)</a:t>
            </a:r>
          </a:p>
          <a:p>
            <a:pPr marL="404813" indent="-404813">
              <a:buNone/>
            </a:pPr>
            <a:r>
              <a:rPr lang="en-US" dirty="0" smtClean="0"/>
              <a:t>3</a:t>
            </a:r>
            <a:r>
              <a:rPr lang="en-US" dirty="0"/>
              <a:t>. Cut back the resulting stub to the branch </a:t>
            </a:r>
            <a:r>
              <a:rPr lang="en-US" dirty="0" smtClean="0"/>
              <a:t>collar (</a:t>
            </a:r>
            <a:r>
              <a:rPr lang="en-US" dirty="0"/>
              <a:t>c) (not flush with the trunk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9789754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Prune Trees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399" y="1752600"/>
            <a:ext cx="8153401" cy="5257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Generally the best time to prune trees is during the dormant period, usually in late winter (November – March)</a:t>
            </a:r>
          </a:p>
          <a:p>
            <a:r>
              <a:rPr lang="en-US" dirty="0" smtClean="0"/>
              <a:t>Pruning can be done year-round, as needed E.g., remove dead or diseased branches any time</a:t>
            </a:r>
          </a:p>
          <a:p>
            <a:r>
              <a:rPr lang="en-US" dirty="0" smtClean="0"/>
              <a:t>Pruning done during the dormant season tends to have an invigorating effect on tree growth</a:t>
            </a:r>
          </a:p>
          <a:p>
            <a:r>
              <a:rPr lang="en-US" dirty="0" smtClean="0"/>
              <a:t>Pruning done during peak growth times tends to slow growth</a:t>
            </a:r>
          </a:p>
          <a:p>
            <a:r>
              <a:rPr lang="en-US" dirty="0" smtClean="0"/>
              <a:t>Generally, berries and tree fruits are pruned November until bloom </a:t>
            </a:r>
          </a:p>
          <a:p>
            <a:r>
              <a:rPr lang="en-US" dirty="0" smtClean="0"/>
              <a:t>Prune blooming ornamentals during and immediately after bloom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1588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71289"/>
            <a:ext cx="9144000" cy="31867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How to Prune a Shrub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5864" cy="2396993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 smtClean="0"/>
              <a:t>Selective thinning</a:t>
            </a:r>
            <a:r>
              <a:rPr lang="en-US" dirty="0"/>
              <a:t>: </a:t>
            </a:r>
            <a:r>
              <a:rPr lang="en-US" dirty="0" smtClean="0"/>
              <a:t>removing </a:t>
            </a:r>
            <a:r>
              <a:rPr lang="en-US" dirty="0"/>
              <a:t>branches back to the point of attachment to another </a:t>
            </a:r>
            <a:r>
              <a:rPr lang="en-US" dirty="0" smtClean="0"/>
              <a:t>branch (left), </a:t>
            </a:r>
            <a:r>
              <a:rPr lang="en-US" dirty="0"/>
              <a:t>or to the </a:t>
            </a:r>
            <a:r>
              <a:rPr lang="en-US" dirty="0" smtClean="0"/>
              <a:t>base of the plant (right) </a:t>
            </a:r>
            <a:br>
              <a:rPr lang="en-US" dirty="0" smtClean="0"/>
            </a:br>
            <a:r>
              <a:rPr lang="en-US" dirty="0" smtClean="0"/>
              <a:t>This type of pruning opens the plant canopy, increasing light and air movement, it is a technique suitable for all plants and the most desirable method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20037" y="140219"/>
            <a:ext cx="329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Oregon State University Extension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840748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Heading Cuts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8784" y="1600200"/>
            <a:ext cx="8925216" cy="2324842"/>
          </a:xfrm>
        </p:spPr>
        <p:txBody>
          <a:bodyPr>
            <a:noAutofit/>
          </a:bodyPr>
          <a:lstStyle/>
          <a:p>
            <a:r>
              <a:rPr lang="en-US" sz="2800" u="sng" dirty="0" smtClean="0"/>
              <a:t>Heading cuts</a:t>
            </a:r>
            <a:r>
              <a:rPr lang="en-US" sz="2800" dirty="0" smtClean="0"/>
              <a:t>: remove parts of a stem or branch resulting in multiple new shoots just below the cut (left and middle)</a:t>
            </a:r>
            <a:br>
              <a:rPr lang="en-US" sz="2800" dirty="0" smtClean="0"/>
            </a:br>
            <a:r>
              <a:rPr lang="en-US" sz="2800" dirty="0" smtClean="0"/>
              <a:t>This can create a bushy plant and is sometimes done when plants are very young to stimulate more branches </a:t>
            </a:r>
            <a:br>
              <a:rPr lang="en-US" sz="2800" dirty="0" smtClean="0"/>
            </a:br>
            <a:r>
              <a:rPr lang="en-US" sz="2800" dirty="0" smtClean="0"/>
              <a:t>Leaving stubs should be avoided (right) as they will usually die back</a:t>
            </a:r>
            <a:endParaRPr lang="en-US" sz="2800" dirty="0"/>
          </a:p>
        </p:txBody>
      </p:sp>
      <p:grpSp>
        <p:nvGrpSpPr>
          <p:cNvPr id="9" name="Group 8"/>
          <p:cNvGrpSpPr/>
          <p:nvPr/>
        </p:nvGrpSpPr>
        <p:grpSpPr>
          <a:xfrm>
            <a:off x="2169130" y="4112636"/>
            <a:ext cx="6212870" cy="2646724"/>
            <a:chOff x="1344381" y="3607575"/>
            <a:chExt cx="6212870" cy="264672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44381" y="3607575"/>
              <a:ext cx="1985271" cy="262992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68351" y="3607575"/>
              <a:ext cx="1986661" cy="264672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5572209" y="3607575"/>
              <a:ext cx="1985042" cy="2646723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 rot="16200000">
            <a:off x="-1296709" y="4820443"/>
            <a:ext cx="31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972367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Renovating or Rejuvenating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7" y="1600200"/>
            <a:ext cx="8392451" cy="4495800"/>
          </a:xfrm>
        </p:spPr>
        <p:txBody>
          <a:bodyPr>
            <a:normAutofit/>
          </a:bodyPr>
          <a:lstStyle/>
          <a:p>
            <a:r>
              <a:rPr lang="en-US" sz="3200" u="sng" dirty="0" smtClean="0"/>
              <a:t>Renovating or rejuvenating</a:t>
            </a:r>
            <a:r>
              <a:rPr lang="en-US" sz="3200" dirty="0" smtClean="0"/>
              <a:t>: </a:t>
            </a:r>
            <a:r>
              <a:rPr lang="en-US" sz="3200" dirty="0"/>
              <a:t>Rejuvenating shrubs that are overgrown starts by cutting them at 12-18 inches above the ground in late winter or early </a:t>
            </a:r>
            <a:r>
              <a:rPr lang="en-US" sz="3200" dirty="0" smtClean="0"/>
              <a:t>spring </a:t>
            </a:r>
            <a:br>
              <a:rPr lang="en-US" sz="3200" dirty="0" smtClean="0"/>
            </a:br>
            <a:r>
              <a:rPr lang="en-US" sz="3200" dirty="0" smtClean="0"/>
              <a:t>By </a:t>
            </a:r>
            <a:r>
              <a:rPr lang="en-US" sz="3200" dirty="0"/>
              <a:t>fall the shrub has grown a full new </a:t>
            </a:r>
            <a:r>
              <a:rPr lang="en-US" sz="3200" dirty="0" smtClean="0"/>
              <a:t>canopy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9" y="4284594"/>
            <a:ext cx="2923208" cy="21924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0573" y="4284594"/>
            <a:ext cx="2884525" cy="2162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7727" y="4284594"/>
            <a:ext cx="2921827" cy="219240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08591" y="6488668"/>
            <a:ext cx="3126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Shujuan Li, University of Arizona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692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Zone Management Approach 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378952" cy="5257800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3"/>
            </a:pPr>
            <a:r>
              <a:rPr lang="en-US" sz="3200" dirty="0" smtClean="0"/>
              <a:t>Once you have labeled the grounds according to zone,  learn about the best plants for your area </a:t>
            </a:r>
          </a:p>
          <a:p>
            <a:pPr marL="514350" indent="-514350">
              <a:buFont typeface="+mj-lt"/>
              <a:buAutoNum type="arabicPeriod" startAt="3"/>
            </a:pPr>
            <a:r>
              <a:rPr lang="en-US" sz="3200" dirty="0" smtClean="0"/>
              <a:t>A little research at the planning stage can go a long way toward reducing plant replacement</a:t>
            </a:r>
            <a:r>
              <a:rPr lang="en-US" sz="3200" dirty="0"/>
              <a:t> </a:t>
            </a:r>
            <a:r>
              <a:rPr lang="en-US" sz="3200" dirty="0" smtClean="0"/>
              <a:t>and landscape </a:t>
            </a:r>
            <a:r>
              <a:rPr lang="en-US" sz="3200" dirty="0"/>
              <a:t>management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costs, including time and </a:t>
            </a:r>
            <a:br>
              <a:rPr lang="en-US" sz="3200" dirty="0" smtClean="0"/>
            </a:br>
            <a:r>
              <a:rPr lang="en-US" sz="3200" dirty="0" smtClean="0"/>
              <a:t>money spent on IPM </a:t>
            </a:r>
            <a:br>
              <a:rPr lang="en-US" sz="3200" dirty="0" smtClean="0"/>
            </a:br>
            <a:r>
              <a:rPr lang="en-US" sz="3200" dirty="0" smtClean="0"/>
              <a:t>activities</a:t>
            </a:r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pPr marL="514350" indent="-514350">
              <a:buFont typeface="+mj-lt"/>
              <a:buAutoNum type="arabicPeriod" startAt="3"/>
            </a:pPr>
            <a:endParaRPr lang="en-US" sz="3200" dirty="0" smtClean="0"/>
          </a:p>
          <a:p>
            <a:endParaRPr lang="en-US" sz="32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8" t="6925" r="12726"/>
          <a:stretch/>
        </p:blipFill>
        <p:spPr>
          <a:xfrm>
            <a:off x="5943600" y="4274127"/>
            <a:ext cx="2748294" cy="22790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 rot="16200000">
            <a:off x="7633569" y="5228997"/>
            <a:ext cx="25367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Tami </a:t>
            </a:r>
            <a:r>
              <a:rPr lang="en-US" dirty="0" err="1"/>
              <a:t>Proffitt</a:t>
            </a:r>
            <a:r>
              <a:rPr lang="en-US" dirty="0"/>
              <a:t> Photography</a:t>
            </a:r>
          </a:p>
        </p:txBody>
      </p:sp>
    </p:spTree>
    <p:extLst>
      <p:ext uri="{BB962C8B-B14F-4D97-AF65-F5344CB8AC3E}">
        <p14:creationId xmlns:p14="http://schemas.microsoft.com/office/powerpoint/2010/main" val="457373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Shearing is </a:t>
            </a:r>
            <a:r>
              <a:rPr lang="en-US" sz="3200" u="sng" dirty="0" smtClean="0">
                <a:solidFill>
                  <a:schemeClr val="bg2">
                    <a:lumMod val="10000"/>
                  </a:schemeClr>
                </a:solidFill>
              </a:rPr>
              <a:t>not</a:t>
            </a: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 a good practice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8576762" cy="2238260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 smtClean="0"/>
              <a:t>Shearing</a:t>
            </a:r>
            <a:r>
              <a:rPr lang="en-US" dirty="0" smtClean="0"/>
              <a:t> shrubs entails cutting back branches to a uniform surface</a:t>
            </a:r>
            <a:br>
              <a:rPr lang="en-US" dirty="0" smtClean="0"/>
            </a:br>
            <a:r>
              <a:rPr lang="en-US" dirty="0" smtClean="0"/>
              <a:t>This should not be done other than for formal hedges or special topiaries</a:t>
            </a:r>
            <a:br>
              <a:rPr lang="en-US" dirty="0" smtClean="0"/>
            </a:br>
            <a:r>
              <a:rPr lang="en-US" dirty="0" smtClean="0"/>
              <a:t>Regular shearing of shrubs removes flower buds, flowers, and reduces their beauty – it’s bad practice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92251"/>
            <a:ext cx="2900153" cy="21751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3585" y="3904917"/>
            <a:ext cx="2912615" cy="219130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9622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i="1" dirty="0"/>
              <a:t>Oleander is not well suited for shearing (left</a:t>
            </a:r>
            <a:r>
              <a:rPr lang="en-US" i="1" dirty="0" smtClean="0"/>
              <a:t>), kept in its natural shape an oleander shrub will flower from spring to fall (right) – Shujuan Li, University of Arizona</a:t>
            </a:r>
            <a:endParaRPr lang="en-US" i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909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When to Prune Shrubs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3400" y="1600200"/>
            <a:ext cx="8232648" cy="4495800"/>
          </a:xfrm>
        </p:spPr>
        <p:txBody>
          <a:bodyPr>
            <a:noAutofit/>
          </a:bodyPr>
          <a:lstStyle/>
          <a:p>
            <a:r>
              <a:rPr lang="en-US" sz="3200" dirty="0" smtClean="0"/>
              <a:t>Generally, pruning takes place after flowering shrubs have completed flowering</a:t>
            </a:r>
          </a:p>
          <a:p>
            <a:r>
              <a:rPr lang="en-US" sz="3200" dirty="0" smtClean="0"/>
              <a:t>Spring flowering shrubs should be pruned in late spring</a:t>
            </a:r>
          </a:p>
          <a:p>
            <a:r>
              <a:rPr lang="en-US" sz="3200" dirty="0" smtClean="0"/>
              <a:t>Summer or fall flowering shrubs should be pruned after flowering or in late winter to early spring</a:t>
            </a:r>
          </a:p>
          <a:p>
            <a:r>
              <a:rPr lang="en-US" sz="3200" dirty="0" smtClean="0"/>
              <a:t>Selective pruning of a few branches can be done on most plants throughout the year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54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Shrub Pruning Summary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105400"/>
          </a:xfrm>
        </p:spPr>
        <p:txBody>
          <a:bodyPr>
            <a:normAutofit fontScale="92500" lnSpcReduction="10000"/>
          </a:bodyPr>
          <a:lstStyle/>
          <a:p>
            <a:r>
              <a:rPr lang="en-US" sz="3200" b="1" dirty="0" smtClean="0"/>
              <a:t>Don’t prune unless it is really necessary</a:t>
            </a:r>
            <a:r>
              <a:rPr lang="en-US" sz="3200" dirty="0" smtClean="0"/>
              <a:t>  </a:t>
            </a:r>
            <a:br>
              <a:rPr lang="en-US" sz="3200" dirty="0" smtClean="0"/>
            </a:br>
            <a:r>
              <a:rPr lang="en-US" sz="3200" dirty="0" smtClean="0"/>
              <a:t>Pruning just to demonstrate work is being done is not a sound practice and increases plant stress and the need for plant replacement</a:t>
            </a:r>
          </a:p>
          <a:p>
            <a:r>
              <a:rPr lang="en-US" sz="3200" dirty="0" smtClean="0"/>
              <a:t>Use the appropriate, sharp tool for the job</a:t>
            </a:r>
          </a:p>
          <a:p>
            <a:r>
              <a:rPr lang="en-US" sz="3200" dirty="0" smtClean="0"/>
              <a:t>Prune at the right time of year</a:t>
            </a:r>
          </a:p>
          <a:p>
            <a:r>
              <a:rPr lang="en-US" sz="3200" dirty="0" smtClean="0"/>
              <a:t>Use the natural growth form of the shrub as a guide for natural pruning</a:t>
            </a:r>
          </a:p>
          <a:p>
            <a:r>
              <a:rPr lang="en-US" sz="3200" dirty="0" smtClean="0"/>
              <a:t>Shear only formal hedges, and understand that this may necessitate additional water and resource support for the plants to stay healthy  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8F4EF7BA-791D-7740-94C5-F81964C37E0F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327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153400" cy="99060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Check In!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7A3B7630-EB21-464F-BCF3-B6E27F6BDC28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305800" cy="4495800"/>
          </a:xfrm>
        </p:spPr>
        <p:txBody>
          <a:bodyPr>
            <a:noAutofit/>
          </a:bodyPr>
          <a:lstStyle/>
          <a:p>
            <a:pPr marL="342900" indent="-342900">
              <a:buNone/>
            </a:pPr>
            <a:r>
              <a:rPr lang="en-US" sz="3200" dirty="0" smtClean="0"/>
              <a:t>This lesson you learned: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zone management approach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principles behind sustainable  landscapes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The importance of landscaping practices specific to pest exclusion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3200" dirty="0" smtClean="0"/>
              <a:t>Sound plant pruning practices</a:t>
            </a:r>
          </a:p>
          <a:p>
            <a:pPr marL="0" indent="0">
              <a:buNone/>
            </a:pPr>
            <a:r>
              <a:rPr lang="en-US" sz="3200" b="1" dirty="0" smtClean="0"/>
              <a:t>Next you will learn more about cultural turf management!</a:t>
            </a:r>
          </a:p>
          <a:p>
            <a:pPr marL="457200" lvl="0" indent="-457200">
              <a:buNone/>
            </a:pP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Resource List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7FBFA7E-D92B-492B-B20A-03A974C3FB4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5" name="Content Placeholder 14"/>
          <p:cNvSpPr txBox="1">
            <a:spLocks/>
          </p:cNvSpPr>
          <p:nvPr/>
        </p:nvSpPr>
        <p:spPr>
          <a:xfrm>
            <a:off x="457200" y="1600200"/>
            <a:ext cx="8534400" cy="4724400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Iowa State University. (2010). Plant and Insect Diagnostic Clinic. </a:t>
            </a:r>
            <a:r>
              <a:rPr lang="en-US" sz="2000" dirty="0" smtClean="0">
                <a:solidFill>
                  <a:srgbClr val="0000FF"/>
                </a:solidFill>
              </a:rPr>
              <a:t>http://www.ipm.iastate.edu/ipm/info/plant-diseases/turf-grass-rust </a:t>
            </a: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Maine Department of Agriculture, Conservation and Forestry. </a:t>
            </a:r>
            <a:r>
              <a:rPr lang="en-US" sz="2000" i="1" dirty="0" smtClean="0">
                <a:solidFill>
                  <a:schemeClr val="bg2">
                    <a:lumMod val="10000"/>
                  </a:schemeClr>
                </a:solidFill>
              </a:rPr>
              <a:t>School IPM.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 </a:t>
            </a:r>
            <a:r>
              <a:rPr lang="en-US" sz="2000" dirty="0" smtClean="0">
                <a:solidFill>
                  <a:srgbClr val="0000FF"/>
                </a:solidFill>
              </a:rPr>
              <a:t>http://www.maine.gov/dacf/php/integrated_pest_management/school/index.shtml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Rutgers Cooperative Extension.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IPM Report Card for School Grounds: General Requirements.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http://entomology.osu.edu/schoolipm/IPMfiles/ReportCardGeneral.pdf 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Texas A&amp;M </a:t>
            </a:r>
            <a:r>
              <a:rPr lang="en-US" sz="2000" dirty="0" err="1" smtClean="0">
                <a:solidFill>
                  <a:schemeClr val="bg2">
                    <a:lumMod val="10000"/>
                  </a:schemeClr>
                </a:solidFill>
              </a:rPr>
              <a:t>Agrilife</a:t>
            </a: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 Extension. Landscape IPM Module 6. </a:t>
            </a:r>
            <a:r>
              <a:rPr lang="en-US" sz="2000" dirty="0" smtClean="0">
                <a:solidFill>
                  <a:srgbClr val="0000FF"/>
                </a:solidFill>
              </a:rPr>
              <a:t>http://schoolipm.tamu.edu/videodvd/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Umass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Extension Center for Agriculture. </a:t>
            </a:r>
            <a:r>
              <a:rPr kumimoji="0" lang="en-US" sz="20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Best Management Practices For Lawn and Landscape Turf.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http://extension.umass.edu/turf/sites/turf/files/pdf-doc-ppt/lawn_landscape_BMP_2013_opt.pdf </a:t>
            </a:r>
          </a:p>
          <a:p>
            <a:pPr marL="320040" lvl="0" indent="-320040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/>
            </a:pPr>
            <a:r>
              <a:rPr lang="en-US" sz="2000" dirty="0" smtClean="0">
                <a:solidFill>
                  <a:schemeClr val="bg2">
                    <a:lumMod val="10000"/>
                  </a:schemeClr>
                </a:solidFill>
              </a:rPr>
              <a:t>University of California Agricultural and Natural Resources. (2009). How to Manage Pests. </a:t>
            </a:r>
            <a:r>
              <a:rPr lang="en-US" sz="2000" dirty="0" smtClean="0">
                <a:solidFill>
                  <a:srgbClr val="0000FF"/>
                </a:solidFill>
              </a:rPr>
              <a:t>http://www.ipm.ucdavis.edu/PMG/r785100411.html 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Wingdings"/>
              <a:buChar char=""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Landscape IPM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9530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en-US" sz="3200" dirty="0" smtClean="0"/>
              <a:t>Landscape IPM includes: </a:t>
            </a:r>
          </a:p>
          <a:p>
            <a:r>
              <a:rPr lang="en-US" sz="3200" dirty="0" smtClean="0"/>
              <a:t>Structural pests that can enter a building, such as rodents or insects</a:t>
            </a:r>
          </a:p>
          <a:p>
            <a:r>
              <a:rPr lang="en-US" sz="3200" dirty="0" smtClean="0"/>
              <a:t>Plant pests including insects, diseases, weeds and wildlife 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r>
              <a:rPr lang="en-US" sz="3200" dirty="0" smtClean="0"/>
              <a:t>Practices to manage both </a:t>
            </a:r>
            <a:br>
              <a:rPr lang="en-US" sz="3200" dirty="0" smtClean="0"/>
            </a:br>
            <a:r>
              <a:rPr lang="en-US" sz="3200" dirty="0" smtClean="0"/>
              <a:t>types of pests are covered </a:t>
            </a:r>
            <a:br>
              <a:rPr lang="en-US" sz="3200" dirty="0" smtClean="0"/>
            </a:br>
            <a:r>
              <a:rPr lang="en-US" sz="3200" dirty="0" smtClean="0"/>
              <a:t>throughout this learning </a:t>
            </a:r>
            <a:br>
              <a:rPr lang="en-US" sz="3200" dirty="0" smtClean="0"/>
            </a:br>
            <a:r>
              <a:rPr lang="en-US" sz="3200" dirty="0" smtClean="0"/>
              <a:t>module 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948" y="4343400"/>
            <a:ext cx="3429000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153400" cy="9906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Selecting Plants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257800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Plant selection should be based on </a:t>
            </a:r>
            <a:br>
              <a:rPr lang="en-US" sz="3200" dirty="0" smtClean="0"/>
            </a:br>
            <a:r>
              <a:rPr lang="en-US" sz="3200" dirty="0" smtClean="0"/>
              <a:t>the plant suitability for the specific site and function</a:t>
            </a:r>
          </a:p>
          <a:p>
            <a:r>
              <a:rPr lang="en-US" sz="3200" dirty="0" smtClean="0"/>
              <a:t>Select plants that are tolerant to insects, diseases and wildlife pests in your region </a:t>
            </a:r>
          </a:p>
          <a:p>
            <a:r>
              <a:rPr lang="en-US" sz="3200" dirty="0" smtClean="0"/>
              <a:t>Plants that are native generally tend to: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Require less water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Require less maintenance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Benefit from native pollinators</a:t>
            </a:r>
          </a:p>
          <a:p>
            <a:r>
              <a:rPr lang="en-US" sz="3200" dirty="0" smtClean="0"/>
              <a:t>Keep in mind that some native plants require more maintenance and are susceptible to disease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6250" r="13333" b="3750"/>
          <a:stretch/>
        </p:blipFill>
        <p:spPr>
          <a:xfrm>
            <a:off x="6553200" y="152400"/>
            <a:ext cx="2020358" cy="175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>
                <a:solidFill>
                  <a:schemeClr val="bg2">
                    <a:lumMod val="10000"/>
                  </a:schemeClr>
                </a:solidFill>
              </a:rPr>
              <a:t>Plant Selection</a:t>
            </a:r>
            <a:endParaRPr lang="en-US" sz="32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76400"/>
            <a:ext cx="8153400" cy="4495800"/>
          </a:xfrm>
        </p:spPr>
        <p:txBody>
          <a:bodyPr>
            <a:normAutofit fontScale="92500"/>
          </a:bodyPr>
          <a:lstStyle/>
          <a:p>
            <a:r>
              <a:rPr lang="en-US" sz="3200" dirty="0" smtClean="0"/>
              <a:t>Contact your local University Extension office for a list of plants that are pest, heat and drought-resistant for your region</a:t>
            </a:r>
          </a:p>
          <a:p>
            <a:r>
              <a:rPr lang="en-US" sz="3200" dirty="0" smtClean="0"/>
              <a:t>Consider maintenance zones when selecting plants</a:t>
            </a:r>
          </a:p>
          <a:p>
            <a:r>
              <a:rPr lang="en-US" sz="3200" dirty="0" smtClean="0"/>
              <a:t>Since the majority of ground managers are working from established landscapes, focus on gradually phasing out high-maintenance/pest-prone plants and start replacing them with lower maintenance plants  </a:t>
            </a:r>
          </a:p>
        </p:txBody>
      </p:sp>
    </p:spTree>
    <p:extLst>
      <p:ext uri="{BB962C8B-B14F-4D97-AF65-F5344CB8AC3E}">
        <p14:creationId xmlns:p14="http://schemas.microsoft.com/office/powerpoint/2010/main" val="262823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533400" y="1669098"/>
            <a:ext cx="3502152" cy="2133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Cultural controls</a:t>
            </a:r>
          </a:p>
          <a:p>
            <a:r>
              <a:rPr lang="en-US" sz="3200" dirty="0" smtClean="0"/>
              <a:t>Physical controls</a:t>
            </a:r>
          </a:p>
          <a:p>
            <a:r>
              <a:rPr lang="en-US" sz="3200" dirty="0" smtClean="0"/>
              <a:t>Biological </a:t>
            </a:r>
            <a:r>
              <a:rPr lang="en-US" sz="3200" dirty="0"/>
              <a:t>c</a:t>
            </a:r>
            <a:r>
              <a:rPr lang="en-US" sz="3200" dirty="0" smtClean="0"/>
              <a:t>ontrols</a:t>
            </a:r>
          </a:p>
          <a:p>
            <a:endParaRPr lang="en-US" sz="32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Principles Behind Sustainable Landscapes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800" y="3429000"/>
            <a:ext cx="4724400" cy="312874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302752" cy="44196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3200" dirty="0" smtClean="0"/>
              <a:t>Cultural Controls</a:t>
            </a:r>
          </a:p>
          <a:p>
            <a:r>
              <a:rPr lang="en-US" sz="3200" dirty="0" smtClean="0"/>
              <a:t>Practices that improve plant health and reduce plant problems 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Monitor</a:t>
            </a:r>
            <a:br>
              <a:rPr lang="en-US" sz="3200" dirty="0" smtClean="0"/>
            </a:br>
            <a:r>
              <a:rPr lang="en-US" sz="3200" dirty="0" smtClean="0"/>
              <a:t>condition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Sanitation</a:t>
            </a:r>
          </a:p>
          <a:p>
            <a:pPr lvl="1">
              <a:buClr>
                <a:schemeClr val="accent2"/>
              </a:buClr>
              <a:buSzPct val="60000"/>
              <a:buFont typeface="Wingdings" pitchFamily="2" charset="2"/>
              <a:buChar char="Ø"/>
            </a:pPr>
            <a:r>
              <a:rPr lang="en-US" sz="3200" dirty="0" smtClean="0"/>
              <a:t>Horticultural </a:t>
            </a:r>
            <a:br>
              <a:rPr lang="en-US" sz="3200" dirty="0" smtClean="0"/>
            </a:br>
            <a:r>
              <a:rPr lang="en-US" sz="3200" dirty="0" smtClean="0"/>
              <a:t>techniques</a:t>
            </a:r>
          </a:p>
          <a:p>
            <a:pPr>
              <a:buNone/>
            </a:pPr>
            <a:r>
              <a:rPr lang="en-US" sz="3200" dirty="0" smtClean="0"/>
              <a:t> </a:t>
            </a:r>
          </a:p>
          <a:p>
            <a:endParaRPr lang="en-US" sz="3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F3D55F95-77C5-45E4-8F97-D13DE6B4A57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2">
                    <a:lumMod val="1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Cultural Controls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2">
                  <a:lumMod val="1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0722" name="Picture 2" descr="http://www.freeimages.com/pic/l/l/lw/lw23/878165_49702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819400"/>
            <a:ext cx="4597400" cy="3448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IPM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4583</TotalTime>
  <Words>1951</Words>
  <Application>Microsoft Office PowerPoint</Application>
  <PresentationFormat>On-screen Show (4:3)</PresentationFormat>
  <Paragraphs>301</Paragraphs>
  <Slides>44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44</vt:i4>
      </vt:variant>
    </vt:vector>
  </HeadingPairs>
  <TitlesOfParts>
    <vt:vector size="51" baseType="lpstr">
      <vt:lpstr>Calibri</vt:lpstr>
      <vt:lpstr>Times New Roman</vt:lpstr>
      <vt:lpstr>Tw Cen MT</vt:lpstr>
      <vt:lpstr>Wingdings</vt:lpstr>
      <vt:lpstr>Wingdings 2</vt:lpstr>
      <vt:lpstr>Median</vt:lpstr>
      <vt:lpstr>School IPM theme</vt:lpstr>
      <vt:lpstr>Practices to maintain healthy Landscapes</vt:lpstr>
      <vt:lpstr>Learning Objectives</vt:lpstr>
      <vt:lpstr>Zone Management Approach </vt:lpstr>
      <vt:lpstr>Zone Management Approach </vt:lpstr>
      <vt:lpstr>Landscape IPM</vt:lpstr>
      <vt:lpstr>Selecting Plants</vt:lpstr>
      <vt:lpstr>Plant Selection</vt:lpstr>
      <vt:lpstr>PowerPoint Presentation</vt:lpstr>
      <vt:lpstr>PowerPoint Presentation</vt:lpstr>
      <vt:lpstr>Cultural Controls</vt:lpstr>
      <vt:lpstr>Cultural Controls</vt:lpstr>
      <vt:lpstr>Physical Controls </vt:lpstr>
      <vt:lpstr>Physical Controls</vt:lpstr>
      <vt:lpstr>Physical Controls</vt:lpstr>
      <vt:lpstr>Physical Controls</vt:lpstr>
      <vt:lpstr>Physical Controls</vt:lpstr>
      <vt:lpstr>Biological Controls </vt:lpstr>
      <vt:lpstr>Biological Control</vt:lpstr>
      <vt:lpstr>Biological Control</vt:lpstr>
      <vt:lpstr>Pesticides</vt:lpstr>
      <vt:lpstr>Pesticides</vt:lpstr>
      <vt:lpstr>PowerPoint Presentation</vt:lpstr>
      <vt:lpstr>Landscape Management Tips</vt:lpstr>
      <vt:lpstr>Landscaping Practices to Avoid Problems</vt:lpstr>
      <vt:lpstr>PowerPoint Presentation</vt:lpstr>
      <vt:lpstr>Landscape Management Tips</vt:lpstr>
      <vt:lpstr>Landscape  Management Tips</vt:lpstr>
      <vt:lpstr>Landscape Management Tips</vt:lpstr>
      <vt:lpstr>Sound Pruning Practices</vt:lpstr>
      <vt:lpstr>Sound Pruning Practices - Trees</vt:lpstr>
      <vt:lpstr>Sound Pruning Practices - Trees</vt:lpstr>
      <vt:lpstr>Types of Pruning Cuts</vt:lpstr>
      <vt:lpstr>Angle of Cuts</vt:lpstr>
      <vt:lpstr>Placement of Cuts</vt:lpstr>
      <vt:lpstr>Pruning Thick, Heavy Branches</vt:lpstr>
      <vt:lpstr>When to Prune Trees</vt:lpstr>
      <vt:lpstr>How to Prune a Shrub</vt:lpstr>
      <vt:lpstr>Heading Cuts</vt:lpstr>
      <vt:lpstr>Renovating or Rejuvenating</vt:lpstr>
      <vt:lpstr>Shearing is not a good practice</vt:lpstr>
      <vt:lpstr>When to Prune Shrubs</vt:lpstr>
      <vt:lpstr>Shrub Pruning Summary</vt:lpstr>
      <vt:lpstr>Check In!</vt:lpstr>
      <vt:lpstr>Resource List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Anon</cp:lastModifiedBy>
  <cp:revision>250</cp:revision>
  <dcterms:created xsi:type="dcterms:W3CDTF">2013-08-27T14:26:15Z</dcterms:created>
  <dcterms:modified xsi:type="dcterms:W3CDTF">2016-10-29T16:34:03Z</dcterms:modified>
</cp:coreProperties>
</file>