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5"/>
  </p:notesMasterIdLst>
  <p:handoutMasterIdLst>
    <p:handoutMasterId r:id="rId56"/>
  </p:handoutMasterIdLst>
  <p:sldIdLst>
    <p:sldId id="256" r:id="rId2"/>
    <p:sldId id="598" r:id="rId3"/>
    <p:sldId id="634" r:id="rId4"/>
    <p:sldId id="639" r:id="rId5"/>
    <p:sldId id="752" r:id="rId6"/>
    <p:sldId id="753" r:id="rId7"/>
    <p:sldId id="755" r:id="rId8"/>
    <p:sldId id="754" r:id="rId9"/>
    <p:sldId id="756" r:id="rId10"/>
    <p:sldId id="637" r:id="rId11"/>
    <p:sldId id="636" r:id="rId12"/>
    <p:sldId id="640" r:id="rId13"/>
    <p:sldId id="638" r:id="rId14"/>
    <p:sldId id="635" r:id="rId15"/>
    <p:sldId id="757" r:id="rId16"/>
    <p:sldId id="758" r:id="rId17"/>
    <p:sldId id="759" r:id="rId18"/>
    <p:sldId id="649" r:id="rId19"/>
    <p:sldId id="750" r:id="rId20"/>
    <p:sldId id="702" r:id="rId21"/>
    <p:sldId id="650" r:id="rId22"/>
    <p:sldId id="652" r:id="rId23"/>
    <p:sldId id="654" r:id="rId24"/>
    <p:sldId id="763" r:id="rId25"/>
    <p:sldId id="706" r:id="rId26"/>
    <p:sldId id="762" r:id="rId27"/>
    <p:sldId id="698" r:id="rId28"/>
    <p:sldId id="696" r:id="rId29"/>
    <p:sldId id="765" r:id="rId30"/>
    <p:sldId id="764" r:id="rId31"/>
    <p:sldId id="697" r:id="rId32"/>
    <p:sldId id="767" r:id="rId33"/>
    <p:sldId id="766" r:id="rId34"/>
    <p:sldId id="751" r:id="rId35"/>
    <p:sldId id="703" r:id="rId36"/>
    <p:sldId id="768" r:id="rId37"/>
    <p:sldId id="661" r:id="rId38"/>
    <p:sldId id="769" r:id="rId39"/>
    <p:sldId id="663" r:id="rId40"/>
    <p:sldId id="664" r:id="rId41"/>
    <p:sldId id="770" r:id="rId42"/>
    <p:sldId id="665" r:id="rId43"/>
    <p:sldId id="771" r:id="rId44"/>
    <p:sldId id="772" r:id="rId45"/>
    <p:sldId id="773" r:id="rId46"/>
    <p:sldId id="704" r:id="rId47"/>
    <p:sldId id="707" r:id="rId48"/>
    <p:sldId id="748" r:id="rId49"/>
    <p:sldId id="761" r:id="rId50"/>
    <p:sldId id="760" r:id="rId51"/>
    <p:sldId id="749" r:id="rId52"/>
    <p:sldId id="747" r:id="rId53"/>
    <p:sldId id="292" r:id="rId54"/>
  </p:sldIdLst>
  <p:sldSz cx="9144000" cy="6858000" type="screen4x3"/>
  <p:notesSz cx="7010400" cy="92964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</p14:sldIdLst>
        </p14:section>
        <p14:section name="Untitled Section" id="{0F508498-59AA-49E6-B9BF-E78AB69D0357}">
          <p14:sldIdLst>
            <p14:sldId id="634"/>
            <p14:sldId id="639"/>
            <p14:sldId id="752"/>
            <p14:sldId id="753"/>
            <p14:sldId id="755"/>
            <p14:sldId id="754"/>
            <p14:sldId id="756"/>
            <p14:sldId id="637"/>
            <p14:sldId id="636"/>
            <p14:sldId id="640"/>
            <p14:sldId id="638"/>
            <p14:sldId id="635"/>
            <p14:sldId id="757"/>
            <p14:sldId id="758"/>
            <p14:sldId id="759"/>
            <p14:sldId id="649"/>
            <p14:sldId id="750"/>
            <p14:sldId id="702"/>
            <p14:sldId id="650"/>
            <p14:sldId id="652"/>
            <p14:sldId id="654"/>
            <p14:sldId id="763"/>
            <p14:sldId id="706"/>
            <p14:sldId id="762"/>
            <p14:sldId id="698"/>
            <p14:sldId id="696"/>
            <p14:sldId id="765"/>
            <p14:sldId id="764"/>
            <p14:sldId id="697"/>
            <p14:sldId id="767"/>
            <p14:sldId id="766"/>
            <p14:sldId id="751"/>
            <p14:sldId id="703"/>
            <p14:sldId id="768"/>
            <p14:sldId id="661"/>
            <p14:sldId id="769"/>
            <p14:sldId id="663"/>
            <p14:sldId id="664"/>
            <p14:sldId id="770"/>
            <p14:sldId id="665"/>
            <p14:sldId id="771"/>
            <p14:sldId id="772"/>
            <p14:sldId id="773"/>
            <p14:sldId id="704"/>
            <p14:sldId id="707"/>
            <p14:sldId id="748"/>
            <p14:sldId id="761"/>
            <p14:sldId id="760"/>
            <p14:sldId id="749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97834" autoAdjust="0"/>
  </p:normalViewPr>
  <p:slideViewPr>
    <p:cSldViewPr>
      <p:cViewPr varScale="1">
        <p:scale>
          <a:sx n="82" d="100"/>
          <a:sy n="82" d="100"/>
        </p:scale>
        <p:origin x="66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8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9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2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4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55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1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35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3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0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6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5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7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79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3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26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6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7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3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1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7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29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8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75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69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7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9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0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93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microsoft.com/office/2007/relationships/hdphoto" Target="../media/hdphoto1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microsoft.com/office/2007/relationships/hdphoto" Target="../media/hdphoto15.wdp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72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2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40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safely around food 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For more information on IPM, refer to IPM resource sites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>
                <a:solidFill>
                  <a:srgbClr val="0000FF"/>
                </a:solidFill>
              </a:rPr>
              <a:t>https://www.epa.gov/managing-pests-schools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00400"/>
            <a:ext cx="19812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3" y="3581400"/>
            <a:ext cx="1366837" cy="1366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04" y="3581400"/>
            <a:ext cx="1493548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008"/>
            <a:ext cx="8305800" cy="5268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Involvement of food service staff in a school IPM program is important because:</a:t>
            </a:r>
          </a:p>
          <a:p>
            <a:r>
              <a:rPr lang="en-US" sz="2700" dirty="0" smtClean="0"/>
              <a:t>Food service areas are the most                         </a:t>
            </a:r>
            <a:br>
              <a:rPr lang="en-US" sz="2700" dirty="0" smtClean="0"/>
            </a:br>
            <a:r>
              <a:rPr lang="en-US" sz="2700" dirty="0" smtClean="0"/>
              <a:t>prone to pest activity as </a:t>
            </a:r>
            <a:r>
              <a:rPr lang="en-US" sz="2700" dirty="0" smtClean="0"/>
              <a:t>they </a:t>
            </a:r>
            <a:endParaRPr lang="en-US" sz="2700" dirty="0" smtClean="0"/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Are locations that receive</a:t>
            </a:r>
            <a:br>
              <a:rPr lang="en-US" sz="2700" dirty="0" smtClean="0"/>
            </a:br>
            <a:r>
              <a:rPr lang="en-US" sz="2700" dirty="0" smtClean="0"/>
              <a:t>regular deliveries (which may </a:t>
            </a:r>
            <a:br>
              <a:rPr lang="en-US" sz="2700" dirty="0" smtClean="0"/>
            </a:br>
            <a:r>
              <a:rPr lang="en-US" sz="2700" dirty="0" smtClean="0"/>
              <a:t>harbor pests)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May provide pests with food, </a:t>
            </a:r>
            <a:br>
              <a:rPr lang="en-US" sz="2700" dirty="0" smtClean="0"/>
            </a:br>
            <a:r>
              <a:rPr lang="en-US" sz="2700" dirty="0" smtClean="0"/>
              <a:t>water, warmth and shelter</a:t>
            </a:r>
          </a:p>
          <a:p>
            <a:r>
              <a:rPr lang="en-US" sz="2700" dirty="0" smtClean="0"/>
              <a:t>Procedures in food service areas influence pest populations and their movement to other areas</a:t>
            </a:r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9218" name="Picture 2" descr="http://upload.wikimedia.org/wikipedia/commons/thumb/d/dc/Calhan_Colorado_High_School_Cafeteria_by_David_Shankbone.jpg/1280px-Calhan_Colorado_High_School_Cafeteria_by_David_Shankb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65228"/>
            <a:ext cx="2522482" cy="19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172200" y="4343400"/>
            <a:ext cx="2514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cafeteria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David </a:t>
            </a:r>
            <a:r>
              <a:rPr lang="en-US" sz="1800" i="1" dirty="0" err="1" smtClean="0"/>
              <a:t>Shankbone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3881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Clean and well-maintained food service areas are essential for the health and well-being of all people who eat and work in the area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8068" y="6252668"/>
            <a:ext cx="7664064" cy="5291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Well maintained food service area at High School</a:t>
            </a:r>
            <a:br>
              <a:rPr lang="en-US" sz="1800" i="1" dirty="0" smtClean="0"/>
            </a:br>
            <a:r>
              <a:rPr lang="en-US" sz="1800" i="1" dirty="0" smtClean="0"/>
              <a:t>-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6"/>
          <a:stretch/>
        </p:blipFill>
        <p:spPr>
          <a:xfrm>
            <a:off x="2133600" y="3127674"/>
            <a:ext cx="4818414" cy="30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5486400" cy="5075776"/>
          </a:xfrm>
        </p:spPr>
        <p:txBody>
          <a:bodyPr>
            <a:noAutofit/>
          </a:bodyPr>
          <a:lstStyle/>
          <a:p>
            <a:r>
              <a:rPr lang="en-US" sz="2700" dirty="0" smtClean="0"/>
              <a:t>Food service staff have very                          demanding </a:t>
            </a:r>
            <a:r>
              <a:rPr lang="en-US" sz="2700" dirty="0"/>
              <a:t>jobs </a:t>
            </a:r>
            <a:r>
              <a:rPr lang="en-US" sz="2700" dirty="0" smtClean="0"/>
              <a:t>involving different tasks in addition to food preparation</a:t>
            </a:r>
          </a:p>
          <a:p>
            <a:r>
              <a:rPr lang="en-US" sz="2700" dirty="0"/>
              <a:t>IPM does not add to your </a:t>
            </a:r>
            <a:r>
              <a:rPr lang="en-US" sz="2700" dirty="0" smtClean="0"/>
              <a:t>responsibilities</a:t>
            </a:r>
          </a:p>
          <a:p>
            <a:r>
              <a:rPr lang="en-US" sz="2700" dirty="0"/>
              <a:t>IPM </a:t>
            </a:r>
            <a:r>
              <a:rPr lang="en-US" sz="2700" dirty="0" smtClean="0"/>
              <a:t>only involves making slight                               changes </a:t>
            </a:r>
            <a:r>
              <a:rPr lang="en-US" sz="2700" dirty="0"/>
              <a:t>in your daily </a:t>
            </a:r>
            <a:r>
              <a:rPr lang="en-US" sz="2700" dirty="0" smtClean="0"/>
              <a:t>activities,                                which </a:t>
            </a:r>
            <a:r>
              <a:rPr lang="en-US" sz="2700" dirty="0"/>
              <a:t>will make your life easier and </a:t>
            </a:r>
            <a:r>
              <a:rPr lang="en-US" sz="2700" dirty="0" smtClean="0"/>
              <a:t>your working environment healthier</a:t>
            </a:r>
          </a:p>
          <a:p>
            <a:r>
              <a:rPr lang="en-US" sz="2700" dirty="0" smtClean="0"/>
              <a:t>IPM is not your job alone,                                            it is everyone’s job</a:t>
            </a:r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</p:txBody>
      </p:sp>
      <p:pic>
        <p:nvPicPr>
          <p:cNvPr id="10242" name="Picture 2" descr="http://upload.wikimedia.org/wikipedia/commons/a/a1/First_Week_of_School_Food_at_Kelly_Miller_Middle_School_-_Cutting_Mel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845281" cy="18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ea.org/assets/img/pubToday/0909/cafeteri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576905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43600" y="6019800"/>
            <a:ext cx="2895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lunches require huge quantities of cut fruit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86451" y="3404082"/>
            <a:ext cx="287654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Cleaning up after mealtime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National Education Association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0800"/>
            <a:ext cx="4160545" cy="231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9038"/>
            <a:ext cx="2423258" cy="182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33" b="45000"/>
          <a:stretch/>
        </p:blipFill>
        <p:spPr>
          <a:xfrm rot="17344863">
            <a:off x="3908072" y="4333718"/>
            <a:ext cx="2242255" cy="281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987"/>
            <a:ext cx="2971800" cy="187811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Being aware of </a:t>
            </a:r>
            <a:r>
              <a:rPr lang="en-US" sz="3200" b="1" dirty="0" smtClean="0"/>
              <a:t>common pests </a:t>
            </a:r>
            <a:r>
              <a:rPr lang="en-US" sz="3200" dirty="0" smtClean="0"/>
              <a:t>is the first step  Problematic pests in food service areas include:</a:t>
            </a:r>
          </a:p>
          <a:p>
            <a:r>
              <a:rPr lang="en-US" sz="3200" dirty="0" smtClean="0"/>
              <a:t>Ants</a:t>
            </a:r>
          </a:p>
          <a:p>
            <a:r>
              <a:rPr lang="en-US" sz="3200" dirty="0" smtClean="0"/>
              <a:t>Cockroaches</a:t>
            </a:r>
          </a:p>
          <a:p>
            <a:r>
              <a:rPr lang="en-US" sz="3200" dirty="0" smtClean="0"/>
              <a:t>Flies</a:t>
            </a:r>
          </a:p>
          <a:p>
            <a:r>
              <a:rPr lang="en-US" sz="3200" dirty="0" smtClean="0"/>
              <a:t>Rodents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22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42" y="4191000"/>
            <a:ext cx="3477114" cy="278271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953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There should be a </a:t>
            </a:r>
            <a:r>
              <a:rPr lang="en-US" sz="3200" b="1" dirty="0" smtClean="0"/>
              <a:t>zero</a:t>
            </a:r>
            <a:r>
              <a:rPr lang="en-US" sz="3200" dirty="0" smtClean="0"/>
              <a:t> tolerance for ants, cockroaches, flies and rodents in food preparation areas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If any of these pests have touched a food contact surface, the surface must be cleaned and sanitized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Clean the surface of dirt and debris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Rinse the surface with clean water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Sanitize the surface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Allow the surface to air-dry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641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953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Sanitizers must be used correctly to </a:t>
            </a:r>
            <a:br>
              <a:rPr lang="en-US" sz="3200" dirty="0" smtClean="0"/>
            </a:br>
            <a:r>
              <a:rPr lang="en-US" sz="3200" dirty="0" smtClean="0"/>
              <a:t>be effective and safe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Read product directions carefully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Make sure the water used to dilute the product is the correct temperature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Use test kits to ensure that you are using the correct strength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Make sure the items being </a:t>
            </a:r>
            <a:r>
              <a:rPr lang="en-US" dirty="0" smtClean="0"/>
              <a:t>sanitized </a:t>
            </a:r>
            <a:r>
              <a:rPr lang="en-US" dirty="0" smtClean="0"/>
              <a:t>spend the correct amount of time in the sanitizer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Directions </a:t>
            </a:r>
            <a:r>
              <a:rPr lang="en-US" sz="3200" dirty="0" smtClean="0"/>
              <a:t>and dilutions vary between different products</a:t>
            </a:r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228600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Always store cleaning chemicals away from food, in designated storage areas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Always empty mop water and other dirty liquids into the designated floor drains and </a:t>
            </a:r>
            <a:r>
              <a:rPr lang="en-US" sz="3200" u="sng" dirty="0" smtClean="0"/>
              <a:t>never</a:t>
            </a:r>
            <a:r>
              <a:rPr lang="en-US" sz="3200" dirty="0" smtClean="0"/>
              <a:t> anywhere else</a:t>
            </a:r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9095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01"/>
            <a:ext cx="83058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Ants can cause concerns in food service areas by invading (trailing to forage on food) and/or infesting (setting up home within buildings or food items) and contaminating food materials, biting, and/or stinging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78" y="3822308"/>
            <a:ext cx="3844388" cy="2883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562600"/>
            <a:ext cx="406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Ants invade a mop bucket after mopped up pop - Jerry Jochim, </a:t>
            </a:r>
            <a:r>
              <a:rPr lang="en-US" i="1" dirty="0"/>
              <a:t>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1005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Ants, but what kind?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34901"/>
            <a:ext cx="81534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 good </a:t>
            </a:r>
            <a:r>
              <a:rPr lang="en-US" sz="3200" kern="0" dirty="0" smtClean="0"/>
              <a:t>identification</a:t>
            </a:r>
            <a:r>
              <a:rPr lang="en-US" sz="3200" kern="0" dirty="0" smtClean="0"/>
              <a:t> </a:t>
            </a:r>
            <a:r>
              <a:rPr lang="en-US" sz="3200" kern="0" dirty="0" smtClean="0"/>
              <a:t>feature is the number of segments known as “nodes” in their “waist</a:t>
            </a:r>
            <a:r>
              <a:rPr lang="en-US" sz="3200" kern="0" dirty="0" smtClean="0"/>
              <a:t>”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0200" y="4923322"/>
            <a:ext cx="3147400" cy="185847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Two-node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/>
              <a:t>Acrobat </a:t>
            </a:r>
            <a:r>
              <a:rPr lang="en-US" sz="3200" kern="0" dirty="0" smtClean="0"/>
              <a:t>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Fire ant</a:t>
            </a:r>
            <a:endParaRPr lang="en-US" sz="3200" kern="0" dirty="0"/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Pavement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Pharaoh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Thief ant</a:t>
            </a:r>
            <a:endParaRPr lang="en-US" sz="3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556696" y="2762817"/>
            <a:ext cx="160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One node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11389" y="2647806"/>
            <a:ext cx="150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Two nodes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018672" y="3208228"/>
            <a:ext cx="76200" cy="418473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38473" y="3060615"/>
            <a:ext cx="136832" cy="578785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16200000">
            <a:off x="-1768367" y="392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Odorous house </a:t>
            </a:r>
            <a:r>
              <a:rPr lang="en-US" i="1" dirty="0"/>
              <a:t>ant</a:t>
            </a:r>
          </a:p>
          <a:p>
            <a:r>
              <a:rPr lang="en-US" i="1" dirty="0" smtClean="0"/>
              <a:t> </a:t>
            </a:r>
            <a:r>
              <a:rPr lang="en-US" i="1" dirty="0"/>
              <a:t>- Eli </a:t>
            </a:r>
            <a:r>
              <a:rPr lang="en-US" i="1" dirty="0" err="1"/>
              <a:t>Sarnat</a:t>
            </a:r>
            <a:r>
              <a:rPr lang="en-US" i="1" dirty="0"/>
              <a:t>, </a:t>
            </a:r>
            <a:r>
              <a:rPr lang="en-US" i="1" dirty="0" err="1"/>
              <a:t>Antkey</a:t>
            </a:r>
            <a:r>
              <a:rPr lang="en-US" i="1" dirty="0"/>
              <a:t>, USDA APHIS ITP, Bugwood.org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4923321"/>
            <a:ext cx="3963838" cy="185847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One-node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Argentine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Tawney 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Odorous house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Rover ant</a:t>
            </a:r>
            <a:endParaRPr lang="en-US" sz="3200" dirty="0" smtClean="0"/>
          </a:p>
          <a:p>
            <a:pPr>
              <a:lnSpc>
                <a:spcPts val="2000"/>
              </a:lnSpc>
            </a:pP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 rot="5400000">
            <a:off x="6290708" y="4039344"/>
            <a:ext cx="4990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Black </a:t>
            </a:r>
            <a:r>
              <a:rPr lang="en-US" i="1" dirty="0"/>
              <a:t>imported fire </a:t>
            </a:r>
            <a:r>
              <a:rPr lang="en-US" i="1" dirty="0" smtClean="0"/>
              <a:t>ant </a:t>
            </a:r>
            <a:br>
              <a:rPr lang="en-US" i="1" dirty="0" smtClean="0"/>
            </a:br>
            <a:r>
              <a:rPr lang="en-US" i="1" dirty="0" smtClean="0"/>
              <a:t>- </a:t>
            </a:r>
            <a:r>
              <a:rPr lang="en-US" i="1" dirty="0"/>
              <a:t>Natasha Wright, Cook's Pest Control,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6357" y="3256325"/>
            <a:ext cx="1195087" cy="1986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29000"/>
            <a:ext cx="1808539" cy="12739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29930" y="3208721"/>
            <a:ext cx="91701" cy="41798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3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74152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common pests </a:t>
            </a:r>
            <a:br>
              <a:rPr lang="en-US" sz="3200" dirty="0" smtClean="0"/>
            </a:br>
            <a:r>
              <a:rPr lang="en-US" sz="3200" dirty="0" smtClean="0"/>
              <a:t>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Rodents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b="22059"/>
          <a:stretch/>
        </p:blipFill>
        <p:spPr>
          <a:xfrm rot="5400000">
            <a:off x="4198055" y="1897944"/>
            <a:ext cx="5853289" cy="403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213162" y="1587984"/>
            <a:ext cx="2942492" cy="144444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000" kern="0" dirty="0" smtClean="0"/>
              <a:t>Ants </a:t>
            </a:r>
            <a:r>
              <a:rPr lang="en-US" sz="3000" kern="0" dirty="0"/>
              <a:t>differ in </a:t>
            </a:r>
            <a:r>
              <a:rPr lang="en-US" sz="3000" kern="0" dirty="0" smtClean="0"/>
              <a:t>size, appearance, habits </a:t>
            </a:r>
            <a:r>
              <a:rPr lang="en-US" sz="3000" kern="0" dirty="0"/>
              <a:t>and food </a:t>
            </a:r>
            <a:r>
              <a:rPr lang="en-US" sz="3000" kern="0" dirty="0" smtClean="0"/>
              <a:t>preferences</a:t>
            </a:r>
            <a:endParaRPr lang="en-US" sz="3000" kern="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52400" y="3692108"/>
            <a:ext cx="3200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Argentine ant 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152400" y="6158641"/>
            <a:ext cx="31242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Odorous house ant - 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867400" y="3505200"/>
            <a:ext cx="2819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Pavement ant - Joseph </a:t>
            </a:r>
            <a:r>
              <a:rPr lang="en-US" sz="1800" i="1" dirty="0"/>
              <a:t>Berger, Bugwood.org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021962" y="6206708"/>
            <a:ext cx="2664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AntWeb.org</a:t>
            </a:r>
            <a:endParaRPr lang="en-US" sz="1800" i="1" dirty="0"/>
          </a:p>
        </p:txBody>
      </p:sp>
      <p:pic>
        <p:nvPicPr>
          <p:cNvPr id="50" name="Picture 49" descr="F:\WIPMC grant\Pub lit\Photos\Ants photos\Ant-Argentine 5475738-SMPT Eli Sarnat-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5" y="1696609"/>
            <a:ext cx="2689157" cy="192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F:\WIPMC grant\Pub lit\Photos\Ants photos\Ant-Odorous house 5486748-PPT Eli Sarnat 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096"/>
            <a:ext cx="2696718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F:\WIPMC grant\Pub lit\Photos\Ants photos\Ant-Thief S molesta_Antwe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1" y="4232548"/>
            <a:ext cx="2696717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F:\WIPMC grant\Pub lit\Photos\Ants photos\Ant-Crazy longhorn 5475779-SMPT-Eli Sarnat-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9549" y="3353654"/>
            <a:ext cx="2545751" cy="190329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Content Placeholder 2"/>
          <p:cNvSpPr txBox="1">
            <a:spLocks/>
          </p:cNvSpPr>
          <p:nvPr/>
        </p:nvSpPr>
        <p:spPr>
          <a:xfrm>
            <a:off x="3596801" y="5562600"/>
            <a:ext cx="2041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Crazy ant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12" y="1828800"/>
            <a:ext cx="2412394" cy="16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229600" cy="50365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500" dirty="0" smtClean="0"/>
              <a:t>Pharaoh </a:t>
            </a:r>
            <a:r>
              <a:rPr lang="en-US" sz="2500" dirty="0" smtClean="0"/>
              <a:t>ant (infester)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Tiny</a:t>
            </a:r>
            <a:r>
              <a:rPr lang="en-US" sz="2500" dirty="0"/>
              <a:t>, </a:t>
            </a:r>
            <a:r>
              <a:rPr lang="en-US" sz="2500" dirty="0" smtClean="0"/>
              <a:t>inconspicuous, light-colored ant, can enter closed containers and screw-top jars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Attracted </a:t>
            </a:r>
            <a:r>
              <a:rPr lang="en-US" sz="2500" dirty="0"/>
              <a:t>to sweets, but will eat </a:t>
            </a:r>
            <a:r>
              <a:rPr lang="en-US" sz="2500" dirty="0" smtClean="0"/>
              <a:t>almost anything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Does </a:t>
            </a:r>
            <a:r>
              <a:rPr lang="en-US" sz="2500" dirty="0"/>
              <a:t>not bite or sting, but is a </a:t>
            </a:r>
            <a:r>
              <a:rPr lang="en-US" sz="2500" b="1" dirty="0"/>
              <a:t>public health hazard </a:t>
            </a:r>
            <a:r>
              <a:rPr lang="en-US" sz="2500" dirty="0" smtClean="0"/>
              <a:t>because more than </a:t>
            </a:r>
            <a:r>
              <a:rPr lang="en-US" sz="2500" dirty="0"/>
              <a:t>a dozen pathogenic bacteria </a:t>
            </a:r>
            <a:r>
              <a:rPr lang="en-US" sz="2500" dirty="0" smtClean="0"/>
              <a:t>are associated </a:t>
            </a:r>
            <a:r>
              <a:rPr lang="en-US" sz="2500" dirty="0"/>
              <a:t>with this </a:t>
            </a:r>
            <a:r>
              <a:rPr lang="en-US" sz="2500" dirty="0" smtClean="0"/>
              <a:t>species</a:t>
            </a:r>
            <a:endParaRPr lang="en-US" sz="2500" b="1" dirty="0" smtClean="0"/>
          </a:p>
          <a:p>
            <a:pPr>
              <a:lnSpc>
                <a:spcPct val="120000"/>
              </a:lnSpc>
            </a:pPr>
            <a:endParaRPr lang="en-US" sz="25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775789" y="5715000"/>
            <a:ext cx="3124200" cy="3617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Pharaoh ant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15" name="Picture 14" descr="F:\WIPMC grant\Pub lit\Photos\Ants photos\Ant-Pharaoh 5475754-SMPT Eli Sarna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31924"/>
            <a:ext cx="3108789" cy="2173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43000" y="6335395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Southern fire ant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67288" y="6375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Red imported fire ant</a:t>
            </a:r>
          </a:p>
        </p:txBody>
      </p:sp>
      <p:pic>
        <p:nvPicPr>
          <p:cNvPr id="23" name="Picture 22" descr="F:\WIPMC grant\Pub lit\Photos\Ants photos\Ant-Red Imported Fire 5475893-SMPT Eli Sarnat 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77" y="4267200"/>
            <a:ext cx="3020723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F:\WIPMC grant\Pub lit\Photos\Ants photos\Ant-Southern fire 5486717-PPT Eli Sarnat 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2956649" cy="20681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05903"/>
            <a:ext cx="8610600" cy="2075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Fire </a:t>
            </a:r>
            <a:r>
              <a:rPr lang="en-US" sz="2700" dirty="0" smtClean="0"/>
              <a:t>ants (stinging invader)</a:t>
            </a:r>
            <a:br>
              <a:rPr lang="en-US" sz="2700" dirty="0" smtClean="0"/>
            </a:br>
            <a:r>
              <a:rPr lang="en-US" sz="2700" dirty="0" smtClean="0"/>
              <a:t>Native or introduced species may </a:t>
            </a:r>
            <a:r>
              <a:rPr lang="en-US" sz="2700" dirty="0"/>
              <a:t>be </a:t>
            </a:r>
            <a:r>
              <a:rPr lang="en-US" sz="2700" dirty="0" smtClean="0"/>
              <a:t>encountered, and may be difficult to distinguish</a:t>
            </a:r>
            <a:endParaRPr lang="en-US" sz="2700" u="sng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Report fire ants to your school IPM Coordinator  </a:t>
            </a:r>
            <a:br>
              <a:rPr lang="en-US" sz="2700" dirty="0" smtClean="0"/>
            </a:br>
            <a:r>
              <a:rPr lang="en-US" sz="2700" dirty="0" smtClean="0"/>
              <a:t>Red imported fire ants will require specific </a:t>
            </a:r>
            <a:br>
              <a:rPr lang="en-US" sz="2700" dirty="0" smtClean="0"/>
            </a:br>
            <a:r>
              <a:rPr lang="en-US" sz="2700" dirty="0" smtClean="0"/>
              <a:t>management actions</a:t>
            </a:r>
          </a:p>
          <a:p>
            <a:pPr lvl="1">
              <a:buClr>
                <a:schemeClr val="hlink"/>
              </a:buClr>
              <a:buNone/>
              <a:defRPr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7053909" y="4359573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</p:spTree>
    <p:extLst>
      <p:ext uri="{BB962C8B-B14F-4D97-AF65-F5344CB8AC3E}">
        <p14:creationId xmlns:p14="http://schemas.microsoft.com/office/powerpoint/2010/main" val="31522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5166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Fire </a:t>
            </a:r>
            <a:r>
              <a:rPr lang="en-US" sz="3200" dirty="0" smtClean="0"/>
              <a:t>ants</a:t>
            </a:r>
            <a:br>
              <a:rPr lang="en-US" sz="3200" dirty="0" smtClean="0"/>
            </a:br>
            <a:r>
              <a:rPr lang="en-US" sz="3200" dirty="0" smtClean="0"/>
              <a:t>Pose </a:t>
            </a:r>
            <a:r>
              <a:rPr lang="en-US" sz="3200" dirty="0"/>
              <a:t>a serious risk to students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school personnel</a:t>
            </a:r>
            <a:r>
              <a:rPr lang="en-US" sz="3200" dirty="0"/>
              <a:t>, especially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</a:t>
            </a:r>
            <a:r>
              <a:rPr lang="en-US" sz="3200" dirty="0"/>
              <a:t>those </a:t>
            </a:r>
            <a:r>
              <a:rPr lang="en-US" sz="3200" dirty="0" smtClean="0"/>
              <a:t>with allergies or </a:t>
            </a:r>
            <a:br>
              <a:rPr lang="en-US" sz="3200" dirty="0" smtClean="0"/>
            </a:br>
            <a:r>
              <a:rPr lang="en-US" sz="3200" dirty="0" smtClean="0"/>
              <a:t>sensitivities </a:t>
            </a:r>
            <a:r>
              <a:rPr lang="en-US" sz="3200" dirty="0"/>
              <a:t>to fire ant </a:t>
            </a:r>
            <a:r>
              <a:rPr lang="en-US" sz="3200" dirty="0" smtClean="0"/>
              <a:t>venom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these are outdoor </a:t>
            </a:r>
            <a:br>
              <a:rPr lang="en-US" sz="3200" dirty="0" smtClean="0"/>
            </a:br>
            <a:r>
              <a:rPr lang="en-US" sz="3200" dirty="0" smtClean="0"/>
              <a:t>ants</a:t>
            </a:r>
            <a:r>
              <a:rPr lang="en-US" sz="3200" dirty="0"/>
              <a:t>, but </a:t>
            </a:r>
            <a:r>
              <a:rPr lang="en-US" sz="3200" dirty="0" smtClean="0"/>
              <a:t>invade structures to </a:t>
            </a:r>
            <a:br>
              <a:rPr lang="en-US" sz="3200" dirty="0" smtClean="0"/>
            </a:br>
            <a:r>
              <a:rPr lang="en-US" sz="3200" dirty="0" smtClean="0"/>
              <a:t>forage on food, water </a:t>
            </a:r>
            <a:r>
              <a:rPr lang="en-US" sz="3200" dirty="0"/>
              <a:t>or </a:t>
            </a:r>
            <a:r>
              <a:rPr lang="en-US" sz="3200" dirty="0" smtClean="0"/>
              <a:t>to </a:t>
            </a:r>
            <a:br>
              <a:rPr lang="en-US" sz="3200" dirty="0" smtClean="0"/>
            </a:br>
            <a:r>
              <a:rPr lang="en-US" sz="3200" dirty="0" smtClean="0"/>
              <a:t>escape extreme outside temperatures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Will </a:t>
            </a:r>
            <a:r>
              <a:rPr lang="en-US" sz="3200" b="1" dirty="0" smtClean="0"/>
              <a:t>aggressively bite and sting </a:t>
            </a:r>
            <a:r>
              <a:rPr lang="en-US" sz="3200" dirty="0" smtClean="0"/>
              <a:t>on disturbance</a:t>
            </a:r>
          </a:p>
          <a:p>
            <a:pPr lvl="1">
              <a:buClr>
                <a:schemeClr val="hlink"/>
              </a:buClr>
              <a:buNone/>
              <a:defRPr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29680" y="3996849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Fire ant stings can result in raised pustules and other allergic </a:t>
            </a:r>
            <a:r>
              <a:rPr lang="en-US" sz="1800" i="1" dirty="0"/>
              <a:t>reactions </a:t>
            </a:r>
            <a:r>
              <a:rPr lang="en-US" sz="1800" i="1" dirty="0" smtClean="0"/>
              <a:t>- USDA </a:t>
            </a:r>
            <a:r>
              <a:rPr lang="en-US" sz="1800" i="1" dirty="0"/>
              <a:t>APHIS </a:t>
            </a:r>
            <a:r>
              <a:rPr lang="en-US" sz="1800" i="1" dirty="0" smtClean="0"/>
              <a:t>PPQ </a:t>
            </a:r>
            <a:r>
              <a:rPr lang="en-US" sz="1800" i="1" dirty="0"/>
              <a:t>Imported Fire Ant </a:t>
            </a:r>
            <a:r>
              <a:rPr lang="en-US" sz="1800" i="1" dirty="0" smtClean="0"/>
              <a:t>Station, </a:t>
            </a:r>
            <a:r>
              <a:rPr lang="en-US" sz="1800" i="1" dirty="0"/>
              <a:t>USDA APHIS PPQ,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98" y="2204454"/>
            <a:ext cx="2438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690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Thief </a:t>
            </a:r>
            <a:r>
              <a:rPr lang="en-US" sz="3200" dirty="0" smtClean="0"/>
              <a:t>ants</a:t>
            </a:r>
            <a:endParaRPr lang="en-US" sz="3200" i="1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Are so small they often go unnoticed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these are outdoor </a:t>
            </a:r>
            <a:br>
              <a:rPr lang="en-US" sz="3200" dirty="0" smtClean="0"/>
            </a:br>
            <a:r>
              <a:rPr lang="en-US" sz="3200" dirty="0" smtClean="0"/>
              <a:t>ants</a:t>
            </a:r>
            <a:r>
              <a:rPr lang="en-US" sz="3200" dirty="0"/>
              <a:t>, but </a:t>
            </a:r>
            <a:r>
              <a:rPr lang="en-US" sz="3200" dirty="0" smtClean="0"/>
              <a:t>invade structures to </a:t>
            </a:r>
            <a:br>
              <a:rPr lang="en-US" sz="3200" dirty="0" smtClean="0"/>
            </a:br>
            <a:r>
              <a:rPr lang="en-US" sz="3200" dirty="0" smtClean="0"/>
              <a:t>forage on food</a:t>
            </a:r>
            <a:endParaRPr lang="en-US" sz="3200" dirty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contaminate food and if </a:t>
            </a:r>
            <a:br>
              <a:rPr lang="en-US" sz="3200" dirty="0" smtClean="0"/>
            </a:br>
            <a:r>
              <a:rPr lang="en-US" sz="3200" dirty="0" smtClean="0"/>
              <a:t>ingested in large </a:t>
            </a:r>
            <a:br>
              <a:rPr lang="en-US" sz="3200" dirty="0" smtClean="0"/>
            </a:br>
            <a:r>
              <a:rPr lang="en-US" sz="3200" dirty="0" smtClean="0"/>
              <a:t>numbers are poisonous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19800" y="6032537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 – Alex Wild, alexanderwild.com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/>
          <a:stretch/>
        </p:blipFill>
        <p:spPr>
          <a:xfrm>
            <a:off x="6096000" y="3886200"/>
            <a:ext cx="2831374" cy="2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382000" cy="5341302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Cockroaches are regarded as a sign of unsanitary conditions and can cause panic in any food service area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However, occasional cockroaches can be found even in the cleanest kitchens, hitchhiking in on cardboard boxes of shipments or wandering indoors in search of food, water, or shelter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Even a single cockroach should be taken seriously, as it can be an indication of a larger infestation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It is very important to have monitoring </a:t>
            </a:r>
            <a:br>
              <a:rPr lang="en-US" sz="2700" dirty="0" smtClean="0"/>
            </a:br>
            <a:r>
              <a:rPr lang="en-US" sz="2700" dirty="0" smtClean="0"/>
              <a:t>traps where new deliveries are stored so </a:t>
            </a:r>
            <a:br>
              <a:rPr lang="en-US" sz="2700" dirty="0" smtClean="0"/>
            </a:br>
            <a:r>
              <a:rPr lang="en-US" sz="2700" dirty="0" smtClean="0"/>
              <a:t>cockroaches that arrive in the deliveries </a:t>
            </a:r>
            <a:br>
              <a:rPr lang="en-US" sz="2700" dirty="0" smtClean="0"/>
            </a:br>
            <a:r>
              <a:rPr lang="en-US" sz="2700" dirty="0" smtClean="0"/>
              <a:t>are detected</a:t>
            </a:r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27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5257800"/>
            <a:ext cx="2400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1617450-C9B3-48B3-9374-9E00D61B24B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3067" b="7171"/>
          <a:stretch/>
        </p:blipFill>
        <p:spPr>
          <a:xfrm rot="5400000">
            <a:off x="387707" y="1493818"/>
            <a:ext cx="3362350" cy="2720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19341" r="10549" b="16076"/>
          <a:stretch/>
        </p:blipFill>
        <p:spPr>
          <a:xfrm>
            <a:off x="3652345" y="1979120"/>
            <a:ext cx="2215056" cy="1961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"/>
          <a:stretch/>
        </p:blipFill>
        <p:spPr>
          <a:xfrm>
            <a:off x="5975253" y="1205417"/>
            <a:ext cx="3043745" cy="2306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4533" y="5867400"/>
            <a:ext cx="3532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Brownbanded</a:t>
            </a:r>
            <a:r>
              <a:rPr lang="en-US" i="1" dirty="0" smtClean="0"/>
              <a:t> cockroach - Kansas </a:t>
            </a:r>
            <a:r>
              <a:rPr lang="en-US" i="1" dirty="0"/>
              <a:t>Department of </a:t>
            </a:r>
            <a:r>
              <a:rPr lang="en-US" i="1" dirty="0" smtClean="0"/>
              <a:t>Agriculture, </a:t>
            </a:r>
            <a:r>
              <a:rPr lang="en-US" i="1" dirty="0"/>
              <a:t>Bugwood.org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1" y="4050696"/>
            <a:ext cx="2720639" cy="1801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4800600" cy="193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86188" y="3445456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German cockroaches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16480" y="368136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Oriental cockroach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0" y="6096000"/>
            <a:ext cx="520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Turkestan cockroach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-630586" y="249361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</a:t>
            </a:r>
            <a:endParaRPr lang="en-US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3162" y="62987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</p:spTree>
    <p:extLst>
      <p:ext uri="{BB962C8B-B14F-4D97-AF65-F5344CB8AC3E}">
        <p14:creationId xmlns:p14="http://schemas.microsoft.com/office/powerpoint/2010/main" val="7841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92898"/>
            <a:ext cx="8305800" cy="5036502"/>
          </a:xfrm>
        </p:spPr>
        <p:txBody>
          <a:bodyPr>
            <a:normAutofit/>
          </a:bodyPr>
          <a:lstStyle/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3000" dirty="0" smtClean="0"/>
              <a:t>German cockroaches </a:t>
            </a:r>
            <a:endParaRPr lang="en-US" sz="3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Most problematic indoor species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They produce </a:t>
            </a:r>
            <a:r>
              <a:rPr lang="en-US" sz="3000" dirty="0"/>
              <a:t>allergens that can trigger asthma </a:t>
            </a:r>
            <a:r>
              <a:rPr lang="en-US" sz="3000" dirty="0" smtClean="0"/>
              <a:t>symptoms 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They can also carry and spread disease-causing microbes on and in their bodies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4416573"/>
            <a:ext cx="3014048" cy="24414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75857" y="6413537"/>
            <a:ext cx="3428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</p:spTree>
    <p:extLst>
      <p:ext uri="{BB962C8B-B14F-4D97-AF65-F5344CB8AC3E}">
        <p14:creationId xmlns:p14="http://schemas.microsoft.com/office/powerpoint/2010/main" val="27411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16698"/>
            <a:ext cx="8153400" cy="5036502"/>
          </a:xfrm>
        </p:spPr>
        <p:txBody>
          <a:bodyPr>
            <a:normAutofit lnSpcReduction="1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/>
              <a:t>German </a:t>
            </a:r>
            <a:r>
              <a:rPr lang="en-US" sz="3200" dirty="0" smtClean="0"/>
              <a:t>cockroaches </a:t>
            </a:r>
            <a:r>
              <a:rPr lang="en-US" sz="3200" dirty="0"/>
              <a:t>prefer warm and wet environments like </a:t>
            </a:r>
            <a:r>
              <a:rPr lang="en-US" sz="3200" dirty="0" smtClean="0"/>
              <a:t>kitchens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/>
              <a:t>T</a:t>
            </a:r>
            <a:r>
              <a:rPr lang="en-US" sz="3200" dirty="0" smtClean="0"/>
              <a:t>hey are an “indoor only” infester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Often introduced in deliveries and thrives in cardboard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Monitor closely using insect </a:t>
            </a:r>
            <a:br>
              <a:rPr lang="en-US" sz="3200" dirty="0" smtClean="0"/>
            </a:br>
            <a:r>
              <a:rPr lang="en-US" sz="3200" dirty="0" smtClean="0"/>
              <a:t>monitoring traps in pantries </a:t>
            </a:r>
            <a:br>
              <a:rPr lang="en-US" sz="3200" dirty="0" smtClean="0"/>
            </a:br>
            <a:r>
              <a:rPr lang="en-US" sz="3200" dirty="0" smtClean="0"/>
              <a:t>and food preparation areas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Cockroach poop looks like </a:t>
            </a:r>
            <a:br>
              <a:rPr lang="en-US" sz="3200" dirty="0" smtClean="0"/>
            </a:br>
            <a:r>
              <a:rPr lang="en-US" sz="3200" dirty="0" smtClean="0"/>
              <a:t>grains of pepper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63533" y="4343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8906" y="4648200"/>
            <a:ext cx="331509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2514" y="-54463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3799" y="1938236"/>
            <a:ext cx="1699653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poop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9486" y="914400"/>
            <a:ext cx="448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Gary Alpert, Harvard University, Bugwood.org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24" y="1681927"/>
            <a:ext cx="3438775" cy="228356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22514" y="5749508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egg case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78428" y="6302107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immatures on a sticky monitoring trap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84" y="4262779"/>
            <a:ext cx="2304002" cy="1518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3912651"/>
            <a:ext cx="4191000" cy="284311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21771" y="3808802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adult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5" y="1749787"/>
            <a:ext cx="3044193" cy="2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(Integrated Pest Management)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554480"/>
            <a:ext cx="8382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service </a:t>
            </a:r>
            <a:r>
              <a:rPr lang="en-US" sz="3200" dirty="0"/>
              <a:t>staff </a:t>
            </a:r>
            <a:r>
              <a:rPr lang="en-US" sz="3200" dirty="0" smtClean="0"/>
              <a:t>are among the </a:t>
            </a:r>
            <a:r>
              <a:rPr lang="en-US" sz="3200" b="1" dirty="0" smtClean="0"/>
              <a:t>most important </a:t>
            </a:r>
            <a:r>
              <a:rPr lang="en-US" sz="3200" dirty="0" smtClean="0"/>
              <a:t>people participating in a school IPM program </a:t>
            </a:r>
            <a:r>
              <a:rPr lang="en-US" sz="3200" dirty="0"/>
              <a:t>W</a:t>
            </a:r>
            <a:r>
              <a:rPr lang="en-US" sz="3200" dirty="0" smtClean="0"/>
              <a:t>hy? </a:t>
            </a:r>
            <a:r>
              <a:rPr lang="en-US" sz="3200" dirty="0"/>
              <a:t>B</a:t>
            </a:r>
            <a:r>
              <a:rPr lang="en-US" sz="3200" dirty="0" smtClean="0"/>
              <a:t>ecause they deal with FOOD!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6104597"/>
            <a:ext cx="7580303" cy="6010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/>
              <a:t>Food service professionals </a:t>
            </a:r>
            <a:r>
              <a:rPr lang="en-US" sz="1800" i="1" dirty="0" smtClean="0"/>
              <a:t>at Arlington </a:t>
            </a:r>
            <a:r>
              <a:rPr lang="en-US" sz="1800" i="1" dirty="0"/>
              <a:t>Public Schools discuss the day’s </a:t>
            </a:r>
            <a:r>
              <a:rPr lang="en-US" sz="1800" i="1" dirty="0" smtClean="0"/>
              <a:t>lunch </a:t>
            </a:r>
            <a:br>
              <a:rPr lang="en-US" sz="1800" i="1" dirty="0" smtClean="0"/>
            </a:br>
            <a:r>
              <a:rPr lang="en-US" sz="1800" i="1" dirty="0" smtClean="0"/>
              <a:t>- </a:t>
            </a:r>
            <a:r>
              <a:rPr lang="en-US" sz="1800" i="1" dirty="0"/>
              <a:t>Bob Nichols, USDA </a:t>
            </a:r>
            <a:endParaRPr lang="en-US" sz="1800" i="1" dirty="0">
              <a:effectLst/>
            </a:endParaRPr>
          </a:p>
        </p:txBody>
      </p:sp>
      <p:pic>
        <p:nvPicPr>
          <p:cNvPr id="1026" name="Picture 2" descr="Food service professionals from Arlington Public Schools discuss the day’s lunch service of Baja Fish Taco Wraps, Turkey Hot Dogs, Cherry Tomatoes w/dip, Baked Beans and Fresh Fruit for Washington-Lee High School in Arlington, Virginia. The National School Lunch Program operates in public, nonprofit private schools and residential child care institutions, providing nutritionally balanced, low-cost or free lunches to children each school day. USDA Photo by Bob Nichol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90646"/>
            <a:ext cx="3962400" cy="282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686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Brownbanded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69098"/>
            <a:ext cx="8303638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err="1" smtClean="0"/>
              <a:t>Brownbanded</a:t>
            </a:r>
            <a:r>
              <a:rPr lang="en-US" sz="3200" dirty="0" smtClean="0"/>
              <a:t> </a:t>
            </a:r>
            <a:r>
              <a:rPr lang="en-US" sz="3200" dirty="0"/>
              <a:t>cockroaches are most often found in drier </a:t>
            </a:r>
            <a:r>
              <a:rPr lang="en-US" sz="3200" dirty="0" smtClean="0"/>
              <a:t>classroom, office or storage </a:t>
            </a:r>
            <a:r>
              <a:rPr lang="en-US" sz="3200" dirty="0" smtClean="0"/>
              <a:t>areas</a:t>
            </a:r>
            <a:endParaRPr lang="en-US" sz="32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are an “indoor only” species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43000" y="3581400"/>
            <a:ext cx="3198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Brown-banded cockroach –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778" r="8889" b="15555"/>
          <a:stretch/>
        </p:blipFill>
        <p:spPr>
          <a:xfrm>
            <a:off x="533400" y="4495800"/>
            <a:ext cx="3158992" cy="217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24250"/>
            <a:ext cx="34290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581" y="6123947"/>
            <a:ext cx="448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Brown-banded cockroach – </a:t>
            </a:r>
          </a:p>
          <a:p>
            <a:r>
              <a:rPr lang="en-US" i="1" dirty="0" smtClean="0"/>
              <a:t>Gary </a:t>
            </a:r>
            <a:r>
              <a:rPr lang="en-US" i="1" dirty="0"/>
              <a:t>Alpert, Harvard University, Bugwood.org</a:t>
            </a:r>
          </a:p>
        </p:txBody>
      </p:sp>
    </p:spTree>
    <p:extLst>
      <p:ext uri="{BB962C8B-B14F-4D97-AF65-F5344CB8AC3E}">
        <p14:creationId xmlns:p14="http://schemas.microsoft.com/office/powerpoint/2010/main" val="42911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4582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American cockroaches are 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moisture</a:t>
            </a:r>
            <a:r>
              <a:rPr lang="en-US" sz="3200" dirty="0"/>
              <a:t>, such as in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sewers</a:t>
            </a:r>
            <a:r>
              <a:rPr lang="en-US" sz="3200" dirty="0"/>
              <a:t>, </a:t>
            </a:r>
            <a:r>
              <a:rPr lang="en-US" sz="3200" dirty="0" smtClean="0"/>
              <a:t>basements, </a:t>
            </a:r>
            <a:r>
              <a:rPr lang="en-US" sz="3200" dirty="0"/>
              <a:t>and </a:t>
            </a:r>
            <a:r>
              <a:rPr lang="en-US" sz="3200" dirty="0" smtClean="0"/>
              <a:t>mulch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are drawn indoors by extreme temperatures or food sources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Strong greasy odor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Travel readily between</a:t>
            </a:r>
            <a:br>
              <a:rPr lang="en-US" sz="3200" dirty="0" smtClean="0"/>
            </a:br>
            <a:r>
              <a:rPr lang="en-US" sz="3200" dirty="0" smtClean="0"/>
              <a:t>garbage and clean areas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3381" y="5901908"/>
            <a:ext cx="2817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2457" y="3810000"/>
            <a:ext cx="3124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399" y="0"/>
            <a:ext cx="8565101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4839" y="5638800"/>
            <a:ext cx="2817238" cy="99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 adult -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</a:t>
            </a:r>
            <a:r>
              <a:rPr lang="en-US" sz="1800" i="1" dirty="0"/>
              <a:t>USDA Cooperative Extension Slide Series, Bugwood.org</a:t>
            </a:r>
            <a:endParaRPr lang="en-US" sz="1800" i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794282" y="4489759"/>
            <a:ext cx="4304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 nymphs - Daniel </a:t>
            </a:r>
            <a:r>
              <a:rPr lang="en-US" i="1" dirty="0"/>
              <a:t>R. Suiter, University of Georgia, Bugwood.org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701290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American cockroach egg case - Gary </a:t>
            </a:r>
            <a:r>
              <a:rPr lang="en-US" i="1" dirty="0"/>
              <a:t>Alpert, Harvard University,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41" y="2102539"/>
            <a:ext cx="2608795" cy="1776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84" y="1881038"/>
            <a:ext cx="3785616" cy="2523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0" y="3921589"/>
            <a:ext cx="3490862" cy="29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Oriental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3058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Oriental cockroaches </a:t>
            </a:r>
            <a:r>
              <a:rPr lang="en-US" sz="3200" dirty="0"/>
              <a:t>are </a:t>
            </a:r>
            <a:r>
              <a:rPr lang="en-US" sz="3200" dirty="0" smtClean="0"/>
              <a:t>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</a:t>
            </a:r>
            <a:br>
              <a:rPr lang="en-US" sz="3200" dirty="0" smtClean="0"/>
            </a:br>
            <a:r>
              <a:rPr lang="en-US" sz="3200" dirty="0" smtClean="0"/>
              <a:t>moisture</a:t>
            </a:r>
            <a:r>
              <a:rPr lang="en-US" sz="3200" dirty="0"/>
              <a:t>, </a:t>
            </a:r>
            <a:r>
              <a:rPr lang="en-US" sz="3200" dirty="0" smtClean="0"/>
              <a:t>and in areas</a:t>
            </a:r>
            <a:br>
              <a:rPr lang="en-US" sz="3200" dirty="0" smtClean="0"/>
            </a:br>
            <a:r>
              <a:rPr lang="en-US" sz="3200" dirty="0" smtClean="0"/>
              <a:t>with high organic</a:t>
            </a:r>
            <a:br>
              <a:rPr lang="en-US" sz="3200" dirty="0" smtClean="0"/>
            </a:br>
            <a:r>
              <a:rPr lang="en-US" sz="3200" dirty="0" smtClean="0"/>
              <a:t>matter such as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sewers</a:t>
            </a:r>
            <a:r>
              <a:rPr lang="en-US" sz="3200" dirty="0"/>
              <a:t>, </a:t>
            </a:r>
            <a:r>
              <a:rPr lang="en-US" sz="3200" dirty="0" smtClean="0"/>
              <a:t>basements, </a:t>
            </a:r>
            <a:br>
              <a:rPr lang="en-US" sz="3200" dirty="0" smtClean="0"/>
            </a:br>
            <a:r>
              <a:rPr lang="en-US" sz="3200" dirty="0" smtClean="0"/>
              <a:t>and mulch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0" y="5562600"/>
            <a:ext cx="2817238" cy="91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Oriental cockroach - 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USDA </a:t>
            </a:r>
            <a:r>
              <a:rPr lang="en-US" sz="1800" i="1" dirty="0"/>
              <a:t>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286000"/>
            <a:ext cx="435428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9533" y="0"/>
            <a:ext cx="8568267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Turkestan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Turkestan cockroaches are an “outdoor” species generally </a:t>
            </a:r>
            <a:r>
              <a:rPr lang="en-US" sz="2800" dirty="0"/>
              <a:t>found </a:t>
            </a:r>
            <a:r>
              <a:rPr lang="en-US" sz="2800" dirty="0" smtClean="0"/>
              <a:t>near moisture</a:t>
            </a:r>
            <a:r>
              <a:rPr lang="en-US" sz="2800" dirty="0"/>
              <a:t>, such as in </a:t>
            </a:r>
            <a:r>
              <a:rPr lang="en-US" sz="2800" dirty="0" smtClean="0"/>
              <a:t>irrigation boxes and mulch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The males fly and are drawn to buildings by external lighting</a:t>
            </a:r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21962" y="6054308"/>
            <a:ext cx="25124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267" y="3979654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738327" y="4487371"/>
            <a:ext cx="1336193" cy="99397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41409" y="5634383"/>
            <a:ext cx="1524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female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6324600"/>
            <a:ext cx="4191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cockroaches in an irrigation box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57" y="4070662"/>
            <a:ext cx="2635164" cy="1945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7012991" y="4225879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1471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Once indoors, many cockroaches can thrive in food service areas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Many carry disease-causing </a:t>
            </a:r>
            <a:r>
              <a:rPr lang="en-US" sz="3200" dirty="0" smtClean="0"/>
              <a:t>pathogens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4724400"/>
            <a:ext cx="4038600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cockroaches love human food, but will survive on many things we think of as waste just as readily –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/>
          <a:stretch/>
        </p:blipFill>
        <p:spPr>
          <a:xfrm>
            <a:off x="5029200" y="3238500"/>
            <a:ext cx="3683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058833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“</a:t>
            </a:r>
            <a:r>
              <a:rPr lang="en-US" sz="3200" kern="0" dirty="0" smtClean="0"/>
              <a:t>Filth</a:t>
            </a:r>
            <a:r>
              <a:rPr lang="en-US" sz="3200" kern="0" dirty="0"/>
              <a:t>” flies </a:t>
            </a:r>
            <a:r>
              <a:rPr lang="en-US" sz="3200" kern="0" dirty="0" smtClean="0"/>
              <a:t>are an extremely important group of larger species including: house fly, </a:t>
            </a:r>
            <a:r>
              <a:rPr lang="en-US" sz="3200" kern="0" dirty="0"/>
              <a:t>flesh flies, </a:t>
            </a:r>
            <a:r>
              <a:rPr lang="en-US" sz="3200" kern="0" dirty="0" smtClean="0"/>
              <a:t>bottle </a:t>
            </a:r>
            <a:r>
              <a:rPr lang="en-US" sz="3200" kern="0" dirty="0"/>
              <a:t>flies, </a:t>
            </a:r>
            <a:r>
              <a:rPr lang="en-US" sz="3200" kern="0" dirty="0" smtClean="0"/>
              <a:t>little house fly, stable fly, cluster fly, and smaller species including: fruit flies, </a:t>
            </a:r>
            <a:r>
              <a:rPr lang="en-US" sz="3200" kern="0" dirty="0" err="1" smtClean="0"/>
              <a:t>phorid</a:t>
            </a:r>
            <a:r>
              <a:rPr lang="en-US" sz="3200" kern="0" dirty="0" smtClean="0"/>
              <a:t> flies, drain flies and fungus gnats</a:t>
            </a:r>
          </a:p>
          <a:p>
            <a:r>
              <a:rPr lang="en-US" sz="3200" kern="0" dirty="0" smtClean="0"/>
              <a:t>All thrive in decaying organic </a:t>
            </a:r>
            <a:br>
              <a:rPr lang="en-US" sz="3200" kern="0" dirty="0" smtClean="0"/>
            </a:br>
            <a:r>
              <a:rPr lang="en-US" sz="3200" kern="0" dirty="0" smtClean="0"/>
              <a:t>matter, and </a:t>
            </a:r>
            <a:r>
              <a:rPr lang="en-US" sz="3200" kern="0" dirty="0"/>
              <a:t>can </a:t>
            </a:r>
            <a:r>
              <a:rPr lang="en-US" sz="3200" kern="0" dirty="0" smtClean="0"/>
              <a:t>be </a:t>
            </a:r>
            <a:r>
              <a:rPr lang="en-US" sz="3200" kern="0" dirty="0"/>
              <a:t>a </a:t>
            </a:r>
            <a:r>
              <a:rPr lang="en-US" sz="3200" kern="0" dirty="0" smtClean="0"/>
              <a:t>great </a:t>
            </a:r>
            <a:br>
              <a:rPr lang="en-US" sz="3200" kern="0" dirty="0" smtClean="0"/>
            </a:br>
            <a:r>
              <a:rPr lang="en-US" sz="3200" kern="0" dirty="0" smtClean="0"/>
              <a:t>cause of concern in food service areas</a:t>
            </a:r>
          </a:p>
          <a:p>
            <a:pPr marL="0" indent="0">
              <a:buNone/>
            </a:pPr>
            <a:endParaRPr lang="en-US" sz="32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895600" cy="193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636166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House fly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87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676400"/>
            <a:ext cx="8305801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They contaminate </a:t>
            </a:r>
            <a:r>
              <a:rPr lang="en-US" sz="3200" kern="0" dirty="0"/>
              <a:t>food, </a:t>
            </a:r>
            <a:r>
              <a:rPr lang="en-US" sz="3200" kern="0" dirty="0" smtClean="0"/>
              <a:t>dishes </a:t>
            </a:r>
            <a:r>
              <a:rPr lang="en-US" sz="3200" kern="0" dirty="0"/>
              <a:t>and work </a:t>
            </a:r>
            <a:r>
              <a:rPr lang="en-US" sz="3200" kern="0" dirty="0" smtClean="0"/>
              <a:t>surfaces </a:t>
            </a:r>
            <a:r>
              <a:rPr lang="en-US" sz="3200" kern="0" dirty="0"/>
              <a:t>with disease-causing </a:t>
            </a:r>
            <a:r>
              <a:rPr lang="en-US" sz="3200" kern="0" dirty="0" smtClean="0"/>
              <a:t>microbes that may result in food-borne illnesses</a:t>
            </a:r>
          </a:p>
          <a:p>
            <a:r>
              <a:rPr lang="en-US" sz="3200" kern="0" dirty="0" smtClean="0"/>
              <a:t>Filth </a:t>
            </a:r>
            <a:r>
              <a:rPr lang="en-US" sz="3200" kern="0" dirty="0"/>
              <a:t>flies </a:t>
            </a:r>
            <a:r>
              <a:rPr lang="en-US" sz="3200" kern="0" dirty="0" smtClean="0"/>
              <a:t>readily move from </a:t>
            </a:r>
            <a:r>
              <a:rPr lang="en-US" sz="3200" kern="0" dirty="0"/>
              <a:t>waste to food and </a:t>
            </a:r>
            <a:r>
              <a:rPr lang="en-US" sz="3200" kern="0" dirty="0" smtClean="0"/>
              <a:t>back, transferring </a:t>
            </a:r>
            <a:r>
              <a:rPr lang="en-US" sz="3200" kern="0" dirty="0"/>
              <a:t>pathogens </a:t>
            </a:r>
            <a:r>
              <a:rPr lang="en-US" sz="3200" kern="0" dirty="0" smtClean="0"/>
              <a:t/>
            </a:r>
            <a:br>
              <a:rPr lang="en-US" sz="3200" kern="0" dirty="0" smtClean="0"/>
            </a:br>
            <a:r>
              <a:rPr lang="en-US" sz="3200" kern="0" dirty="0" smtClean="0"/>
              <a:t>effectively</a:t>
            </a:r>
            <a:endParaRPr lang="en-US" sz="3200" kern="0" dirty="0"/>
          </a:p>
          <a:p>
            <a:r>
              <a:rPr lang="en-US" sz="3200" kern="0" dirty="0" smtClean="0"/>
              <a:t>They do not bite</a:t>
            </a:r>
          </a:p>
          <a:p>
            <a:pPr marL="0" indent="0">
              <a:buNone/>
            </a:pPr>
            <a:endParaRPr lang="en-US" sz="32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57600"/>
            <a:ext cx="2971800" cy="29718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60900" y="6333543"/>
            <a:ext cx="22606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</a:t>
            </a:r>
          </a:p>
        </p:txBody>
      </p:sp>
    </p:spTree>
    <p:extLst>
      <p:ext uri="{BB962C8B-B14F-4D97-AF65-F5344CB8AC3E}">
        <p14:creationId xmlns:p14="http://schemas.microsoft.com/office/powerpoint/2010/main" val="2554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Larger Flesh Flies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52800" y="5791200"/>
            <a:ext cx="142886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 - David </a:t>
            </a:r>
            <a:r>
              <a:rPr lang="en-US" sz="1800" i="1" dirty="0" err="1"/>
              <a:t>Cappaert</a:t>
            </a:r>
            <a:r>
              <a:rPr lang="en-US" sz="1800" i="1" dirty="0"/>
              <a:t>, Bugwood.org</a:t>
            </a:r>
            <a:endParaRPr lang="en-US" sz="1800" i="1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54089" y="3657600"/>
            <a:ext cx="1880111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Little house </a:t>
            </a:r>
            <a:r>
              <a:rPr lang="en-US" sz="1800" i="1" dirty="0"/>
              <a:t>fly </a:t>
            </a:r>
            <a:r>
              <a:rPr lang="en-US" sz="1800" i="1" dirty="0" smtClean="0"/>
              <a:t>- Pest </a:t>
            </a:r>
            <a:r>
              <a:rPr lang="en-US" sz="1800" i="1" dirty="0"/>
              <a:t>and Diseases Image Library, Bugwood.org </a:t>
            </a:r>
            <a:endParaRPr lang="en-US" sz="1800" i="1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082434" y="4800600"/>
            <a:ext cx="17567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Stable fly - 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 - </a:t>
            </a:r>
            <a:r>
              <a:rPr lang="en-US" sz="1800" i="1" dirty="0"/>
              <a:t>Colorado State University,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3841" r="25833" b="19473"/>
          <a:stretch/>
        </p:blipFill>
        <p:spPr>
          <a:xfrm>
            <a:off x="381000" y="1516698"/>
            <a:ext cx="2245914" cy="233398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371" y="3810000"/>
            <a:ext cx="10414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House fly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0"/>
            <a:ext cx="1869945" cy="17526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8188" y="6399402"/>
            <a:ext cx="11593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Bottle fly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7000" y="3971835"/>
            <a:ext cx="2271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Cluster </a:t>
            </a:r>
            <a:r>
              <a:rPr lang="en-US" i="1" dirty="0" smtClean="0"/>
              <a:t>fly - Whitney </a:t>
            </a:r>
            <a:r>
              <a:rPr lang="en-US" i="1" dirty="0" err="1"/>
              <a:t>Cranshaw</a:t>
            </a:r>
            <a:r>
              <a:rPr lang="en-US" i="1" dirty="0"/>
              <a:t>, Colorado State University, Bugwood.org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18750" r="36666" b="18750"/>
          <a:stretch/>
        </p:blipFill>
        <p:spPr>
          <a:xfrm>
            <a:off x="2895600" y="1744729"/>
            <a:ext cx="1546860" cy="220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54" y="4733586"/>
            <a:ext cx="1864341" cy="1895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3750" r="34166" b="20000"/>
          <a:stretch/>
        </p:blipFill>
        <p:spPr>
          <a:xfrm>
            <a:off x="7253513" y="2760367"/>
            <a:ext cx="1658517" cy="1964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2199" y="1860558"/>
            <a:ext cx="1920246" cy="1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128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Moth flies, humpbacked flies, fungus gnats and fruit flies are attracted to decaying organic residues in dirty drains, and can infest the drains very rapidly </a:t>
            </a:r>
          </a:p>
          <a:p>
            <a:r>
              <a:rPr lang="en-US" sz="3200" kern="0" dirty="0" smtClean="0"/>
              <a:t>If you see small flies around a drain, report it immediately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44" y="4114800"/>
            <a:ext cx="2516155" cy="188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6284168"/>
            <a:ext cx="3505200" cy="4214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, Bugwood.org </a:t>
            </a:r>
            <a:endParaRPr lang="en-US" sz="1800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38700" y="6142412"/>
            <a:ext cx="3352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Small filth flies </a:t>
            </a:r>
            <a:r>
              <a:rPr lang="en-US" sz="1800" i="1" dirty="0" smtClean="0"/>
              <a:t>breed in dirty drains like this one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8265" r="29166" b="15914"/>
          <a:stretch/>
        </p:blipFill>
        <p:spPr>
          <a:xfrm>
            <a:off x="1244581" y="4648199"/>
            <a:ext cx="1694562" cy="18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Why Pests?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399"/>
            <a:ext cx="4953000" cy="4800601"/>
          </a:xfrm>
        </p:spPr>
        <p:txBody>
          <a:bodyPr>
            <a:noAutofit/>
          </a:bodyPr>
          <a:lstStyle/>
          <a:p>
            <a:r>
              <a:rPr lang="en-US" sz="3200" dirty="0" smtClean="0"/>
              <a:t>Food is a necessity for people and pests</a:t>
            </a:r>
          </a:p>
          <a:p>
            <a:r>
              <a:rPr lang="en-US" sz="3200" dirty="0" smtClean="0"/>
              <a:t>Pests love food service areas because they often have everything a pest needs to thrive: </a:t>
            </a:r>
            <a:r>
              <a:rPr lang="en-US" sz="3200" dirty="0" smtClean="0"/>
              <a:t>food</a:t>
            </a:r>
            <a:r>
              <a:rPr lang="en-US" sz="3200" dirty="0" smtClean="0"/>
              <a:t>, water and shelter, all in one spot!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3" name="Picture 2" descr="http://upload.wikimedia.org/wikipedia/commons/thumb/0/08/Summer_kids_eat_lunch_-_Flickr_-_USDAgov.jpg/1920px-Summer_kids_eat_lunch_-_Flickr_-_USDAg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13" y="1600199"/>
            <a:ext cx="317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381613" y="3505199"/>
            <a:ext cx="3381387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children enjoying their lunch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USDA</a:t>
            </a:r>
            <a:endParaRPr lang="en-US" sz="1800" i="1" dirty="0"/>
          </a:p>
        </p:txBody>
      </p:sp>
      <p:pic>
        <p:nvPicPr>
          <p:cNvPr id="12296" name="Picture 8" descr="http://upload.wikimedia.org/wikipedia/commons/c/ca/Ants_eating_frui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/>
          <a:stretch/>
        </p:blipFill>
        <p:spPr bwMode="auto">
          <a:xfrm>
            <a:off x="5734931" y="4076701"/>
            <a:ext cx="2798563" cy="1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5381613" y="5909209"/>
            <a:ext cx="3152787" cy="41539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Ants enjoying their lunch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</a:t>
            </a:r>
            <a:r>
              <a:rPr lang="en-US" sz="1800" b="1" i="1" dirty="0" smtClean="0"/>
              <a:t> </a:t>
            </a:r>
            <a:r>
              <a:rPr lang="en-US" sz="1800" i="1" dirty="0" err="1"/>
              <a:t>Zainichi</a:t>
            </a:r>
            <a:r>
              <a:rPr lang="en-US" sz="1800" i="1" dirty="0"/>
              <a:t> </a:t>
            </a:r>
            <a:r>
              <a:rPr lang="en-US" sz="1800" i="1" dirty="0" err="1"/>
              <a:t>Gaikokujin</a:t>
            </a:r>
            <a:endParaRPr lang="en-US" sz="1800" i="1" dirty="0"/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247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890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Fruit flies (also called vinegar flies) are small flies that are attracted to ripe or decaying fruit, vegetables, and any other sweet or sour fermenting food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3770059" cy="2514600"/>
          </a:xfrm>
          <a:prstGeom prst="rect">
            <a:avLst/>
          </a:prstGeom>
        </p:spPr>
      </p:pic>
      <p:pic>
        <p:nvPicPr>
          <p:cNvPr id="6146" name="Picture 2" descr="http://bugwoodcloud.org/images/768x512/5465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6015190"/>
            <a:ext cx="3098800" cy="7143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on bread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Pest and Disease Image Library, Bugwood.org 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2800" y="6257619"/>
            <a:ext cx="3505200" cy="60038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Adult fruit fly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Joseph Berger, Bugwood.org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399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Small Filth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477000" y="4591829"/>
            <a:ext cx="22139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Fungus gnat – Dawn H. Gouge, University of Arizona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2257" y="5989084"/>
            <a:ext cx="16546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60988" y="5999970"/>
            <a:ext cx="1687612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Humpbacked </a:t>
            </a:r>
            <a:r>
              <a:rPr lang="en-US" sz="1800" i="1" dirty="0" smtClean="0"/>
              <a:t>fly - Susan </a:t>
            </a:r>
            <a:r>
              <a:rPr lang="en-US" sz="1800" i="1" dirty="0"/>
              <a:t>Ellis, Bugwood.org</a:t>
            </a:r>
            <a:endParaRPr lang="en-US" sz="1800" i="1" dirty="0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56211" y="4010170"/>
            <a:ext cx="2137766" cy="49034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5000" r="22500" b="6249"/>
          <a:stretch/>
        </p:blipFill>
        <p:spPr>
          <a:xfrm>
            <a:off x="2286000" y="1632371"/>
            <a:ext cx="303414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5000" r="25833" b="25000"/>
          <a:stretch/>
        </p:blipFill>
        <p:spPr>
          <a:xfrm>
            <a:off x="152400" y="4091277"/>
            <a:ext cx="3016024" cy="1856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14500"/>
            <a:ext cx="3015166" cy="278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40042" r="34166" b="27595"/>
          <a:stretch/>
        </p:blipFill>
        <p:spPr>
          <a:xfrm>
            <a:off x="3255006" y="4810514"/>
            <a:ext cx="2819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67000" y="60198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Green bottle fly maggot and </a:t>
            </a:r>
            <a:r>
              <a:rPr lang="en-US" sz="1800" i="1" dirty="0"/>
              <a:t>pupa </a:t>
            </a:r>
            <a:r>
              <a:rPr lang="en-US" sz="1800" i="1" dirty="0" smtClean="0"/>
              <a:t>- Mohammed </a:t>
            </a:r>
            <a:r>
              <a:rPr lang="en-US" sz="1800" i="1" dirty="0"/>
              <a:t>El </a:t>
            </a:r>
            <a:r>
              <a:rPr lang="en-US" sz="1800" i="1" dirty="0" err="1"/>
              <a:t>Damir</a:t>
            </a:r>
            <a:r>
              <a:rPr lang="en-US" sz="1800" i="1" dirty="0"/>
              <a:t>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12222" r="14082" b="10000"/>
          <a:stretch/>
        </p:blipFill>
        <p:spPr>
          <a:xfrm>
            <a:off x="6477000" y="4267200"/>
            <a:ext cx="2438400" cy="2438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65208"/>
            <a:ext cx="7996238" cy="4125992"/>
          </a:xfrm>
        </p:spPr>
        <p:txBody>
          <a:bodyPr>
            <a:normAutofit lnSpcReduction="10000"/>
          </a:bodyPr>
          <a:lstStyle/>
          <a:p>
            <a:r>
              <a:rPr lang="en-US" sz="3200" kern="0" dirty="0" smtClean="0"/>
              <a:t>Flies lay eggs in their preferred habitat, decaying organic matter</a:t>
            </a:r>
          </a:p>
          <a:p>
            <a:r>
              <a:rPr lang="en-US" sz="3200" kern="0" dirty="0" smtClean="0"/>
              <a:t>Fly larvae are called maggots and are small, carrot-shaped, and lack legs</a:t>
            </a:r>
          </a:p>
          <a:p>
            <a:r>
              <a:rPr lang="en-US" sz="3200" kern="0" dirty="0" smtClean="0"/>
              <a:t>Maggots wriggle about and feed in the decaying matter till they </a:t>
            </a:r>
            <a:r>
              <a:rPr lang="en-US" sz="3200" kern="0" dirty="0" smtClean="0"/>
              <a:t>pupate</a:t>
            </a:r>
          </a:p>
          <a:p>
            <a:r>
              <a:rPr lang="en-US" sz="3200" kern="0" dirty="0" smtClean="0"/>
              <a:t>Pouring hot water or bleach down </a:t>
            </a:r>
            <a:br>
              <a:rPr lang="en-US" sz="3200" kern="0" dirty="0" smtClean="0"/>
            </a:br>
            <a:r>
              <a:rPr lang="en-US" sz="3200" kern="0" dirty="0" smtClean="0"/>
              <a:t>drains will not kill them</a:t>
            </a:r>
            <a:endParaRPr 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31474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Some maggots curl up and release quickly, enabling them to jump short distances using the release force </a:t>
            </a:r>
            <a:r>
              <a:rPr lang="en-US" sz="3200" kern="0" dirty="0" smtClean="0"/>
              <a:t>(e.g., cheese </a:t>
            </a:r>
            <a:r>
              <a:rPr lang="en-US" sz="3200" kern="0" dirty="0" smtClean="0"/>
              <a:t/>
            </a:r>
            <a:br>
              <a:rPr lang="en-US" sz="3200" kern="0" dirty="0" smtClean="0"/>
            </a:br>
            <a:r>
              <a:rPr lang="en-US" sz="3200" kern="0" dirty="0" smtClean="0"/>
              <a:t>skipper flies)</a:t>
            </a:r>
          </a:p>
          <a:p>
            <a:r>
              <a:rPr lang="en-US" sz="3200" kern="0" dirty="0" smtClean="0"/>
              <a:t>Flies have extremely </a:t>
            </a:r>
            <a:br>
              <a:rPr lang="en-US" sz="3200" kern="0" dirty="0" smtClean="0"/>
            </a:br>
            <a:r>
              <a:rPr lang="en-US" sz="3200" kern="0" dirty="0" smtClean="0"/>
              <a:t>high reproductive rates</a:t>
            </a:r>
            <a:br>
              <a:rPr lang="en-US" sz="3200" kern="0" dirty="0" smtClean="0"/>
            </a:br>
            <a:r>
              <a:rPr lang="en-US" sz="3200" kern="0" dirty="0" smtClean="0"/>
              <a:t>and can multiply into huge </a:t>
            </a:r>
            <a:br>
              <a:rPr lang="en-US" sz="3200" kern="0" dirty="0" smtClean="0"/>
            </a:br>
            <a:r>
              <a:rPr lang="en-US" sz="3200" kern="0" dirty="0" smtClean="0"/>
              <a:t>populations in a very </a:t>
            </a:r>
            <a:br>
              <a:rPr lang="en-US" sz="3200" kern="0" dirty="0" smtClean="0"/>
            </a:br>
            <a:r>
              <a:rPr lang="en-US" sz="3200" kern="0" dirty="0" smtClean="0"/>
              <a:t>short time if favorable </a:t>
            </a:r>
            <a:br>
              <a:rPr lang="en-US" sz="3200" kern="0" dirty="0" smtClean="0"/>
            </a:br>
            <a:r>
              <a:rPr lang="en-US" sz="3200" kern="0" dirty="0" smtClean="0"/>
              <a:t>conditions exist  </a:t>
            </a:r>
          </a:p>
          <a:p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27978" y="5778538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Cheese skipper flies - Susan </a:t>
            </a:r>
            <a:r>
              <a:rPr lang="en-US" sz="1800" i="1" dirty="0"/>
              <a:t>Ellis, </a:t>
            </a:r>
            <a:r>
              <a:rPr lang="en-US" sz="1800" i="1" dirty="0" smtClean="0"/>
              <a:t>Bugwood.org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b="26350"/>
          <a:stretch/>
        </p:blipFill>
        <p:spPr>
          <a:xfrm>
            <a:off x="5334000" y="2974034"/>
            <a:ext cx="3429000" cy="2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572000"/>
          </a:xfrm>
        </p:spPr>
        <p:txBody>
          <a:bodyPr>
            <a:normAutofit/>
          </a:bodyPr>
          <a:lstStyle/>
          <a:p>
            <a:r>
              <a:rPr lang="en-US" sz="3200" kern="0" dirty="0"/>
              <a:t>K</a:t>
            </a:r>
            <a:r>
              <a:rPr lang="en-US" sz="3200" kern="0" dirty="0" smtClean="0"/>
              <a:t>eep doors and windows closed</a:t>
            </a:r>
          </a:p>
          <a:p>
            <a:r>
              <a:rPr lang="en-US" sz="3200" kern="0" dirty="0" smtClean="0"/>
              <a:t>Monitor wet places where organic matter accumulates closely for fly breeding (drains</a:t>
            </a:r>
            <a:r>
              <a:rPr lang="en-US" sz="3200" kern="0" dirty="0"/>
              <a:t>, under kitchen drainage </a:t>
            </a:r>
            <a:r>
              <a:rPr lang="en-US" sz="3200" kern="0" dirty="0" smtClean="0"/>
              <a:t>mats, in the bottom of garbage receptacles, etc.)</a:t>
            </a:r>
          </a:p>
          <a:p>
            <a:pPr marL="0" indent="0">
              <a:buNone/>
            </a:pPr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5105400"/>
            <a:ext cx="3352800" cy="9270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Rubber drainage mats can be found in most commercial kitchens, they must be cleaned underneath or they can become fly breeding sites – Dawn H. Gouge, University of Arizona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9"/>
          <a:stretch/>
        </p:blipFill>
        <p:spPr>
          <a:xfrm>
            <a:off x="403306" y="4682284"/>
            <a:ext cx="4930694" cy="19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752600"/>
            <a:ext cx="8153401" cy="5029200"/>
          </a:xfrm>
        </p:spPr>
        <p:txBody>
          <a:bodyPr>
            <a:normAutofit lnSpcReduction="10000"/>
          </a:bodyPr>
          <a:lstStyle/>
          <a:p>
            <a:r>
              <a:rPr lang="en-US" sz="3200" kern="0" dirty="0" smtClean="0"/>
              <a:t>Insect Light traps (ILTs</a:t>
            </a:r>
            <a:r>
              <a:rPr lang="en-US" sz="3200" kern="0" dirty="0"/>
              <a:t>) </a:t>
            </a:r>
            <a:r>
              <a:rPr lang="en-US" sz="3200" kern="0" dirty="0" smtClean="0"/>
              <a:t>are very </a:t>
            </a:r>
            <a:br>
              <a:rPr lang="en-US" sz="3200" kern="0" dirty="0" smtClean="0"/>
            </a:br>
            <a:r>
              <a:rPr lang="en-US" sz="3200" kern="0" dirty="0" smtClean="0"/>
              <a:t>helpful as both monitoring and catch traps </a:t>
            </a:r>
            <a:r>
              <a:rPr lang="en-US" sz="3200" kern="0" dirty="0" smtClean="0"/>
              <a:t>ILTs </a:t>
            </a:r>
            <a:r>
              <a:rPr lang="en-US" sz="3200" kern="0" dirty="0"/>
              <a:t>attract flying insects </a:t>
            </a:r>
            <a:r>
              <a:rPr lang="en-US" sz="3200" kern="0" dirty="0" smtClean="0"/>
              <a:t>using </a:t>
            </a:r>
            <a:r>
              <a:rPr lang="en-US" sz="3200" kern="0" dirty="0"/>
              <a:t>Ultra-Violet </a:t>
            </a:r>
            <a:r>
              <a:rPr lang="en-US" sz="3200" kern="0" dirty="0" smtClean="0"/>
              <a:t>light and/or odors, and insects become trapped on an </a:t>
            </a:r>
            <a:r>
              <a:rPr lang="en-US" sz="3200" kern="0" dirty="0"/>
              <a:t>adhesive glue </a:t>
            </a:r>
            <a:r>
              <a:rPr lang="en-US" sz="3200" kern="0" dirty="0" smtClean="0"/>
              <a:t>panel</a:t>
            </a:r>
          </a:p>
          <a:p>
            <a:r>
              <a:rPr lang="en-US" sz="3200" kern="0" dirty="0" smtClean="0"/>
              <a:t>Avoid </a:t>
            </a:r>
            <a:r>
              <a:rPr lang="en-US" sz="3200" kern="0" dirty="0"/>
              <a:t>electrified </a:t>
            </a:r>
            <a:r>
              <a:rPr lang="en-US" sz="3200" kern="0" dirty="0" smtClean="0"/>
              <a:t>grid </a:t>
            </a:r>
            <a:r>
              <a:rPr lang="en-US" sz="3200" kern="0" dirty="0" smtClean="0"/>
              <a:t>traps as </a:t>
            </a:r>
            <a:r>
              <a:rPr lang="en-US" sz="3200" kern="0" dirty="0"/>
              <a:t>they aerosolize flies</a:t>
            </a:r>
          </a:p>
          <a:p>
            <a:r>
              <a:rPr lang="en-US" sz="3200" kern="0" dirty="0" smtClean="0"/>
              <a:t>Position </a:t>
            </a:r>
            <a:r>
              <a:rPr lang="en-US" sz="3200" kern="0" dirty="0" smtClean="0"/>
              <a:t>light traps to intercept flying insects as they enter, experts should install and maintain the lights in order to maximize efficiency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57189" y="1516698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Wall mounted ILT</a:t>
            </a:r>
            <a:endParaRPr lang="en-US" sz="1800" i="1" dirty="0"/>
          </a:p>
        </p:txBody>
      </p:sp>
      <p:pic>
        <p:nvPicPr>
          <p:cNvPr id="1026" name="Picture 2" descr="http://www.pestproducts.com/images/Insect-a-lite-30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13332"/>
          <a:stretch/>
        </p:blipFill>
        <p:spPr bwMode="auto">
          <a:xfrm>
            <a:off x="6400800" y="183170"/>
            <a:ext cx="2432574" cy="13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524000"/>
            <a:ext cx="5638800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Rodents are a significant cause of concern in any food service area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They can consume </a:t>
            </a:r>
            <a:r>
              <a:rPr lang="en-US" sz="2700" dirty="0"/>
              <a:t>or contaminate large quantities of </a:t>
            </a:r>
            <a:r>
              <a:rPr lang="en-US" sz="2700" dirty="0" smtClean="0"/>
              <a:t>food, damage </a:t>
            </a:r>
            <a:r>
              <a:rPr lang="en-US" sz="2700" dirty="0"/>
              <a:t>structures, </a:t>
            </a:r>
            <a:r>
              <a:rPr lang="en-US" sz="2700" dirty="0" smtClean="0"/>
              <a:t>and destroy documents</a:t>
            </a:r>
            <a:r>
              <a:rPr lang="en-US" sz="2700" dirty="0"/>
              <a:t>, </a:t>
            </a:r>
            <a:r>
              <a:rPr lang="en-US" sz="2700" dirty="0" smtClean="0"/>
              <a:t>computer </a:t>
            </a:r>
            <a:r>
              <a:rPr lang="en-US" sz="2700" dirty="0"/>
              <a:t>and electrical systems due to their habit of chewing </a:t>
            </a:r>
            <a:r>
              <a:rPr lang="en-US" sz="2700" dirty="0" smtClean="0"/>
              <a:t>wires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Rodents enter structures in search of food and shelter, and once indoors, they can thrive for long periods of time, often going unnoticed if there is no monitoring or inspection 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l="17574"/>
          <a:stretch>
            <a:fillRect/>
          </a:stretch>
        </p:blipFill>
        <p:spPr>
          <a:xfrm rot="5400000">
            <a:off x="6616718" y="4016703"/>
            <a:ext cx="2019320" cy="26727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15000" y="3417571"/>
            <a:ext cx="34290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Mice gnawing electric wire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Dawn H. Gouge, University of Arizona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6388138"/>
            <a:ext cx="41148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Rodent damage on equipment vent hose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EPA</a:t>
            </a:r>
            <a:endParaRPr 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018"/>
          <a:stretch/>
        </p:blipFill>
        <p:spPr>
          <a:xfrm rot="5400000">
            <a:off x="6288096" y="847768"/>
            <a:ext cx="2130407" cy="2819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145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The most common rodents encountered in food service areas are the roof rat, Norway rat and house mouse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070600"/>
            <a:ext cx="25908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Roof rat eating dog poop</a:t>
            </a:r>
            <a:endParaRPr lang="en-US" sz="18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24600" y="6278446"/>
            <a:ext cx="2438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House mouse</a:t>
            </a:r>
            <a:endParaRPr lang="en-US" sz="1800" i="1" dirty="0"/>
          </a:p>
        </p:txBody>
      </p:sp>
      <p:pic>
        <p:nvPicPr>
          <p:cNvPr id="8" name="Picture 7" descr="IMG_149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22813" t="13750" r="35000" b="43750"/>
          <a:stretch>
            <a:fillRect/>
          </a:stretch>
        </p:blipFill>
        <p:spPr>
          <a:xfrm>
            <a:off x="3251574" y="2859758"/>
            <a:ext cx="3073026" cy="23218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0" y="5181600"/>
            <a:ext cx="2057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Norway rat – Dawn H. Gouge, University of Arizona</a:t>
            </a:r>
            <a:endParaRPr lang="en-US" sz="18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7" y="4635352"/>
            <a:ext cx="2438400" cy="1625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6" y="4321717"/>
            <a:ext cx="2623325" cy="17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A critically important part of pest management is waste management - </a:t>
            </a:r>
            <a:r>
              <a:rPr lang="en-US" sz="2800" dirty="0" smtClean="0"/>
              <a:t>Garbage attracts many pests</a:t>
            </a:r>
          </a:p>
          <a:p>
            <a:r>
              <a:rPr lang="en-US" sz="2800" dirty="0" smtClean="0"/>
              <a:t>Remove food waste from food preparation areas as soon as possible</a:t>
            </a:r>
          </a:p>
          <a:p>
            <a:r>
              <a:rPr lang="en-US" sz="2800" dirty="0" smtClean="0"/>
              <a:t>Use quality garbage can liners so they do not rupture or leak</a:t>
            </a:r>
          </a:p>
          <a:p>
            <a:r>
              <a:rPr lang="en-US" sz="2800" dirty="0" smtClean="0"/>
              <a:t>Clean the inside and outside of garbage receptacles away from food preparation areas</a:t>
            </a:r>
          </a:p>
          <a:p>
            <a:r>
              <a:rPr lang="en-US" sz="2800" dirty="0" smtClean="0"/>
              <a:t>Clean sweeps, and mops, buckets, and dustpans daily and in a location away from food preparation areas</a:t>
            </a:r>
          </a:p>
          <a:p>
            <a:r>
              <a:rPr lang="en-US" sz="2800" dirty="0" smtClean="0"/>
              <a:t>Keep the lids of external waste receptacles closed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Food attracts insect and rodent pests</a:t>
            </a:r>
          </a:p>
          <a:p>
            <a:r>
              <a:rPr lang="en-US" sz="2800" dirty="0" smtClean="0"/>
              <a:t>Pests gain access in deliveries, under doorways, around wall penetrations, and in many other ways</a:t>
            </a:r>
          </a:p>
          <a:p>
            <a:r>
              <a:rPr lang="en-US" sz="2800" dirty="0" smtClean="0"/>
              <a:t>They want food water and shelter and many can infest a site that provides their resources</a:t>
            </a:r>
          </a:p>
          <a:p>
            <a:r>
              <a:rPr lang="en-US" sz="2800" dirty="0" smtClean="0"/>
              <a:t>Report pests or pest signs immediately</a:t>
            </a:r>
          </a:p>
          <a:p>
            <a:r>
              <a:rPr lang="en-US" sz="2800" dirty="0" smtClean="0"/>
              <a:t>Make concerted efforts to report </a:t>
            </a:r>
            <a:br>
              <a:rPr lang="en-US" sz="2800" dirty="0" smtClean="0"/>
            </a:br>
            <a:r>
              <a:rPr lang="en-US" sz="2800" dirty="0" smtClean="0"/>
              <a:t>problem building entry points, </a:t>
            </a:r>
            <a:br>
              <a:rPr lang="en-US" sz="2800" dirty="0" smtClean="0"/>
            </a:br>
            <a:r>
              <a:rPr lang="en-US" sz="2800" dirty="0" smtClean="0"/>
              <a:t>drain issues, or particular </a:t>
            </a:r>
            <a:br>
              <a:rPr lang="en-US" sz="2800" dirty="0" smtClean="0"/>
            </a:br>
            <a:r>
              <a:rPr lang="en-US" sz="2800" dirty="0" smtClean="0"/>
              <a:t>deliveries that generate </a:t>
            </a:r>
            <a:br>
              <a:rPr lang="en-US" sz="2800" dirty="0" smtClean="0"/>
            </a:br>
            <a:r>
              <a:rPr lang="en-US" sz="2800" dirty="0" smtClean="0"/>
              <a:t>pest sightings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89" y="4647932"/>
            <a:ext cx="3314811" cy="221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1" y="372460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Unclean kitchens develop pest problems very quickly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81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safety is a top priority for food service staff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There are many ways that food can become unsafe, but they can be categorized in three hazard groups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Biological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Chemical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Physical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81188"/>
            <a:ext cx="2644008" cy="28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Other pests/occasional pests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Apart from the pests mentioned in the previous slides, you may encounter many other occasional pests in your food service area, depending on your location/situation, for example,</a:t>
            </a:r>
          </a:p>
          <a:p>
            <a:pPr marL="1087438" indent="-284163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Insects (termites, stored product moths and beetles, wood-feeding beetles, crickets, true bugs)</a:t>
            </a:r>
          </a:p>
          <a:p>
            <a:pPr marL="1087438" indent="-284163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Spiders</a:t>
            </a:r>
          </a:p>
          <a:p>
            <a:pPr marL="1087438" indent="-284163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Vertebrates </a:t>
            </a:r>
            <a:r>
              <a:rPr lang="en-US" sz="2800" dirty="0" smtClean="0"/>
              <a:t>such as squirrels, </a:t>
            </a:r>
            <a:r>
              <a:rPr lang="en-US" sz="2800" dirty="0" smtClean="0"/>
              <a:t>birds, feral </a:t>
            </a:r>
            <a:r>
              <a:rPr lang="en-US" sz="2800" dirty="0" smtClean="0"/>
              <a:t>cats, etc.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/>
              <a:t>These pests </a:t>
            </a:r>
            <a:r>
              <a:rPr lang="en-US" sz="2800" dirty="0" smtClean="0"/>
              <a:t>can usually </a:t>
            </a:r>
            <a:r>
              <a:rPr lang="en-US" sz="2800" dirty="0"/>
              <a:t>be </a:t>
            </a:r>
            <a:r>
              <a:rPr lang="en-US" sz="2800" dirty="0" smtClean="0"/>
              <a:t>managed by </a:t>
            </a:r>
            <a:r>
              <a:rPr lang="en-US" sz="2800" dirty="0"/>
              <a:t>general </a:t>
            </a:r>
            <a:r>
              <a:rPr lang="en-US" sz="2800" dirty="0" smtClean="0"/>
              <a:t>pest-proofing, good sanitation and kitchen </a:t>
            </a:r>
            <a:r>
              <a:rPr lang="en-US" sz="2800" dirty="0" smtClean="0"/>
              <a:t>management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6124" r="6667" b="12359"/>
          <a:stretch/>
        </p:blipFill>
        <p:spPr>
          <a:xfrm>
            <a:off x="6934199" y="60296"/>
            <a:ext cx="1905001" cy="1357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1219200"/>
            <a:ext cx="2971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smtClean="0"/>
              <a:t>Indian </a:t>
            </a:r>
            <a:r>
              <a:rPr lang="en-US" i="1" dirty="0"/>
              <a:t>meal moth, </a:t>
            </a:r>
          </a:p>
          <a:p>
            <a:r>
              <a:rPr lang="en-US" i="1" dirty="0"/>
              <a:t>a common stored product pest</a:t>
            </a:r>
          </a:p>
        </p:txBody>
      </p:sp>
    </p:spTree>
    <p:extLst>
      <p:ext uri="{BB962C8B-B14F-4D97-AF65-F5344CB8AC3E}">
        <p14:creationId xmlns:p14="http://schemas.microsoft.com/office/powerpoint/2010/main" val="28967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676400"/>
            <a:ext cx="8294452" cy="5105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Important points to remember about pests in your food service area are: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3200" b="1" dirty="0" smtClean="0"/>
              <a:t>Reject deliveries that arrive with pests within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3200" b="1" dirty="0" smtClean="0"/>
              <a:t>Don’t </a:t>
            </a:r>
            <a:r>
              <a:rPr lang="en-US" sz="3200" b="1" dirty="0"/>
              <a:t>let them get in 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3200" b="1" dirty="0" smtClean="0"/>
              <a:t>Don’t give them food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or </a:t>
            </a:r>
            <a:r>
              <a:rPr lang="en-US" sz="3200" b="1" dirty="0" smtClean="0"/>
              <a:t>water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3200" b="1" dirty="0" smtClean="0"/>
              <a:t>Don’t give them places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to </a:t>
            </a:r>
            <a:r>
              <a:rPr lang="en-US" sz="3200" b="1" dirty="0" smtClean="0"/>
              <a:t>hide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3200" b="1" dirty="0" smtClean="0"/>
              <a:t>Monitor constantly and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report consistently</a:t>
            </a:r>
            <a:endParaRPr lang="en-US" sz="3200" b="1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58076"/>
            <a:ext cx="3200400" cy="2399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4501" y="4044811"/>
            <a:ext cx="15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Rodent activity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8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In this lesson you learned: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 to identify common </a:t>
            </a:r>
            <a:br>
              <a:rPr lang="en-US" sz="2800" dirty="0" smtClean="0"/>
            </a:br>
            <a:r>
              <a:rPr lang="en-US" sz="2800" dirty="0" smtClean="0"/>
              <a:t>pests 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Rodents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800" b="1" dirty="0" smtClean="0"/>
              <a:t>Congratulations</a:t>
            </a:r>
            <a:r>
              <a:rPr lang="en-US" sz="2800" b="1" dirty="0"/>
              <a:t>,</a:t>
            </a:r>
            <a:r>
              <a:rPr lang="en-US" sz="2800" dirty="0"/>
              <a:t> you have completed the School IPM for </a:t>
            </a:r>
            <a:r>
              <a:rPr lang="en-US" sz="2800" dirty="0" smtClean="0"/>
              <a:t>Food Service Staff </a:t>
            </a:r>
            <a:r>
              <a:rPr lang="en-US" sz="2800" dirty="0"/>
              <a:t>Module – Lesson1!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Next </a:t>
            </a:r>
            <a:r>
              <a:rPr lang="en-US" sz="2800" dirty="0"/>
              <a:t>you will learn </a:t>
            </a:r>
            <a:r>
              <a:rPr lang="en-US" sz="2800" dirty="0" smtClean="0"/>
              <a:t>about implementing IPM in your food service area in </a:t>
            </a:r>
            <a:r>
              <a:rPr lang="en-US" sz="2800" dirty="0"/>
              <a:t>Lesson </a:t>
            </a:r>
            <a:r>
              <a:rPr lang="en-US" sz="2800" dirty="0" smtClean="0"/>
              <a:t>2</a:t>
            </a:r>
            <a:endParaRPr lang="en-US" sz="28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644"/>
            <a:ext cx="3423047" cy="22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Biological risks may be as a result of  bacteria, viruses, fungal or parasitic pathogens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They may be transferred to food on either the outside of an insect or rodent body, or from the inside of the body and </a:t>
            </a:r>
            <a:br>
              <a:rPr lang="en-US" sz="3200" dirty="0" smtClean="0"/>
            </a:br>
            <a:r>
              <a:rPr lang="en-US" sz="3200" dirty="0" smtClean="0"/>
              <a:t>contaminate food as the </a:t>
            </a:r>
            <a:br>
              <a:rPr lang="en-US" sz="3200" dirty="0" smtClean="0"/>
            </a:br>
            <a:r>
              <a:rPr lang="en-US" sz="3200" dirty="0" smtClean="0"/>
              <a:t>animal defecates, urinates </a:t>
            </a:r>
            <a:br>
              <a:rPr lang="en-US" sz="3200" dirty="0" smtClean="0"/>
            </a:br>
            <a:r>
              <a:rPr lang="en-US" sz="3200" dirty="0" smtClean="0"/>
              <a:t>or deposits bodily fluids </a:t>
            </a:r>
            <a:br>
              <a:rPr lang="en-US" sz="3200" dirty="0" smtClean="0"/>
            </a:br>
            <a:r>
              <a:rPr lang="en-US" sz="3200" dirty="0" smtClean="0"/>
              <a:t>on food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34340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Biological pathogens can be introduced in many ways, some that do not involve pest organisms at all, but </a:t>
            </a:r>
            <a:br>
              <a:rPr lang="en-US" sz="3200" dirty="0" smtClean="0"/>
            </a:br>
            <a:r>
              <a:rPr lang="en-US" sz="3200" dirty="0" smtClean="0"/>
              <a:t>effective pest </a:t>
            </a:r>
            <a:br>
              <a:rPr lang="en-US" sz="3200" dirty="0" smtClean="0"/>
            </a:br>
            <a:r>
              <a:rPr lang="en-US" sz="3200" dirty="0" smtClean="0"/>
              <a:t>management helps </a:t>
            </a:r>
            <a:br>
              <a:rPr lang="en-US" sz="3200" dirty="0" smtClean="0"/>
            </a:br>
            <a:r>
              <a:rPr lang="en-US" sz="3200" dirty="0" smtClean="0"/>
              <a:t>to significantly </a:t>
            </a:r>
            <a:br>
              <a:rPr lang="en-US" sz="3200" dirty="0" smtClean="0"/>
            </a:br>
            <a:r>
              <a:rPr lang="en-US" sz="3200" dirty="0" smtClean="0"/>
              <a:t>reduce risk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22" y="28194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Chemical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86" y="3048000"/>
            <a:ext cx="2236903" cy="2234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7068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Chemical risks may result if food is contaminated with cleaning products, sanitizers, disinfectants or machine lubricants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Never bring pesticides from home into food preparation or food storage areas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Pesticides are designed to kill</a:t>
            </a:r>
            <a:br>
              <a:rPr lang="en-US" sz="2800" dirty="0" smtClean="0"/>
            </a:br>
            <a:r>
              <a:rPr lang="en-US" sz="2800" dirty="0" smtClean="0"/>
              <a:t>biological organisms and many </a:t>
            </a:r>
            <a:br>
              <a:rPr lang="en-US" sz="2800" dirty="0" smtClean="0"/>
            </a:br>
            <a:r>
              <a:rPr lang="en-US" sz="2800" dirty="0" smtClean="0"/>
              <a:t>pose hazards to humans if food is contaminated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Many </a:t>
            </a:r>
            <a:r>
              <a:rPr lang="en-US" sz="2800" dirty="0"/>
              <a:t>antimicrobial products are considered </a:t>
            </a:r>
            <a:r>
              <a:rPr lang="en-US" sz="2800" dirty="0" smtClean="0"/>
              <a:t>pesticides and are important tools in food preparation areas</a:t>
            </a:r>
          </a:p>
        </p:txBody>
      </p:sp>
    </p:spTree>
    <p:extLst>
      <p:ext uri="{BB962C8B-B14F-4D97-AF65-F5344CB8AC3E}">
        <p14:creationId xmlns:p14="http://schemas.microsoft.com/office/powerpoint/2010/main" val="1269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Physical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7068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Physical hazards may be organic (e.g., bones) or non-organic (e.g., glass) objects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Never place insect traps of any kind inside kitchen cooking equipment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Lethal and live rodent traps should be housed securely in rodent stations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Insect monitoring traps should be in </a:t>
            </a:r>
            <a:r>
              <a:rPr lang="en-US" sz="3200" dirty="0" smtClean="0"/>
              <a:t>out-of-the </a:t>
            </a:r>
            <a:r>
              <a:rPr lang="en-US" sz="3200" dirty="0" smtClean="0"/>
              <a:t>way locations against walls or in corners under equipment</a:t>
            </a:r>
          </a:p>
        </p:txBody>
      </p:sp>
    </p:spTree>
    <p:extLst>
      <p:ext uri="{BB962C8B-B14F-4D97-AF65-F5344CB8AC3E}">
        <p14:creationId xmlns:p14="http://schemas.microsoft.com/office/powerpoint/2010/main" val="1288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34078</TotalTime>
  <Words>2745</Words>
  <Application>Microsoft Office PowerPoint</Application>
  <PresentationFormat>On-screen Show (4:3)</PresentationFormat>
  <Paragraphs>447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Calibri</vt:lpstr>
      <vt:lpstr>Tw Cen MT</vt:lpstr>
      <vt:lpstr>Wingdings</vt:lpstr>
      <vt:lpstr>Wingdings 2</vt:lpstr>
      <vt:lpstr>Median</vt:lpstr>
      <vt:lpstr>IPM FOR food service staff</vt:lpstr>
      <vt:lpstr>Learning Objectives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985</cp:revision>
  <cp:lastPrinted>2014-01-15T16:13:01Z</cp:lastPrinted>
  <dcterms:created xsi:type="dcterms:W3CDTF">2013-08-21T12:48:22Z</dcterms:created>
  <dcterms:modified xsi:type="dcterms:W3CDTF">2016-10-31T21:13:17Z</dcterms:modified>
</cp:coreProperties>
</file>