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1" r:id="rId2"/>
    <p:sldMasterId id="2147483725" r:id="rId3"/>
    <p:sldMasterId id="2147483737" r:id="rId4"/>
  </p:sldMasterIdLst>
  <p:notesMasterIdLst>
    <p:notesMasterId r:id="rId127"/>
  </p:notesMasterIdLst>
  <p:handoutMasterIdLst>
    <p:handoutMasterId r:id="rId128"/>
  </p:handoutMasterIdLst>
  <p:sldIdLst>
    <p:sldId id="377" r:id="rId5"/>
    <p:sldId id="264" r:id="rId6"/>
    <p:sldId id="422" r:id="rId7"/>
    <p:sldId id="349" r:id="rId8"/>
    <p:sldId id="350" r:id="rId9"/>
    <p:sldId id="351" r:id="rId10"/>
    <p:sldId id="352" r:id="rId11"/>
    <p:sldId id="308" r:id="rId12"/>
    <p:sldId id="367" r:id="rId13"/>
    <p:sldId id="298" r:id="rId14"/>
    <p:sldId id="368" r:id="rId15"/>
    <p:sldId id="371" r:id="rId16"/>
    <p:sldId id="369" r:id="rId17"/>
    <p:sldId id="373" r:id="rId18"/>
    <p:sldId id="374" r:id="rId19"/>
    <p:sldId id="375" r:id="rId20"/>
    <p:sldId id="353" r:id="rId21"/>
    <p:sldId id="354" r:id="rId22"/>
    <p:sldId id="355" r:id="rId23"/>
    <p:sldId id="356" r:id="rId24"/>
    <p:sldId id="357" r:id="rId25"/>
    <p:sldId id="358" r:id="rId26"/>
    <p:sldId id="424" r:id="rId27"/>
    <p:sldId id="448" r:id="rId28"/>
    <p:sldId id="449" r:id="rId29"/>
    <p:sldId id="450" r:id="rId30"/>
    <p:sldId id="437" r:id="rId31"/>
    <p:sldId id="262" r:id="rId32"/>
    <p:sldId id="423" r:id="rId33"/>
    <p:sldId id="364" r:id="rId34"/>
    <p:sldId id="365" r:id="rId35"/>
    <p:sldId id="366" r:id="rId36"/>
    <p:sldId id="307" r:id="rId37"/>
    <p:sldId id="436" r:id="rId38"/>
    <p:sldId id="301" r:id="rId39"/>
    <p:sldId id="302" r:id="rId40"/>
    <p:sldId id="303" r:id="rId41"/>
    <p:sldId id="300" r:id="rId42"/>
    <p:sldId id="376" r:id="rId43"/>
    <p:sldId id="434" r:id="rId44"/>
    <p:sldId id="309" r:id="rId45"/>
    <p:sldId id="310" r:id="rId46"/>
    <p:sldId id="425" r:id="rId47"/>
    <p:sldId id="426" r:id="rId48"/>
    <p:sldId id="385" r:id="rId49"/>
    <p:sldId id="435" r:id="rId50"/>
    <p:sldId id="432" r:id="rId51"/>
    <p:sldId id="312" r:id="rId52"/>
    <p:sldId id="314" r:id="rId53"/>
    <p:sldId id="316" r:id="rId54"/>
    <p:sldId id="431" r:id="rId55"/>
    <p:sldId id="315" r:id="rId56"/>
    <p:sldId id="317" r:id="rId57"/>
    <p:sldId id="319" r:id="rId58"/>
    <p:sldId id="321" r:id="rId59"/>
    <p:sldId id="320" r:id="rId60"/>
    <p:sldId id="323" r:id="rId61"/>
    <p:sldId id="324" r:id="rId62"/>
    <p:sldId id="378" r:id="rId63"/>
    <p:sldId id="379" r:id="rId64"/>
    <p:sldId id="380" r:id="rId65"/>
    <p:sldId id="325" r:id="rId66"/>
    <p:sldId id="327" r:id="rId67"/>
    <p:sldId id="328" r:id="rId68"/>
    <p:sldId id="329" r:id="rId69"/>
    <p:sldId id="396" r:id="rId70"/>
    <p:sldId id="330" r:id="rId71"/>
    <p:sldId id="331" r:id="rId72"/>
    <p:sldId id="332" r:id="rId73"/>
    <p:sldId id="290" r:id="rId74"/>
    <p:sldId id="363" r:id="rId75"/>
    <p:sldId id="334" r:id="rId76"/>
    <p:sldId id="336" r:id="rId77"/>
    <p:sldId id="337" r:id="rId78"/>
    <p:sldId id="338" r:id="rId79"/>
    <p:sldId id="339" r:id="rId80"/>
    <p:sldId id="340" r:id="rId81"/>
    <p:sldId id="341" r:id="rId82"/>
    <p:sldId id="381" r:id="rId83"/>
    <p:sldId id="343" r:id="rId84"/>
    <p:sldId id="382" r:id="rId85"/>
    <p:sldId id="421" r:id="rId86"/>
    <p:sldId id="433" r:id="rId87"/>
    <p:sldId id="259" r:id="rId88"/>
    <p:sldId id="267" r:id="rId89"/>
    <p:sldId id="268" r:id="rId90"/>
    <p:sldId id="269" r:id="rId91"/>
    <p:sldId id="270" r:id="rId92"/>
    <p:sldId id="273" r:id="rId93"/>
    <p:sldId id="274" r:id="rId94"/>
    <p:sldId id="275" r:id="rId95"/>
    <p:sldId id="287" r:id="rId96"/>
    <p:sldId id="288" r:id="rId97"/>
    <p:sldId id="289" r:id="rId98"/>
    <p:sldId id="362" r:id="rId99"/>
    <p:sldId id="417" r:id="rId100"/>
    <p:sldId id="292" r:id="rId101"/>
    <p:sldId id="294" r:id="rId102"/>
    <p:sldId id="383" r:id="rId103"/>
    <p:sldId id="384" r:id="rId104"/>
    <p:sldId id="386" r:id="rId105"/>
    <p:sldId id="387" r:id="rId106"/>
    <p:sldId id="390" r:id="rId107"/>
    <p:sldId id="391" r:id="rId108"/>
    <p:sldId id="394" r:id="rId109"/>
    <p:sldId id="399" r:id="rId110"/>
    <p:sldId id="397" r:id="rId111"/>
    <p:sldId id="398" r:id="rId112"/>
    <p:sldId id="438" r:id="rId113"/>
    <p:sldId id="439" r:id="rId114"/>
    <p:sldId id="440" r:id="rId115"/>
    <p:sldId id="441" r:id="rId116"/>
    <p:sldId id="442" r:id="rId117"/>
    <p:sldId id="443" r:id="rId118"/>
    <p:sldId id="444" r:id="rId119"/>
    <p:sldId id="445" r:id="rId120"/>
    <p:sldId id="446" r:id="rId121"/>
    <p:sldId id="418" r:id="rId122"/>
    <p:sldId id="430" r:id="rId123"/>
    <p:sldId id="428" r:id="rId124"/>
    <p:sldId id="429" r:id="rId125"/>
    <p:sldId id="451" r:id="rId126"/>
  </p:sldIdLst>
  <p:sldSz cx="9144000" cy="6858000" type="screen4x3"/>
  <p:notesSz cx="70866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2">
          <p15:clr>
            <a:srgbClr val="A4A3A4"/>
          </p15:clr>
        </p15:guide>
        <p15:guide id="2" pos="223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381" autoAdjust="0"/>
  </p:normalViewPr>
  <p:slideViewPr>
    <p:cSldViewPr>
      <p:cViewPr varScale="1">
        <p:scale>
          <a:sx n="62" d="100"/>
          <a:sy n="62" d="100"/>
        </p:scale>
        <p:origin x="1732" y="44"/>
      </p:cViewPr>
      <p:guideLst>
        <p:guide orient="horz" pos="2160"/>
        <p:guide pos="2880"/>
      </p:guideLst>
    </p:cSldViewPr>
  </p:slideViewPr>
  <p:notesTextViewPr>
    <p:cViewPr>
      <p:scale>
        <a:sx n="1" d="1"/>
        <a:sy n="1" d="1"/>
      </p:scale>
      <p:origin x="0" y="0"/>
    </p:cViewPr>
  </p:notesTextViewPr>
  <p:sorterViewPr>
    <p:cViewPr>
      <p:scale>
        <a:sx n="90" d="100"/>
        <a:sy n="90" d="100"/>
      </p:scale>
      <p:origin x="0" y="0"/>
    </p:cViewPr>
  </p:sorterViewPr>
  <p:notesViewPr>
    <p:cSldViewPr>
      <p:cViewPr varScale="1">
        <p:scale>
          <a:sx n="50" d="100"/>
          <a:sy n="50" d="100"/>
        </p:scale>
        <p:origin x="-2592" y="-108"/>
      </p:cViewPr>
      <p:guideLst>
        <p:guide orient="horz" pos="2952"/>
        <p:guide pos="2232"/>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handoutMaster" Target="handoutMasters/handout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presProps" Target="pres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viewProps" Target="view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tableStyles" Target="tableStyle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4032" tIns="47016" rIns="94032" bIns="47016" rtlCol="0"/>
          <a:lstStyle>
            <a:lvl1pPr algn="l">
              <a:defRPr sz="1200"/>
            </a:lvl1pPr>
          </a:lstStyle>
          <a:p>
            <a:r>
              <a:rPr lang="en-US" dirty="0" smtClean="0"/>
              <a:t>CDC – Texas 2014</a:t>
            </a:r>
            <a:endParaRPr lang="en-US" dirty="0"/>
          </a:p>
        </p:txBody>
      </p:sp>
      <p:sp>
        <p:nvSpPr>
          <p:cNvPr id="3" name="Date Placeholder 2"/>
          <p:cNvSpPr>
            <a:spLocks noGrp="1"/>
          </p:cNvSpPr>
          <p:nvPr>
            <p:ph type="dt" sz="quarter" idx="1"/>
          </p:nvPr>
        </p:nvSpPr>
        <p:spPr>
          <a:xfrm>
            <a:off x="4014100" y="0"/>
            <a:ext cx="3070860" cy="468630"/>
          </a:xfrm>
          <a:prstGeom prst="rect">
            <a:avLst/>
          </a:prstGeom>
        </p:spPr>
        <p:txBody>
          <a:bodyPr vert="horz" lIns="94032" tIns="47016" rIns="94032" bIns="47016" rtlCol="0"/>
          <a:lstStyle>
            <a:lvl1pPr algn="r">
              <a:defRPr sz="1200"/>
            </a:lvl1pPr>
          </a:lstStyle>
          <a:p>
            <a:fld id="{7F3E9A38-E55B-4CB8-B48C-AAFA45DD5F67}" type="datetimeFigureOut">
              <a:rPr lang="en-US" smtClean="0"/>
              <a:t>10/6/2015</a:t>
            </a:fld>
            <a:endParaRPr lang="en-US"/>
          </a:p>
        </p:txBody>
      </p:sp>
      <p:sp>
        <p:nvSpPr>
          <p:cNvPr id="4" name="Footer Placeholder 3"/>
          <p:cNvSpPr>
            <a:spLocks noGrp="1"/>
          </p:cNvSpPr>
          <p:nvPr>
            <p:ph type="ftr" sz="quarter" idx="2"/>
          </p:nvPr>
        </p:nvSpPr>
        <p:spPr>
          <a:xfrm>
            <a:off x="0" y="8902343"/>
            <a:ext cx="3070860" cy="468630"/>
          </a:xfrm>
          <a:prstGeom prst="rect">
            <a:avLst/>
          </a:prstGeom>
        </p:spPr>
        <p:txBody>
          <a:bodyPr vert="horz" lIns="94032" tIns="47016" rIns="94032" bIns="47016" rtlCol="0" anchor="b"/>
          <a:lstStyle>
            <a:lvl1pPr algn="l">
              <a:defRPr sz="1200"/>
            </a:lvl1pPr>
          </a:lstStyle>
          <a:p>
            <a:r>
              <a:rPr lang="en-US" dirty="0" smtClean="0"/>
              <a:t>DHG</a:t>
            </a:r>
            <a:endParaRPr lang="en-US" dirty="0"/>
          </a:p>
        </p:txBody>
      </p:sp>
      <p:sp>
        <p:nvSpPr>
          <p:cNvPr id="5" name="Slide Number Placeholder 4"/>
          <p:cNvSpPr>
            <a:spLocks noGrp="1"/>
          </p:cNvSpPr>
          <p:nvPr>
            <p:ph type="sldNum" sz="quarter" idx="3"/>
          </p:nvPr>
        </p:nvSpPr>
        <p:spPr>
          <a:xfrm>
            <a:off x="4014100" y="8902343"/>
            <a:ext cx="3070860" cy="468630"/>
          </a:xfrm>
          <a:prstGeom prst="rect">
            <a:avLst/>
          </a:prstGeom>
        </p:spPr>
        <p:txBody>
          <a:bodyPr vert="horz" lIns="94032" tIns="47016" rIns="94032" bIns="47016" rtlCol="0" anchor="b"/>
          <a:lstStyle>
            <a:lvl1pPr algn="r">
              <a:defRPr sz="1200"/>
            </a:lvl1pPr>
          </a:lstStyle>
          <a:p>
            <a:fld id="{B16F6BF4-BAB3-4737-9069-A98F281C6F38}" type="slidenum">
              <a:rPr lang="en-US" smtClean="0"/>
              <a:t>‹#›</a:t>
            </a:fld>
            <a:endParaRPr lang="en-US" dirty="0"/>
          </a:p>
        </p:txBody>
      </p:sp>
    </p:spTree>
    <p:extLst>
      <p:ext uri="{BB962C8B-B14F-4D97-AF65-F5344CB8AC3E}">
        <p14:creationId xmlns:p14="http://schemas.microsoft.com/office/powerpoint/2010/main" val="446394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4032" tIns="47016" rIns="94032" bIns="47016" rtlCol="0"/>
          <a:lstStyle>
            <a:lvl1pPr algn="l">
              <a:defRPr sz="1200"/>
            </a:lvl1pPr>
          </a:lstStyle>
          <a:p>
            <a:endParaRPr lang="en-US"/>
          </a:p>
        </p:txBody>
      </p:sp>
      <p:sp>
        <p:nvSpPr>
          <p:cNvPr id="3" name="Date Placeholder 2"/>
          <p:cNvSpPr>
            <a:spLocks noGrp="1"/>
          </p:cNvSpPr>
          <p:nvPr>
            <p:ph type="dt" idx="1"/>
          </p:nvPr>
        </p:nvSpPr>
        <p:spPr>
          <a:xfrm>
            <a:off x="4014100" y="0"/>
            <a:ext cx="3070860" cy="468630"/>
          </a:xfrm>
          <a:prstGeom prst="rect">
            <a:avLst/>
          </a:prstGeom>
        </p:spPr>
        <p:txBody>
          <a:bodyPr vert="horz" lIns="94032" tIns="47016" rIns="94032" bIns="47016" rtlCol="0"/>
          <a:lstStyle>
            <a:lvl1pPr algn="r">
              <a:defRPr sz="1200"/>
            </a:lvl1pPr>
          </a:lstStyle>
          <a:p>
            <a:fld id="{F75A0449-2E23-484B-A943-59DA0921A03D}" type="datetimeFigureOut">
              <a:rPr lang="en-US" smtClean="0"/>
              <a:t>10/6/2015</a:t>
            </a:fld>
            <a:endParaRPr lang="en-US"/>
          </a:p>
        </p:txBody>
      </p:sp>
      <p:sp>
        <p:nvSpPr>
          <p:cNvPr id="4" name="Slide Image Placeholder 3"/>
          <p:cNvSpPr>
            <a:spLocks noGrp="1" noRot="1" noChangeAspect="1"/>
          </p:cNvSpPr>
          <p:nvPr>
            <p:ph type="sldImg" idx="2"/>
          </p:nvPr>
        </p:nvSpPr>
        <p:spPr>
          <a:xfrm>
            <a:off x="1200150" y="703263"/>
            <a:ext cx="4686300" cy="3514725"/>
          </a:xfrm>
          <a:prstGeom prst="rect">
            <a:avLst/>
          </a:prstGeom>
          <a:noFill/>
          <a:ln w="12700">
            <a:solidFill>
              <a:prstClr val="black"/>
            </a:solidFill>
          </a:ln>
        </p:spPr>
        <p:txBody>
          <a:bodyPr vert="horz" lIns="94032" tIns="47016" rIns="94032" bIns="47016" rtlCol="0" anchor="ctr"/>
          <a:lstStyle/>
          <a:p>
            <a:endParaRPr lang="en-US"/>
          </a:p>
        </p:txBody>
      </p:sp>
      <p:sp>
        <p:nvSpPr>
          <p:cNvPr id="5" name="Notes Placeholder 4"/>
          <p:cNvSpPr>
            <a:spLocks noGrp="1"/>
          </p:cNvSpPr>
          <p:nvPr>
            <p:ph type="body" sz="quarter" idx="3"/>
          </p:nvPr>
        </p:nvSpPr>
        <p:spPr>
          <a:xfrm>
            <a:off x="708660" y="4451985"/>
            <a:ext cx="5669280" cy="4217670"/>
          </a:xfrm>
          <a:prstGeom prst="rect">
            <a:avLst/>
          </a:prstGeom>
        </p:spPr>
        <p:txBody>
          <a:bodyPr vert="horz" lIns="94032" tIns="47016" rIns="94032" bIns="4701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02343"/>
            <a:ext cx="3070860" cy="468630"/>
          </a:xfrm>
          <a:prstGeom prst="rect">
            <a:avLst/>
          </a:prstGeom>
        </p:spPr>
        <p:txBody>
          <a:bodyPr vert="horz" lIns="94032" tIns="47016" rIns="94032" bIns="47016" rtlCol="0" anchor="b"/>
          <a:lstStyle>
            <a:lvl1pPr algn="l">
              <a:defRPr sz="1200"/>
            </a:lvl1pPr>
          </a:lstStyle>
          <a:p>
            <a:endParaRPr lang="en-US"/>
          </a:p>
        </p:txBody>
      </p:sp>
      <p:sp>
        <p:nvSpPr>
          <p:cNvPr id="7" name="Slide Number Placeholder 6"/>
          <p:cNvSpPr>
            <a:spLocks noGrp="1"/>
          </p:cNvSpPr>
          <p:nvPr>
            <p:ph type="sldNum" sz="quarter" idx="5"/>
          </p:nvPr>
        </p:nvSpPr>
        <p:spPr>
          <a:xfrm>
            <a:off x="4014100" y="8902343"/>
            <a:ext cx="3070860" cy="468630"/>
          </a:xfrm>
          <a:prstGeom prst="rect">
            <a:avLst/>
          </a:prstGeom>
        </p:spPr>
        <p:txBody>
          <a:bodyPr vert="horz" lIns="94032" tIns="47016" rIns="94032" bIns="47016" rtlCol="0" anchor="b"/>
          <a:lstStyle>
            <a:lvl1pPr algn="r">
              <a:defRPr sz="1200"/>
            </a:lvl1pPr>
          </a:lstStyle>
          <a:p>
            <a:fld id="{5C207E1D-BDFC-4226-A9F2-70A6FFB6196B}" type="slidenum">
              <a:rPr lang="en-US" smtClean="0"/>
              <a:t>‹#›</a:t>
            </a:fld>
            <a:endParaRPr lang="en-US"/>
          </a:p>
        </p:txBody>
      </p:sp>
    </p:spTree>
    <p:extLst>
      <p:ext uri="{BB962C8B-B14F-4D97-AF65-F5344CB8AC3E}">
        <p14:creationId xmlns:p14="http://schemas.microsoft.com/office/powerpoint/2010/main" val="1609192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1200150" y="703263"/>
            <a:ext cx="4686300" cy="3514725"/>
          </a:xfrm>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lIns="96695" tIns="48347" rIns="96695" bIns="48347" numCol="1" anchor="t" anchorCtr="0" compatLnSpc="1">
            <a:prstTxWarp prst="textNoShape">
              <a:avLst/>
            </a:prstTxWarp>
          </a:bodyPr>
          <a:lstStyle/>
          <a:p>
            <a:pPr eaLnBrk="1" hangingPunct="1">
              <a:spcBef>
                <a:spcPct val="0"/>
              </a:spcBef>
            </a:pPr>
            <a:endParaRPr lang="en-US" dirty="0" smtClean="0"/>
          </a:p>
        </p:txBody>
      </p:sp>
      <p:sp>
        <p:nvSpPr>
          <p:cNvPr id="56324" name="Slide Number Placeholder 3"/>
          <p:cNvSpPr>
            <a:spLocks noGrp="1"/>
          </p:cNvSpPr>
          <p:nvPr>
            <p:ph type="sldNum" sz="quarter" idx="5"/>
          </p:nvPr>
        </p:nvSpPr>
        <p:spPr bwMode="auto">
          <a:ln>
            <a:miter lim="800000"/>
            <a:headEnd/>
            <a:tailEnd/>
          </a:ln>
        </p:spPr>
        <p:txBody>
          <a:bodyPr wrap="square" lIns="96695" tIns="48347" rIns="96695" bIns="48347" numCol="1" anchorCtr="0" compatLnSpc="1">
            <a:prstTxWarp prst="textNoShape">
              <a:avLst/>
            </a:prstTxWarp>
          </a:bodyPr>
          <a:lstStyle/>
          <a:p>
            <a:pPr>
              <a:defRPr/>
            </a:pPr>
            <a:fld id="{B7CF04D7-CAF5-4E77-B9F2-1F9E42AB3B87}" type="slidenum">
              <a:rPr lang="en-US">
                <a:solidFill>
                  <a:prstClr val="black"/>
                </a:solidFill>
              </a:rPr>
              <a:pPr>
                <a:defRPr/>
              </a:pPr>
              <a:t>1</a:t>
            </a:fld>
            <a:endParaRPr lang="en-US">
              <a:solidFill>
                <a:prstClr val="black"/>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1055675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1200150" y="703263"/>
            <a:ext cx="4686300" cy="3514725"/>
          </a:xfrm>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lIns="96695" tIns="48347" rIns="96695" bIns="48347" numCol="1" anchor="t" anchorCtr="0" compatLnSpc="1">
            <a:prstTxWarp prst="textNoShape">
              <a:avLst/>
            </a:prstTxWarp>
          </a:bodyPr>
          <a:lstStyle/>
          <a:p>
            <a:pPr eaLnBrk="1" hangingPunct="1">
              <a:spcBef>
                <a:spcPct val="0"/>
              </a:spcBef>
            </a:pPr>
            <a:endParaRPr lang="en-US" smtClean="0"/>
          </a:p>
        </p:txBody>
      </p:sp>
      <p:sp>
        <p:nvSpPr>
          <p:cNvPr id="73732" name="Slide Number Placeholder 3"/>
          <p:cNvSpPr>
            <a:spLocks noGrp="1"/>
          </p:cNvSpPr>
          <p:nvPr>
            <p:ph type="sldNum" sz="quarter" idx="5"/>
          </p:nvPr>
        </p:nvSpPr>
        <p:spPr bwMode="auto">
          <a:noFill/>
          <a:ln>
            <a:miter lim="800000"/>
            <a:headEnd/>
            <a:tailEnd/>
          </a:ln>
        </p:spPr>
        <p:txBody>
          <a:bodyPr wrap="square" lIns="96695" tIns="48347" rIns="96695" bIns="48347" numCol="1" anchorCtr="0" compatLnSpc="1">
            <a:prstTxWarp prst="textNoShape">
              <a:avLst/>
            </a:prstTxWarp>
          </a:bodyPr>
          <a:lstStyle/>
          <a:p>
            <a:fld id="{EAABA059-DF73-476A-8F94-BE2A73A88A1A}" type="slidenum">
              <a:rPr lang="en-US" smtClean="0">
                <a:solidFill>
                  <a:srgbClr val="000000"/>
                </a:solidFill>
              </a:rPr>
              <a:pPr/>
              <a:t>17</a:t>
            </a:fld>
            <a:endParaRPr lang="en-US" smtClean="0">
              <a:solidFill>
                <a:srgbClr val="000000"/>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1146218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1200150" y="703263"/>
            <a:ext cx="4686300" cy="3514725"/>
          </a:xfrm>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lIns="99392" tIns="49696" rIns="99392" bIns="49696"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ln>
            <a:miter lim="800000"/>
            <a:headEnd/>
            <a:tailEnd/>
          </a:ln>
        </p:spPr>
        <p:txBody>
          <a:bodyPr wrap="square" lIns="99392" tIns="49696" rIns="99392" bIns="49696" numCol="1" anchorCtr="0" compatLnSpc="1">
            <a:prstTxWarp prst="textNoShape">
              <a:avLst/>
            </a:prstTxWarp>
          </a:bodyPr>
          <a:lstStyle/>
          <a:p>
            <a:pPr>
              <a:defRPr/>
            </a:pPr>
            <a:fld id="{2EC6A762-F908-42B5-9A6B-CEDDE64E4F85}" type="slidenum">
              <a:rPr lang="en-US">
                <a:solidFill>
                  <a:prstClr val="black"/>
                </a:solidFill>
              </a:rPr>
              <a:pPr>
                <a:defRPr/>
              </a:pPr>
              <a:t>18</a:t>
            </a:fld>
            <a:endParaRPr lang="en-US">
              <a:solidFill>
                <a:prstClr val="black"/>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4079733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1200150" y="703263"/>
            <a:ext cx="4686300" cy="3514725"/>
          </a:xfrm>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lIns="99392" tIns="49696" rIns="99392" bIns="49696"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ln>
            <a:miter lim="800000"/>
            <a:headEnd/>
            <a:tailEnd/>
          </a:ln>
        </p:spPr>
        <p:txBody>
          <a:bodyPr wrap="square" lIns="99392" tIns="49696" rIns="99392" bIns="49696" numCol="1" anchorCtr="0" compatLnSpc="1">
            <a:prstTxWarp prst="textNoShape">
              <a:avLst/>
            </a:prstTxWarp>
          </a:bodyPr>
          <a:lstStyle/>
          <a:p>
            <a:pPr>
              <a:defRPr/>
            </a:pPr>
            <a:fld id="{2EC6A762-F908-42B5-9A6B-CEDDE64E4F85}" type="slidenum">
              <a:rPr lang="en-US">
                <a:solidFill>
                  <a:prstClr val="black"/>
                </a:solidFill>
              </a:rPr>
              <a:pPr>
                <a:defRPr/>
              </a:pPr>
              <a:t>19</a:t>
            </a:fld>
            <a:endParaRPr lang="en-US">
              <a:solidFill>
                <a:prstClr val="black"/>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3599606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1200150" y="703263"/>
            <a:ext cx="4686300" cy="3514725"/>
          </a:xfrm>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lIns="99392" tIns="49696" rIns="99392" bIns="49696"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ln>
            <a:miter lim="800000"/>
            <a:headEnd/>
            <a:tailEnd/>
          </a:ln>
        </p:spPr>
        <p:txBody>
          <a:bodyPr wrap="square" lIns="99392" tIns="49696" rIns="99392" bIns="49696" numCol="1" anchorCtr="0" compatLnSpc="1">
            <a:prstTxWarp prst="textNoShape">
              <a:avLst/>
            </a:prstTxWarp>
          </a:bodyPr>
          <a:lstStyle/>
          <a:p>
            <a:pPr>
              <a:defRPr/>
            </a:pPr>
            <a:fld id="{2EC6A762-F908-42B5-9A6B-CEDDE64E4F85}" type="slidenum">
              <a:rPr lang="en-US">
                <a:solidFill>
                  <a:prstClr val="black"/>
                </a:solidFill>
              </a:rPr>
              <a:pPr>
                <a:defRPr/>
              </a:pPr>
              <a:t>21</a:t>
            </a:fld>
            <a:endParaRPr lang="en-US">
              <a:solidFill>
                <a:prstClr val="black"/>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2550012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1200150" y="703263"/>
            <a:ext cx="4686300" cy="3514725"/>
          </a:xfrm>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lIns="96695" tIns="48347" rIns="96695" bIns="48347" numCol="1" anchor="t" anchorCtr="0" compatLnSpc="1">
            <a:prstTxWarp prst="textNoShape">
              <a:avLst/>
            </a:prstTxWarp>
          </a:bodyPr>
          <a:lstStyle/>
          <a:p>
            <a:pPr eaLnBrk="1" hangingPunct="1">
              <a:spcBef>
                <a:spcPct val="0"/>
              </a:spcBef>
            </a:pPr>
            <a:endParaRPr lang="en-US" smtClean="0"/>
          </a:p>
        </p:txBody>
      </p:sp>
      <p:sp>
        <p:nvSpPr>
          <p:cNvPr id="75780" name="Slide Number Placeholder 3"/>
          <p:cNvSpPr>
            <a:spLocks noGrp="1"/>
          </p:cNvSpPr>
          <p:nvPr>
            <p:ph type="sldNum" sz="quarter" idx="5"/>
          </p:nvPr>
        </p:nvSpPr>
        <p:spPr bwMode="auto">
          <a:ln>
            <a:miter lim="800000"/>
            <a:headEnd/>
            <a:tailEnd/>
          </a:ln>
        </p:spPr>
        <p:txBody>
          <a:bodyPr wrap="square" lIns="96695" tIns="48347" rIns="96695" bIns="48347" numCol="1" anchorCtr="0" compatLnSpc="1">
            <a:prstTxWarp prst="textNoShape">
              <a:avLst/>
            </a:prstTxWarp>
          </a:bodyPr>
          <a:lstStyle/>
          <a:p>
            <a:pPr>
              <a:defRPr/>
            </a:pPr>
            <a:fld id="{E0266A91-E4CE-4C04-96BE-4BDD8EEB1889}" type="slidenum">
              <a:rPr lang="en-US">
                <a:solidFill>
                  <a:prstClr val="black"/>
                </a:solidFill>
              </a:rPr>
              <a:pPr>
                <a:defRPr/>
              </a:pPr>
              <a:t>22</a:t>
            </a:fld>
            <a:endParaRPr lang="en-US">
              <a:solidFill>
                <a:prstClr val="black"/>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2584304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Adoption </a:t>
            </a:r>
            <a:r>
              <a:rPr lang="en-US" sz="1200" dirty="0" smtClean="0">
                <a:solidFill>
                  <a:srgbClr val="000000"/>
                </a:solidFill>
              </a:rPr>
              <a:t>of IPM strategies e.g. less liquid insecticides sprayed around the home to target cockroach and ants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3200" dirty="0" smtClean="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5C207E1D-BDFC-4226-A9F2-70A6FFB6196B}" type="slidenum">
              <a:rPr lang="en-US" smtClean="0"/>
              <a:t>24</a:t>
            </a:fld>
            <a:endParaRPr lang="en-US"/>
          </a:p>
        </p:txBody>
      </p:sp>
    </p:spTree>
    <p:extLst>
      <p:ext uri="{BB962C8B-B14F-4D97-AF65-F5344CB8AC3E}">
        <p14:creationId xmlns:p14="http://schemas.microsoft.com/office/powerpoint/2010/main" val="789998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3200" dirty="0" smtClean="0">
                <a:solidFill>
                  <a:srgbClr val="000000"/>
                </a:solidFill>
              </a:rPr>
              <a:t>Increase in global travel that can carry the bugs to all corners of the U.S.</a:t>
            </a:r>
          </a:p>
          <a:p>
            <a:endParaRPr lang="en-US" dirty="0"/>
          </a:p>
        </p:txBody>
      </p:sp>
      <p:sp>
        <p:nvSpPr>
          <p:cNvPr id="4" name="Slide Number Placeholder 3"/>
          <p:cNvSpPr>
            <a:spLocks noGrp="1"/>
          </p:cNvSpPr>
          <p:nvPr>
            <p:ph type="sldNum" sz="quarter" idx="10"/>
          </p:nvPr>
        </p:nvSpPr>
        <p:spPr/>
        <p:txBody>
          <a:bodyPr/>
          <a:lstStyle/>
          <a:p>
            <a:fld id="{5C207E1D-BDFC-4226-A9F2-70A6FFB6196B}" type="slidenum">
              <a:rPr lang="en-US" smtClean="0"/>
              <a:t>25</a:t>
            </a:fld>
            <a:endParaRPr lang="en-US"/>
          </a:p>
        </p:txBody>
      </p:sp>
    </p:spTree>
    <p:extLst>
      <p:ext uri="{BB962C8B-B14F-4D97-AF65-F5344CB8AC3E}">
        <p14:creationId xmlns:p14="http://schemas.microsoft.com/office/powerpoint/2010/main" val="1384522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Pyrethroid</a:t>
            </a:r>
            <a:r>
              <a:rPr lang="en-US" sz="1200" kern="1200" dirty="0" smtClean="0">
                <a:solidFill>
                  <a:schemeClr val="tx1"/>
                </a:solidFill>
                <a:latin typeface="+mn-lt"/>
                <a:ea typeface="+mn-ea"/>
                <a:cs typeface="+mn-cs"/>
              </a:rPr>
              <a:t> insecticides are commonly used in bedbug control because of their relative safety for humans and pets, effectiveness, and low cost, but their use has also led to widespread development of resistance in the pests. </a:t>
            </a:r>
            <a:endParaRPr lang="en-US" dirty="0"/>
          </a:p>
        </p:txBody>
      </p:sp>
      <p:sp>
        <p:nvSpPr>
          <p:cNvPr id="4" name="Slide Number Placeholder 3"/>
          <p:cNvSpPr>
            <a:spLocks noGrp="1"/>
          </p:cNvSpPr>
          <p:nvPr>
            <p:ph type="sldNum" sz="quarter" idx="10"/>
          </p:nvPr>
        </p:nvSpPr>
        <p:spPr/>
        <p:txBody>
          <a:bodyPr/>
          <a:lstStyle/>
          <a:p>
            <a:fld id="{5C207E1D-BDFC-4226-A9F2-70A6FFB6196B}" type="slidenum">
              <a:rPr lang="en-US" smtClean="0"/>
              <a:t>26</a:t>
            </a:fld>
            <a:endParaRPr lang="en-US"/>
          </a:p>
        </p:txBody>
      </p:sp>
    </p:spTree>
    <p:extLst>
      <p:ext uri="{BB962C8B-B14F-4D97-AF65-F5344CB8AC3E}">
        <p14:creationId xmlns:p14="http://schemas.microsoft.com/office/powerpoint/2010/main" val="3969665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lIns="94038" tIns="47019" rIns="94038" bIns="47019" numCol="1" anchor="t" anchorCtr="0" compatLnSpc="1">
            <a:prstTxWarp prst="textNoShape">
              <a:avLst/>
            </a:prstTxWarp>
          </a:bodyPr>
          <a:lstStyle/>
          <a:p>
            <a:pPr eaLnBrk="1" hangingPunct="1">
              <a:spcBef>
                <a:spcPct val="0"/>
              </a:spcBef>
            </a:pPr>
            <a:endParaRPr lang="en-US" smtClean="0"/>
          </a:p>
        </p:txBody>
      </p:sp>
      <p:sp>
        <p:nvSpPr>
          <p:cNvPr id="73732" name="Slide Number Placeholder 3"/>
          <p:cNvSpPr>
            <a:spLocks noGrp="1"/>
          </p:cNvSpPr>
          <p:nvPr>
            <p:ph type="sldNum" sz="quarter" idx="5"/>
          </p:nvPr>
        </p:nvSpPr>
        <p:spPr bwMode="auto">
          <a:noFill/>
          <a:ln>
            <a:miter lim="800000"/>
            <a:headEnd/>
            <a:tailEnd/>
          </a:ln>
        </p:spPr>
        <p:txBody>
          <a:bodyPr wrap="square" lIns="94038" tIns="47019" rIns="94038" bIns="47019" numCol="1" anchorCtr="0" compatLnSpc="1">
            <a:prstTxWarp prst="textNoShape">
              <a:avLst/>
            </a:prstTxWarp>
          </a:bodyPr>
          <a:lstStyle/>
          <a:p>
            <a:pPr fontAlgn="base">
              <a:spcBef>
                <a:spcPct val="0"/>
              </a:spcBef>
              <a:spcAft>
                <a:spcPct val="0"/>
              </a:spcAft>
            </a:pPr>
            <a:fld id="{EAABA059-DF73-476A-8F94-BE2A73A88A1A}" type="slidenum">
              <a:rPr lang="en-US" smtClean="0">
                <a:solidFill>
                  <a:srgbClr val="000000"/>
                </a:solidFill>
                <a:latin typeface="Arial" pitchFamily="34" charset="0"/>
              </a:rPr>
              <a:pPr fontAlgn="base">
                <a:spcBef>
                  <a:spcPct val="0"/>
                </a:spcBef>
                <a:spcAft>
                  <a:spcPct val="0"/>
                </a:spcAft>
              </a:pPr>
              <a:t>29</a:t>
            </a:fld>
            <a:endParaRPr lang="en-US" smtClean="0">
              <a:solidFill>
                <a:srgbClr val="000000"/>
              </a:solidFill>
              <a:latin typeface="Arial" pitchFamily="34" charset="0"/>
            </a:endParaRPr>
          </a:p>
        </p:txBody>
      </p:sp>
      <p:sp>
        <p:nvSpPr>
          <p:cNvPr id="2" name="Footer Placeholder 1"/>
          <p:cNvSpPr>
            <a:spLocks noGrp="1"/>
          </p:cNvSpPr>
          <p:nvPr>
            <p:ph type="ftr" sz="quarter" idx="10"/>
          </p:nvPr>
        </p:nvSpPr>
        <p:spPr/>
        <p:txBody>
          <a:bodyPr/>
          <a:lstStyle/>
          <a:p>
            <a:pPr>
              <a:defRPr/>
            </a:pPr>
            <a:r>
              <a:rPr lang="en-US" smtClean="0"/>
              <a:t>School nurses</a:t>
            </a:r>
            <a:endParaRPr lang="en-US"/>
          </a:p>
        </p:txBody>
      </p:sp>
      <p:sp>
        <p:nvSpPr>
          <p:cNvPr id="3" name="Header Placeholder 2"/>
          <p:cNvSpPr>
            <a:spLocks noGrp="1"/>
          </p:cNvSpPr>
          <p:nvPr>
            <p:ph type="hdr" sz="quarter" idx="11"/>
          </p:nvPr>
        </p:nvSpPr>
        <p:spPr/>
        <p:txBody>
          <a:bodyPr/>
          <a:lstStyle/>
          <a:p>
            <a:pPr>
              <a:defRPr/>
            </a:pPr>
            <a:r>
              <a:rPr lang="en-US" smtClean="0"/>
              <a:t>dhgouge@ag.arizona.edu</a:t>
            </a:r>
            <a:endParaRPr lang="en-US"/>
          </a:p>
        </p:txBody>
      </p:sp>
    </p:spTree>
    <p:extLst>
      <p:ext uri="{BB962C8B-B14F-4D97-AF65-F5344CB8AC3E}">
        <p14:creationId xmlns:p14="http://schemas.microsoft.com/office/powerpoint/2010/main" val="1213499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F508B48-52C3-4EEA-B275-1E1873C04FB2}" type="slidenum">
              <a:rPr lang="en-US" altLang="en-US" smtClean="0"/>
              <a:pPr eaLnBrk="1" hangingPunct="1">
                <a:spcBef>
                  <a:spcPct val="0"/>
                </a:spcBef>
              </a:pPr>
              <a:t>33</a:t>
            </a:fld>
            <a:endParaRPr lang="en-US" alt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930529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703263"/>
            <a:ext cx="4686300" cy="3514725"/>
          </a:xfrm>
        </p:spPr>
      </p:sp>
      <p:sp>
        <p:nvSpPr>
          <p:cNvPr id="3" name="Notes Placeholder 2"/>
          <p:cNvSpPr>
            <a:spLocks noGrp="1"/>
          </p:cNvSpPr>
          <p:nvPr>
            <p:ph type="body" idx="1"/>
          </p:nvPr>
        </p:nvSpPr>
        <p:spPr/>
        <p:txBody>
          <a:bodyPr>
            <a:normAutofit/>
          </a:bodyPr>
          <a:lstStyle/>
          <a:p>
            <a:r>
              <a:rPr lang="en-US" dirty="0">
                <a:latin typeface="Times New Roman"/>
                <a:ea typeface="Calibri"/>
              </a:rPr>
              <a:t>Bed bugs are blood-feeding insects in the order Hemiptera (also called true bugs) they go through incomplete metamorphosis (gradual) and the life stages are best described as?</a:t>
            </a:r>
          </a:p>
          <a:p>
            <a:pPr marL="763938" lvl="1" indent="-293823">
              <a:buFont typeface="+mj-lt"/>
              <a:buAutoNum type="alphaLcPeriod"/>
            </a:pPr>
            <a:r>
              <a:rPr lang="en-US" dirty="0">
                <a:solidFill>
                  <a:srgbClr val="000000"/>
                </a:solidFill>
                <a:latin typeface="Times New Roman"/>
                <a:ea typeface="Calibri"/>
              </a:rPr>
              <a:t>Baby bed bug, young immature bed bug, adult bed bug</a:t>
            </a:r>
            <a:endParaRPr lang="en-US" dirty="0">
              <a:latin typeface="Times New Roman"/>
              <a:ea typeface="Calibri"/>
            </a:endParaRPr>
          </a:p>
          <a:p>
            <a:pPr marL="763938" lvl="1" indent="-293823">
              <a:buFont typeface="+mj-lt"/>
              <a:buAutoNum type="alphaLcPeriod"/>
            </a:pPr>
            <a:r>
              <a:rPr lang="en-US" dirty="0">
                <a:highlight>
                  <a:srgbClr val="00FFFF"/>
                </a:highlight>
                <a:latin typeface="Times New Roman"/>
                <a:ea typeface="Calibri"/>
              </a:rPr>
              <a:t>Egg, five immature nymph stages, and a final sexually mature adult stage </a:t>
            </a:r>
            <a:endParaRPr lang="en-US" dirty="0">
              <a:latin typeface="Times New Roman"/>
              <a:ea typeface="Calibri"/>
            </a:endParaRPr>
          </a:p>
          <a:p>
            <a:pPr marL="763938" lvl="1" indent="-293823">
              <a:buFont typeface="+mj-lt"/>
              <a:buAutoNum type="alphaLcPeriod"/>
            </a:pPr>
            <a:r>
              <a:rPr lang="en-US" dirty="0">
                <a:latin typeface="Times New Roman"/>
                <a:ea typeface="Calibri"/>
              </a:rPr>
              <a:t>Larva, adult</a:t>
            </a:r>
          </a:p>
          <a:p>
            <a:pPr marL="763938" lvl="1" indent="-293823">
              <a:buFont typeface="+mj-lt"/>
              <a:buAutoNum type="alphaLcPeriod"/>
            </a:pPr>
            <a:r>
              <a:rPr lang="en-US" dirty="0">
                <a:latin typeface="Times New Roman"/>
                <a:ea typeface="Calibri"/>
              </a:rPr>
              <a:t>Egg, larva, pupa, adult</a:t>
            </a:r>
          </a:p>
        </p:txBody>
      </p:sp>
      <p:sp>
        <p:nvSpPr>
          <p:cNvPr id="4" name="Header Placeholder 3"/>
          <p:cNvSpPr>
            <a:spLocks noGrp="1"/>
          </p:cNvSpPr>
          <p:nvPr>
            <p:ph type="hdr" sz="quarter" idx="10"/>
          </p:nvPr>
        </p:nvSpPr>
        <p:spPr/>
        <p:txBody>
          <a:bodyPr/>
          <a:lstStyle/>
          <a:p>
            <a:pPr>
              <a:defRPr/>
            </a:pPr>
            <a:r>
              <a:rPr lang="en-US" smtClean="0">
                <a:solidFill>
                  <a:prstClr val="black"/>
                </a:solidFill>
              </a:rPr>
              <a:t>dhgouge@ag.arizona.edu</a:t>
            </a:r>
            <a:endParaRPr lang="en-US">
              <a:solidFill>
                <a:prstClr val="black"/>
              </a:solidFill>
            </a:endParaRPr>
          </a:p>
        </p:txBody>
      </p:sp>
      <p:sp>
        <p:nvSpPr>
          <p:cNvPr id="5" name="Footer Placeholder 4"/>
          <p:cNvSpPr>
            <a:spLocks noGrp="1"/>
          </p:cNvSpPr>
          <p:nvPr>
            <p:ph type="ftr" sz="quarter" idx="11"/>
          </p:nvPr>
        </p:nvSpPr>
        <p:spPr/>
        <p:txBody>
          <a:bodyPr/>
          <a:lstStyle/>
          <a:p>
            <a:pPr>
              <a:defRPr/>
            </a:pPr>
            <a:r>
              <a:rPr lang="en-US" smtClean="0">
                <a:solidFill>
                  <a:prstClr val="black"/>
                </a:solidFill>
              </a:rPr>
              <a:t>School nurses</a:t>
            </a: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0DAAB9C7-3F95-4E66-B1EC-0E686604DA9D}" type="slidenum">
              <a:rPr lang="en-US" smtClean="0">
                <a:solidFill>
                  <a:prstClr val="black"/>
                </a:solidFill>
              </a:rPr>
              <a:pPr>
                <a:defRPr/>
              </a:pPr>
              <a:t>4</a:t>
            </a:fld>
            <a:endParaRPr lang="en-US" dirty="0">
              <a:solidFill>
                <a:prstClr val="black"/>
              </a:solidFill>
            </a:endParaRPr>
          </a:p>
        </p:txBody>
      </p:sp>
    </p:spTree>
    <p:extLst>
      <p:ext uri="{BB962C8B-B14F-4D97-AF65-F5344CB8AC3E}">
        <p14:creationId xmlns:p14="http://schemas.microsoft.com/office/powerpoint/2010/main" val="65777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lIns="94051" tIns="47026" rIns="94051" bIns="47026" numCol="1" anchor="t" anchorCtr="0" compatLnSpc="1">
            <a:prstTxWarp prst="textNoShape">
              <a:avLst/>
            </a:prstTxWarp>
          </a:bodyPr>
          <a:lstStyle/>
          <a:p>
            <a:pPr eaLnBrk="1" hangingPunct="1">
              <a:spcBef>
                <a:spcPct val="0"/>
              </a:spcBef>
            </a:pPr>
            <a:endParaRPr lang="en-US" smtClean="0"/>
          </a:p>
        </p:txBody>
      </p:sp>
      <p:sp>
        <p:nvSpPr>
          <p:cNvPr id="63492" name="Slide Number Placeholder 3"/>
          <p:cNvSpPr>
            <a:spLocks noGrp="1"/>
          </p:cNvSpPr>
          <p:nvPr>
            <p:ph type="sldNum" sz="quarter" idx="5"/>
          </p:nvPr>
        </p:nvSpPr>
        <p:spPr bwMode="auto">
          <a:ln>
            <a:miter lim="800000"/>
            <a:headEnd/>
            <a:tailEnd/>
          </a:ln>
        </p:spPr>
        <p:txBody>
          <a:bodyPr wrap="square" lIns="94051" tIns="47026" rIns="94051" bIns="47026" numCol="1" anchorCtr="0" compatLnSpc="1">
            <a:prstTxWarp prst="textNoShape">
              <a:avLst/>
            </a:prstTxWarp>
          </a:bodyPr>
          <a:lstStyle/>
          <a:p>
            <a:pPr>
              <a:defRPr/>
            </a:pPr>
            <a:fld id="{E3A53D4A-A8C1-4FC8-97B2-62B28370CAC6}" type="slidenum">
              <a:rPr lang="en-US">
                <a:solidFill>
                  <a:prstClr val="black"/>
                </a:solidFill>
              </a:rPr>
              <a:pPr>
                <a:defRPr/>
              </a:pPr>
              <a:t>34</a:t>
            </a:fld>
            <a:endParaRPr lang="en-US">
              <a:solidFill>
                <a:prstClr val="black"/>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1259448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957783D-7125-4F2E-AD70-7353C521BC0C}" type="slidenum">
              <a:rPr lang="en-US" altLang="en-US" smtClean="0"/>
              <a:pPr eaLnBrk="1" hangingPunct="1">
                <a:spcBef>
                  <a:spcPct val="0"/>
                </a:spcBef>
              </a:pPr>
              <a:t>35</a:t>
            </a:fld>
            <a:endParaRPr lang="en-US" alt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062379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8546B1A-E239-4AC3-B15E-8C699F311000}" type="slidenum">
              <a:rPr lang="en-US" altLang="en-US" smtClean="0"/>
              <a:pPr eaLnBrk="1" hangingPunct="1">
                <a:spcBef>
                  <a:spcPct val="0"/>
                </a:spcBef>
              </a:pPr>
              <a:t>36</a:t>
            </a:fld>
            <a:endParaRPr lang="en-US" alt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420945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57C815D-1CD9-4ECC-946E-D970DB8252AC}" type="slidenum">
              <a:rPr lang="en-US" altLang="en-US" smtClean="0"/>
              <a:pPr eaLnBrk="1" hangingPunct="1">
                <a:spcBef>
                  <a:spcPct val="0"/>
                </a:spcBef>
              </a:pPr>
              <a:t>37</a:t>
            </a:fld>
            <a:endParaRPr lang="en-US" alt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254267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D2C76B4-88E7-4E1A-95C5-46B62445284B}" type="slidenum">
              <a:rPr lang="en-US" altLang="en-US" smtClean="0"/>
              <a:pPr eaLnBrk="1" hangingPunct="1">
                <a:spcBef>
                  <a:spcPct val="0"/>
                </a:spcBef>
              </a:pPr>
              <a:t>38</a:t>
            </a:fld>
            <a:endParaRPr lang="en-US" alt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2560527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lIns="94038" tIns="47019" rIns="94038" bIns="47019" numCol="1" anchor="t" anchorCtr="0" compatLnSpc="1">
            <a:prstTxWarp prst="textNoShape">
              <a:avLst/>
            </a:prstTxWarp>
          </a:bodyPr>
          <a:lstStyle/>
          <a:p>
            <a:pPr eaLnBrk="1" hangingPunct="1">
              <a:spcBef>
                <a:spcPct val="0"/>
              </a:spcBef>
            </a:pPr>
            <a:endParaRPr lang="en-US" smtClean="0"/>
          </a:p>
        </p:txBody>
      </p:sp>
      <p:sp>
        <p:nvSpPr>
          <p:cNvPr id="75780" name="Slide Number Placeholder 3"/>
          <p:cNvSpPr>
            <a:spLocks noGrp="1"/>
          </p:cNvSpPr>
          <p:nvPr>
            <p:ph type="sldNum" sz="quarter" idx="5"/>
          </p:nvPr>
        </p:nvSpPr>
        <p:spPr bwMode="auto">
          <a:ln>
            <a:miter lim="800000"/>
            <a:headEnd/>
            <a:tailEnd/>
          </a:ln>
        </p:spPr>
        <p:txBody>
          <a:bodyPr wrap="square" lIns="94038" tIns="47019" rIns="94038" bIns="47019" numCol="1" anchorCtr="0" compatLnSpc="1">
            <a:prstTxWarp prst="textNoShape">
              <a:avLst/>
            </a:prstTxWarp>
          </a:bodyPr>
          <a:lstStyle/>
          <a:p>
            <a:pPr fontAlgn="base">
              <a:spcBef>
                <a:spcPct val="0"/>
              </a:spcBef>
              <a:spcAft>
                <a:spcPct val="0"/>
              </a:spcAft>
              <a:defRPr/>
            </a:pPr>
            <a:fld id="{E0266A91-E4CE-4C04-96BE-4BDD8EEB1889}" type="slidenum">
              <a:rPr lang="en-US"/>
              <a:pPr fontAlgn="base">
                <a:spcBef>
                  <a:spcPct val="0"/>
                </a:spcBef>
                <a:spcAft>
                  <a:spcPct val="0"/>
                </a:spcAft>
                <a:defRPr/>
              </a:pPr>
              <a:t>43</a:t>
            </a:fld>
            <a:endParaRPr lang="en-US"/>
          </a:p>
        </p:txBody>
      </p:sp>
      <p:sp>
        <p:nvSpPr>
          <p:cNvPr id="2" name="Footer Placeholder 1"/>
          <p:cNvSpPr>
            <a:spLocks noGrp="1"/>
          </p:cNvSpPr>
          <p:nvPr>
            <p:ph type="ftr" sz="quarter" idx="10"/>
          </p:nvPr>
        </p:nvSpPr>
        <p:spPr/>
        <p:txBody>
          <a:bodyPr/>
          <a:lstStyle/>
          <a:p>
            <a:pPr>
              <a:defRPr/>
            </a:pPr>
            <a:r>
              <a:rPr lang="en-US" smtClean="0"/>
              <a:t>School nurses</a:t>
            </a:r>
            <a:endParaRPr lang="en-US"/>
          </a:p>
        </p:txBody>
      </p:sp>
      <p:sp>
        <p:nvSpPr>
          <p:cNvPr id="3" name="Header Placeholder 2"/>
          <p:cNvSpPr>
            <a:spLocks noGrp="1"/>
          </p:cNvSpPr>
          <p:nvPr>
            <p:ph type="hdr" sz="quarter" idx="11"/>
          </p:nvPr>
        </p:nvSpPr>
        <p:spPr/>
        <p:txBody>
          <a:bodyPr/>
          <a:lstStyle/>
          <a:p>
            <a:pPr>
              <a:defRPr/>
            </a:pPr>
            <a:r>
              <a:rPr lang="en-US" smtClean="0"/>
              <a:t>dhgouge@ag.arizona.edu</a:t>
            </a:r>
            <a:endParaRPr lang="en-US"/>
          </a:p>
        </p:txBody>
      </p:sp>
    </p:spTree>
    <p:extLst>
      <p:ext uri="{BB962C8B-B14F-4D97-AF65-F5344CB8AC3E}">
        <p14:creationId xmlns:p14="http://schemas.microsoft.com/office/powerpoint/2010/main" val="3652415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lIns="94038" tIns="47019" rIns="94038" bIns="47019" numCol="1" anchor="t" anchorCtr="0" compatLnSpc="1">
            <a:prstTxWarp prst="textNoShape">
              <a:avLst/>
            </a:prstTxWarp>
          </a:bodyPr>
          <a:lstStyle/>
          <a:p>
            <a:pPr eaLnBrk="1" hangingPunct="1">
              <a:spcBef>
                <a:spcPct val="0"/>
              </a:spcBef>
            </a:pPr>
            <a:endParaRPr lang="en-US" smtClean="0"/>
          </a:p>
        </p:txBody>
      </p:sp>
      <p:sp>
        <p:nvSpPr>
          <p:cNvPr id="75780" name="Slide Number Placeholder 3"/>
          <p:cNvSpPr>
            <a:spLocks noGrp="1"/>
          </p:cNvSpPr>
          <p:nvPr>
            <p:ph type="sldNum" sz="quarter" idx="5"/>
          </p:nvPr>
        </p:nvSpPr>
        <p:spPr bwMode="auto">
          <a:ln>
            <a:miter lim="800000"/>
            <a:headEnd/>
            <a:tailEnd/>
          </a:ln>
        </p:spPr>
        <p:txBody>
          <a:bodyPr wrap="square" lIns="94038" tIns="47019" rIns="94038" bIns="47019" numCol="1" anchorCtr="0" compatLnSpc="1">
            <a:prstTxWarp prst="textNoShape">
              <a:avLst/>
            </a:prstTxWarp>
          </a:bodyPr>
          <a:lstStyle/>
          <a:p>
            <a:pPr fontAlgn="base">
              <a:spcBef>
                <a:spcPct val="0"/>
              </a:spcBef>
              <a:spcAft>
                <a:spcPct val="0"/>
              </a:spcAft>
              <a:defRPr/>
            </a:pPr>
            <a:fld id="{E0266A91-E4CE-4C04-96BE-4BDD8EEB1889}" type="slidenum">
              <a:rPr lang="en-US"/>
              <a:pPr fontAlgn="base">
                <a:spcBef>
                  <a:spcPct val="0"/>
                </a:spcBef>
                <a:spcAft>
                  <a:spcPct val="0"/>
                </a:spcAft>
                <a:defRPr/>
              </a:pPr>
              <a:t>44</a:t>
            </a:fld>
            <a:endParaRPr lang="en-US"/>
          </a:p>
        </p:txBody>
      </p:sp>
      <p:sp>
        <p:nvSpPr>
          <p:cNvPr id="2" name="Footer Placeholder 1"/>
          <p:cNvSpPr>
            <a:spLocks noGrp="1"/>
          </p:cNvSpPr>
          <p:nvPr>
            <p:ph type="ftr" sz="quarter" idx="10"/>
          </p:nvPr>
        </p:nvSpPr>
        <p:spPr/>
        <p:txBody>
          <a:bodyPr/>
          <a:lstStyle/>
          <a:p>
            <a:pPr>
              <a:defRPr/>
            </a:pPr>
            <a:r>
              <a:rPr lang="en-US" smtClean="0"/>
              <a:t>School nurses</a:t>
            </a:r>
            <a:endParaRPr lang="en-US"/>
          </a:p>
        </p:txBody>
      </p:sp>
      <p:sp>
        <p:nvSpPr>
          <p:cNvPr id="3" name="Header Placeholder 2"/>
          <p:cNvSpPr>
            <a:spLocks noGrp="1"/>
          </p:cNvSpPr>
          <p:nvPr>
            <p:ph type="hdr" sz="quarter" idx="11"/>
          </p:nvPr>
        </p:nvSpPr>
        <p:spPr/>
        <p:txBody>
          <a:bodyPr/>
          <a:lstStyle/>
          <a:p>
            <a:pPr>
              <a:defRPr/>
            </a:pPr>
            <a:r>
              <a:rPr lang="en-US" smtClean="0"/>
              <a:t>dhgouge@ag.arizona.edu</a:t>
            </a:r>
            <a:endParaRPr lang="en-US"/>
          </a:p>
        </p:txBody>
      </p:sp>
    </p:spTree>
    <p:extLst>
      <p:ext uri="{BB962C8B-B14F-4D97-AF65-F5344CB8AC3E}">
        <p14:creationId xmlns:p14="http://schemas.microsoft.com/office/powerpoint/2010/main" val="12908795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00150" y="703263"/>
            <a:ext cx="4686300" cy="3514725"/>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99392" tIns="49696" rIns="99392" bIns="49696" numCol="1" anchor="t" anchorCtr="0" compatLnSpc="1">
            <a:prstTxWarp prst="textNoShape">
              <a:avLst/>
            </a:prstTxWarp>
          </a:bodyPr>
          <a:lstStyle/>
          <a:p>
            <a:pPr eaLnBrk="1" hangingPunct="1">
              <a:spcBef>
                <a:spcPct val="0"/>
              </a:spcBef>
            </a:pPr>
            <a:endParaRPr lang="en-US" smtClean="0"/>
          </a:p>
        </p:txBody>
      </p:sp>
      <p:sp>
        <p:nvSpPr>
          <p:cNvPr id="74756" name="Slide Number Placeholder 3"/>
          <p:cNvSpPr>
            <a:spLocks noGrp="1"/>
          </p:cNvSpPr>
          <p:nvPr>
            <p:ph type="sldNum" sz="quarter" idx="5"/>
          </p:nvPr>
        </p:nvSpPr>
        <p:spPr bwMode="auto">
          <a:noFill/>
          <a:ln>
            <a:miter lim="800000"/>
            <a:headEnd/>
            <a:tailEnd/>
          </a:ln>
        </p:spPr>
        <p:txBody>
          <a:bodyPr wrap="square" lIns="99392" tIns="49696" rIns="99392" bIns="49696" numCol="1" anchorCtr="0" compatLnSpc="1">
            <a:prstTxWarp prst="textNoShape">
              <a:avLst/>
            </a:prstTxWarp>
          </a:bodyPr>
          <a:lstStyle/>
          <a:p>
            <a:fld id="{79AE6FE7-9DE5-45A3-A46C-DF5CB6418ACB}" type="slidenum">
              <a:rPr lang="en-US" smtClean="0">
                <a:solidFill>
                  <a:srgbClr val="000000"/>
                </a:solidFill>
              </a:rPr>
              <a:pPr/>
              <a:t>45</a:t>
            </a:fld>
            <a:endParaRPr lang="en-US" smtClean="0">
              <a:solidFill>
                <a:srgbClr val="000000"/>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5461271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00150" y="703263"/>
            <a:ext cx="4686300" cy="3514725"/>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99392" tIns="49696" rIns="99392" bIns="49696" numCol="1" anchor="t" anchorCtr="0" compatLnSpc="1">
            <a:prstTxWarp prst="textNoShape">
              <a:avLst/>
            </a:prstTxWarp>
          </a:bodyPr>
          <a:lstStyle/>
          <a:p>
            <a:pPr eaLnBrk="1" hangingPunct="1">
              <a:spcBef>
                <a:spcPct val="0"/>
              </a:spcBef>
            </a:pPr>
            <a:endParaRPr lang="en-US" smtClean="0"/>
          </a:p>
        </p:txBody>
      </p:sp>
      <p:sp>
        <p:nvSpPr>
          <p:cNvPr id="74756" name="Slide Number Placeholder 3"/>
          <p:cNvSpPr>
            <a:spLocks noGrp="1"/>
          </p:cNvSpPr>
          <p:nvPr>
            <p:ph type="sldNum" sz="quarter" idx="5"/>
          </p:nvPr>
        </p:nvSpPr>
        <p:spPr bwMode="auto">
          <a:noFill/>
          <a:ln>
            <a:miter lim="800000"/>
            <a:headEnd/>
            <a:tailEnd/>
          </a:ln>
        </p:spPr>
        <p:txBody>
          <a:bodyPr wrap="square" lIns="99392" tIns="49696" rIns="99392" bIns="49696" numCol="1" anchorCtr="0" compatLnSpc="1">
            <a:prstTxWarp prst="textNoShape">
              <a:avLst/>
            </a:prstTxWarp>
          </a:bodyPr>
          <a:lstStyle/>
          <a:p>
            <a:fld id="{79AE6FE7-9DE5-45A3-A46C-DF5CB6418ACB}" type="slidenum">
              <a:rPr lang="en-US" smtClean="0">
                <a:solidFill>
                  <a:srgbClr val="000000"/>
                </a:solidFill>
              </a:rPr>
              <a:pPr/>
              <a:t>46</a:t>
            </a:fld>
            <a:endParaRPr lang="en-US" smtClean="0">
              <a:solidFill>
                <a:srgbClr val="000000"/>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2664156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00150" y="703263"/>
            <a:ext cx="4686300" cy="3514725"/>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99392" tIns="49696" rIns="99392" bIns="49696" numCol="1" anchor="t" anchorCtr="0" compatLnSpc="1">
            <a:prstTxWarp prst="textNoShape">
              <a:avLst/>
            </a:prstTxWarp>
          </a:bodyPr>
          <a:lstStyle/>
          <a:p>
            <a:pPr eaLnBrk="1" hangingPunct="1">
              <a:spcBef>
                <a:spcPct val="0"/>
              </a:spcBef>
            </a:pPr>
            <a:endParaRPr lang="en-US" smtClean="0"/>
          </a:p>
        </p:txBody>
      </p:sp>
      <p:sp>
        <p:nvSpPr>
          <p:cNvPr id="74756" name="Slide Number Placeholder 3"/>
          <p:cNvSpPr>
            <a:spLocks noGrp="1"/>
          </p:cNvSpPr>
          <p:nvPr>
            <p:ph type="sldNum" sz="quarter" idx="5"/>
          </p:nvPr>
        </p:nvSpPr>
        <p:spPr bwMode="auto">
          <a:noFill/>
          <a:ln>
            <a:miter lim="800000"/>
            <a:headEnd/>
            <a:tailEnd/>
          </a:ln>
        </p:spPr>
        <p:txBody>
          <a:bodyPr wrap="square" lIns="99392" tIns="49696" rIns="99392" bIns="49696" numCol="1" anchorCtr="0" compatLnSpc="1">
            <a:prstTxWarp prst="textNoShape">
              <a:avLst/>
            </a:prstTxWarp>
          </a:bodyPr>
          <a:lstStyle/>
          <a:p>
            <a:fld id="{79AE6FE7-9DE5-45A3-A46C-DF5CB6418ACB}" type="slidenum">
              <a:rPr lang="en-US" smtClean="0">
                <a:solidFill>
                  <a:srgbClr val="000000"/>
                </a:solidFill>
              </a:rPr>
              <a:pPr/>
              <a:t>47</a:t>
            </a:fld>
            <a:endParaRPr lang="en-US" smtClean="0">
              <a:solidFill>
                <a:srgbClr val="000000"/>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4247919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8B0F10F-6157-4DED-AFC5-ACDA625C85B5}" type="slidenum">
              <a:rPr lang="en-US" altLang="en-US" smtClean="0"/>
              <a:pPr eaLnBrk="1" hangingPunct="1">
                <a:spcBef>
                  <a:spcPct val="0"/>
                </a:spcBef>
              </a:pPr>
              <a:t>8</a:t>
            </a:fld>
            <a:endParaRPr lang="en-US" alt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9782209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E92D000-1328-431E-966E-1AB7618FD5EE}" type="slidenum">
              <a:rPr lang="en-US" altLang="en-US" smtClean="0"/>
              <a:pPr eaLnBrk="1" hangingPunct="1">
                <a:spcBef>
                  <a:spcPct val="0"/>
                </a:spcBef>
              </a:pPr>
              <a:t>49</a:t>
            </a:fld>
            <a:endParaRPr lang="en-US" alt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6053701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A85FCC1-B57B-4DB4-944E-021DE7744020}" type="slidenum">
              <a:rPr lang="en-US" altLang="en-US" smtClean="0"/>
              <a:pPr eaLnBrk="1" hangingPunct="1">
                <a:spcBef>
                  <a:spcPct val="0"/>
                </a:spcBef>
              </a:pPr>
              <a:t>50</a:t>
            </a:fld>
            <a:endParaRPr lang="en-US" alt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33716148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A85FCC1-B57B-4DB4-944E-021DE7744020}" type="slidenum">
              <a:rPr lang="en-US" altLang="en-US" smtClean="0"/>
              <a:pPr eaLnBrk="1" hangingPunct="1">
                <a:spcBef>
                  <a:spcPct val="0"/>
                </a:spcBef>
              </a:pPr>
              <a:t>51</a:t>
            </a:fld>
            <a:endParaRPr lang="en-US" alt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0611218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8E4DAFF-0C48-4834-95DF-F99723DEB047}" type="slidenum">
              <a:rPr lang="en-US" altLang="en-US" smtClean="0"/>
              <a:pPr eaLnBrk="1" hangingPunct="1">
                <a:spcBef>
                  <a:spcPct val="0"/>
                </a:spcBef>
              </a:pPr>
              <a:t>52</a:t>
            </a:fld>
            <a:endParaRPr lang="en-US" alt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7148765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717F7B3-77A9-4FD7-9AA2-44D9C289B470}" type="slidenum">
              <a:rPr lang="en-US" altLang="en-US" smtClean="0"/>
              <a:pPr eaLnBrk="1" hangingPunct="1">
                <a:spcBef>
                  <a:spcPct val="0"/>
                </a:spcBef>
              </a:pPr>
              <a:t>57</a:t>
            </a:fld>
            <a:endParaRPr lang="en-US" alt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0163122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9D8706-B6FB-4D46-AB91-E502E63B24A1}" type="slidenum">
              <a:rPr lang="en-US" altLang="en-US" smtClean="0"/>
              <a:pPr eaLnBrk="1" hangingPunct="1">
                <a:spcBef>
                  <a:spcPct val="0"/>
                </a:spcBef>
              </a:pPr>
              <a:t>58</a:t>
            </a:fld>
            <a:endParaRPr lang="en-US" alt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r>
              <a:rPr lang="en-US" altLang="en-US" smtClean="0"/>
              <a:t>There are several products labeled for bed bug treatments, and they are seeing widespread use because the pest control industry is using everything they can to combat bed bugs.  And, researchers are making reccomenedations whether to use repellent or non repellent products in combination with Sanitation, matress treatments, mattress covers, and scorched earth policy.  But as far as products are concerned, we currently have no data to tell us if these products actually work.  So there is a great need to evaluate some of these products.  So we can make better recommendations on how to control bed bugs.  ***Repellency****</a:t>
            </a:r>
          </a:p>
        </p:txBody>
      </p:sp>
    </p:spTree>
    <p:extLst>
      <p:ext uri="{BB962C8B-B14F-4D97-AF65-F5344CB8AC3E}">
        <p14:creationId xmlns:p14="http://schemas.microsoft.com/office/powerpoint/2010/main" val="1222025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9D8706-B6FB-4D46-AB91-E502E63B24A1}" type="slidenum">
              <a:rPr lang="en-US" altLang="en-US" smtClean="0"/>
              <a:pPr eaLnBrk="1" hangingPunct="1">
                <a:spcBef>
                  <a:spcPct val="0"/>
                </a:spcBef>
              </a:pPr>
              <a:t>59</a:t>
            </a:fld>
            <a:endParaRPr lang="en-US" alt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r>
              <a:rPr lang="en-US" altLang="en-US" smtClean="0"/>
              <a:t>There are several products labeled for bed bug treatments, and they are seeing widespread use because the pest control industry is using everything they can to combat bed bugs.  And, researchers are making reccomenedations whether to use repellent or non repellent products in combination with Sanitation, matress treatments, mattress covers, and scorched earth policy.  But as far as products are concerned, we currently have no data to tell us if these products actually work.  So there is a great need to evaluate some of these products.  So we can make better recommendations on how to control bed bugs.  ***Repellency****</a:t>
            </a:r>
          </a:p>
        </p:txBody>
      </p:sp>
    </p:spTree>
    <p:extLst>
      <p:ext uri="{BB962C8B-B14F-4D97-AF65-F5344CB8AC3E}">
        <p14:creationId xmlns:p14="http://schemas.microsoft.com/office/powerpoint/2010/main" val="42102948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9D8706-B6FB-4D46-AB91-E502E63B24A1}" type="slidenum">
              <a:rPr lang="en-US" altLang="en-US" smtClean="0"/>
              <a:pPr eaLnBrk="1" hangingPunct="1">
                <a:spcBef>
                  <a:spcPct val="0"/>
                </a:spcBef>
              </a:pPr>
              <a:t>60</a:t>
            </a:fld>
            <a:endParaRPr lang="en-US" alt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r>
              <a:rPr lang="en-US" altLang="en-US" smtClean="0"/>
              <a:t>There are several products labeled for bed bug treatments, and they are seeing widespread use because the pest control industry is using everything they can to combat bed bugs.  And, researchers are making reccomenedations whether to use repellent or non repellent products in combination with Sanitation, matress treatments, mattress covers, and scorched earth policy.  But as far as products are concerned, we currently have no data to tell us if these products actually work.  So there is a great need to evaluate some of these products.  So we can make better recommendations on how to control bed bugs.  ***Repellency****</a:t>
            </a:r>
          </a:p>
        </p:txBody>
      </p:sp>
    </p:spTree>
    <p:extLst>
      <p:ext uri="{BB962C8B-B14F-4D97-AF65-F5344CB8AC3E}">
        <p14:creationId xmlns:p14="http://schemas.microsoft.com/office/powerpoint/2010/main" val="17316534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9D8706-B6FB-4D46-AB91-E502E63B24A1}" type="slidenum">
              <a:rPr lang="en-US" altLang="en-US" smtClean="0"/>
              <a:pPr eaLnBrk="1" hangingPunct="1">
                <a:spcBef>
                  <a:spcPct val="0"/>
                </a:spcBef>
              </a:pPr>
              <a:t>61</a:t>
            </a:fld>
            <a:endParaRPr lang="en-US" alt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r>
              <a:rPr lang="en-US" altLang="en-US" smtClean="0"/>
              <a:t>There are several products labeled for bed bug treatments, and they are seeing widespread use because the pest control industry is using everything they can to combat bed bugs.  And, researchers are making reccomenedations whether to use repellent or non repellent products in combination with Sanitation, matress treatments, mattress covers, and scorched earth policy.  But as far as products are concerned, we currently have no data to tell us if these products actually work.  So there is a great need to evaluate some of these products.  So we can make better recommendations on how to control bed bugs.  ***Repellency****</a:t>
            </a:r>
          </a:p>
        </p:txBody>
      </p:sp>
    </p:spTree>
    <p:extLst>
      <p:ext uri="{BB962C8B-B14F-4D97-AF65-F5344CB8AC3E}">
        <p14:creationId xmlns:p14="http://schemas.microsoft.com/office/powerpoint/2010/main" val="33032905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49BE584-EC65-454E-857D-A19E3E742AB1}" type="slidenum">
              <a:rPr lang="en-US" altLang="en-US" smtClean="0"/>
              <a:pPr eaLnBrk="1" hangingPunct="1">
                <a:spcBef>
                  <a:spcPct val="0"/>
                </a:spcBef>
              </a:pPr>
              <a:t>63</a:t>
            </a:fld>
            <a:endParaRPr lang="en-US" alt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264481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00150" y="703263"/>
            <a:ext cx="4686300" cy="3514725"/>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99392" tIns="49696" rIns="99392" bIns="49696" numCol="1" anchor="t" anchorCtr="0" compatLnSpc="1">
            <a:prstTxWarp prst="textNoShape">
              <a:avLst/>
            </a:prstTxWarp>
          </a:bodyPr>
          <a:lstStyle/>
          <a:p>
            <a:pPr eaLnBrk="1" hangingPunct="1">
              <a:spcBef>
                <a:spcPct val="0"/>
              </a:spcBef>
            </a:pPr>
            <a:endParaRPr lang="en-US" smtClean="0"/>
          </a:p>
        </p:txBody>
      </p:sp>
      <p:sp>
        <p:nvSpPr>
          <p:cNvPr id="74756" name="Slide Number Placeholder 3"/>
          <p:cNvSpPr>
            <a:spLocks noGrp="1"/>
          </p:cNvSpPr>
          <p:nvPr>
            <p:ph type="sldNum" sz="quarter" idx="5"/>
          </p:nvPr>
        </p:nvSpPr>
        <p:spPr bwMode="auto">
          <a:noFill/>
          <a:ln>
            <a:miter lim="800000"/>
            <a:headEnd/>
            <a:tailEnd/>
          </a:ln>
        </p:spPr>
        <p:txBody>
          <a:bodyPr wrap="square" lIns="99392" tIns="49696" rIns="99392" bIns="49696" numCol="1" anchorCtr="0" compatLnSpc="1">
            <a:prstTxWarp prst="textNoShape">
              <a:avLst/>
            </a:prstTxWarp>
          </a:bodyPr>
          <a:lstStyle/>
          <a:p>
            <a:fld id="{79AE6FE7-9DE5-45A3-A46C-DF5CB6418ACB}" type="slidenum">
              <a:rPr lang="en-US" smtClean="0">
                <a:solidFill>
                  <a:srgbClr val="000000"/>
                </a:solidFill>
              </a:rPr>
              <a:pPr/>
              <a:t>9</a:t>
            </a:fld>
            <a:endParaRPr lang="en-US" smtClean="0">
              <a:solidFill>
                <a:srgbClr val="000000"/>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2554418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FE3452D-2C05-49E0-A3AB-2F1D57C8C54F}" type="slidenum">
              <a:rPr lang="en-US" altLang="en-US" smtClean="0"/>
              <a:pPr eaLnBrk="1" hangingPunct="1">
                <a:spcBef>
                  <a:spcPct val="0"/>
                </a:spcBef>
              </a:pPr>
              <a:t>64</a:t>
            </a:fld>
            <a:endParaRPr lang="en-US" alt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5882072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4014100" y="8902343"/>
            <a:ext cx="3070860" cy="468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032" tIns="47016" rIns="94032" bIns="47016"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326D9B5-0828-468E-9DCB-8B6E7874BF24}" type="slidenum">
              <a:rPr lang="en-US" altLang="en-US"/>
              <a:pPr algn="r" eaLnBrk="1" hangingPunct="1">
                <a:spcBef>
                  <a:spcPct val="0"/>
                </a:spcBef>
              </a:pPr>
              <a:t>65</a:t>
            </a:fld>
            <a:endParaRPr lang="en-US" alt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4024851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00150" y="703263"/>
            <a:ext cx="4686300" cy="3514725"/>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99392" tIns="49696" rIns="99392" bIns="49696" numCol="1" anchor="t" anchorCtr="0" compatLnSpc="1">
            <a:prstTxWarp prst="textNoShape">
              <a:avLst/>
            </a:prstTxWarp>
          </a:bodyPr>
          <a:lstStyle/>
          <a:p>
            <a:pPr eaLnBrk="1" hangingPunct="1">
              <a:spcBef>
                <a:spcPct val="0"/>
              </a:spcBef>
            </a:pPr>
            <a:endParaRPr lang="en-US" smtClean="0"/>
          </a:p>
        </p:txBody>
      </p:sp>
      <p:sp>
        <p:nvSpPr>
          <p:cNvPr id="74756" name="Slide Number Placeholder 3"/>
          <p:cNvSpPr>
            <a:spLocks noGrp="1"/>
          </p:cNvSpPr>
          <p:nvPr>
            <p:ph type="sldNum" sz="quarter" idx="5"/>
          </p:nvPr>
        </p:nvSpPr>
        <p:spPr bwMode="auto">
          <a:noFill/>
          <a:ln>
            <a:miter lim="800000"/>
            <a:headEnd/>
            <a:tailEnd/>
          </a:ln>
        </p:spPr>
        <p:txBody>
          <a:bodyPr wrap="square" lIns="99392" tIns="49696" rIns="99392" bIns="49696" numCol="1" anchorCtr="0" compatLnSpc="1">
            <a:prstTxWarp prst="textNoShape">
              <a:avLst/>
            </a:prstTxWarp>
          </a:bodyPr>
          <a:lstStyle/>
          <a:p>
            <a:fld id="{79AE6FE7-9DE5-45A3-A46C-DF5CB6418ACB}" type="slidenum">
              <a:rPr lang="en-US" smtClean="0">
                <a:solidFill>
                  <a:srgbClr val="000000"/>
                </a:solidFill>
              </a:rPr>
              <a:pPr/>
              <a:t>66</a:t>
            </a:fld>
            <a:endParaRPr lang="en-US" smtClean="0">
              <a:solidFill>
                <a:srgbClr val="000000"/>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17954546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F48B0C0-B7C8-463F-A375-E50CF70B7096}" type="slidenum">
              <a:rPr lang="en-US" altLang="en-US" smtClean="0"/>
              <a:pPr eaLnBrk="1" hangingPunct="1">
                <a:spcBef>
                  <a:spcPct val="0"/>
                </a:spcBef>
              </a:pPr>
              <a:t>68</a:t>
            </a:fld>
            <a:endParaRPr lang="en-US" altLang="en-US" smtClean="0"/>
          </a:p>
        </p:txBody>
      </p:sp>
      <p:sp>
        <p:nvSpPr>
          <p:cNvPr id="82947" name="Slide Image Placeholder 1"/>
          <p:cNvSpPr>
            <a:spLocks noGrp="1" noRot="1" noChangeAspect="1" noTextEdit="1"/>
          </p:cNvSpPr>
          <p:nvPr>
            <p:ph type="sldImg"/>
          </p:nvPr>
        </p:nvSpPr>
        <p:spPr>
          <a:ln/>
        </p:spPr>
      </p:sp>
      <p:sp>
        <p:nvSpPr>
          <p:cNvPr id="82948" name="Notes Placeholder 2"/>
          <p:cNvSpPr>
            <a:spLocks noGrp="1"/>
          </p:cNvSpPr>
          <p:nvPr>
            <p:ph type="body" idx="1"/>
          </p:nvPr>
        </p:nvSpPr>
        <p:spPr>
          <a:noFill/>
        </p:spPr>
        <p:txBody>
          <a:bodyPr/>
          <a:lstStyle/>
          <a:p>
            <a:pPr eaLnBrk="1" hangingPunct="1">
              <a:spcBef>
                <a:spcPct val="0"/>
              </a:spcBef>
            </a:pPr>
            <a:r>
              <a:rPr lang="en-US" altLang="en-US" smtClean="0"/>
              <a:t>The top tow monitors use the human as bait and intercept hungry bed bugs on the way to the host. </a:t>
            </a:r>
          </a:p>
          <a:p>
            <a:pPr eaLnBrk="1" hangingPunct="1">
              <a:spcBef>
                <a:spcPct val="0"/>
              </a:spcBef>
            </a:pPr>
            <a:r>
              <a:rPr lang="en-US" altLang="en-US" smtClean="0"/>
              <a:t>The bottom two are probably most attractive to fed bed bugs who have left the host and are looking for a place to harbor.</a:t>
            </a:r>
          </a:p>
        </p:txBody>
      </p:sp>
      <p:sp>
        <p:nvSpPr>
          <p:cNvPr id="82949" name="Slide Number Placeholder 3"/>
          <p:cNvSpPr txBox="1">
            <a:spLocks noGrp="1"/>
          </p:cNvSpPr>
          <p:nvPr/>
        </p:nvSpPr>
        <p:spPr bwMode="auto">
          <a:xfrm>
            <a:off x="4014100" y="8902343"/>
            <a:ext cx="3070860" cy="46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32" tIns="47016" rIns="94032" bIns="47016"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C8E401ED-1B12-41F5-BB9C-C3286F10652F}" type="slidenum">
              <a:rPr lang="en-US" altLang="en-US">
                <a:latin typeface="Calibri" pitchFamily="34" charset="0"/>
                <a:cs typeface="Arial" charset="0"/>
              </a:rPr>
              <a:pPr algn="r" eaLnBrk="1" hangingPunct="1">
                <a:spcBef>
                  <a:spcPct val="0"/>
                </a:spcBef>
              </a:pPr>
              <a:t>68</a:t>
            </a:fld>
            <a:endParaRPr lang="en-US" altLang="en-US">
              <a:latin typeface="Calibri" pitchFamily="34" charset="0"/>
              <a:cs typeface="Arial" charset="0"/>
            </a:endParaRPr>
          </a:p>
        </p:txBody>
      </p:sp>
    </p:spTree>
    <p:extLst>
      <p:ext uri="{BB962C8B-B14F-4D97-AF65-F5344CB8AC3E}">
        <p14:creationId xmlns:p14="http://schemas.microsoft.com/office/powerpoint/2010/main" val="14288741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490D0E9-272A-4706-A8F3-4CDEB5AF475F}" type="slidenum">
              <a:rPr lang="en-US" altLang="en-US" smtClean="0"/>
              <a:pPr eaLnBrk="1" hangingPunct="1">
                <a:spcBef>
                  <a:spcPct val="0"/>
                </a:spcBef>
              </a:pPr>
              <a:t>69</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9107148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394" eaLnBrk="0" hangingPunct="0">
              <a:defRPr>
                <a:solidFill>
                  <a:schemeClr val="tx1"/>
                </a:solidFill>
                <a:latin typeface="Arial" pitchFamily="34" charset="0"/>
                <a:ea typeface="Osaka"/>
                <a:cs typeface="Osaka"/>
              </a:defRPr>
            </a:lvl1pPr>
            <a:lvl2pPr marL="763938" indent="-293823" defTabSz="948394" eaLnBrk="0" hangingPunct="0">
              <a:defRPr>
                <a:solidFill>
                  <a:schemeClr val="tx1"/>
                </a:solidFill>
                <a:latin typeface="Arial" pitchFamily="34" charset="0"/>
                <a:ea typeface="Osaka"/>
                <a:cs typeface="Osaka"/>
              </a:defRPr>
            </a:lvl2pPr>
            <a:lvl3pPr marL="1175290" indent="-235058" defTabSz="948394" eaLnBrk="0" hangingPunct="0">
              <a:defRPr>
                <a:solidFill>
                  <a:schemeClr val="tx1"/>
                </a:solidFill>
                <a:latin typeface="Arial" pitchFamily="34" charset="0"/>
                <a:ea typeface="Osaka"/>
                <a:cs typeface="Osaka"/>
              </a:defRPr>
            </a:lvl3pPr>
            <a:lvl4pPr marL="1645407" indent="-235058" defTabSz="948394" eaLnBrk="0" hangingPunct="0">
              <a:defRPr>
                <a:solidFill>
                  <a:schemeClr val="tx1"/>
                </a:solidFill>
                <a:latin typeface="Arial" pitchFamily="34" charset="0"/>
                <a:ea typeface="Osaka"/>
                <a:cs typeface="Osaka"/>
              </a:defRPr>
            </a:lvl4pPr>
            <a:lvl5pPr marL="2115521" indent="-235058" defTabSz="948394" eaLnBrk="0" hangingPunct="0">
              <a:defRPr>
                <a:solidFill>
                  <a:schemeClr val="tx1"/>
                </a:solidFill>
                <a:latin typeface="Arial" pitchFamily="34" charset="0"/>
                <a:ea typeface="Osaka"/>
                <a:cs typeface="Osaka"/>
              </a:defRPr>
            </a:lvl5pPr>
            <a:lvl6pPr marL="2585637" indent="-235058" defTabSz="948394" eaLnBrk="0" fontAlgn="base" hangingPunct="0">
              <a:spcBef>
                <a:spcPct val="0"/>
              </a:spcBef>
              <a:spcAft>
                <a:spcPct val="0"/>
              </a:spcAft>
              <a:defRPr>
                <a:solidFill>
                  <a:schemeClr val="tx1"/>
                </a:solidFill>
                <a:latin typeface="Arial" pitchFamily="34" charset="0"/>
                <a:ea typeface="Osaka"/>
                <a:cs typeface="Osaka"/>
              </a:defRPr>
            </a:lvl6pPr>
            <a:lvl7pPr marL="3055752" indent="-235058" defTabSz="948394" eaLnBrk="0" fontAlgn="base" hangingPunct="0">
              <a:spcBef>
                <a:spcPct val="0"/>
              </a:spcBef>
              <a:spcAft>
                <a:spcPct val="0"/>
              </a:spcAft>
              <a:defRPr>
                <a:solidFill>
                  <a:schemeClr val="tx1"/>
                </a:solidFill>
                <a:latin typeface="Arial" pitchFamily="34" charset="0"/>
                <a:ea typeface="Osaka"/>
                <a:cs typeface="Osaka"/>
              </a:defRPr>
            </a:lvl7pPr>
            <a:lvl8pPr marL="3525869" indent="-235058" defTabSz="948394" eaLnBrk="0" fontAlgn="base" hangingPunct="0">
              <a:spcBef>
                <a:spcPct val="0"/>
              </a:spcBef>
              <a:spcAft>
                <a:spcPct val="0"/>
              </a:spcAft>
              <a:defRPr>
                <a:solidFill>
                  <a:schemeClr val="tx1"/>
                </a:solidFill>
                <a:latin typeface="Arial" pitchFamily="34" charset="0"/>
                <a:ea typeface="Osaka"/>
                <a:cs typeface="Osaka"/>
              </a:defRPr>
            </a:lvl8pPr>
            <a:lvl9pPr marL="3995985" indent="-235058" defTabSz="948394"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r>
              <a:rPr lang="en-US" smtClean="0">
                <a:solidFill>
                  <a:prstClr val="black"/>
                </a:solidFill>
              </a:rPr>
              <a:t>dhgouge@ag.arizona.edu</a:t>
            </a:r>
          </a:p>
        </p:txBody>
      </p:sp>
      <p:sp>
        <p:nvSpPr>
          <p:cNvPr id="9625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394" eaLnBrk="0" hangingPunct="0">
              <a:defRPr>
                <a:solidFill>
                  <a:schemeClr val="tx1"/>
                </a:solidFill>
                <a:latin typeface="Arial" pitchFamily="34" charset="0"/>
                <a:ea typeface="Osaka"/>
                <a:cs typeface="Osaka"/>
              </a:defRPr>
            </a:lvl1pPr>
            <a:lvl2pPr marL="763938" indent="-293823" defTabSz="948394" eaLnBrk="0" hangingPunct="0">
              <a:defRPr>
                <a:solidFill>
                  <a:schemeClr val="tx1"/>
                </a:solidFill>
                <a:latin typeface="Arial" pitchFamily="34" charset="0"/>
                <a:ea typeface="Osaka"/>
                <a:cs typeface="Osaka"/>
              </a:defRPr>
            </a:lvl2pPr>
            <a:lvl3pPr marL="1175290" indent="-235058" defTabSz="948394" eaLnBrk="0" hangingPunct="0">
              <a:defRPr>
                <a:solidFill>
                  <a:schemeClr val="tx1"/>
                </a:solidFill>
                <a:latin typeface="Arial" pitchFamily="34" charset="0"/>
                <a:ea typeface="Osaka"/>
                <a:cs typeface="Osaka"/>
              </a:defRPr>
            </a:lvl3pPr>
            <a:lvl4pPr marL="1645407" indent="-235058" defTabSz="948394" eaLnBrk="0" hangingPunct="0">
              <a:defRPr>
                <a:solidFill>
                  <a:schemeClr val="tx1"/>
                </a:solidFill>
                <a:latin typeface="Arial" pitchFamily="34" charset="0"/>
                <a:ea typeface="Osaka"/>
                <a:cs typeface="Osaka"/>
              </a:defRPr>
            </a:lvl4pPr>
            <a:lvl5pPr marL="2115521" indent="-235058" defTabSz="948394" eaLnBrk="0" hangingPunct="0">
              <a:defRPr>
                <a:solidFill>
                  <a:schemeClr val="tx1"/>
                </a:solidFill>
                <a:latin typeface="Arial" pitchFamily="34" charset="0"/>
                <a:ea typeface="Osaka"/>
                <a:cs typeface="Osaka"/>
              </a:defRPr>
            </a:lvl5pPr>
            <a:lvl6pPr marL="2585637" indent="-235058" defTabSz="948394" eaLnBrk="0" fontAlgn="base" hangingPunct="0">
              <a:spcBef>
                <a:spcPct val="0"/>
              </a:spcBef>
              <a:spcAft>
                <a:spcPct val="0"/>
              </a:spcAft>
              <a:defRPr>
                <a:solidFill>
                  <a:schemeClr val="tx1"/>
                </a:solidFill>
                <a:latin typeface="Arial" pitchFamily="34" charset="0"/>
                <a:ea typeface="Osaka"/>
                <a:cs typeface="Osaka"/>
              </a:defRPr>
            </a:lvl6pPr>
            <a:lvl7pPr marL="3055752" indent="-235058" defTabSz="948394" eaLnBrk="0" fontAlgn="base" hangingPunct="0">
              <a:spcBef>
                <a:spcPct val="0"/>
              </a:spcBef>
              <a:spcAft>
                <a:spcPct val="0"/>
              </a:spcAft>
              <a:defRPr>
                <a:solidFill>
                  <a:schemeClr val="tx1"/>
                </a:solidFill>
                <a:latin typeface="Arial" pitchFamily="34" charset="0"/>
                <a:ea typeface="Osaka"/>
                <a:cs typeface="Osaka"/>
              </a:defRPr>
            </a:lvl7pPr>
            <a:lvl8pPr marL="3525869" indent="-235058" defTabSz="948394" eaLnBrk="0" fontAlgn="base" hangingPunct="0">
              <a:spcBef>
                <a:spcPct val="0"/>
              </a:spcBef>
              <a:spcAft>
                <a:spcPct val="0"/>
              </a:spcAft>
              <a:defRPr>
                <a:solidFill>
                  <a:schemeClr val="tx1"/>
                </a:solidFill>
                <a:latin typeface="Arial" pitchFamily="34" charset="0"/>
                <a:ea typeface="Osaka"/>
                <a:cs typeface="Osaka"/>
              </a:defRPr>
            </a:lvl8pPr>
            <a:lvl9pPr marL="3995985" indent="-235058" defTabSz="948394"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r>
              <a:rPr lang="en-US" smtClean="0">
                <a:solidFill>
                  <a:prstClr val="black"/>
                </a:solidFill>
              </a:rPr>
              <a:t>School nurses</a:t>
            </a:r>
          </a:p>
        </p:txBody>
      </p:sp>
      <p:sp>
        <p:nvSpPr>
          <p:cNvPr id="9626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394" eaLnBrk="0" hangingPunct="0">
              <a:defRPr>
                <a:solidFill>
                  <a:schemeClr val="tx1"/>
                </a:solidFill>
                <a:latin typeface="Arial" pitchFamily="34" charset="0"/>
                <a:ea typeface="Osaka"/>
                <a:cs typeface="Osaka"/>
              </a:defRPr>
            </a:lvl1pPr>
            <a:lvl2pPr marL="763938" indent="-293823" defTabSz="948394" eaLnBrk="0" hangingPunct="0">
              <a:defRPr>
                <a:solidFill>
                  <a:schemeClr val="tx1"/>
                </a:solidFill>
                <a:latin typeface="Arial" pitchFamily="34" charset="0"/>
                <a:ea typeface="Osaka"/>
                <a:cs typeface="Osaka"/>
              </a:defRPr>
            </a:lvl2pPr>
            <a:lvl3pPr marL="1175290" indent="-235058" defTabSz="948394" eaLnBrk="0" hangingPunct="0">
              <a:defRPr>
                <a:solidFill>
                  <a:schemeClr val="tx1"/>
                </a:solidFill>
                <a:latin typeface="Arial" pitchFamily="34" charset="0"/>
                <a:ea typeface="Osaka"/>
                <a:cs typeface="Osaka"/>
              </a:defRPr>
            </a:lvl3pPr>
            <a:lvl4pPr marL="1645407" indent="-235058" defTabSz="948394" eaLnBrk="0" hangingPunct="0">
              <a:defRPr>
                <a:solidFill>
                  <a:schemeClr val="tx1"/>
                </a:solidFill>
                <a:latin typeface="Arial" pitchFamily="34" charset="0"/>
                <a:ea typeface="Osaka"/>
                <a:cs typeface="Osaka"/>
              </a:defRPr>
            </a:lvl4pPr>
            <a:lvl5pPr marL="2115521" indent="-235058" defTabSz="948394" eaLnBrk="0" hangingPunct="0">
              <a:defRPr>
                <a:solidFill>
                  <a:schemeClr val="tx1"/>
                </a:solidFill>
                <a:latin typeface="Arial" pitchFamily="34" charset="0"/>
                <a:ea typeface="Osaka"/>
                <a:cs typeface="Osaka"/>
              </a:defRPr>
            </a:lvl5pPr>
            <a:lvl6pPr marL="2585637" indent="-235058" defTabSz="948394" eaLnBrk="0" fontAlgn="base" hangingPunct="0">
              <a:spcBef>
                <a:spcPct val="0"/>
              </a:spcBef>
              <a:spcAft>
                <a:spcPct val="0"/>
              </a:spcAft>
              <a:defRPr>
                <a:solidFill>
                  <a:schemeClr val="tx1"/>
                </a:solidFill>
                <a:latin typeface="Arial" pitchFamily="34" charset="0"/>
                <a:ea typeface="Osaka"/>
                <a:cs typeface="Osaka"/>
              </a:defRPr>
            </a:lvl6pPr>
            <a:lvl7pPr marL="3055752" indent="-235058" defTabSz="948394" eaLnBrk="0" fontAlgn="base" hangingPunct="0">
              <a:spcBef>
                <a:spcPct val="0"/>
              </a:spcBef>
              <a:spcAft>
                <a:spcPct val="0"/>
              </a:spcAft>
              <a:defRPr>
                <a:solidFill>
                  <a:schemeClr val="tx1"/>
                </a:solidFill>
                <a:latin typeface="Arial" pitchFamily="34" charset="0"/>
                <a:ea typeface="Osaka"/>
                <a:cs typeface="Osaka"/>
              </a:defRPr>
            </a:lvl7pPr>
            <a:lvl8pPr marL="3525869" indent="-235058" defTabSz="948394" eaLnBrk="0" fontAlgn="base" hangingPunct="0">
              <a:spcBef>
                <a:spcPct val="0"/>
              </a:spcBef>
              <a:spcAft>
                <a:spcPct val="0"/>
              </a:spcAft>
              <a:defRPr>
                <a:solidFill>
                  <a:schemeClr val="tx1"/>
                </a:solidFill>
                <a:latin typeface="Arial" pitchFamily="34" charset="0"/>
                <a:ea typeface="Osaka"/>
                <a:cs typeface="Osaka"/>
              </a:defRPr>
            </a:lvl8pPr>
            <a:lvl9pPr marL="3995985" indent="-235058" defTabSz="948394"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fld id="{63D75935-E457-41AD-8139-08588BF7D442}" type="slidenum">
              <a:rPr lang="en-US" smtClean="0">
                <a:solidFill>
                  <a:prstClr val="black"/>
                </a:solidFill>
              </a:rPr>
              <a:pPr eaLnBrk="1" hangingPunct="1"/>
              <a:t>71</a:t>
            </a:fld>
            <a:endParaRPr lang="en-US" smtClean="0">
              <a:solidFill>
                <a:prstClr val="black"/>
              </a:solidFill>
            </a:endParaRPr>
          </a:p>
        </p:txBody>
      </p:sp>
      <p:sp>
        <p:nvSpPr>
          <p:cNvPr id="96261" name="Rectangle 2"/>
          <p:cNvSpPr>
            <a:spLocks noGrp="1" noRot="1" noChangeAspect="1" noChangeArrowheads="1" noTextEdit="1"/>
          </p:cNvSpPr>
          <p:nvPr>
            <p:ph type="sldImg"/>
          </p:nvPr>
        </p:nvSpPr>
        <p:spPr>
          <a:xfrm>
            <a:off x="1200150" y="703263"/>
            <a:ext cx="4686300" cy="3514725"/>
          </a:xfrm>
          <a:ln/>
        </p:spPr>
      </p:sp>
      <p:sp>
        <p:nvSpPr>
          <p:cNvPr id="962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Reinforce this point that was made earlier in the course.</a:t>
            </a:r>
          </a:p>
        </p:txBody>
      </p:sp>
    </p:spTree>
    <p:extLst>
      <p:ext uri="{BB962C8B-B14F-4D97-AF65-F5344CB8AC3E}">
        <p14:creationId xmlns:p14="http://schemas.microsoft.com/office/powerpoint/2010/main" val="13268291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E3F2002-3F6E-4E4F-AA3C-9B6A6B788692}" type="slidenum">
              <a:rPr lang="en-US" altLang="en-US" smtClean="0"/>
              <a:pPr eaLnBrk="1" hangingPunct="1">
                <a:spcBef>
                  <a:spcPct val="0"/>
                </a:spcBef>
              </a:pPr>
              <a:t>72</a:t>
            </a:fld>
            <a:endParaRPr lang="en-US" alt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3876656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F67B45C-913E-462B-92C9-03FB6807047A}" type="slidenum">
              <a:rPr lang="en-US" altLang="en-US" smtClean="0"/>
              <a:pPr eaLnBrk="1" hangingPunct="1">
                <a:spcBef>
                  <a:spcPct val="0"/>
                </a:spcBef>
              </a:pPr>
              <a:t>73</a:t>
            </a:fld>
            <a:endParaRPr lang="en-US" alt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5753885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3F2CAD9-CDC2-41C0-B577-E9A14A93BFB2}" type="slidenum">
              <a:rPr lang="en-US" altLang="en-US" smtClean="0"/>
              <a:pPr eaLnBrk="1" hangingPunct="1">
                <a:spcBef>
                  <a:spcPct val="0"/>
                </a:spcBef>
              </a:pPr>
              <a:t>74</a:t>
            </a:fld>
            <a:endParaRPr lang="en-US" altLang="en-US" smtClean="0"/>
          </a:p>
        </p:txBody>
      </p:sp>
      <p:sp>
        <p:nvSpPr>
          <p:cNvPr id="89091" name="Rectangle 7"/>
          <p:cNvSpPr txBox="1">
            <a:spLocks noGrp="1" noChangeArrowheads="1"/>
          </p:cNvSpPr>
          <p:nvPr/>
        </p:nvSpPr>
        <p:spPr bwMode="auto">
          <a:xfrm>
            <a:off x="4014100" y="8902343"/>
            <a:ext cx="3070860" cy="46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32" tIns="47016" rIns="94032" bIns="47016"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68926C42-605E-4728-A1DC-4405A9064E63}" type="slidenum">
              <a:rPr lang="en-US" altLang="en-US"/>
              <a:pPr algn="r" eaLnBrk="1" hangingPunct="1">
                <a:spcBef>
                  <a:spcPct val="0"/>
                </a:spcBef>
              </a:pPr>
              <a:t>74</a:t>
            </a:fld>
            <a:endParaRPr lang="en-US" altLang="en-US"/>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9029115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23605F8-3C4F-44F7-B287-C69AD6D13A5F}" type="slidenum">
              <a:rPr lang="en-US" altLang="en-US" smtClean="0"/>
              <a:pPr eaLnBrk="1" hangingPunct="1">
                <a:spcBef>
                  <a:spcPct val="0"/>
                </a:spcBef>
              </a:pPr>
              <a:t>76</a:t>
            </a:fld>
            <a:endParaRPr lang="en-US" alt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563376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491EEF3-6D2D-4FFE-A724-793D965DDFC3}" type="slidenum">
              <a:rPr lang="en-US" altLang="en-US" smtClean="0"/>
              <a:pPr eaLnBrk="1" hangingPunct="1">
                <a:spcBef>
                  <a:spcPct val="0"/>
                </a:spcBef>
              </a:pPr>
              <a:t>10</a:t>
            </a:fld>
            <a:endParaRPr lang="en-US" alt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0686172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8FEC2E8-4E91-40B2-A82D-7F6470681B25}" type="slidenum">
              <a:rPr lang="en-US" altLang="en-US" smtClean="0"/>
              <a:pPr eaLnBrk="1" hangingPunct="1">
                <a:spcBef>
                  <a:spcPct val="0"/>
                </a:spcBef>
              </a:pPr>
              <a:t>77</a:t>
            </a:fld>
            <a:endParaRPr lang="en-US" alt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3577599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4014100" y="8902343"/>
            <a:ext cx="3070860" cy="468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032" tIns="47016" rIns="94032" bIns="47016"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E376A16E-A66A-48DD-91E0-7CEAB96BDB53}" type="slidenum">
              <a:rPr lang="en-US" altLang="en-US"/>
              <a:pPr algn="r" eaLnBrk="1" hangingPunct="1">
                <a:spcBef>
                  <a:spcPct val="0"/>
                </a:spcBef>
              </a:pPr>
              <a:t>78</a:t>
            </a:fld>
            <a:endParaRPr lang="en-US" alt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5760283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4014100" y="8902343"/>
            <a:ext cx="3070860" cy="468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032" tIns="47016" rIns="94032" bIns="47016"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E376A16E-A66A-48DD-91E0-7CEAB96BDB53}" type="slidenum">
              <a:rPr lang="en-US" altLang="en-US"/>
              <a:pPr algn="r" eaLnBrk="1" hangingPunct="1">
                <a:spcBef>
                  <a:spcPct val="0"/>
                </a:spcBef>
              </a:pPr>
              <a:t>79</a:t>
            </a:fld>
            <a:endParaRPr lang="en-US" alt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1067406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B0F46F8-7835-4908-89B5-129061A77D0E}" type="slidenum">
              <a:rPr lang="en-US" altLang="en-US" smtClean="0"/>
              <a:pPr eaLnBrk="1" hangingPunct="1">
                <a:spcBef>
                  <a:spcPct val="0"/>
                </a:spcBef>
              </a:pPr>
              <a:t>80</a:t>
            </a:fld>
            <a:endParaRPr lang="en-US" alt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7604761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4014100" y="8902343"/>
            <a:ext cx="3070860" cy="468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032" tIns="47016" rIns="94032" bIns="47016"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E376A16E-A66A-48DD-91E0-7CEAB96BDB53}" type="slidenum">
              <a:rPr lang="en-US" altLang="en-US"/>
              <a:pPr algn="r" eaLnBrk="1" hangingPunct="1">
                <a:spcBef>
                  <a:spcPct val="0"/>
                </a:spcBef>
              </a:pPr>
              <a:t>81</a:t>
            </a:fld>
            <a:endParaRPr lang="en-US" alt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8300577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B0F46F8-7835-4908-89B5-129061A77D0E}" type="slidenum">
              <a:rPr lang="en-US" altLang="en-US" smtClean="0"/>
              <a:pPr eaLnBrk="1" hangingPunct="1">
                <a:spcBef>
                  <a:spcPct val="0"/>
                </a:spcBef>
              </a:pPr>
              <a:t>82</a:t>
            </a:fld>
            <a:endParaRPr lang="en-US" alt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8033903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lIns="94024" tIns="47012" rIns="94024" bIns="47012" numCol="1" anchor="t" anchorCtr="0" compatLnSpc="1">
            <a:prstTxWarp prst="textNoShape">
              <a:avLst/>
            </a:prstTxWarp>
          </a:bodyPr>
          <a:lstStyle/>
          <a:p>
            <a:pPr eaLnBrk="1" hangingPunct="1">
              <a:spcBef>
                <a:spcPct val="0"/>
              </a:spcBef>
            </a:pPr>
            <a:endParaRPr lang="en-US" smtClean="0"/>
          </a:p>
        </p:txBody>
      </p:sp>
      <p:sp>
        <p:nvSpPr>
          <p:cNvPr id="84996" name="Slide Number Placeholder 3"/>
          <p:cNvSpPr>
            <a:spLocks noGrp="1"/>
          </p:cNvSpPr>
          <p:nvPr>
            <p:ph type="sldNum" sz="quarter" idx="5"/>
          </p:nvPr>
        </p:nvSpPr>
        <p:spPr bwMode="auto">
          <a:ln>
            <a:miter lim="800000"/>
            <a:headEnd/>
            <a:tailEnd/>
          </a:ln>
        </p:spPr>
        <p:txBody>
          <a:bodyPr wrap="square" lIns="94024" tIns="47012" rIns="94024" bIns="47012" numCol="1" anchorCtr="0" compatLnSpc="1">
            <a:prstTxWarp prst="textNoShape">
              <a:avLst/>
            </a:prstTxWarp>
          </a:bodyPr>
          <a:lstStyle/>
          <a:p>
            <a:pPr fontAlgn="base">
              <a:spcBef>
                <a:spcPct val="0"/>
              </a:spcBef>
              <a:spcAft>
                <a:spcPct val="0"/>
              </a:spcAft>
              <a:defRPr/>
            </a:pPr>
            <a:fld id="{21CA6B15-2192-4014-97BC-CF7F02EE2A9A}" type="slidenum">
              <a:rPr lang="en-US"/>
              <a:pPr fontAlgn="base">
                <a:spcBef>
                  <a:spcPct val="0"/>
                </a:spcBef>
                <a:spcAft>
                  <a:spcPct val="0"/>
                </a:spcAft>
                <a:defRPr/>
              </a:pPr>
              <a:t>83</a:t>
            </a:fld>
            <a:endParaRPr lang="en-US"/>
          </a:p>
        </p:txBody>
      </p:sp>
      <p:sp>
        <p:nvSpPr>
          <p:cNvPr id="2" name="Footer Placeholder 1"/>
          <p:cNvSpPr>
            <a:spLocks noGrp="1"/>
          </p:cNvSpPr>
          <p:nvPr>
            <p:ph type="ftr" sz="quarter" idx="10"/>
          </p:nvPr>
        </p:nvSpPr>
        <p:spPr/>
        <p:txBody>
          <a:bodyPr/>
          <a:lstStyle/>
          <a:p>
            <a:pPr>
              <a:defRPr/>
            </a:pPr>
            <a:r>
              <a:rPr lang="en-US" smtClean="0"/>
              <a:t>School nurses</a:t>
            </a:r>
            <a:endParaRPr lang="en-US"/>
          </a:p>
        </p:txBody>
      </p:sp>
      <p:sp>
        <p:nvSpPr>
          <p:cNvPr id="3" name="Header Placeholder 2"/>
          <p:cNvSpPr>
            <a:spLocks noGrp="1"/>
          </p:cNvSpPr>
          <p:nvPr>
            <p:ph type="hdr" sz="quarter" idx="11"/>
          </p:nvPr>
        </p:nvSpPr>
        <p:spPr/>
        <p:txBody>
          <a:bodyPr/>
          <a:lstStyle/>
          <a:p>
            <a:pPr>
              <a:defRPr/>
            </a:pPr>
            <a:r>
              <a:rPr lang="en-US" smtClean="0"/>
              <a:t>dhgouge@ag.arizona.edu</a:t>
            </a:r>
            <a:endParaRPr lang="en-US"/>
          </a:p>
        </p:txBody>
      </p:sp>
    </p:spTree>
    <p:extLst>
      <p:ext uri="{BB962C8B-B14F-4D97-AF65-F5344CB8AC3E}">
        <p14:creationId xmlns:p14="http://schemas.microsoft.com/office/powerpoint/2010/main" val="33727844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Take a piece of scotch tape and tape the bed bug between tape layers. Save for proper identification.</a:t>
            </a:r>
            <a:endParaRPr lang="en-US" dirty="0"/>
          </a:p>
        </p:txBody>
      </p:sp>
      <p:sp>
        <p:nvSpPr>
          <p:cNvPr id="4" name="Slide Number Placeholder 3"/>
          <p:cNvSpPr>
            <a:spLocks noGrp="1"/>
          </p:cNvSpPr>
          <p:nvPr>
            <p:ph type="sldNum" sz="quarter" idx="10"/>
          </p:nvPr>
        </p:nvSpPr>
        <p:spPr/>
        <p:txBody>
          <a:bodyPr/>
          <a:lstStyle/>
          <a:p>
            <a:fld id="{80990B00-DDBF-4E2D-BC68-C4D4717474C3}"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8642565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990B00-DDBF-4E2D-BC68-C4D4717474C3}"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15652690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Naphthalene or Paradichlorobenzene</a:t>
            </a:r>
            <a:endParaRPr lang="en-US" dirty="0"/>
          </a:p>
        </p:txBody>
      </p:sp>
      <p:sp>
        <p:nvSpPr>
          <p:cNvPr id="4" name="Slide Number Placeholder 3"/>
          <p:cNvSpPr>
            <a:spLocks noGrp="1"/>
          </p:cNvSpPr>
          <p:nvPr>
            <p:ph type="sldNum" sz="quarter" idx="10"/>
          </p:nvPr>
        </p:nvSpPr>
        <p:spPr/>
        <p:txBody>
          <a:bodyPr/>
          <a:lstStyle/>
          <a:p>
            <a:fld id="{80990B00-DDBF-4E2D-BC68-C4D4717474C3}" type="slidenum">
              <a:rPr lang="en-US" smtClean="0">
                <a:solidFill>
                  <a:prstClr val="black"/>
                </a:solidFill>
              </a:rPr>
              <a:pPr/>
              <a:t>91</a:t>
            </a:fld>
            <a:endParaRPr lang="en-US">
              <a:solidFill>
                <a:prstClr val="black"/>
              </a:solidFill>
            </a:endParaRPr>
          </a:p>
        </p:txBody>
      </p:sp>
      <p:sp>
        <p:nvSpPr>
          <p:cNvPr id="5" name="Footer Placeholder 4"/>
          <p:cNvSpPr>
            <a:spLocks noGrp="1"/>
          </p:cNvSpPr>
          <p:nvPr>
            <p:ph type="ftr" sz="quarter" idx="11"/>
          </p:nvPr>
        </p:nvSpPr>
        <p:spPr/>
        <p:txBody>
          <a:bodyPr/>
          <a:lstStyle/>
          <a:p>
            <a:pPr>
              <a:defRPr/>
            </a:pPr>
            <a:r>
              <a:rPr lang="en-US" smtClean="0">
                <a:solidFill>
                  <a:prstClr val="black"/>
                </a:solidFill>
              </a:rPr>
              <a:t>School nurses</a:t>
            </a:r>
            <a:endParaRPr lang="en-US">
              <a:solidFill>
                <a:prstClr val="black"/>
              </a:solidFill>
            </a:endParaRPr>
          </a:p>
        </p:txBody>
      </p:sp>
      <p:sp>
        <p:nvSpPr>
          <p:cNvPr id="6" name="Header Placeholder 5"/>
          <p:cNvSpPr>
            <a:spLocks noGrp="1"/>
          </p:cNvSpPr>
          <p:nvPr>
            <p:ph type="hdr" sz="quarter" idx="12"/>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1957692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00150" y="703263"/>
            <a:ext cx="4686300" cy="3514725"/>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99392" tIns="49696" rIns="99392" bIns="49696" numCol="1" anchor="t" anchorCtr="0" compatLnSpc="1">
            <a:prstTxWarp prst="textNoShape">
              <a:avLst/>
            </a:prstTxWarp>
          </a:bodyPr>
          <a:lstStyle/>
          <a:p>
            <a:pPr eaLnBrk="1" hangingPunct="1">
              <a:spcBef>
                <a:spcPct val="0"/>
              </a:spcBef>
            </a:pPr>
            <a:endParaRPr lang="en-US" smtClean="0"/>
          </a:p>
        </p:txBody>
      </p:sp>
      <p:sp>
        <p:nvSpPr>
          <p:cNvPr id="74756" name="Slide Number Placeholder 3"/>
          <p:cNvSpPr>
            <a:spLocks noGrp="1"/>
          </p:cNvSpPr>
          <p:nvPr>
            <p:ph type="sldNum" sz="quarter" idx="5"/>
          </p:nvPr>
        </p:nvSpPr>
        <p:spPr bwMode="auto">
          <a:noFill/>
          <a:ln>
            <a:miter lim="800000"/>
            <a:headEnd/>
            <a:tailEnd/>
          </a:ln>
        </p:spPr>
        <p:txBody>
          <a:bodyPr wrap="square" lIns="99392" tIns="49696" rIns="99392" bIns="49696" numCol="1" anchorCtr="0" compatLnSpc="1">
            <a:prstTxWarp prst="textNoShape">
              <a:avLst/>
            </a:prstTxWarp>
          </a:bodyPr>
          <a:lstStyle/>
          <a:p>
            <a:fld id="{79AE6FE7-9DE5-45A3-A46C-DF5CB6418ACB}" type="slidenum">
              <a:rPr lang="en-US" smtClean="0">
                <a:solidFill>
                  <a:srgbClr val="000000"/>
                </a:solidFill>
              </a:rPr>
              <a:pPr/>
              <a:t>11</a:t>
            </a:fld>
            <a:endParaRPr lang="en-US" smtClean="0">
              <a:solidFill>
                <a:srgbClr val="000000"/>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34552426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smtClean="0">
                <a:solidFill>
                  <a:prstClr val="black"/>
                </a:solidFill>
              </a:rPr>
              <a:t>dhgouge@ag.arizona.edu</a:t>
            </a:r>
            <a:endParaRPr lang="en-US">
              <a:solidFill>
                <a:prstClr val="black"/>
              </a:solidFill>
            </a:endParaRPr>
          </a:p>
        </p:txBody>
      </p:sp>
      <p:sp>
        <p:nvSpPr>
          <p:cNvPr id="5" name="Footer Placeholder 4"/>
          <p:cNvSpPr>
            <a:spLocks noGrp="1"/>
          </p:cNvSpPr>
          <p:nvPr>
            <p:ph type="ftr" sz="quarter" idx="11"/>
          </p:nvPr>
        </p:nvSpPr>
        <p:spPr/>
        <p:txBody>
          <a:bodyPr/>
          <a:lstStyle/>
          <a:p>
            <a:pPr>
              <a:defRPr/>
            </a:pPr>
            <a:r>
              <a:rPr lang="en-US" smtClean="0">
                <a:solidFill>
                  <a:prstClr val="black"/>
                </a:solidFill>
              </a:rPr>
              <a:t>School nurses</a:t>
            </a: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0DAAB9C7-3F95-4E66-B1EC-0E686604DA9D}" type="slidenum">
              <a:rPr lang="en-US" smtClean="0">
                <a:solidFill>
                  <a:prstClr val="black"/>
                </a:solidFill>
              </a:rPr>
              <a:pPr>
                <a:defRPr/>
              </a:pPr>
              <a:t>97</a:t>
            </a:fld>
            <a:endParaRPr lang="en-US" dirty="0">
              <a:solidFill>
                <a:prstClr val="black"/>
              </a:solidFill>
            </a:endParaRPr>
          </a:p>
        </p:txBody>
      </p:sp>
    </p:spTree>
    <p:extLst>
      <p:ext uri="{BB962C8B-B14F-4D97-AF65-F5344CB8AC3E}">
        <p14:creationId xmlns:p14="http://schemas.microsoft.com/office/powerpoint/2010/main" val="8325449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http://entnemdept.ufl.edu/bug_club/BBBB%20Articulate%20Published%202012/Bed%20Bugs%20and%20Book%20Bags%20FINAL%202.28.12.pdf</a:t>
            </a:r>
            <a:endParaRPr lang="en-US" dirty="0"/>
          </a:p>
        </p:txBody>
      </p:sp>
      <p:sp>
        <p:nvSpPr>
          <p:cNvPr id="4" name="Header Placeholder 3"/>
          <p:cNvSpPr>
            <a:spLocks noGrp="1"/>
          </p:cNvSpPr>
          <p:nvPr>
            <p:ph type="hdr" sz="quarter" idx="10"/>
          </p:nvPr>
        </p:nvSpPr>
        <p:spPr/>
        <p:txBody>
          <a:bodyPr/>
          <a:lstStyle/>
          <a:p>
            <a:pPr>
              <a:defRPr/>
            </a:pPr>
            <a:r>
              <a:rPr lang="en-US" smtClean="0">
                <a:solidFill>
                  <a:prstClr val="black"/>
                </a:solidFill>
              </a:rPr>
              <a:t>dhgouge@ag.arizona.edu</a:t>
            </a:r>
            <a:endParaRPr lang="en-US">
              <a:solidFill>
                <a:prstClr val="black"/>
              </a:solidFill>
            </a:endParaRPr>
          </a:p>
        </p:txBody>
      </p:sp>
      <p:sp>
        <p:nvSpPr>
          <p:cNvPr id="5" name="Footer Placeholder 4"/>
          <p:cNvSpPr>
            <a:spLocks noGrp="1"/>
          </p:cNvSpPr>
          <p:nvPr>
            <p:ph type="ftr" sz="quarter" idx="11"/>
          </p:nvPr>
        </p:nvSpPr>
        <p:spPr/>
        <p:txBody>
          <a:bodyPr/>
          <a:lstStyle/>
          <a:p>
            <a:pPr>
              <a:defRPr/>
            </a:pPr>
            <a:r>
              <a:rPr lang="en-US" smtClean="0">
                <a:solidFill>
                  <a:prstClr val="black"/>
                </a:solidFill>
              </a:rPr>
              <a:t>School nurses</a:t>
            </a: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0DAAB9C7-3F95-4E66-B1EC-0E686604DA9D}" type="slidenum">
              <a:rPr lang="en-US" smtClean="0">
                <a:solidFill>
                  <a:prstClr val="black"/>
                </a:solidFill>
              </a:rPr>
              <a:pPr>
                <a:defRPr/>
              </a:pPr>
              <a:t>98</a:t>
            </a:fld>
            <a:endParaRPr lang="en-US" dirty="0">
              <a:solidFill>
                <a:prstClr val="black"/>
              </a:solidFill>
            </a:endParaRPr>
          </a:p>
        </p:txBody>
      </p:sp>
    </p:spTree>
    <p:extLst>
      <p:ext uri="{BB962C8B-B14F-4D97-AF65-F5344CB8AC3E}">
        <p14:creationId xmlns:p14="http://schemas.microsoft.com/office/powerpoint/2010/main" val="36617972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00150" y="703263"/>
            <a:ext cx="4686300" cy="3514725"/>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99392" tIns="49696" rIns="99392" bIns="49696" numCol="1" anchor="t" anchorCtr="0" compatLnSpc="1">
            <a:prstTxWarp prst="textNoShape">
              <a:avLst/>
            </a:prstTxWarp>
          </a:bodyPr>
          <a:lstStyle/>
          <a:p>
            <a:pPr eaLnBrk="1" hangingPunct="1">
              <a:spcBef>
                <a:spcPct val="0"/>
              </a:spcBef>
            </a:pPr>
            <a:endParaRPr lang="en-US" smtClean="0"/>
          </a:p>
        </p:txBody>
      </p:sp>
      <p:sp>
        <p:nvSpPr>
          <p:cNvPr id="74756" name="Slide Number Placeholder 3"/>
          <p:cNvSpPr>
            <a:spLocks noGrp="1"/>
          </p:cNvSpPr>
          <p:nvPr>
            <p:ph type="sldNum" sz="quarter" idx="5"/>
          </p:nvPr>
        </p:nvSpPr>
        <p:spPr bwMode="auto">
          <a:noFill/>
          <a:ln>
            <a:miter lim="800000"/>
            <a:headEnd/>
            <a:tailEnd/>
          </a:ln>
        </p:spPr>
        <p:txBody>
          <a:bodyPr wrap="square" lIns="99392" tIns="49696" rIns="99392" bIns="49696" numCol="1" anchorCtr="0" compatLnSpc="1">
            <a:prstTxWarp prst="textNoShape">
              <a:avLst/>
            </a:prstTxWarp>
          </a:bodyPr>
          <a:lstStyle/>
          <a:p>
            <a:fld id="{79AE6FE7-9DE5-45A3-A46C-DF5CB6418ACB}" type="slidenum">
              <a:rPr lang="en-US" smtClean="0">
                <a:solidFill>
                  <a:srgbClr val="000000"/>
                </a:solidFill>
              </a:rPr>
              <a:pPr/>
              <a:t>99</a:t>
            </a:fld>
            <a:endParaRPr lang="en-US" smtClean="0">
              <a:solidFill>
                <a:srgbClr val="000000"/>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29815643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00150" y="703263"/>
            <a:ext cx="4686300" cy="3514725"/>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99392" tIns="49696" rIns="99392" bIns="49696" numCol="1" anchor="t" anchorCtr="0" compatLnSpc="1">
            <a:prstTxWarp prst="textNoShape">
              <a:avLst/>
            </a:prstTxWarp>
          </a:bodyPr>
          <a:lstStyle/>
          <a:p>
            <a:pPr eaLnBrk="1" hangingPunct="1">
              <a:spcBef>
                <a:spcPct val="0"/>
              </a:spcBef>
            </a:pPr>
            <a:endParaRPr lang="en-US" smtClean="0"/>
          </a:p>
        </p:txBody>
      </p:sp>
      <p:sp>
        <p:nvSpPr>
          <p:cNvPr id="74756" name="Slide Number Placeholder 3"/>
          <p:cNvSpPr>
            <a:spLocks noGrp="1"/>
          </p:cNvSpPr>
          <p:nvPr>
            <p:ph type="sldNum" sz="quarter" idx="5"/>
          </p:nvPr>
        </p:nvSpPr>
        <p:spPr bwMode="auto">
          <a:noFill/>
          <a:ln>
            <a:miter lim="800000"/>
            <a:headEnd/>
            <a:tailEnd/>
          </a:ln>
        </p:spPr>
        <p:txBody>
          <a:bodyPr wrap="square" lIns="99392" tIns="49696" rIns="99392" bIns="49696" numCol="1" anchorCtr="0" compatLnSpc="1">
            <a:prstTxWarp prst="textNoShape">
              <a:avLst/>
            </a:prstTxWarp>
          </a:bodyPr>
          <a:lstStyle/>
          <a:p>
            <a:fld id="{79AE6FE7-9DE5-45A3-A46C-DF5CB6418ACB}" type="slidenum">
              <a:rPr lang="en-US" smtClean="0">
                <a:solidFill>
                  <a:srgbClr val="000000"/>
                </a:solidFill>
              </a:rPr>
              <a:pPr/>
              <a:t>100</a:t>
            </a:fld>
            <a:endParaRPr lang="en-US" smtClean="0">
              <a:solidFill>
                <a:srgbClr val="000000"/>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20625442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00150" y="703263"/>
            <a:ext cx="4686300" cy="3514725"/>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99392" tIns="49696" rIns="99392" bIns="49696" numCol="1" anchor="t" anchorCtr="0" compatLnSpc="1">
            <a:prstTxWarp prst="textNoShape">
              <a:avLst/>
            </a:prstTxWarp>
          </a:bodyPr>
          <a:lstStyle/>
          <a:p>
            <a:pPr eaLnBrk="1" hangingPunct="1">
              <a:spcBef>
                <a:spcPct val="0"/>
              </a:spcBef>
            </a:pPr>
            <a:endParaRPr lang="en-US" smtClean="0"/>
          </a:p>
        </p:txBody>
      </p:sp>
      <p:sp>
        <p:nvSpPr>
          <p:cNvPr id="74756" name="Slide Number Placeholder 3"/>
          <p:cNvSpPr>
            <a:spLocks noGrp="1"/>
          </p:cNvSpPr>
          <p:nvPr>
            <p:ph type="sldNum" sz="quarter" idx="5"/>
          </p:nvPr>
        </p:nvSpPr>
        <p:spPr bwMode="auto">
          <a:noFill/>
          <a:ln>
            <a:miter lim="800000"/>
            <a:headEnd/>
            <a:tailEnd/>
          </a:ln>
        </p:spPr>
        <p:txBody>
          <a:bodyPr wrap="square" lIns="99392" tIns="49696" rIns="99392" bIns="49696" numCol="1" anchorCtr="0" compatLnSpc="1">
            <a:prstTxWarp prst="textNoShape">
              <a:avLst/>
            </a:prstTxWarp>
          </a:bodyPr>
          <a:lstStyle/>
          <a:p>
            <a:fld id="{79AE6FE7-9DE5-45A3-A46C-DF5CB6418ACB}" type="slidenum">
              <a:rPr lang="en-US" smtClean="0">
                <a:solidFill>
                  <a:srgbClr val="000000"/>
                </a:solidFill>
              </a:rPr>
              <a:pPr/>
              <a:t>101</a:t>
            </a:fld>
            <a:endParaRPr lang="en-US" smtClean="0">
              <a:solidFill>
                <a:srgbClr val="000000"/>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225301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00150" y="703263"/>
            <a:ext cx="4686300" cy="3514725"/>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99392" tIns="49696" rIns="99392" bIns="49696" numCol="1" anchor="t" anchorCtr="0" compatLnSpc="1">
            <a:prstTxWarp prst="textNoShape">
              <a:avLst/>
            </a:prstTxWarp>
          </a:bodyPr>
          <a:lstStyle/>
          <a:p>
            <a:pPr eaLnBrk="1" hangingPunct="1">
              <a:spcBef>
                <a:spcPct val="0"/>
              </a:spcBef>
            </a:pPr>
            <a:endParaRPr lang="en-US" smtClean="0"/>
          </a:p>
        </p:txBody>
      </p:sp>
      <p:sp>
        <p:nvSpPr>
          <p:cNvPr id="74756" name="Slide Number Placeholder 3"/>
          <p:cNvSpPr>
            <a:spLocks noGrp="1"/>
          </p:cNvSpPr>
          <p:nvPr>
            <p:ph type="sldNum" sz="quarter" idx="5"/>
          </p:nvPr>
        </p:nvSpPr>
        <p:spPr bwMode="auto">
          <a:noFill/>
          <a:ln>
            <a:miter lim="800000"/>
            <a:headEnd/>
            <a:tailEnd/>
          </a:ln>
        </p:spPr>
        <p:txBody>
          <a:bodyPr wrap="square" lIns="99392" tIns="49696" rIns="99392" bIns="49696" numCol="1" anchorCtr="0" compatLnSpc="1">
            <a:prstTxWarp prst="textNoShape">
              <a:avLst/>
            </a:prstTxWarp>
          </a:bodyPr>
          <a:lstStyle/>
          <a:p>
            <a:fld id="{79AE6FE7-9DE5-45A3-A46C-DF5CB6418ACB}" type="slidenum">
              <a:rPr lang="en-US" smtClean="0">
                <a:solidFill>
                  <a:srgbClr val="000000"/>
                </a:solidFill>
              </a:rPr>
              <a:pPr/>
              <a:t>102</a:t>
            </a:fld>
            <a:endParaRPr lang="en-US" smtClean="0">
              <a:solidFill>
                <a:srgbClr val="000000"/>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19446461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1200150" y="703263"/>
            <a:ext cx="4686300" cy="3514725"/>
          </a:xfrm>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lIns="96714" tIns="48357" rIns="96714" bIns="48357" numCol="1" anchor="t" anchorCtr="0" compatLnSpc="1">
            <a:prstTxWarp prst="textNoShape">
              <a:avLst/>
            </a:prstTxWarp>
          </a:bodyPr>
          <a:lstStyle/>
          <a:p>
            <a:pPr eaLnBrk="1" hangingPunct="1">
              <a:spcBef>
                <a:spcPct val="0"/>
              </a:spcBef>
            </a:pPr>
            <a:endParaRPr lang="en-US" smtClean="0"/>
          </a:p>
        </p:txBody>
      </p:sp>
      <p:sp>
        <p:nvSpPr>
          <p:cNvPr id="75780" name="Slide Number Placeholder 3"/>
          <p:cNvSpPr>
            <a:spLocks noGrp="1"/>
          </p:cNvSpPr>
          <p:nvPr>
            <p:ph type="sldNum" sz="quarter" idx="5"/>
          </p:nvPr>
        </p:nvSpPr>
        <p:spPr bwMode="auto">
          <a:ln>
            <a:miter lim="800000"/>
            <a:headEnd/>
            <a:tailEnd/>
          </a:ln>
        </p:spPr>
        <p:txBody>
          <a:bodyPr wrap="square" lIns="96714" tIns="48357" rIns="96714" bIns="48357" numCol="1" anchorCtr="0" compatLnSpc="1">
            <a:prstTxWarp prst="textNoShape">
              <a:avLst/>
            </a:prstTxWarp>
          </a:bodyPr>
          <a:lstStyle/>
          <a:p>
            <a:pPr>
              <a:defRPr/>
            </a:pPr>
            <a:fld id="{E0266A91-E4CE-4C04-96BE-4BDD8EEB1889}" type="slidenum">
              <a:rPr lang="en-US">
                <a:solidFill>
                  <a:prstClr val="black"/>
                </a:solidFill>
              </a:rPr>
              <a:pPr>
                <a:defRPr/>
              </a:pPr>
              <a:t>103</a:t>
            </a:fld>
            <a:endParaRPr lang="en-US">
              <a:solidFill>
                <a:prstClr val="black"/>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31577917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1200150" y="703263"/>
            <a:ext cx="4686300" cy="3514725"/>
          </a:xfrm>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lIns="96714" tIns="48357" rIns="96714" bIns="48357" numCol="1" anchor="t" anchorCtr="0" compatLnSpc="1">
            <a:prstTxWarp prst="textNoShape">
              <a:avLst/>
            </a:prstTxWarp>
          </a:bodyPr>
          <a:lstStyle/>
          <a:p>
            <a:pPr eaLnBrk="1" hangingPunct="1">
              <a:spcBef>
                <a:spcPct val="0"/>
              </a:spcBef>
            </a:pPr>
            <a:endParaRPr lang="en-US" smtClean="0"/>
          </a:p>
        </p:txBody>
      </p:sp>
      <p:sp>
        <p:nvSpPr>
          <p:cNvPr id="75780" name="Slide Number Placeholder 3"/>
          <p:cNvSpPr>
            <a:spLocks noGrp="1"/>
          </p:cNvSpPr>
          <p:nvPr>
            <p:ph type="sldNum" sz="quarter" idx="5"/>
          </p:nvPr>
        </p:nvSpPr>
        <p:spPr bwMode="auto">
          <a:ln>
            <a:miter lim="800000"/>
            <a:headEnd/>
            <a:tailEnd/>
          </a:ln>
        </p:spPr>
        <p:txBody>
          <a:bodyPr wrap="square" lIns="96714" tIns="48357" rIns="96714" bIns="48357" numCol="1" anchorCtr="0" compatLnSpc="1">
            <a:prstTxWarp prst="textNoShape">
              <a:avLst/>
            </a:prstTxWarp>
          </a:bodyPr>
          <a:lstStyle/>
          <a:p>
            <a:pPr>
              <a:defRPr/>
            </a:pPr>
            <a:fld id="{E0266A91-E4CE-4C04-96BE-4BDD8EEB1889}" type="slidenum">
              <a:rPr lang="en-US">
                <a:solidFill>
                  <a:prstClr val="black"/>
                </a:solidFill>
              </a:rPr>
              <a:pPr>
                <a:defRPr/>
              </a:pPr>
              <a:t>104</a:t>
            </a:fld>
            <a:endParaRPr lang="en-US">
              <a:solidFill>
                <a:prstClr val="black"/>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24851920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00150" y="703263"/>
            <a:ext cx="4686300" cy="3514725"/>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99392" tIns="49696" rIns="99392" bIns="49696" numCol="1" anchor="t" anchorCtr="0" compatLnSpc="1">
            <a:prstTxWarp prst="textNoShape">
              <a:avLst/>
            </a:prstTxWarp>
          </a:bodyPr>
          <a:lstStyle/>
          <a:p>
            <a:pPr eaLnBrk="1" hangingPunct="1">
              <a:spcBef>
                <a:spcPct val="0"/>
              </a:spcBef>
            </a:pPr>
            <a:endParaRPr lang="en-US" smtClean="0"/>
          </a:p>
        </p:txBody>
      </p:sp>
      <p:sp>
        <p:nvSpPr>
          <p:cNvPr id="74756" name="Slide Number Placeholder 3"/>
          <p:cNvSpPr>
            <a:spLocks noGrp="1"/>
          </p:cNvSpPr>
          <p:nvPr>
            <p:ph type="sldNum" sz="quarter" idx="5"/>
          </p:nvPr>
        </p:nvSpPr>
        <p:spPr bwMode="auto">
          <a:noFill/>
          <a:ln>
            <a:miter lim="800000"/>
            <a:headEnd/>
            <a:tailEnd/>
          </a:ln>
        </p:spPr>
        <p:txBody>
          <a:bodyPr wrap="square" lIns="99392" tIns="49696" rIns="99392" bIns="49696" numCol="1" anchorCtr="0" compatLnSpc="1">
            <a:prstTxWarp prst="textNoShape">
              <a:avLst/>
            </a:prstTxWarp>
          </a:bodyPr>
          <a:lstStyle/>
          <a:p>
            <a:fld id="{79AE6FE7-9DE5-45A3-A46C-DF5CB6418ACB}" type="slidenum">
              <a:rPr lang="en-US" smtClean="0">
                <a:solidFill>
                  <a:srgbClr val="000000"/>
                </a:solidFill>
              </a:rPr>
              <a:pPr/>
              <a:t>105</a:t>
            </a:fld>
            <a:endParaRPr lang="en-US" smtClean="0">
              <a:solidFill>
                <a:srgbClr val="000000"/>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13791966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00150" y="703263"/>
            <a:ext cx="4686300" cy="3514725"/>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99392" tIns="49696" rIns="99392" bIns="49696" numCol="1" anchor="t" anchorCtr="0" compatLnSpc="1">
            <a:prstTxWarp prst="textNoShape">
              <a:avLst/>
            </a:prstTxWarp>
          </a:bodyPr>
          <a:lstStyle/>
          <a:p>
            <a:pPr eaLnBrk="1" hangingPunct="1">
              <a:spcBef>
                <a:spcPct val="0"/>
              </a:spcBef>
            </a:pPr>
            <a:endParaRPr lang="en-US" smtClean="0"/>
          </a:p>
        </p:txBody>
      </p:sp>
      <p:sp>
        <p:nvSpPr>
          <p:cNvPr id="74756" name="Slide Number Placeholder 3"/>
          <p:cNvSpPr>
            <a:spLocks noGrp="1"/>
          </p:cNvSpPr>
          <p:nvPr>
            <p:ph type="sldNum" sz="quarter" idx="5"/>
          </p:nvPr>
        </p:nvSpPr>
        <p:spPr bwMode="auto">
          <a:noFill/>
          <a:ln>
            <a:miter lim="800000"/>
            <a:headEnd/>
            <a:tailEnd/>
          </a:ln>
        </p:spPr>
        <p:txBody>
          <a:bodyPr wrap="square" lIns="99392" tIns="49696" rIns="99392" bIns="49696" numCol="1" anchorCtr="0" compatLnSpc="1">
            <a:prstTxWarp prst="textNoShape">
              <a:avLst/>
            </a:prstTxWarp>
          </a:bodyPr>
          <a:lstStyle/>
          <a:p>
            <a:fld id="{79AE6FE7-9DE5-45A3-A46C-DF5CB6418ACB}" type="slidenum">
              <a:rPr lang="en-US" smtClean="0">
                <a:solidFill>
                  <a:srgbClr val="000000"/>
                </a:solidFill>
              </a:rPr>
              <a:pPr/>
              <a:t>107</a:t>
            </a:fld>
            <a:endParaRPr lang="en-US" smtClean="0">
              <a:solidFill>
                <a:srgbClr val="000000"/>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3850601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00150" y="703263"/>
            <a:ext cx="4686300" cy="3514725"/>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99392" tIns="49696" rIns="99392" bIns="49696" numCol="1" anchor="t" anchorCtr="0" compatLnSpc="1">
            <a:prstTxWarp prst="textNoShape">
              <a:avLst/>
            </a:prstTxWarp>
          </a:bodyPr>
          <a:lstStyle/>
          <a:p>
            <a:pPr eaLnBrk="1" hangingPunct="1">
              <a:spcBef>
                <a:spcPct val="0"/>
              </a:spcBef>
            </a:pPr>
            <a:endParaRPr lang="en-US" smtClean="0"/>
          </a:p>
        </p:txBody>
      </p:sp>
      <p:sp>
        <p:nvSpPr>
          <p:cNvPr id="74756" name="Slide Number Placeholder 3"/>
          <p:cNvSpPr>
            <a:spLocks noGrp="1"/>
          </p:cNvSpPr>
          <p:nvPr>
            <p:ph type="sldNum" sz="quarter" idx="5"/>
          </p:nvPr>
        </p:nvSpPr>
        <p:spPr bwMode="auto">
          <a:noFill/>
          <a:ln>
            <a:miter lim="800000"/>
            <a:headEnd/>
            <a:tailEnd/>
          </a:ln>
        </p:spPr>
        <p:txBody>
          <a:bodyPr wrap="square" lIns="99392" tIns="49696" rIns="99392" bIns="49696" numCol="1" anchorCtr="0" compatLnSpc="1">
            <a:prstTxWarp prst="textNoShape">
              <a:avLst/>
            </a:prstTxWarp>
          </a:bodyPr>
          <a:lstStyle/>
          <a:p>
            <a:fld id="{79AE6FE7-9DE5-45A3-A46C-DF5CB6418ACB}" type="slidenum">
              <a:rPr lang="en-US" smtClean="0">
                <a:solidFill>
                  <a:srgbClr val="000000"/>
                </a:solidFill>
              </a:rPr>
              <a:pPr/>
              <a:t>12</a:t>
            </a:fld>
            <a:endParaRPr lang="en-US" smtClean="0">
              <a:solidFill>
                <a:srgbClr val="000000"/>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11491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00150" y="703263"/>
            <a:ext cx="4686300" cy="3514725"/>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99392" tIns="49696" rIns="99392" bIns="49696" numCol="1" anchor="t" anchorCtr="0" compatLnSpc="1">
            <a:prstTxWarp prst="textNoShape">
              <a:avLst/>
            </a:prstTxWarp>
          </a:bodyPr>
          <a:lstStyle/>
          <a:p>
            <a:pPr eaLnBrk="1" hangingPunct="1">
              <a:spcBef>
                <a:spcPct val="0"/>
              </a:spcBef>
            </a:pPr>
            <a:endParaRPr lang="en-US" smtClean="0"/>
          </a:p>
        </p:txBody>
      </p:sp>
      <p:sp>
        <p:nvSpPr>
          <p:cNvPr id="74756" name="Slide Number Placeholder 3"/>
          <p:cNvSpPr>
            <a:spLocks noGrp="1"/>
          </p:cNvSpPr>
          <p:nvPr>
            <p:ph type="sldNum" sz="quarter" idx="5"/>
          </p:nvPr>
        </p:nvSpPr>
        <p:spPr bwMode="auto">
          <a:noFill/>
          <a:ln>
            <a:miter lim="800000"/>
            <a:headEnd/>
            <a:tailEnd/>
          </a:ln>
        </p:spPr>
        <p:txBody>
          <a:bodyPr wrap="square" lIns="99392" tIns="49696" rIns="99392" bIns="49696" numCol="1" anchorCtr="0" compatLnSpc="1">
            <a:prstTxWarp prst="textNoShape">
              <a:avLst/>
            </a:prstTxWarp>
          </a:bodyPr>
          <a:lstStyle/>
          <a:p>
            <a:fld id="{79AE6FE7-9DE5-45A3-A46C-DF5CB6418ACB}" type="slidenum">
              <a:rPr lang="en-US" smtClean="0">
                <a:solidFill>
                  <a:srgbClr val="000000"/>
                </a:solidFill>
              </a:rPr>
              <a:pPr/>
              <a:t>108</a:t>
            </a:fld>
            <a:endParaRPr lang="en-US" smtClean="0">
              <a:solidFill>
                <a:srgbClr val="000000"/>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38951373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a:noFill/>
        </p:spPr>
        <p:txBody>
          <a:bodyPr/>
          <a:lstStyle/>
          <a:p>
            <a:r>
              <a:rPr lang="en-US" smtClean="0">
                <a:latin typeface="Arial" pitchFamily="34" charset="0"/>
                <a:ea typeface="Osaka" pitchFamily="-112" charset="-128"/>
              </a:rPr>
              <a:t>dhgouge@ag.arizona.edu</a:t>
            </a:r>
          </a:p>
        </p:txBody>
      </p:sp>
      <p:sp>
        <p:nvSpPr>
          <p:cNvPr id="54275" name="Rectangle 6"/>
          <p:cNvSpPr>
            <a:spLocks noGrp="1" noChangeArrowheads="1"/>
          </p:cNvSpPr>
          <p:nvPr>
            <p:ph type="ftr" sz="quarter" idx="4"/>
          </p:nvPr>
        </p:nvSpPr>
        <p:spPr>
          <a:noFill/>
        </p:spPr>
        <p:txBody>
          <a:bodyPr/>
          <a:lstStyle/>
          <a:p>
            <a:r>
              <a:rPr lang="en-US" smtClean="0">
                <a:latin typeface="Arial" pitchFamily="34" charset="0"/>
                <a:ea typeface="Osaka" pitchFamily="-112" charset="-128"/>
              </a:rPr>
              <a:t>School nurses</a:t>
            </a:r>
          </a:p>
        </p:txBody>
      </p:sp>
      <p:sp>
        <p:nvSpPr>
          <p:cNvPr id="54276" name="Rectangle 7"/>
          <p:cNvSpPr>
            <a:spLocks noGrp="1" noChangeArrowheads="1"/>
          </p:cNvSpPr>
          <p:nvPr>
            <p:ph type="sldNum" sz="quarter" idx="5"/>
          </p:nvPr>
        </p:nvSpPr>
        <p:spPr>
          <a:noFill/>
        </p:spPr>
        <p:txBody>
          <a:bodyPr/>
          <a:lstStyle/>
          <a:p>
            <a:fld id="{6A61ECA4-4F09-4454-89C6-8AD2F9EDF5A2}" type="slidenum">
              <a:rPr lang="en-US"/>
              <a:pPr/>
              <a:t>115</a:t>
            </a:fld>
            <a:endParaRPr lang="en-US"/>
          </a:p>
        </p:txBody>
      </p:sp>
      <p:sp>
        <p:nvSpPr>
          <p:cNvPr id="54277" name="Rectangle 2"/>
          <p:cNvSpPr>
            <a:spLocks noGrp="1" noRot="1" noChangeAspect="1" noChangeArrowheads="1" noTextEdit="1"/>
          </p:cNvSpPr>
          <p:nvPr>
            <p:ph type="sldImg"/>
          </p:nvPr>
        </p:nvSpPr>
        <p:spPr>
          <a:ln/>
        </p:spPr>
      </p:sp>
      <p:sp>
        <p:nvSpPr>
          <p:cNvPr id="54278" name="Rectangle 3"/>
          <p:cNvSpPr>
            <a:spLocks noGrp="1" noChangeArrowheads="1"/>
          </p:cNvSpPr>
          <p:nvPr>
            <p:ph type="body" idx="1"/>
          </p:nvPr>
        </p:nvSpPr>
        <p:spPr>
          <a:xfrm>
            <a:off x="442916" y="4314378"/>
            <a:ext cx="6200775" cy="4218289"/>
          </a:xfrm>
          <a:noFill/>
          <a:ln/>
        </p:spPr>
        <p:txBody>
          <a:bodyPr/>
          <a:lstStyle/>
          <a:p>
            <a:r>
              <a:rPr lang="en-US" dirty="0" smtClean="0">
                <a:latin typeface="Arial" pitchFamily="34" charset="0"/>
                <a:cs typeface="Arial" pitchFamily="34" charset="0"/>
              </a:rPr>
              <a:t>Examples of illegal pesticides are pictured. </a:t>
            </a:r>
          </a:p>
          <a:p>
            <a:r>
              <a:rPr lang="en-US" dirty="0" smtClean="0">
                <a:latin typeface="Arial" pitchFamily="34" charset="0"/>
                <a:cs typeface="Arial" pitchFamily="34" charset="0"/>
              </a:rPr>
              <a:t>The three pictures on the left are of unlabeled packages of mothballs. </a:t>
            </a:r>
          </a:p>
          <a:p>
            <a:r>
              <a:rPr lang="en-US" dirty="0" smtClean="0">
                <a:latin typeface="Arial" pitchFamily="34" charset="0"/>
                <a:cs typeface="Arial" pitchFamily="34" charset="0"/>
              </a:rPr>
              <a:t>The fourth photo is Chinese Chalk.  People illegally use this unregistered pesticide to kill cockroaches. But the </a:t>
            </a:r>
            <a:r>
              <a:rPr lang="en-US" dirty="0" smtClean="0">
                <a:latin typeface="Arial" pitchFamily="34" charset="0"/>
                <a:ea typeface="ヒラギノ角ゴ ProN W3" charset="-128"/>
                <a:cs typeface="Arial" pitchFamily="34" charset="0"/>
              </a:rPr>
              <a:t>“c</a:t>
            </a:r>
            <a:r>
              <a:rPr lang="en-US" dirty="0" smtClean="0">
                <a:latin typeface="Arial" pitchFamily="34" charset="0"/>
                <a:cs typeface="Arial" pitchFamily="34" charset="0"/>
              </a:rPr>
              <a:t>halk” could seriously harm people, especially children and pets. </a:t>
            </a:r>
          </a:p>
          <a:p>
            <a:r>
              <a:rPr lang="en-US" dirty="0" smtClean="0">
                <a:latin typeface="Arial" pitchFamily="34" charset="0"/>
                <a:cs typeface="Arial" pitchFamily="34" charset="0"/>
              </a:rPr>
              <a:t>The fifth photo is </a:t>
            </a:r>
            <a:r>
              <a:rPr lang="en-US" dirty="0" err="1" smtClean="0">
                <a:latin typeface="Arial" pitchFamily="34" charset="0"/>
                <a:cs typeface="Arial" pitchFamily="34" charset="0"/>
              </a:rPr>
              <a:t>Tres</a:t>
            </a:r>
            <a:r>
              <a:rPr lang="en-US" dirty="0" smtClean="0">
                <a:latin typeface="Arial" pitchFamily="34" charset="0"/>
                <a:cs typeface="Arial" pitchFamily="34" charset="0"/>
              </a:rPr>
              <a:t> </a:t>
            </a:r>
            <a:r>
              <a:rPr lang="en-US" dirty="0" err="1" smtClean="0">
                <a:latin typeface="Arial" pitchFamily="34" charset="0"/>
                <a:cs typeface="Arial" pitchFamily="34" charset="0"/>
              </a:rPr>
              <a:t>Pasitos</a:t>
            </a:r>
            <a:r>
              <a:rPr lang="en-US" dirty="0" smtClean="0">
                <a:latin typeface="Arial" pitchFamily="34" charset="0"/>
                <a:cs typeface="Arial" pitchFamily="34" charset="0"/>
              </a:rPr>
              <a:t>—</a:t>
            </a:r>
            <a:r>
              <a:rPr lang="en-US" dirty="0" smtClean="0">
                <a:latin typeface="Arial" pitchFamily="34" charset="0"/>
                <a:ea typeface="ヒラギノ角ゴ ProN W3" charset="-128"/>
                <a:cs typeface="Arial" pitchFamily="34" charset="0"/>
              </a:rPr>
              <a:t>“t</a:t>
            </a:r>
            <a:r>
              <a:rPr lang="en-US" dirty="0" smtClean="0">
                <a:latin typeface="Arial" pitchFamily="34" charset="0"/>
                <a:cs typeface="Arial" pitchFamily="34" charset="0"/>
              </a:rPr>
              <a:t>hree little steps” in Spanish. The phrase refers to the number of steps mice take before they die.</a:t>
            </a:r>
          </a:p>
          <a:p>
            <a:r>
              <a:rPr lang="en-US" dirty="0" smtClean="0">
                <a:latin typeface="Arial" pitchFamily="34" charset="0"/>
                <a:cs typeface="Arial" pitchFamily="34" charset="0"/>
              </a:rPr>
              <a:t>Insecticide </a:t>
            </a:r>
            <a:r>
              <a:rPr lang="en-US" dirty="0" smtClean="0">
                <a:latin typeface="Arial" pitchFamily="34" charset="0"/>
                <a:ea typeface="ヒラギノ角ゴ ProN W3" charset="-128"/>
                <a:cs typeface="Arial" pitchFamily="34" charset="0"/>
              </a:rPr>
              <a:t>“c</a:t>
            </a:r>
            <a:r>
              <a:rPr lang="en-US" dirty="0" smtClean="0">
                <a:latin typeface="Arial" pitchFamily="34" charset="0"/>
                <a:cs typeface="Arial" pitchFamily="34" charset="0"/>
              </a:rPr>
              <a:t>halk”</a:t>
            </a:r>
            <a:r>
              <a:rPr lang="en-US" dirty="0" smtClean="0">
                <a:latin typeface="Lucida Grande" charset="0"/>
                <a:cs typeface="Arial" pitchFamily="34" charset="0"/>
              </a:rPr>
              <a:t> </a:t>
            </a:r>
            <a:r>
              <a:rPr lang="en-US" dirty="0" smtClean="0">
                <a:latin typeface="Arial" pitchFamily="34" charset="0"/>
                <a:cs typeface="Arial" pitchFamily="34" charset="0"/>
              </a:rPr>
              <a:t>(a.k.a. Miraculous or Chinese Chalk) and </a:t>
            </a:r>
            <a:r>
              <a:rPr lang="en-US" dirty="0" err="1" smtClean="0">
                <a:latin typeface="Arial" pitchFamily="34" charset="0"/>
                <a:ea typeface="ヒラギノ角ゴ ProN W3" charset="-128"/>
                <a:cs typeface="Arial" pitchFamily="34" charset="0"/>
              </a:rPr>
              <a:t>T</a:t>
            </a:r>
            <a:r>
              <a:rPr lang="en-US" dirty="0" err="1" smtClean="0">
                <a:latin typeface="Arial" pitchFamily="34" charset="0"/>
                <a:cs typeface="Arial" pitchFamily="34" charset="0"/>
              </a:rPr>
              <a:t>res</a:t>
            </a:r>
            <a:r>
              <a:rPr lang="en-US" dirty="0" smtClean="0">
                <a:latin typeface="Arial" pitchFamily="34" charset="0"/>
                <a:cs typeface="Arial" pitchFamily="34" charset="0"/>
              </a:rPr>
              <a:t> </a:t>
            </a:r>
            <a:r>
              <a:rPr lang="en-US" dirty="0" err="1" smtClean="0">
                <a:latin typeface="Arial" pitchFamily="34" charset="0"/>
                <a:cs typeface="Arial" pitchFamily="34" charset="0"/>
              </a:rPr>
              <a:t>Pasitos</a:t>
            </a:r>
            <a:r>
              <a:rPr lang="en-US" dirty="0" smtClean="0">
                <a:latin typeface="Arial" pitchFamily="34" charset="0"/>
                <a:cs typeface="Arial" pitchFamily="34" charset="0"/>
              </a:rPr>
              <a:t> are two common illegal pesticides sold by street vendors or at ethnic markets.</a:t>
            </a:r>
          </a:p>
          <a:p>
            <a:endParaRPr lang="en-US" i="1" dirty="0" smtClean="0">
              <a:latin typeface="Arial" pitchFamily="34" charset="0"/>
              <a:cs typeface="Arial" pitchFamily="34" charset="0"/>
            </a:endParaRPr>
          </a:p>
          <a:p>
            <a:r>
              <a:rPr lang="en-US" i="1" dirty="0" smtClean="0">
                <a:latin typeface="Arial" pitchFamily="34" charset="0"/>
                <a:cs typeface="Arial" pitchFamily="34" charset="0"/>
              </a:rPr>
              <a:t>Pesticides are illegal when they are not registered by the EPA or the state within which they are used or they are used against the label. Illegal pesticides should not be purchased or used. </a:t>
            </a:r>
          </a:p>
          <a:p>
            <a:endParaRPr lang="en-US" dirty="0" smtClean="0">
              <a:latin typeface="Arial" pitchFamily="34" charset="0"/>
              <a:cs typeface="Arial" pitchFamily="34" charset="0"/>
            </a:endParaRPr>
          </a:p>
          <a:p>
            <a:r>
              <a:rPr lang="en-US" i="1" dirty="0" smtClean="0">
                <a:latin typeface="Arial" pitchFamily="34" charset="0"/>
                <a:cs typeface="Arial" pitchFamily="34" charset="0"/>
              </a:rPr>
              <a:t>Illegal pesticides may be stronger than ones that are legal for residential use. People may be tempted to purchase and use illegal pesticides because they are fast-acting. These products are illegal and harmful to people and pets. </a:t>
            </a:r>
          </a:p>
          <a:p>
            <a:endParaRPr lang="en-US" b="1" dirty="0" smtClean="0">
              <a:latin typeface="Arial" pitchFamily="34" charset="0"/>
              <a:cs typeface="Arial" pitchFamily="34" charset="0"/>
            </a:endParaRPr>
          </a:p>
          <a:p>
            <a:r>
              <a:rPr lang="en-US" dirty="0" smtClean="0">
                <a:latin typeface="Arial" pitchFamily="34" charset="0"/>
                <a:cs typeface="Arial" pitchFamily="34" charset="0"/>
              </a:rPr>
              <a:t>In Boston, there has been success with pesticide buy-backs where residents are paid for the pesticides they have in their home.</a:t>
            </a:r>
          </a:p>
        </p:txBody>
      </p:sp>
    </p:spTree>
    <p:extLst>
      <p:ext uri="{BB962C8B-B14F-4D97-AF65-F5344CB8AC3E}">
        <p14:creationId xmlns:p14="http://schemas.microsoft.com/office/powerpoint/2010/main" val="6300127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a:solidFill>
                  <a:schemeClr val="tx1"/>
                </a:solidFill>
                <a:latin typeface="Arial" pitchFamily="34" charset="0"/>
                <a:ea typeface="Osaka"/>
                <a:cs typeface="Osaka"/>
              </a:defRPr>
            </a:lvl1pPr>
            <a:lvl2pPr marL="742950" indent="-285750" defTabSz="922338" eaLnBrk="0" hangingPunct="0">
              <a:defRPr>
                <a:solidFill>
                  <a:schemeClr val="tx1"/>
                </a:solidFill>
                <a:latin typeface="Arial" pitchFamily="34" charset="0"/>
                <a:ea typeface="Osaka"/>
                <a:cs typeface="Osaka"/>
              </a:defRPr>
            </a:lvl2pPr>
            <a:lvl3pPr marL="1143000" indent="-228600" defTabSz="922338" eaLnBrk="0" hangingPunct="0">
              <a:defRPr>
                <a:solidFill>
                  <a:schemeClr val="tx1"/>
                </a:solidFill>
                <a:latin typeface="Arial" pitchFamily="34" charset="0"/>
                <a:ea typeface="Osaka"/>
                <a:cs typeface="Osaka"/>
              </a:defRPr>
            </a:lvl3pPr>
            <a:lvl4pPr marL="1600200" indent="-228600" defTabSz="922338" eaLnBrk="0" hangingPunct="0">
              <a:defRPr>
                <a:solidFill>
                  <a:schemeClr val="tx1"/>
                </a:solidFill>
                <a:latin typeface="Arial" pitchFamily="34" charset="0"/>
                <a:ea typeface="Osaka"/>
                <a:cs typeface="Osaka"/>
              </a:defRPr>
            </a:lvl4pPr>
            <a:lvl5pPr marL="2057400" indent="-228600" defTabSz="922338" eaLnBrk="0" hangingPunct="0">
              <a:defRPr>
                <a:solidFill>
                  <a:schemeClr val="tx1"/>
                </a:solidFill>
                <a:latin typeface="Arial" pitchFamily="34" charset="0"/>
                <a:ea typeface="Osaka"/>
                <a:cs typeface="Osaka"/>
              </a:defRPr>
            </a:lvl5pPr>
            <a:lvl6pPr marL="2514600" indent="-228600" defTabSz="922338" eaLnBrk="0" fontAlgn="base" hangingPunct="0">
              <a:spcBef>
                <a:spcPct val="0"/>
              </a:spcBef>
              <a:spcAft>
                <a:spcPct val="0"/>
              </a:spcAft>
              <a:defRPr>
                <a:solidFill>
                  <a:schemeClr val="tx1"/>
                </a:solidFill>
                <a:latin typeface="Arial" pitchFamily="34" charset="0"/>
                <a:ea typeface="Osaka"/>
                <a:cs typeface="Osaka"/>
              </a:defRPr>
            </a:lvl6pPr>
            <a:lvl7pPr marL="2971800" indent="-228600" defTabSz="922338" eaLnBrk="0" fontAlgn="base" hangingPunct="0">
              <a:spcBef>
                <a:spcPct val="0"/>
              </a:spcBef>
              <a:spcAft>
                <a:spcPct val="0"/>
              </a:spcAft>
              <a:defRPr>
                <a:solidFill>
                  <a:schemeClr val="tx1"/>
                </a:solidFill>
                <a:latin typeface="Arial" pitchFamily="34" charset="0"/>
                <a:ea typeface="Osaka"/>
                <a:cs typeface="Osaka"/>
              </a:defRPr>
            </a:lvl7pPr>
            <a:lvl8pPr marL="3429000" indent="-228600" defTabSz="922338" eaLnBrk="0" fontAlgn="base" hangingPunct="0">
              <a:spcBef>
                <a:spcPct val="0"/>
              </a:spcBef>
              <a:spcAft>
                <a:spcPct val="0"/>
              </a:spcAft>
              <a:defRPr>
                <a:solidFill>
                  <a:schemeClr val="tx1"/>
                </a:solidFill>
                <a:latin typeface="Arial" pitchFamily="34" charset="0"/>
                <a:ea typeface="Osaka"/>
                <a:cs typeface="Osaka"/>
              </a:defRPr>
            </a:lvl8pPr>
            <a:lvl9pPr marL="3886200" indent="-228600" defTabSz="922338"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r>
              <a:rPr lang="en-US" smtClean="0"/>
              <a:t>dhgouge@ag.arizona.edu</a:t>
            </a:r>
          </a:p>
        </p:txBody>
      </p:sp>
      <p:sp>
        <p:nvSpPr>
          <p:cNvPr id="9933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a:solidFill>
                  <a:schemeClr val="tx1"/>
                </a:solidFill>
                <a:latin typeface="Arial" pitchFamily="34" charset="0"/>
                <a:ea typeface="Osaka"/>
                <a:cs typeface="Osaka"/>
              </a:defRPr>
            </a:lvl1pPr>
            <a:lvl2pPr marL="742950" indent="-285750" defTabSz="922338" eaLnBrk="0" hangingPunct="0">
              <a:defRPr>
                <a:solidFill>
                  <a:schemeClr val="tx1"/>
                </a:solidFill>
                <a:latin typeface="Arial" pitchFamily="34" charset="0"/>
                <a:ea typeface="Osaka"/>
                <a:cs typeface="Osaka"/>
              </a:defRPr>
            </a:lvl2pPr>
            <a:lvl3pPr marL="1143000" indent="-228600" defTabSz="922338" eaLnBrk="0" hangingPunct="0">
              <a:defRPr>
                <a:solidFill>
                  <a:schemeClr val="tx1"/>
                </a:solidFill>
                <a:latin typeface="Arial" pitchFamily="34" charset="0"/>
                <a:ea typeface="Osaka"/>
                <a:cs typeface="Osaka"/>
              </a:defRPr>
            </a:lvl3pPr>
            <a:lvl4pPr marL="1600200" indent="-228600" defTabSz="922338" eaLnBrk="0" hangingPunct="0">
              <a:defRPr>
                <a:solidFill>
                  <a:schemeClr val="tx1"/>
                </a:solidFill>
                <a:latin typeface="Arial" pitchFamily="34" charset="0"/>
                <a:ea typeface="Osaka"/>
                <a:cs typeface="Osaka"/>
              </a:defRPr>
            </a:lvl4pPr>
            <a:lvl5pPr marL="2057400" indent="-228600" defTabSz="922338" eaLnBrk="0" hangingPunct="0">
              <a:defRPr>
                <a:solidFill>
                  <a:schemeClr val="tx1"/>
                </a:solidFill>
                <a:latin typeface="Arial" pitchFamily="34" charset="0"/>
                <a:ea typeface="Osaka"/>
                <a:cs typeface="Osaka"/>
              </a:defRPr>
            </a:lvl5pPr>
            <a:lvl6pPr marL="2514600" indent="-228600" defTabSz="922338" eaLnBrk="0" fontAlgn="base" hangingPunct="0">
              <a:spcBef>
                <a:spcPct val="0"/>
              </a:spcBef>
              <a:spcAft>
                <a:spcPct val="0"/>
              </a:spcAft>
              <a:defRPr>
                <a:solidFill>
                  <a:schemeClr val="tx1"/>
                </a:solidFill>
                <a:latin typeface="Arial" pitchFamily="34" charset="0"/>
                <a:ea typeface="Osaka"/>
                <a:cs typeface="Osaka"/>
              </a:defRPr>
            </a:lvl6pPr>
            <a:lvl7pPr marL="2971800" indent="-228600" defTabSz="922338" eaLnBrk="0" fontAlgn="base" hangingPunct="0">
              <a:spcBef>
                <a:spcPct val="0"/>
              </a:spcBef>
              <a:spcAft>
                <a:spcPct val="0"/>
              </a:spcAft>
              <a:defRPr>
                <a:solidFill>
                  <a:schemeClr val="tx1"/>
                </a:solidFill>
                <a:latin typeface="Arial" pitchFamily="34" charset="0"/>
                <a:ea typeface="Osaka"/>
                <a:cs typeface="Osaka"/>
              </a:defRPr>
            </a:lvl7pPr>
            <a:lvl8pPr marL="3429000" indent="-228600" defTabSz="922338" eaLnBrk="0" fontAlgn="base" hangingPunct="0">
              <a:spcBef>
                <a:spcPct val="0"/>
              </a:spcBef>
              <a:spcAft>
                <a:spcPct val="0"/>
              </a:spcAft>
              <a:defRPr>
                <a:solidFill>
                  <a:schemeClr val="tx1"/>
                </a:solidFill>
                <a:latin typeface="Arial" pitchFamily="34" charset="0"/>
                <a:ea typeface="Osaka"/>
                <a:cs typeface="Osaka"/>
              </a:defRPr>
            </a:lvl8pPr>
            <a:lvl9pPr marL="3886200" indent="-228600" defTabSz="922338"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r>
              <a:rPr lang="en-US" smtClean="0"/>
              <a:t>School nurses</a:t>
            </a:r>
          </a:p>
        </p:txBody>
      </p:sp>
      <p:sp>
        <p:nvSpPr>
          <p:cNvPr id="9933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a:solidFill>
                  <a:schemeClr val="tx1"/>
                </a:solidFill>
                <a:latin typeface="Arial" pitchFamily="34" charset="0"/>
                <a:ea typeface="Osaka"/>
                <a:cs typeface="Osaka"/>
              </a:defRPr>
            </a:lvl1pPr>
            <a:lvl2pPr marL="742950" indent="-285750" defTabSz="922338" eaLnBrk="0" hangingPunct="0">
              <a:defRPr>
                <a:solidFill>
                  <a:schemeClr val="tx1"/>
                </a:solidFill>
                <a:latin typeface="Arial" pitchFamily="34" charset="0"/>
                <a:ea typeface="Osaka"/>
                <a:cs typeface="Osaka"/>
              </a:defRPr>
            </a:lvl2pPr>
            <a:lvl3pPr marL="1143000" indent="-228600" defTabSz="922338" eaLnBrk="0" hangingPunct="0">
              <a:defRPr>
                <a:solidFill>
                  <a:schemeClr val="tx1"/>
                </a:solidFill>
                <a:latin typeface="Arial" pitchFamily="34" charset="0"/>
                <a:ea typeface="Osaka"/>
                <a:cs typeface="Osaka"/>
              </a:defRPr>
            </a:lvl3pPr>
            <a:lvl4pPr marL="1600200" indent="-228600" defTabSz="922338" eaLnBrk="0" hangingPunct="0">
              <a:defRPr>
                <a:solidFill>
                  <a:schemeClr val="tx1"/>
                </a:solidFill>
                <a:latin typeface="Arial" pitchFamily="34" charset="0"/>
                <a:ea typeface="Osaka"/>
                <a:cs typeface="Osaka"/>
              </a:defRPr>
            </a:lvl4pPr>
            <a:lvl5pPr marL="2057400" indent="-228600" defTabSz="922338" eaLnBrk="0" hangingPunct="0">
              <a:defRPr>
                <a:solidFill>
                  <a:schemeClr val="tx1"/>
                </a:solidFill>
                <a:latin typeface="Arial" pitchFamily="34" charset="0"/>
                <a:ea typeface="Osaka"/>
                <a:cs typeface="Osaka"/>
              </a:defRPr>
            </a:lvl5pPr>
            <a:lvl6pPr marL="2514600" indent="-228600" defTabSz="922338" eaLnBrk="0" fontAlgn="base" hangingPunct="0">
              <a:spcBef>
                <a:spcPct val="0"/>
              </a:spcBef>
              <a:spcAft>
                <a:spcPct val="0"/>
              </a:spcAft>
              <a:defRPr>
                <a:solidFill>
                  <a:schemeClr val="tx1"/>
                </a:solidFill>
                <a:latin typeface="Arial" pitchFamily="34" charset="0"/>
                <a:ea typeface="Osaka"/>
                <a:cs typeface="Osaka"/>
              </a:defRPr>
            </a:lvl6pPr>
            <a:lvl7pPr marL="2971800" indent="-228600" defTabSz="922338" eaLnBrk="0" fontAlgn="base" hangingPunct="0">
              <a:spcBef>
                <a:spcPct val="0"/>
              </a:spcBef>
              <a:spcAft>
                <a:spcPct val="0"/>
              </a:spcAft>
              <a:defRPr>
                <a:solidFill>
                  <a:schemeClr val="tx1"/>
                </a:solidFill>
                <a:latin typeface="Arial" pitchFamily="34" charset="0"/>
                <a:ea typeface="Osaka"/>
                <a:cs typeface="Osaka"/>
              </a:defRPr>
            </a:lvl7pPr>
            <a:lvl8pPr marL="3429000" indent="-228600" defTabSz="922338" eaLnBrk="0" fontAlgn="base" hangingPunct="0">
              <a:spcBef>
                <a:spcPct val="0"/>
              </a:spcBef>
              <a:spcAft>
                <a:spcPct val="0"/>
              </a:spcAft>
              <a:defRPr>
                <a:solidFill>
                  <a:schemeClr val="tx1"/>
                </a:solidFill>
                <a:latin typeface="Arial" pitchFamily="34" charset="0"/>
                <a:ea typeface="Osaka"/>
                <a:cs typeface="Osaka"/>
              </a:defRPr>
            </a:lvl8pPr>
            <a:lvl9pPr marL="3886200" indent="-228600" defTabSz="922338"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fld id="{7A5D4242-450D-4674-97E3-B576E911A656}" type="slidenum">
              <a:rPr lang="en-US" smtClean="0"/>
              <a:pPr eaLnBrk="1" hangingPunct="1"/>
              <a:t>116</a:t>
            </a:fld>
            <a:endParaRPr lang="en-US" smtClean="0"/>
          </a:p>
        </p:txBody>
      </p:sp>
      <p:sp>
        <p:nvSpPr>
          <p:cNvPr id="99333" name="Rectangle 7"/>
          <p:cNvSpPr txBox="1">
            <a:spLocks noGrp="1" noChangeArrowheads="1"/>
          </p:cNvSpPr>
          <p:nvPr/>
        </p:nvSpPr>
        <p:spPr bwMode="auto">
          <a:xfrm>
            <a:off x="4015957" y="8903811"/>
            <a:ext cx="3069025" cy="46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eaLnBrk="0" hangingPunct="0">
              <a:defRPr>
                <a:solidFill>
                  <a:schemeClr val="tx1"/>
                </a:solidFill>
                <a:latin typeface="Arial" pitchFamily="34" charset="0"/>
                <a:ea typeface="Osaka"/>
                <a:cs typeface="Osaka"/>
              </a:defRPr>
            </a:lvl1pPr>
            <a:lvl2pPr marL="742950" indent="-285750" defTabSz="922338" eaLnBrk="0" hangingPunct="0">
              <a:defRPr>
                <a:solidFill>
                  <a:schemeClr val="tx1"/>
                </a:solidFill>
                <a:latin typeface="Arial" pitchFamily="34" charset="0"/>
                <a:ea typeface="Osaka"/>
                <a:cs typeface="Osaka"/>
              </a:defRPr>
            </a:lvl2pPr>
            <a:lvl3pPr marL="1143000" indent="-228600" defTabSz="922338" eaLnBrk="0" hangingPunct="0">
              <a:defRPr>
                <a:solidFill>
                  <a:schemeClr val="tx1"/>
                </a:solidFill>
                <a:latin typeface="Arial" pitchFamily="34" charset="0"/>
                <a:ea typeface="Osaka"/>
                <a:cs typeface="Osaka"/>
              </a:defRPr>
            </a:lvl3pPr>
            <a:lvl4pPr marL="1600200" indent="-228600" defTabSz="922338" eaLnBrk="0" hangingPunct="0">
              <a:defRPr>
                <a:solidFill>
                  <a:schemeClr val="tx1"/>
                </a:solidFill>
                <a:latin typeface="Arial" pitchFamily="34" charset="0"/>
                <a:ea typeface="Osaka"/>
                <a:cs typeface="Osaka"/>
              </a:defRPr>
            </a:lvl4pPr>
            <a:lvl5pPr marL="2057400" indent="-228600" defTabSz="922338" eaLnBrk="0" hangingPunct="0">
              <a:defRPr>
                <a:solidFill>
                  <a:schemeClr val="tx1"/>
                </a:solidFill>
                <a:latin typeface="Arial" pitchFamily="34" charset="0"/>
                <a:ea typeface="Osaka"/>
                <a:cs typeface="Osaka"/>
              </a:defRPr>
            </a:lvl5pPr>
            <a:lvl6pPr marL="2514600" indent="-228600" defTabSz="922338" eaLnBrk="0" fontAlgn="base" hangingPunct="0">
              <a:spcBef>
                <a:spcPct val="0"/>
              </a:spcBef>
              <a:spcAft>
                <a:spcPct val="0"/>
              </a:spcAft>
              <a:defRPr>
                <a:solidFill>
                  <a:schemeClr val="tx1"/>
                </a:solidFill>
                <a:latin typeface="Arial" pitchFamily="34" charset="0"/>
                <a:ea typeface="Osaka"/>
                <a:cs typeface="Osaka"/>
              </a:defRPr>
            </a:lvl6pPr>
            <a:lvl7pPr marL="2971800" indent="-228600" defTabSz="922338" eaLnBrk="0" fontAlgn="base" hangingPunct="0">
              <a:spcBef>
                <a:spcPct val="0"/>
              </a:spcBef>
              <a:spcAft>
                <a:spcPct val="0"/>
              </a:spcAft>
              <a:defRPr>
                <a:solidFill>
                  <a:schemeClr val="tx1"/>
                </a:solidFill>
                <a:latin typeface="Arial" pitchFamily="34" charset="0"/>
                <a:ea typeface="Osaka"/>
                <a:cs typeface="Osaka"/>
              </a:defRPr>
            </a:lvl7pPr>
            <a:lvl8pPr marL="3429000" indent="-228600" defTabSz="922338" eaLnBrk="0" fontAlgn="base" hangingPunct="0">
              <a:spcBef>
                <a:spcPct val="0"/>
              </a:spcBef>
              <a:spcAft>
                <a:spcPct val="0"/>
              </a:spcAft>
              <a:defRPr>
                <a:solidFill>
                  <a:schemeClr val="tx1"/>
                </a:solidFill>
                <a:latin typeface="Arial" pitchFamily="34" charset="0"/>
                <a:ea typeface="Osaka"/>
                <a:cs typeface="Osaka"/>
              </a:defRPr>
            </a:lvl8pPr>
            <a:lvl9pPr marL="3886200" indent="-228600" defTabSz="922338" eaLnBrk="0" fontAlgn="base" hangingPunct="0">
              <a:spcBef>
                <a:spcPct val="0"/>
              </a:spcBef>
              <a:spcAft>
                <a:spcPct val="0"/>
              </a:spcAft>
              <a:defRPr>
                <a:solidFill>
                  <a:schemeClr val="tx1"/>
                </a:solidFill>
                <a:latin typeface="Arial" pitchFamily="34" charset="0"/>
                <a:ea typeface="Osaka"/>
                <a:cs typeface="Osaka"/>
              </a:defRPr>
            </a:lvl9pPr>
          </a:lstStyle>
          <a:p>
            <a:pPr algn="r" eaLnBrk="1" hangingPunct="1"/>
            <a:fld id="{C445D2E8-76A4-4DA7-B8D1-EE14B213B092}" type="slidenum">
              <a:rPr lang="en-US" sz="1100"/>
              <a:pPr algn="r" eaLnBrk="1" hangingPunct="1"/>
              <a:t>116</a:t>
            </a:fld>
            <a:endParaRPr lang="en-US" sz="1100"/>
          </a:p>
        </p:txBody>
      </p:sp>
      <p:sp>
        <p:nvSpPr>
          <p:cNvPr id="99334" name="Rectangle 2"/>
          <p:cNvSpPr>
            <a:spLocks noGrp="1" noRot="1" noChangeAspect="1" noChangeArrowheads="1" noTextEdit="1"/>
          </p:cNvSpPr>
          <p:nvPr>
            <p:ph type="sldImg"/>
          </p:nvPr>
        </p:nvSpPr>
        <p:spPr>
          <a:ln/>
        </p:spPr>
      </p:sp>
      <p:sp>
        <p:nvSpPr>
          <p:cNvPr id="993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Refer back to previous discussion.</a:t>
            </a:r>
          </a:p>
        </p:txBody>
      </p:sp>
    </p:spTree>
    <p:extLst>
      <p:ext uri="{BB962C8B-B14F-4D97-AF65-F5344CB8AC3E}">
        <p14:creationId xmlns:p14="http://schemas.microsoft.com/office/powerpoint/2010/main" val="40864366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a:noFill/>
        </p:spPr>
        <p:txBody>
          <a:bodyPr/>
          <a:lstStyle/>
          <a:p>
            <a:r>
              <a:rPr lang="en-US" smtClean="0"/>
              <a:t>dhgouge@ag.arizona.edu</a:t>
            </a:r>
            <a:endParaRPr lang="en-US"/>
          </a:p>
        </p:txBody>
      </p:sp>
      <p:sp>
        <p:nvSpPr>
          <p:cNvPr id="47107" name="Rectangle 6"/>
          <p:cNvSpPr>
            <a:spLocks noGrp="1" noChangeArrowheads="1"/>
          </p:cNvSpPr>
          <p:nvPr>
            <p:ph type="ftr" sz="quarter" idx="4"/>
          </p:nvPr>
        </p:nvSpPr>
        <p:spPr>
          <a:noFill/>
        </p:spPr>
        <p:txBody>
          <a:bodyPr/>
          <a:lstStyle/>
          <a:p>
            <a:r>
              <a:rPr lang="en-US" smtClean="0"/>
              <a:t>School nurses</a:t>
            </a:r>
            <a:endParaRPr lang="en-US"/>
          </a:p>
        </p:txBody>
      </p:sp>
      <p:sp>
        <p:nvSpPr>
          <p:cNvPr id="47108" name="Rectangle 7"/>
          <p:cNvSpPr>
            <a:spLocks noGrp="1" noChangeArrowheads="1"/>
          </p:cNvSpPr>
          <p:nvPr>
            <p:ph type="sldNum" sz="quarter" idx="5"/>
          </p:nvPr>
        </p:nvSpPr>
        <p:spPr>
          <a:noFill/>
        </p:spPr>
        <p:txBody>
          <a:bodyPr/>
          <a:lstStyle/>
          <a:p>
            <a:fld id="{10849317-703E-4154-B53B-6666035B7B82}" type="slidenum">
              <a:rPr lang="en-US"/>
              <a:pPr/>
              <a:t>119</a:t>
            </a:fld>
            <a:endParaRPr lang="en-US"/>
          </a:p>
        </p:txBody>
      </p:sp>
      <p:sp>
        <p:nvSpPr>
          <p:cNvPr id="47109" name="Rectangle 2"/>
          <p:cNvSpPr>
            <a:spLocks noGrp="1" noRot="1" noChangeAspect="1" noChangeArrowheads="1" noTextEdit="1"/>
          </p:cNvSpPr>
          <p:nvPr>
            <p:ph type="sldImg"/>
          </p:nvPr>
        </p:nvSpPr>
        <p:spPr>
          <a:ln/>
        </p:spPr>
      </p:sp>
      <p:sp>
        <p:nvSpPr>
          <p:cNvPr id="47110" name="Rectangle 3"/>
          <p:cNvSpPr>
            <a:spLocks noGrp="1" noChangeArrowheads="1"/>
          </p:cNvSpPr>
          <p:nvPr>
            <p:ph type="body" idx="1"/>
          </p:nvPr>
        </p:nvSpPr>
        <p:spPr>
          <a:noFill/>
          <a:ln/>
        </p:spPr>
        <p:txBody>
          <a:bodyPr/>
          <a:lstStyle/>
          <a:p>
            <a:r>
              <a:rPr lang="en-US" smtClean="0">
                <a:latin typeface="Arial" charset="0"/>
                <a:ea typeface="ＭＳ Ｐゴシック" pitchFamily="-112" charset="-128"/>
              </a:rPr>
              <a:t>Bed bugs need blood to live, and blood is easiest to get when people are sleeping. So trainees need to look where people rest.</a:t>
            </a:r>
          </a:p>
          <a:p>
            <a:endParaRPr lang="en-US" i="1" smtClean="0">
              <a:latin typeface="Arial" charset="0"/>
              <a:ea typeface="ＭＳ Ｐゴシック" pitchFamily="-112" charset="-128"/>
            </a:endParaRPr>
          </a:p>
          <a:p>
            <a:r>
              <a:rPr lang="en-US" i="1" smtClean="0">
                <a:latin typeface="Arial" charset="0"/>
                <a:ea typeface="ＭＳ Ｐゴシック" pitchFamily="-112" charset="-128"/>
              </a:rPr>
              <a:t>When bed bugs are suspected the locations in red should be inspected first.</a:t>
            </a:r>
          </a:p>
          <a:p>
            <a:endParaRPr lang="en-US" smtClean="0">
              <a:latin typeface="Arial" charset="0"/>
              <a:ea typeface="ＭＳ Ｐゴシック" pitchFamily="-112" charset="-128"/>
            </a:endParaRPr>
          </a:p>
          <a:p>
            <a:pPr>
              <a:spcBef>
                <a:spcPct val="0"/>
              </a:spcBef>
            </a:pPr>
            <a:r>
              <a:rPr lang="en-US" smtClean="0">
                <a:latin typeface="Arial" charset="0"/>
                <a:ea typeface="ＭＳ Ｐゴシック" pitchFamily="-112" charset="-128"/>
              </a:rPr>
              <a:t>The circles with dark red centers are the places within the unit where people are likely to rest: beds, sofas, and recliners. After feeding, bed bugs hide in nearby cracks. This increases the area one has to inspect to the lighter red ring. </a:t>
            </a:r>
            <a:r>
              <a:rPr lang="en-US" i="1" smtClean="0">
                <a:latin typeface="Arial" charset="0"/>
                <a:ea typeface="ＭＳ Ｐゴシック" pitchFamily="-112" charset="-128"/>
              </a:rPr>
              <a:t>Note that the potential infestation area now contains tables, lamps, walls, and carpets. Encourage trainees to think in three dimensions: carpets, table drawers, hanging picture frames, peeling wallpaper, and box springs. The units above, below, and sharing walls with these infestation sites might have bed bugs. </a:t>
            </a:r>
          </a:p>
          <a:p>
            <a:endParaRPr lang="en-US" smtClean="0">
              <a:latin typeface="Arial" charset="0"/>
              <a:ea typeface="ＭＳ Ｐゴシック" pitchFamily="-112" charset="-128"/>
            </a:endParaRPr>
          </a:p>
        </p:txBody>
      </p:sp>
    </p:spTree>
    <p:extLst>
      <p:ext uri="{BB962C8B-B14F-4D97-AF65-F5344CB8AC3E}">
        <p14:creationId xmlns:p14="http://schemas.microsoft.com/office/powerpoint/2010/main" val="24058300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r>
              <a:rPr lang="en-US" dirty="0" smtClean="0"/>
              <a:t>Television and other remote controls, in the battery compartment</a:t>
            </a:r>
          </a:p>
          <a:p>
            <a:r>
              <a:rPr lang="en-US" dirty="0" smtClean="0"/>
              <a:t> Telephones, cell and cordless phones</a:t>
            </a:r>
          </a:p>
          <a:p>
            <a:r>
              <a:rPr lang="en-US" dirty="0" smtClean="0"/>
              <a:t>Lamps and alarm clock</a:t>
            </a:r>
          </a:p>
          <a:p>
            <a:r>
              <a:rPr lang="en-US" dirty="0" smtClean="0"/>
              <a:t> Computers and other electronics</a:t>
            </a:r>
          </a:p>
          <a:p>
            <a:r>
              <a:rPr lang="en-US" dirty="0" smtClean="0"/>
              <a:t>Cardboard boxes in closets and under the bed</a:t>
            </a:r>
          </a:p>
          <a:p>
            <a:r>
              <a:rPr lang="en-US" dirty="0" smtClean="0"/>
              <a:t> Children’s toys and stuffed animals</a:t>
            </a:r>
          </a:p>
          <a:p>
            <a:r>
              <a:rPr lang="en-US" dirty="0" smtClean="0"/>
              <a:t>Jewelry boxes</a:t>
            </a:r>
          </a:p>
          <a:p>
            <a:r>
              <a:rPr lang="en-US" dirty="0" smtClean="0"/>
              <a:t>Brick walls and “popcorn” or other textured ceilings</a:t>
            </a:r>
          </a:p>
          <a:p>
            <a:r>
              <a:rPr lang="en-US" dirty="0" smtClean="0"/>
              <a:t>Books, magazines, newspapers and files</a:t>
            </a:r>
          </a:p>
          <a:p>
            <a:r>
              <a:rPr lang="en-US" dirty="0" smtClean="0"/>
              <a:t>Inside hollow doors</a:t>
            </a:r>
          </a:p>
          <a:p>
            <a:r>
              <a:rPr lang="en-US" dirty="0" smtClean="0"/>
              <a:t>Ceiling light fixtures, smoke detectors</a:t>
            </a:r>
          </a:p>
          <a:p>
            <a:r>
              <a:rPr lang="en-US" dirty="0" smtClean="0"/>
              <a:t>Heating units, air conditioners and ducts</a:t>
            </a:r>
          </a:p>
          <a:p>
            <a:r>
              <a:rPr lang="en-US" dirty="0" smtClean="0"/>
              <a:t> Wheelchairs</a:t>
            </a:r>
          </a:p>
          <a:p>
            <a:r>
              <a:rPr lang="en-US" dirty="0" smtClean="0"/>
              <a:t>Toilet seats</a:t>
            </a:r>
          </a:p>
          <a:p>
            <a:endParaRPr lang="en-US" dirty="0" smtClean="0">
              <a:latin typeface="Arial" pitchFamily="34" charset="0"/>
            </a:endParaRPr>
          </a:p>
        </p:txBody>
      </p:sp>
      <p:sp>
        <p:nvSpPr>
          <p:cNvPr id="71684" name="Slide Number Placeholder 3"/>
          <p:cNvSpPr>
            <a:spLocks noGrp="1"/>
          </p:cNvSpPr>
          <p:nvPr>
            <p:ph type="sldNum" sz="quarter" idx="5"/>
          </p:nvPr>
        </p:nvSpPr>
        <p:spPr>
          <a:noFill/>
        </p:spPr>
        <p:txBody>
          <a:bodyPr/>
          <a:lstStyle/>
          <a:p>
            <a:fld id="{8D90FF3B-D4C7-4FBB-981C-BF37C6446813}" type="slidenum">
              <a:rPr lang="en-US" smtClean="0">
                <a:latin typeface="Arial" pitchFamily="34" charset="0"/>
              </a:rPr>
              <a:pPr/>
              <a:t>121</a:t>
            </a:fld>
            <a:endParaRPr lang="en-US" smtClean="0">
              <a:latin typeface="Arial" pitchFamily="34" charset="0"/>
            </a:endParaRPr>
          </a:p>
        </p:txBody>
      </p:sp>
      <p:sp>
        <p:nvSpPr>
          <p:cNvPr id="2" name="Footer Placeholder 1"/>
          <p:cNvSpPr>
            <a:spLocks noGrp="1"/>
          </p:cNvSpPr>
          <p:nvPr>
            <p:ph type="ftr" sz="quarter" idx="10"/>
          </p:nvPr>
        </p:nvSpPr>
        <p:spPr/>
        <p:txBody>
          <a:bodyPr/>
          <a:lstStyle/>
          <a:p>
            <a:pPr>
              <a:defRPr/>
            </a:pPr>
            <a:r>
              <a:rPr lang="en-US" smtClean="0"/>
              <a:t>School nurses</a:t>
            </a:r>
            <a:endParaRPr lang="en-US"/>
          </a:p>
        </p:txBody>
      </p:sp>
      <p:sp>
        <p:nvSpPr>
          <p:cNvPr id="3" name="Header Placeholder 2"/>
          <p:cNvSpPr>
            <a:spLocks noGrp="1"/>
          </p:cNvSpPr>
          <p:nvPr>
            <p:ph type="hdr" sz="quarter" idx="11"/>
          </p:nvPr>
        </p:nvSpPr>
        <p:spPr/>
        <p:txBody>
          <a:bodyPr/>
          <a:lstStyle/>
          <a:p>
            <a:pPr>
              <a:defRPr/>
            </a:pPr>
            <a:r>
              <a:rPr lang="en-US" smtClean="0"/>
              <a:t>dhgouge@ag.arizona.edu</a:t>
            </a:r>
            <a:endParaRPr lang="en-US"/>
          </a:p>
        </p:txBody>
      </p:sp>
    </p:spTree>
    <p:extLst>
      <p:ext uri="{BB962C8B-B14F-4D97-AF65-F5344CB8AC3E}">
        <p14:creationId xmlns:p14="http://schemas.microsoft.com/office/powerpoint/2010/main" val="655688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00150" y="703263"/>
            <a:ext cx="4686300" cy="3514725"/>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99392" tIns="49696" rIns="99392" bIns="49696" numCol="1" anchor="t" anchorCtr="0" compatLnSpc="1">
            <a:prstTxWarp prst="textNoShape">
              <a:avLst/>
            </a:prstTxWarp>
          </a:bodyPr>
          <a:lstStyle/>
          <a:p>
            <a:pPr eaLnBrk="1" hangingPunct="1">
              <a:spcBef>
                <a:spcPct val="0"/>
              </a:spcBef>
            </a:pPr>
            <a:endParaRPr lang="en-US" smtClean="0"/>
          </a:p>
        </p:txBody>
      </p:sp>
      <p:sp>
        <p:nvSpPr>
          <p:cNvPr id="74756" name="Slide Number Placeholder 3"/>
          <p:cNvSpPr>
            <a:spLocks noGrp="1"/>
          </p:cNvSpPr>
          <p:nvPr>
            <p:ph type="sldNum" sz="quarter" idx="5"/>
          </p:nvPr>
        </p:nvSpPr>
        <p:spPr bwMode="auto">
          <a:noFill/>
          <a:ln>
            <a:miter lim="800000"/>
            <a:headEnd/>
            <a:tailEnd/>
          </a:ln>
        </p:spPr>
        <p:txBody>
          <a:bodyPr wrap="square" lIns="99392" tIns="49696" rIns="99392" bIns="49696" numCol="1" anchorCtr="0" compatLnSpc="1">
            <a:prstTxWarp prst="textNoShape">
              <a:avLst/>
            </a:prstTxWarp>
          </a:bodyPr>
          <a:lstStyle/>
          <a:p>
            <a:fld id="{79AE6FE7-9DE5-45A3-A46C-DF5CB6418ACB}" type="slidenum">
              <a:rPr lang="en-US" smtClean="0">
                <a:solidFill>
                  <a:srgbClr val="000000"/>
                </a:solidFill>
              </a:rPr>
              <a:pPr/>
              <a:t>13</a:t>
            </a:fld>
            <a:endParaRPr lang="en-US" smtClean="0">
              <a:solidFill>
                <a:srgbClr val="000000"/>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3948350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703263"/>
            <a:ext cx="4686300" cy="3514725"/>
          </a:xfrm>
        </p:spPr>
      </p:sp>
      <p:sp>
        <p:nvSpPr>
          <p:cNvPr id="3" name="Notes Placeholder 2"/>
          <p:cNvSpPr>
            <a:spLocks noGrp="1"/>
          </p:cNvSpPr>
          <p:nvPr>
            <p:ph type="body" idx="1"/>
          </p:nvPr>
        </p:nvSpPr>
        <p:spPr/>
        <p:txBody>
          <a:bodyPr/>
          <a:lstStyle/>
          <a:p>
            <a:r>
              <a:rPr lang="en-US" dirty="0" smtClean="0"/>
              <a:t> </a:t>
            </a:r>
          </a:p>
          <a:p>
            <a:r>
              <a:rPr lang="en-US" dirty="0" err="1" smtClean="0"/>
              <a:t>Diazinon</a:t>
            </a:r>
            <a:r>
              <a:rPr lang="en-US" dirty="0" smtClean="0"/>
              <a:t> is derived from a World War II nerve gas developed by Nazi Germany</a:t>
            </a:r>
          </a:p>
          <a:p>
            <a:endParaRPr lang="en-US" dirty="0" smtClean="0"/>
          </a:p>
        </p:txBody>
      </p:sp>
      <p:sp>
        <p:nvSpPr>
          <p:cNvPr id="4" name="Header Placeholder 3"/>
          <p:cNvSpPr>
            <a:spLocks noGrp="1"/>
          </p:cNvSpPr>
          <p:nvPr>
            <p:ph type="hdr" sz="quarter" idx="10"/>
          </p:nvPr>
        </p:nvSpPr>
        <p:spPr/>
        <p:txBody>
          <a:bodyPr/>
          <a:lstStyle/>
          <a:p>
            <a:pPr>
              <a:defRPr/>
            </a:pPr>
            <a:r>
              <a:rPr lang="en-US" smtClean="0">
                <a:solidFill>
                  <a:prstClr val="black"/>
                </a:solidFill>
              </a:rPr>
              <a:t>dhgouge@ag.arizona.edu</a:t>
            </a:r>
            <a:endParaRPr lang="en-US">
              <a:solidFill>
                <a:prstClr val="black"/>
              </a:solidFill>
            </a:endParaRPr>
          </a:p>
        </p:txBody>
      </p:sp>
      <p:sp>
        <p:nvSpPr>
          <p:cNvPr id="5" name="Footer Placeholder 4"/>
          <p:cNvSpPr>
            <a:spLocks noGrp="1"/>
          </p:cNvSpPr>
          <p:nvPr>
            <p:ph type="ftr" sz="quarter" idx="11"/>
          </p:nvPr>
        </p:nvSpPr>
        <p:spPr/>
        <p:txBody>
          <a:bodyPr/>
          <a:lstStyle/>
          <a:p>
            <a:pPr>
              <a:defRPr/>
            </a:pPr>
            <a:r>
              <a:rPr lang="en-US" smtClean="0">
                <a:solidFill>
                  <a:prstClr val="black"/>
                </a:solidFill>
              </a:rPr>
              <a:t>School nurses</a:t>
            </a: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0DAAB9C7-3F95-4E66-B1EC-0E686604DA9D}" type="slidenum">
              <a:rPr lang="en-US" smtClean="0">
                <a:solidFill>
                  <a:prstClr val="black"/>
                </a:solidFill>
              </a:rPr>
              <a:pPr>
                <a:defRPr/>
              </a:pPr>
              <a:t>15</a:t>
            </a:fld>
            <a:endParaRPr lang="en-US" dirty="0">
              <a:solidFill>
                <a:prstClr val="black"/>
              </a:solidFill>
            </a:endParaRPr>
          </a:p>
        </p:txBody>
      </p:sp>
    </p:spTree>
    <p:extLst>
      <p:ext uri="{BB962C8B-B14F-4D97-AF65-F5344CB8AC3E}">
        <p14:creationId xmlns:p14="http://schemas.microsoft.com/office/powerpoint/2010/main" val="3922494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a:xfrm>
            <a:off x="454025" y="5181600"/>
            <a:ext cx="8229600" cy="1143000"/>
          </a:xfrm>
          <a:prstGeom prst="rect">
            <a:avLst/>
          </a:prstGeom>
        </p:spPr>
        <p:txBody>
          <a:bodyPr anchor="ctr">
            <a:normAutofit/>
          </a:bodyPr>
          <a:lstStyle>
            <a:extLst/>
          </a:lstStyle>
          <a:p>
            <a:pPr algn="ctr">
              <a:spcBef>
                <a:spcPct val="0"/>
              </a:spcBef>
              <a:defRPr/>
            </a:pPr>
            <a:endParaRPr lang="en-US" sz="3200" i="1" kern="0" dirty="0">
              <a:solidFill>
                <a:prstClr val="white"/>
              </a:solidFill>
            </a:endParaRPr>
          </a:p>
        </p:txBody>
      </p:sp>
      <p:sp>
        <p:nvSpPr>
          <p:cNvPr id="6" name="Rectangle 5"/>
          <p:cNvSpPr/>
          <p:nvPr userDrawn="1"/>
        </p:nvSpPr>
        <p:spPr>
          <a:xfrm>
            <a:off x="176213" y="187325"/>
            <a:ext cx="8763000" cy="6213475"/>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7"/>
          <p:cNvSpPr>
            <a:spLocks noGrp="1"/>
          </p:cNvSpPr>
          <p:nvPr>
            <p:ph type="title"/>
          </p:nvPr>
        </p:nvSpPr>
        <p:spPr>
          <a:xfrm>
            <a:off x="228601" y="3962400"/>
            <a:ext cx="8298485" cy="10668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133600" y="5133975"/>
            <a:ext cx="6386946" cy="12192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7" name="Rectangle 6"/>
          <p:cNvSpPr>
            <a:spLocks noGrp="1"/>
          </p:cNvSpPr>
          <p:nvPr>
            <p:ph type="dt" sz="half" idx="12"/>
          </p:nvPr>
        </p:nvSpPr>
        <p:spPr/>
        <p:txBody>
          <a:bodyPr/>
          <a:lstStyle>
            <a:lvl1pPr>
              <a:defRPr/>
            </a:lvl1pPr>
            <a:extLst/>
          </a:lstStyle>
          <a:p>
            <a:pPr>
              <a:defRPr/>
            </a:pPr>
            <a:fld id="{30D8881D-5257-4C5C-AA27-6CEE405214BA}" type="datetimeFigureOut">
              <a:rPr lang="en-US">
                <a:solidFill>
                  <a:srgbClr val="D4D2D0"/>
                </a:solidFill>
              </a:rPr>
              <a:pPr>
                <a:defRPr/>
              </a:pPr>
              <a:t>10/6/2015</a:t>
            </a:fld>
            <a:endParaRPr lang="en-US" dirty="0">
              <a:solidFill>
                <a:srgbClr val="D4D2D0"/>
              </a:solidFill>
            </a:endParaRPr>
          </a:p>
        </p:txBody>
      </p:sp>
      <p:sp>
        <p:nvSpPr>
          <p:cNvPr id="8" name="Rectangle 7"/>
          <p:cNvSpPr>
            <a:spLocks noGrp="1"/>
          </p:cNvSpPr>
          <p:nvPr>
            <p:ph type="sldNum" sz="quarter" idx="13"/>
          </p:nvPr>
        </p:nvSpPr>
        <p:spPr/>
        <p:txBody>
          <a:bodyPr/>
          <a:lstStyle>
            <a:lvl1pPr>
              <a:defRPr/>
            </a:lvl1pPr>
            <a:extLst/>
          </a:lstStyle>
          <a:p>
            <a:pPr>
              <a:defRPr/>
            </a:pPr>
            <a:fld id="{49D70B7B-0E5D-4A8D-B1B2-31B6222E05F1}" type="slidenum">
              <a:rPr lang="en-US">
                <a:solidFill>
                  <a:srgbClr val="D4D2D0"/>
                </a:solidFill>
              </a:rPr>
              <a:pPr>
                <a:defRPr/>
              </a:pPr>
              <a:t>‹#›</a:t>
            </a:fld>
            <a:endParaRPr lang="en-US" dirty="0">
              <a:solidFill>
                <a:srgbClr val="D4D2D0"/>
              </a:solidFill>
            </a:endParaRPr>
          </a:p>
        </p:txBody>
      </p:sp>
      <p:sp>
        <p:nvSpPr>
          <p:cNvPr id="10" name="Rectangle 9"/>
          <p:cNvSpPr>
            <a:spLocks noGrp="1"/>
          </p:cNvSpPr>
          <p:nvPr>
            <p:ph type="ftr" sz="quarter" idx="14"/>
          </p:nvPr>
        </p:nvSpPr>
        <p:spPr/>
        <p:txBody>
          <a:bodyPr/>
          <a:lstStyle>
            <a:lvl1pPr>
              <a:defRPr/>
            </a:lvl1pPr>
            <a:extLst/>
          </a:lstStyle>
          <a:p>
            <a:pPr>
              <a:defRPr/>
            </a:pPr>
            <a:endParaRPr lang="en-US">
              <a:solidFill>
                <a:srgbClr val="D4D2D0"/>
              </a:solidFill>
            </a:endParaRPr>
          </a:p>
        </p:txBody>
      </p:sp>
    </p:spTree>
    <p:extLst>
      <p:ext uri="{BB962C8B-B14F-4D97-AF65-F5344CB8AC3E}">
        <p14:creationId xmlns:p14="http://schemas.microsoft.com/office/powerpoint/2010/main" val="46764287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11"/>
          <p:cNvSpPr>
            <a:spLocks noGrp="1"/>
          </p:cNvSpPr>
          <p:nvPr>
            <p:ph type="body" sz="quarter" idx="14"/>
          </p:nvPr>
        </p:nvSpPr>
        <p:spPr>
          <a:xfrm>
            <a:off x="457200" y="228600"/>
            <a:ext cx="4023360" cy="301752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5"/>
          </p:nvPr>
        </p:nvSpPr>
        <p:spPr/>
        <p:txBody>
          <a:bodyPr/>
          <a:lstStyle>
            <a:lvl1pPr>
              <a:defRPr/>
            </a:lvl1pPr>
          </a:lstStyle>
          <a:p>
            <a:pPr>
              <a:defRPr/>
            </a:pPr>
            <a:fld id="{B566C236-BEC5-46C2-A13D-8641B46476EA}" type="datetimeFigureOut">
              <a:rPr lang="en-US">
                <a:solidFill>
                  <a:srgbClr val="D4D2D0"/>
                </a:solidFill>
              </a:rPr>
              <a:pPr>
                <a:defRPr/>
              </a:pPr>
              <a:t>10/6/2015</a:t>
            </a:fld>
            <a:endParaRPr lang="en-US" dirty="0">
              <a:solidFill>
                <a:srgbClr val="D4D2D0"/>
              </a:solidFill>
            </a:endParaRPr>
          </a:p>
        </p:txBody>
      </p:sp>
      <p:sp>
        <p:nvSpPr>
          <p:cNvPr id="7" name="Rectangle 25"/>
          <p:cNvSpPr>
            <a:spLocks noGrp="1"/>
          </p:cNvSpPr>
          <p:nvPr>
            <p:ph type="ftr" sz="quarter" idx="16"/>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7"/>
          </p:nvPr>
        </p:nvSpPr>
        <p:spPr/>
        <p:txBody>
          <a:bodyPr/>
          <a:lstStyle>
            <a:lvl1pPr>
              <a:defRPr/>
            </a:lvl1pPr>
          </a:lstStyle>
          <a:p>
            <a:pPr>
              <a:defRPr/>
            </a:pPr>
            <a:fld id="{81919E33-4F7C-4002-829C-66A0A213DD90}"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89535004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noChangeAspect="1"/>
          </p:cNvSpPr>
          <p:nvPr>
            <p:ph type="pic" sz="quarter" idx="12"/>
          </p:nvPr>
        </p:nvSpPr>
        <p:spPr>
          <a:xfrm>
            <a:off x="426720"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13"/>
          </p:nvPr>
        </p:nvSpPr>
        <p:spPr>
          <a:xfrm>
            <a:off x="5067300" y="389332"/>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5" name="Rectangle 3"/>
          <p:cNvSpPr>
            <a:spLocks noGrp="1"/>
          </p:cNvSpPr>
          <p:nvPr>
            <p:ph type="dt" sz="half" idx="14"/>
          </p:nvPr>
        </p:nvSpPr>
        <p:spPr/>
        <p:txBody>
          <a:bodyPr/>
          <a:lstStyle>
            <a:lvl1pPr>
              <a:defRPr/>
            </a:lvl1pPr>
          </a:lstStyle>
          <a:p>
            <a:pPr>
              <a:defRPr/>
            </a:pPr>
            <a:fld id="{A03207DF-49C6-4CC9-A3E7-954C0AF47AF9}" type="datetimeFigureOut">
              <a:rPr lang="en-US">
                <a:solidFill>
                  <a:srgbClr val="D4D2D0"/>
                </a:solidFill>
              </a:rPr>
              <a:pPr>
                <a:defRPr/>
              </a:pPr>
              <a:t>10/6/2015</a:t>
            </a:fld>
            <a:endParaRPr lang="en-US" dirty="0">
              <a:solidFill>
                <a:srgbClr val="D4D2D0"/>
              </a:solidFill>
            </a:endParaRPr>
          </a:p>
        </p:txBody>
      </p:sp>
      <p:sp>
        <p:nvSpPr>
          <p:cNvPr id="6" name="Rectangle 25"/>
          <p:cNvSpPr>
            <a:spLocks noGrp="1"/>
          </p:cNvSpPr>
          <p:nvPr>
            <p:ph type="ftr" sz="quarter" idx="15"/>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6"/>
          </p:nvPr>
        </p:nvSpPr>
        <p:spPr/>
        <p:txBody>
          <a:bodyPr/>
          <a:lstStyle>
            <a:lvl1pPr>
              <a:defRPr/>
            </a:lvl1pPr>
          </a:lstStyle>
          <a:p>
            <a:pPr>
              <a:defRPr/>
            </a:pPr>
            <a:fld id="{077EC04E-BB58-4616-BA7E-96581A861B9E}"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40751917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body" sz="quarter" idx="16"/>
          </p:nvPr>
        </p:nvSpPr>
        <p:spPr>
          <a:xfrm>
            <a:off x="400497" y="1295400"/>
            <a:ext cx="1676400" cy="190500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086600" y="1295400"/>
            <a:ext cx="1676400" cy="190500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00497" y="3352800"/>
            <a:ext cx="1676400" cy="190500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086600" y="3352800"/>
            <a:ext cx="1676400" cy="1905000"/>
          </a:xfrm>
        </p:spPr>
        <p:txBody>
          <a:bodyPr/>
          <a:lstStyle>
            <a:lvl1pPr marL="0" marR="0" indent="0" algn="l">
              <a:buFontTx/>
              <a:buNone/>
              <a:defRPr sz="1600" baseline="0"/>
            </a:lvl1pPr>
            <a:extLst/>
          </a:lstStyle>
          <a:p>
            <a:pPr lvl="0"/>
            <a:r>
              <a:rPr lang="en-US" smtClean="0"/>
              <a:t>Click to edit Master text styles</a:t>
            </a:r>
          </a:p>
        </p:txBody>
      </p:sp>
      <p:sp>
        <p:nvSpPr>
          <p:cNvPr id="11" name="Rectangle 3"/>
          <p:cNvSpPr>
            <a:spLocks noGrp="1"/>
          </p:cNvSpPr>
          <p:nvPr>
            <p:ph type="dt" sz="half" idx="31"/>
          </p:nvPr>
        </p:nvSpPr>
        <p:spPr/>
        <p:txBody>
          <a:bodyPr/>
          <a:lstStyle>
            <a:lvl1pPr>
              <a:defRPr/>
            </a:lvl1pPr>
          </a:lstStyle>
          <a:p>
            <a:pPr>
              <a:defRPr/>
            </a:pPr>
            <a:fld id="{611D1DAF-2513-47C5-B9C9-058A903BBF84}" type="datetimeFigureOut">
              <a:rPr lang="en-US">
                <a:solidFill>
                  <a:srgbClr val="D4D2D0"/>
                </a:solidFill>
              </a:rPr>
              <a:pPr>
                <a:defRPr/>
              </a:pPr>
              <a:t>10/6/2015</a:t>
            </a:fld>
            <a:endParaRPr lang="en-US" dirty="0">
              <a:solidFill>
                <a:srgbClr val="D4D2D0"/>
              </a:solidFill>
            </a:endParaRPr>
          </a:p>
        </p:txBody>
      </p:sp>
      <p:sp>
        <p:nvSpPr>
          <p:cNvPr id="12"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15" name="Rectangle 16"/>
          <p:cNvSpPr>
            <a:spLocks noGrp="1"/>
          </p:cNvSpPr>
          <p:nvPr>
            <p:ph type="sldNum" sz="quarter" idx="33"/>
          </p:nvPr>
        </p:nvSpPr>
        <p:spPr/>
        <p:txBody>
          <a:bodyPr/>
          <a:lstStyle>
            <a:lvl1pPr>
              <a:defRPr/>
            </a:lvl1pPr>
          </a:lstStyle>
          <a:p>
            <a:pPr>
              <a:defRPr/>
            </a:pPr>
            <a:fld id="{F116A9ED-9761-4ACA-9DEF-54931B8800F4}"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52772539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1"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926821" y="61722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p:cNvSpPr>
          <p:nvPr>
            <p:ph type="body" sz="quarter" idx="22"/>
          </p:nvPr>
        </p:nvSpPr>
        <p:spPr>
          <a:xfrm>
            <a:off x="926821" y="1524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4660621" y="61722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4660621" y="1524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3"/>
          <p:cNvSpPr>
            <a:spLocks noGrp="1"/>
          </p:cNvSpPr>
          <p:nvPr>
            <p:ph type="dt" sz="half" idx="25"/>
          </p:nvPr>
        </p:nvSpPr>
        <p:spPr/>
        <p:txBody>
          <a:bodyPr/>
          <a:lstStyle>
            <a:lvl1pPr>
              <a:defRPr/>
            </a:lvl1pPr>
          </a:lstStyle>
          <a:p>
            <a:pPr>
              <a:defRPr/>
            </a:pPr>
            <a:fld id="{F93CC388-B919-4D19-A4FF-98E14F9D99FD}" type="datetimeFigureOut">
              <a:rPr lang="en-US">
                <a:solidFill>
                  <a:srgbClr val="D4D2D0"/>
                </a:solidFill>
              </a:rPr>
              <a:pPr>
                <a:defRPr/>
              </a:pPr>
              <a:t>10/6/2015</a:t>
            </a:fld>
            <a:endParaRPr lang="en-US" dirty="0">
              <a:solidFill>
                <a:srgbClr val="D4D2D0"/>
              </a:solidFill>
            </a:endParaRPr>
          </a:p>
        </p:txBody>
      </p:sp>
      <p:sp>
        <p:nvSpPr>
          <p:cNvPr id="11" name="Rectangle 25"/>
          <p:cNvSpPr>
            <a:spLocks noGrp="1"/>
          </p:cNvSpPr>
          <p:nvPr>
            <p:ph type="ftr" sz="quarter" idx="26"/>
          </p:nvPr>
        </p:nvSpPr>
        <p:spPr/>
        <p:txBody>
          <a:bodyPr/>
          <a:lstStyle>
            <a:lvl1pPr>
              <a:defRPr/>
            </a:lvl1pPr>
          </a:lstStyle>
          <a:p>
            <a:pPr>
              <a:defRPr/>
            </a:pPr>
            <a:endParaRPr lang="en-US">
              <a:solidFill>
                <a:srgbClr val="D4D2D0"/>
              </a:solidFill>
            </a:endParaRPr>
          </a:p>
        </p:txBody>
      </p:sp>
      <p:sp>
        <p:nvSpPr>
          <p:cNvPr id="12" name="Rectangle 16"/>
          <p:cNvSpPr>
            <a:spLocks noGrp="1"/>
          </p:cNvSpPr>
          <p:nvPr>
            <p:ph type="sldNum" sz="quarter" idx="27"/>
          </p:nvPr>
        </p:nvSpPr>
        <p:spPr/>
        <p:txBody>
          <a:bodyPr/>
          <a:lstStyle>
            <a:lvl1pPr>
              <a:defRPr/>
            </a:lvl1pPr>
          </a:lstStyle>
          <a:p>
            <a:pPr>
              <a:defRPr/>
            </a:pPr>
            <a:fld id="{907F7802-F538-4DBB-BBA8-7516B371D3C1}"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06073961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1"/>
          </p:nvPr>
        </p:nvSpPr>
        <p:spPr>
          <a:xfrm>
            <a:off x="45466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30"/>
          </p:nvPr>
        </p:nvSpPr>
        <p:spPr>
          <a:xfrm>
            <a:off x="234906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p:cNvSpPr>
          <p:nvPr>
            <p:ph type="pic" sz="quarter" idx="32"/>
          </p:nvPr>
        </p:nvSpPr>
        <p:spPr>
          <a:xfrm>
            <a:off x="6740166"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4" name="Rectangle 7"/>
          <p:cNvSpPr>
            <a:spLocks noGrp="1"/>
          </p:cNvSpPr>
          <p:nvPr>
            <p:ph type="body" sz="quarter" idx="29"/>
          </p:nvPr>
        </p:nvSpPr>
        <p:spPr>
          <a:xfrm>
            <a:off x="152400" y="4495800"/>
            <a:ext cx="8763000" cy="1905000"/>
          </a:xfrm>
        </p:spPr>
        <p:txBody>
          <a:bodyPr/>
          <a:lstStyle>
            <a:lvl1pPr marL="0" marR="0" indent="0" algn="l">
              <a:buFontTx/>
              <a:buNone/>
              <a:defRPr sz="2400" baseline="0"/>
            </a:lvl1pPr>
            <a:extLst/>
          </a:lstStyle>
          <a:p>
            <a:pPr lvl="0"/>
            <a:r>
              <a:rPr lang="en-US" smtClean="0"/>
              <a:t>Click to edit Master text styles</a:t>
            </a:r>
          </a:p>
        </p:txBody>
      </p:sp>
      <p:sp>
        <p:nvSpPr>
          <p:cNvPr id="8" name="Rectangle 3"/>
          <p:cNvSpPr>
            <a:spLocks noGrp="1"/>
          </p:cNvSpPr>
          <p:nvPr>
            <p:ph type="dt" sz="half" idx="33"/>
          </p:nvPr>
        </p:nvSpPr>
        <p:spPr/>
        <p:txBody>
          <a:bodyPr/>
          <a:lstStyle>
            <a:lvl1pPr>
              <a:defRPr/>
            </a:lvl1pPr>
          </a:lstStyle>
          <a:p>
            <a:pPr>
              <a:defRPr/>
            </a:pPr>
            <a:fld id="{22B94B53-E462-4419-8C83-E19E6A3429B6}" type="datetimeFigureOut">
              <a:rPr lang="en-US">
                <a:solidFill>
                  <a:srgbClr val="D4D2D0"/>
                </a:solidFill>
              </a:rPr>
              <a:pPr>
                <a:defRPr/>
              </a:pPr>
              <a:t>10/6/2015</a:t>
            </a:fld>
            <a:endParaRPr lang="en-US" dirty="0">
              <a:solidFill>
                <a:srgbClr val="D4D2D0"/>
              </a:solidFill>
            </a:endParaRPr>
          </a:p>
        </p:txBody>
      </p:sp>
      <p:sp>
        <p:nvSpPr>
          <p:cNvPr id="9" name="Rectangle 25"/>
          <p:cNvSpPr>
            <a:spLocks noGrp="1"/>
          </p:cNvSpPr>
          <p:nvPr>
            <p:ph type="ftr" sz="quarter" idx="34"/>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35"/>
          </p:nvPr>
        </p:nvSpPr>
        <p:spPr/>
        <p:txBody>
          <a:bodyPr/>
          <a:lstStyle>
            <a:lvl1pPr>
              <a:defRPr/>
            </a:lvl1pPr>
          </a:lstStyle>
          <a:p>
            <a:pPr>
              <a:defRPr/>
            </a:pPr>
            <a:fld id="{450B56BA-0790-4F9C-956E-64D255D13BD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17769362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4"/>
          </p:nvPr>
        </p:nvSpPr>
        <p:spPr/>
        <p:txBody>
          <a:bodyPr/>
          <a:lstStyle>
            <a:lvl1pPr>
              <a:defRPr/>
            </a:lvl1pPr>
          </a:lstStyle>
          <a:p>
            <a:pPr>
              <a:defRPr/>
            </a:pPr>
            <a:fld id="{F1557105-17D5-4A8D-A629-66732F12FBAE}" type="datetimeFigureOut">
              <a:rPr lang="en-US">
                <a:solidFill>
                  <a:srgbClr val="D4D2D0"/>
                </a:solidFill>
              </a:rPr>
              <a:pPr>
                <a:defRPr/>
              </a:pPr>
              <a:t>10/6/2015</a:t>
            </a:fld>
            <a:endParaRPr lang="en-US" dirty="0">
              <a:solidFill>
                <a:srgbClr val="D4D2D0"/>
              </a:solidFill>
            </a:endParaRPr>
          </a:p>
        </p:txBody>
      </p:sp>
      <p:sp>
        <p:nvSpPr>
          <p:cNvPr id="8" name="Rectangle 25"/>
          <p:cNvSpPr>
            <a:spLocks noGrp="1"/>
          </p:cNvSpPr>
          <p:nvPr>
            <p:ph type="ftr" sz="quarter" idx="25"/>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26"/>
          </p:nvPr>
        </p:nvSpPr>
        <p:spPr/>
        <p:txBody>
          <a:bodyPr/>
          <a:lstStyle>
            <a:lvl1pPr>
              <a:defRPr/>
            </a:lvl1pPr>
          </a:lstStyle>
          <a:p>
            <a:pPr>
              <a:defRPr/>
            </a:pPr>
            <a:fld id="{43FF74C5-B58F-4925-9E85-93ABB78E49E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11141676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9"/>
          </p:nvPr>
        </p:nvSpPr>
        <p:spPr/>
        <p:txBody>
          <a:bodyPr/>
          <a:lstStyle>
            <a:lvl1pPr>
              <a:defRPr/>
            </a:lvl1pPr>
          </a:lstStyle>
          <a:p>
            <a:pPr>
              <a:defRPr/>
            </a:pPr>
            <a:fld id="{46A863A6-106F-4BD1-8C1B-0B1E5821997A}" type="datetimeFigureOut">
              <a:rPr lang="en-US">
                <a:solidFill>
                  <a:srgbClr val="D4D2D0"/>
                </a:solidFill>
              </a:rPr>
              <a:pPr>
                <a:defRPr/>
              </a:pPr>
              <a:t>10/6/2015</a:t>
            </a:fld>
            <a:endParaRPr lang="en-US" dirty="0">
              <a:solidFill>
                <a:srgbClr val="D4D2D0"/>
              </a:solidFill>
            </a:endParaRPr>
          </a:p>
        </p:txBody>
      </p:sp>
      <p:sp>
        <p:nvSpPr>
          <p:cNvPr id="8" name="Rectangle 25"/>
          <p:cNvSpPr>
            <a:spLocks noGrp="1"/>
          </p:cNvSpPr>
          <p:nvPr>
            <p:ph type="ftr" sz="quarter" idx="30"/>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31"/>
          </p:nvPr>
        </p:nvSpPr>
        <p:spPr/>
        <p:txBody>
          <a:bodyPr/>
          <a:lstStyle>
            <a:lvl1pPr>
              <a:defRPr/>
            </a:lvl1pPr>
          </a:lstStyle>
          <a:p>
            <a:pPr>
              <a:defRPr/>
            </a:pPr>
            <a:fld id="{B65C2906-4C33-418D-BCD9-0450ADE7B144}"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94028500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8"/>
          </p:nvPr>
        </p:nvSpPr>
        <p:spPr>
          <a:xfrm>
            <a:off x="60747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31"/>
          </p:nvPr>
        </p:nvSpPr>
        <p:spPr/>
        <p:txBody>
          <a:bodyPr/>
          <a:lstStyle>
            <a:lvl1pPr>
              <a:defRPr/>
            </a:lvl1pPr>
          </a:lstStyle>
          <a:p>
            <a:pPr>
              <a:defRPr/>
            </a:pPr>
            <a:fld id="{ED53C4A7-4401-4E9E-9ED2-241D25402EFA}" type="datetimeFigureOut">
              <a:rPr lang="en-US">
                <a:solidFill>
                  <a:srgbClr val="D4D2D0"/>
                </a:solidFill>
              </a:rPr>
              <a:pPr>
                <a:defRPr/>
              </a:pPr>
              <a:t>10/6/2015</a:t>
            </a:fld>
            <a:endParaRPr lang="en-US" dirty="0">
              <a:solidFill>
                <a:srgbClr val="D4D2D0"/>
              </a:solidFill>
            </a:endParaRPr>
          </a:p>
        </p:txBody>
      </p:sp>
      <p:sp>
        <p:nvSpPr>
          <p:cNvPr id="8"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33"/>
          </p:nvPr>
        </p:nvSpPr>
        <p:spPr/>
        <p:txBody>
          <a:bodyPr/>
          <a:lstStyle>
            <a:lvl1pPr>
              <a:defRPr/>
            </a:lvl1pPr>
          </a:lstStyle>
          <a:p>
            <a:pPr>
              <a:defRPr/>
            </a:pPr>
            <a:fld id="{3BDE3A65-027B-431D-8363-92FDB555D3FB}"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117991290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3"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4876800"/>
            <a:ext cx="320040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16"/>
          </p:nvPr>
        </p:nvSpPr>
        <p:spPr/>
        <p:txBody>
          <a:bodyPr/>
          <a:lstStyle>
            <a:lvl1pPr>
              <a:defRPr/>
            </a:lvl1pPr>
          </a:lstStyle>
          <a:p>
            <a:pPr>
              <a:defRPr/>
            </a:pPr>
            <a:fld id="{2B3D89F0-5F1D-4F2B-9FD4-625E014BA1E1}" type="datetimeFigureOut">
              <a:rPr lang="en-US">
                <a:solidFill>
                  <a:srgbClr val="D4D2D0"/>
                </a:solidFill>
              </a:rPr>
              <a:pPr>
                <a:defRPr/>
              </a:pPr>
              <a:t>10/6/2015</a:t>
            </a:fld>
            <a:endParaRPr lang="en-US" dirty="0">
              <a:solidFill>
                <a:srgbClr val="D4D2D0"/>
              </a:solidFill>
            </a:endParaRPr>
          </a:p>
        </p:txBody>
      </p:sp>
      <p:sp>
        <p:nvSpPr>
          <p:cNvPr id="6"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8"/>
          </p:nvPr>
        </p:nvSpPr>
        <p:spPr/>
        <p:txBody>
          <a:bodyPr/>
          <a:lstStyle>
            <a:lvl1pPr>
              <a:defRPr/>
            </a:lvl1pPr>
          </a:lstStyle>
          <a:p>
            <a:pPr>
              <a:defRPr/>
            </a:pPr>
            <a:fld id="{052CA4F1-57B1-4885-95E7-7F154AF8C4B8}"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414220755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3"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0"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4648200"/>
            <a:ext cx="320040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143000" y="4648200"/>
            <a:ext cx="320040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9" name="Rectangle 3"/>
          <p:cNvSpPr>
            <a:spLocks noGrp="1"/>
          </p:cNvSpPr>
          <p:nvPr>
            <p:ph type="dt" sz="half" idx="17"/>
          </p:nvPr>
        </p:nvSpPr>
        <p:spPr/>
        <p:txBody>
          <a:bodyPr/>
          <a:lstStyle>
            <a:lvl1pPr>
              <a:defRPr/>
            </a:lvl1pPr>
          </a:lstStyle>
          <a:p>
            <a:pPr>
              <a:defRPr/>
            </a:pPr>
            <a:fld id="{FC508350-9E3F-4C1A-9812-95A4D0516FBB}" type="datetimeFigureOut">
              <a:rPr lang="en-US">
                <a:solidFill>
                  <a:srgbClr val="D4D2D0"/>
                </a:solidFill>
              </a:rPr>
              <a:pPr>
                <a:defRPr/>
              </a:pPr>
              <a:t>10/6/2015</a:t>
            </a:fld>
            <a:endParaRPr lang="en-US" dirty="0">
              <a:solidFill>
                <a:srgbClr val="D4D2D0"/>
              </a:solidFill>
            </a:endParaRPr>
          </a:p>
        </p:txBody>
      </p:sp>
      <p:sp>
        <p:nvSpPr>
          <p:cNvPr id="10" name="Rectangle 25"/>
          <p:cNvSpPr>
            <a:spLocks noGrp="1"/>
          </p:cNvSpPr>
          <p:nvPr>
            <p:ph type="ftr" sz="quarter" idx="18"/>
          </p:nvPr>
        </p:nvSpPr>
        <p:spPr/>
        <p:txBody>
          <a:bodyPr/>
          <a:lstStyle>
            <a:lvl1pPr>
              <a:defRPr/>
            </a:lvl1pPr>
          </a:lstStyle>
          <a:p>
            <a:pPr>
              <a:defRPr/>
            </a:pPr>
            <a:endParaRPr lang="en-US">
              <a:solidFill>
                <a:srgbClr val="D4D2D0"/>
              </a:solidFill>
            </a:endParaRPr>
          </a:p>
        </p:txBody>
      </p:sp>
      <p:sp>
        <p:nvSpPr>
          <p:cNvPr id="11" name="Rectangle 16"/>
          <p:cNvSpPr>
            <a:spLocks noGrp="1"/>
          </p:cNvSpPr>
          <p:nvPr>
            <p:ph type="sldNum" sz="quarter" idx="19"/>
          </p:nvPr>
        </p:nvSpPr>
        <p:spPr/>
        <p:txBody>
          <a:bodyPr/>
          <a:lstStyle>
            <a:lvl1pPr>
              <a:defRPr/>
            </a:lvl1pPr>
          </a:lstStyle>
          <a:p>
            <a:pPr>
              <a:defRPr/>
            </a:pPr>
            <a:fld id="{8B4F1222-E5AB-4929-A844-76DF56AF705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26618378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5"/>
          <p:cNvSpPr>
            <a:spLocks noGrp="1"/>
          </p:cNvSpPr>
          <p:nvPr>
            <p:ph type="body" sz="quarter" idx="11"/>
          </p:nvPr>
        </p:nvSpPr>
        <p:spPr>
          <a:xfrm>
            <a:off x="914400" y="6019800"/>
            <a:ext cx="7467600" cy="38100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lstStyle>
          <a:p>
            <a:pPr>
              <a:defRPr/>
            </a:pPr>
            <a:fld id="{49B3E7AD-1D69-492D-BBEB-F88B06DD41A2}" type="datetimeFigureOut">
              <a:rPr lang="en-US">
                <a:solidFill>
                  <a:srgbClr val="D4D2D0"/>
                </a:solidFill>
              </a:rPr>
              <a:pPr>
                <a:defRPr/>
              </a:pPr>
              <a:t>10/6/2015</a:t>
            </a:fld>
            <a:endParaRPr lang="en-US" dirty="0">
              <a:solidFill>
                <a:srgbClr val="D4D2D0"/>
              </a:solidFill>
            </a:endParaRPr>
          </a:p>
        </p:txBody>
      </p:sp>
      <p:sp>
        <p:nvSpPr>
          <p:cNvPr id="6" name="Rectangle 25"/>
          <p:cNvSpPr>
            <a:spLocks noGrp="1"/>
          </p:cNvSpPr>
          <p:nvPr>
            <p:ph type="ftr" sz="quarter" idx="13"/>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4"/>
          </p:nvPr>
        </p:nvSpPr>
        <p:spPr/>
        <p:txBody>
          <a:bodyPr/>
          <a:lstStyle>
            <a:lvl1pPr>
              <a:defRPr/>
            </a:lvl1pPr>
          </a:lstStyle>
          <a:p>
            <a:pPr>
              <a:defRPr/>
            </a:pPr>
            <a:fld id="{CF38B170-5FBF-4DAC-A4C7-EE5BB9A12676}"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45393241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4876800"/>
            <a:ext cx="8229600" cy="14478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31"/>
          </p:nvPr>
        </p:nvSpPr>
        <p:spPr/>
        <p:txBody>
          <a:bodyPr/>
          <a:lstStyle>
            <a:lvl1pPr>
              <a:defRPr/>
            </a:lvl1pPr>
          </a:lstStyle>
          <a:p>
            <a:pPr>
              <a:defRPr/>
            </a:pPr>
            <a:fld id="{1C122EA3-DE4A-479A-BDDB-1732BD651613}" type="datetimeFigureOut">
              <a:rPr lang="en-US">
                <a:solidFill>
                  <a:srgbClr val="D4D2D0"/>
                </a:solidFill>
              </a:rPr>
              <a:pPr>
                <a:defRPr/>
              </a:pPr>
              <a:t>10/6/2015</a:t>
            </a:fld>
            <a:endParaRPr lang="en-US" dirty="0">
              <a:solidFill>
                <a:srgbClr val="D4D2D0"/>
              </a:solidFill>
            </a:endParaRPr>
          </a:p>
        </p:txBody>
      </p:sp>
      <p:sp>
        <p:nvSpPr>
          <p:cNvPr id="6"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7" name="Rectangle 16"/>
          <p:cNvSpPr>
            <a:spLocks noGrp="1"/>
          </p:cNvSpPr>
          <p:nvPr>
            <p:ph type="sldNum" sz="quarter" idx="33"/>
          </p:nvPr>
        </p:nvSpPr>
        <p:spPr/>
        <p:txBody>
          <a:bodyPr/>
          <a:lstStyle>
            <a:lvl1pPr>
              <a:defRPr/>
            </a:lvl1pPr>
          </a:lstStyle>
          <a:p>
            <a:pPr>
              <a:defRPr/>
            </a:pPr>
            <a:fld id="{86BBD229-2B56-4588-916A-ADC04B4987D3}"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2829389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3"/>
          <p:cNvSpPr>
            <a:spLocks noGrp="1"/>
          </p:cNvSpPr>
          <p:nvPr>
            <p:ph type="dt" sz="half" idx="10"/>
          </p:nvPr>
        </p:nvSpPr>
        <p:spPr/>
        <p:txBody>
          <a:bodyPr/>
          <a:lstStyle>
            <a:lvl1pPr>
              <a:defRPr/>
            </a:lvl1pPr>
          </a:lstStyle>
          <a:p>
            <a:pPr>
              <a:defRPr/>
            </a:pPr>
            <a:fld id="{C5445AF7-7E77-461F-B4DA-8F7A1DB8B7C1}" type="datetimeFigureOut">
              <a:rPr lang="en-US">
                <a:solidFill>
                  <a:srgbClr val="D4D2D0"/>
                </a:solidFill>
              </a:rPr>
              <a:pPr>
                <a:defRPr/>
              </a:pPr>
              <a:t>10/6/2015</a:t>
            </a:fld>
            <a:endParaRPr lang="en-US" dirty="0">
              <a:solidFill>
                <a:srgbClr val="D4D2D0"/>
              </a:solidFill>
            </a:endParaRPr>
          </a:p>
        </p:txBody>
      </p:sp>
      <p:sp>
        <p:nvSpPr>
          <p:cNvPr id="5" name="Rectangle 25"/>
          <p:cNvSpPr>
            <a:spLocks noGrp="1"/>
          </p:cNvSpPr>
          <p:nvPr>
            <p:ph type="ftr" sz="quarter" idx="11"/>
          </p:nvPr>
        </p:nvSpPr>
        <p:spPr/>
        <p:txBody>
          <a:bodyPr/>
          <a:lstStyle>
            <a:lvl1pPr>
              <a:defRPr/>
            </a:lvl1pPr>
          </a:lstStyle>
          <a:p>
            <a:pPr>
              <a:defRPr/>
            </a:pPr>
            <a:endParaRPr lang="en-US">
              <a:solidFill>
                <a:srgbClr val="D4D2D0"/>
              </a:solidFill>
            </a:endParaRPr>
          </a:p>
        </p:txBody>
      </p:sp>
      <p:sp>
        <p:nvSpPr>
          <p:cNvPr id="6" name="Rectangle 16"/>
          <p:cNvSpPr>
            <a:spLocks noGrp="1"/>
          </p:cNvSpPr>
          <p:nvPr>
            <p:ph type="sldNum" sz="quarter" idx="12"/>
          </p:nvPr>
        </p:nvSpPr>
        <p:spPr/>
        <p:txBody>
          <a:bodyPr/>
          <a:lstStyle>
            <a:lvl1pPr>
              <a:defRPr/>
            </a:lvl1pPr>
          </a:lstStyle>
          <a:p>
            <a:pPr>
              <a:defRPr/>
            </a:pPr>
            <a:fld id="{DE7ED6F3-0632-4000-B059-86CB4B48134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406162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5824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a:solidFill>
                <a:prstClr val="white"/>
              </a:solidFill>
            </a:endParaRPr>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fld id="{57705084-A525-452C-AD71-6DB6262416A5}" type="datetime1">
              <a:rPr lang="en-US" smtClean="0">
                <a:solidFill>
                  <a:srgbClr val="D4D2D0"/>
                </a:solidFill>
              </a:rPr>
              <a:pPr/>
              <a:t>10/6/2015</a:t>
            </a:fld>
            <a:endParaRPr lang="en-US">
              <a:solidFill>
                <a:srgbClr val="D4D2D0"/>
              </a:solidFill>
            </a:endParaRPr>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endParaRPr lang="en-US">
              <a:solidFill>
                <a:srgbClr val="D4D2D0"/>
              </a:solidFill>
            </a:endParaRPr>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47167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B0059696-53E4-4D3B-B8AE-69EC09D36356}" type="datetime1">
              <a:rPr lang="en-US">
                <a:solidFill>
                  <a:srgbClr val="D4D2D0"/>
                </a:solidFill>
              </a:rPr>
              <a:pPr/>
              <a:t>10/6/2015</a:t>
            </a:fld>
            <a:endParaRPr lang="en-US">
              <a:solidFill>
                <a:srgbClr val="D4D2D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D4D2D0"/>
              </a:solidFill>
            </a:endParaRPr>
          </a:p>
        </p:txBody>
      </p:sp>
      <p:sp>
        <p:nvSpPr>
          <p:cNvPr id="5" name="Rectangle 6"/>
          <p:cNvSpPr>
            <a:spLocks noGrp="1" noChangeArrowheads="1"/>
          </p:cNvSpPr>
          <p:nvPr>
            <p:ph type="sldNum" sz="quarter" idx="12"/>
          </p:nvPr>
        </p:nvSpPr>
        <p:spPr>
          <a:ln/>
        </p:spPr>
        <p:txBody>
          <a:bodyPr/>
          <a:lstStyle>
            <a:lvl1pPr>
              <a:defRPr/>
            </a:lvl1pPr>
          </a:lstStyle>
          <a:p>
            <a:fld id="{F7788853-0C1A-4D30-B090-E6B234A2D9A9}" type="slidenum">
              <a:rPr lang="en-US">
                <a:solidFill>
                  <a:srgbClr val="D4D2D0"/>
                </a:solidFill>
              </a:rPr>
              <a:pPr/>
              <a:t>‹#›</a:t>
            </a:fld>
            <a:endParaRPr lang="en-US">
              <a:solidFill>
                <a:srgbClr val="D4D2D0"/>
              </a:solidFill>
            </a:endParaRPr>
          </a:p>
        </p:txBody>
      </p:sp>
    </p:spTree>
    <p:extLst>
      <p:ext uri="{BB962C8B-B14F-4D97-AF65-F5344CB8AC3E}">
        <p14:creationId xmlns:p14="http://schemas.microsoft.com/office/powerpoint/2010/main" val="4003448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D4D2D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D4D2D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4885DD-41A4-4481-8616-3368FAB7AB71}" type="slidenum">
              <a:rPr lang="en-US">
                <a:solidFill>
                  <a:srgbClr val="D4D2D0"/>
                </a:solidFill>
              </a:rPr>
              <a:pPr>
                <a:defRPr/>
              </a:pPr>
              <a:t>‹#›</a:t>
            </a:fld>
            <a:endParaRPr lang="en-US">
              <a:solidFill>
                <a:srgbClr val="D4D2D0"/>
              </a:solidFill>
            </a:endParaRPr>
          </a:p>
        </p:txBody>
      </p:sp>
    </p:spTree>
    <p:extLst>
      <p:ext uri="{BB962C8B-B14F-4D97-AF65-F5344CB8AC3E}">
        <p14:creationId xmlns:p14="http://schemas.microsoft.com/office/powerpoint/2010/main" val="14269479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BB76B1-3DAF-4000-829A-015A107FD8CA}" type="slidenum">
              <a:rPr lang="en-US"/>
              <a:pPr>
                <a:defRPr/>
              </a:pPr>
              <a:t>‹#›</a:t>
            </a:fld>
            <a:endParaRPr lang="en-US"/>
          </a:p>
        </p:txBody>
      </p:sp>
    </p:spTree>
    <p:extLst>
      <p:ext uri="{BB962C8B-B14F-4D97-AF65-F5344CB8AC3E}">
        <p14:creationId xmlns:p14="http://schemas.microsoft.com/office/powerpoint/2010/main" val="733072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58FBEAA-D25F-4CFC-AE96-F6675908286F}" type="slidenum">
              <a:rPr lang="en-US"/>
              <a:pPr>
                <a:defRPr/>
              </a:pPr>
              <a:t>‹#›</a:t>
            </a:fld>
            <a:endParaRPr lang="en-US"/>
          </a:p>
        </p:txBody>
      </p:sp>
    </p:spTree>
    <p:extLst>
      <p:ext uri="{BB962C8B-B14F-4D97-AF65-F5344CB8AC3E}">
        <p14:creationId xmlns:p14="http://schemas.microsoft.com/office/powerpoint/2010/main" val="13318295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959446-8D65-4407-A9E5-05EDFB0A68BF}" type="slidenum">
              <a:rPr lang="en-US"/>
              <a:pPr>
                <a:defRPr/>
              </a:pPr>
              <a:t>‹#›</a:t>
            </a:fld>
            <a:endParaRPr lang="en-US"/>
          </a:p>
        </p:txBody>
      </p:sp>
    </p:spTree>
    <p:extLst>
      <p:ext uri="{BB962C8B-B14F-4D97-AF65-F5344CB8AC3E}">
        <p14:creationId xmlns:p14="http://schemas.microsoft.com/office/powerpoint/2010/main" val="11292982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a:xfrm>
            <a:off x="454025" y="5181600"/>
            <a:ext cx="8229600" cy="1143000"/>
          </a:xfrm>
          <a:prstGeom prst="rect">
            <a:avLst/>
          </a:prstGeom>
        </p:spPr>
        <p:txBody>
          <a:bodyPr anchor="ctr">
            <a:normAutofit/>
          </a:bodyPr>
          <a:lstStyle>
            <a:extLst/>
          </a:lstStyle>
          <a:p>
            <a:pPr algn="ctr">
              <a:spcBef>
                <a:spcPct val="0"/>
              </a:spcBef>
              <a:defRPr/>
            </a:pPr>
            <a:endParaRPr lang="en-US" sz="3200" i="1" kern="0" dirty="0">
              <a:solidFill>
                <a:prstClr val="white"/>
              </a:solidFill>
              <a:ea typeface="+mj-ea"/>
              <a:cs typeface="+mj-cs"/>
            </a:endParaRPr>
          </a:p>
        </p:txBody>
      </p:sp>
      <p:sp>
        <p:nvSpPr>
          <p:cNvPr id="6" name="Rectangle 5"/>
          <p:cNvSpPr/>
          <p:nvPr userDrawn="1"/>
        </p:nvSpPr>
        <p:spPr>
          <a:xfrm>
            <a:off x="176215" y="187329"/>
            <a:ext cx="8763000" cy="6213475"/>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7"/>
          <p:cNvSpPr>
            <a:spLocks noGrp="1"/>
          </p:cNvSpPr>
          <p:nvPr>
            <p:ph type="title"/>
          </p:nvPr>
        </p:nvSpPr>
        <p:spPr>
          <a:xfrm>
            <a:off x="228603" y="3962400"/>
            <a:ext cx="8298485" cy="10668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133600" y="5133975"/>
            <a:ext cx="6386946" cy="12192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7" name="Rectangle 6"/>
          <p:cNvSpPr>
            <a:spLocks noGrp="1"/>
          </p:cNvSpPr>
          <p:nvPr>
            <p:ph type="dt" sz="half" idx="12"/>
          </p:nvPr>
        </p:nvSpPr>
        <p:spPr/>
        <p:txBody>
          <a:bodyPr/>
          <a:lstStyle>
            <a:lvl1pPr>
              <a:defRPr/>
            </a:lvl1pPr>
            <a:extLst/>
          </a:lstStyle>
          <a:p>
            <a:pPr>
              <a:defRPr/>
            </a:pPr>
            <a:fld id="{30D8881D-5257-4C5C-AA27-6CEE405214BA}" type="datetimeFigureOut">
              <a:rPr lang="en-US">
                <a:solidFill>
                  <a:srgbClr val="D4D2D0"/>
                </a:solidFill>
              </a:rPr>
              <a:pPr>
                <a:defRPr/>
              </a:pPr>
              <a:t>10/6/2015</a:t>
            </a:fld>
            <a:endParaRPr lang="en-US" dirty="0">
              <a:solidFill>
                <a:srgbClr val="D4D2D0"/>
              </a:solidFill>
            </a:endParaRPr>
          </a:p>
        </p:txBody>
      </p:sp>
      <p:sp>
        <p:nvSpPr>
          <p:cNvPr id="8" name="Rectangle 7"/>
          <p:cNvSpPr>
            <a:spLocks noGrp="1"/>
          </p:cNvSpPr>
          <p:nvPr>
            <p:ph type="sldNum" sz="quarter" idx="13"/>
          </p:nvPr>
        </p:nvSpPr>
        <p:spPr/>
        <p:txBody>
          <a:bodyPr/>
          <a:lstStyle>
            <a:lvl1pPr>
              <a:defRPr/>
            </a:lvl1pPr>
            <a:extLst/>
          </a:lstStyle>
          <a:p>
            <a:pPr>
              <a:defRPr/>
            </a:pPr>
            <a:fld id="{49D70B7B-0E5D-4A8D-B1B2-31B6222E05F1}" type="slidenum">
              <a:rPr lang="en-US">
                <a:solidFill>
                  <a:srgbClr val="D4D2D0"/>
                </a:solidFill>
              </a:rPr>
              <a:pPr>
                <a:defRPr/>
              </a:pPr>
              <a:t>‹#›</a:t>
            </a:fld>
            <a:endParaRPr lang="en-US" dirty="0">
              <a:solidFill>
                <a:srgbClr val="D4D2D0"/>
              </a:solidFill>
            </a:endParaRPr>
          </a:p>
        </p:txBody>
      </p:sp>
      <p:sp>
        <p:nvSpPr>
          <p:cNvPr id="10" name="Rectangle 9"/>
          <p:cNvSpPr>
            <a:spLocks noGrp="1"/>
          </p:cNvSpPr>
          <p:nvPr>
            <p:ph type="ftr" sz="quarter" idx="14"/>
          </p:nvPr>
        </p:nvSpPr>
        <p:spPr/>
        <p:txBody>
          <a:bodyPr/>
          <a:lstStyle>
            <a:lvl1pPr>
              <a:defRPr/>
            </a:lvl1pPr>
            <a:extLst/>
          </a:lstStyle>
          <a:p>
            <a:pPr>
              <a:defRPr/>
            </a:pPr>
            <a:endParaRPr lang="en-US">
              <a:solidFill>
                <a:srgbClr val="D4D2D0"/>
              </a:solidFill>
            </a:endParaRPr>
          </a:p>
        </p:txBody>
      </p:sp>
    </p:spTree>
    <p:extLst>
      <p:ext uri="{BB962C8B-B14F-4D97-AF65-F5344CB8AC3E}">
        <p14:creationId xmlns:p14="http://schemas.microsoft.com/office/powerpoint/2010/main" val="141399608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3" name="Rectangle 6"/>
          <p:cNvSpPr>
            <a:spLocks noGrp="1"/>
          </p:cNvSpPr>
          <p:nvPr>
            <p:ph type="body" sz="quarter" idx="11"/>
          </p:nvPr>
        </p:nvSpPr>
        <p:spPr>
          <a:xfrm>
            <a:off x="5257800" y="3048000"/>
            <a:ext cx="350520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lstStyle>
          <a:p>
            <a:pPr>
              <a:defRPr/>
            </a:pPr>
            <a:fld id="{ADA4FFB2-9068-4530-8C09-2EB1E7252EA5}" type="datetimeFigureOut">
              <a:rPr lang="en-US">
                <a:solidFill>
                  <a:srgbClr val="D4D2D0"/>
                </a:solidFill>
              </a:rPr>
              <a:pPr>
                <a:defRPr/>
              </a:pPr>
              <a:t>10/6/2015</a:t>
            </a:fld>
            <a:endParaRPr lang="en-US" dirty="0">
              <a:solidFill>
                <a:srgbClr val="D4D2D0"/>
              </a:solidFill>
            </a:endParaRPr>
          </a:p>
        </p:txBody>
      </p:sp>
      <p:sp>
        <p:nvSpPr>
          <p:cNvPr id="5" name="Rectangle 25"/>
          <p:cNvSpPr>
            <a:spLocks noGrp="1"/>
          </p:cNvSpPr>
          <p:nvPr>
            <p:ph type="ftr" sz="quarter" idx="13"/>
          </p:nvPr>
        </p:nvSpPr>
        <p:spPr/>
        <p:txBody>
          <a:bodyPr/>
          <a:lstStyle>
            <a:lvl1pPr>
              <a:defRPr/>
            </a:lvl1pPr>
          </a:lstStyle>
          <a:p>
            <a:pPr>
              <a:defRPr/>
            </a:pPr>
            <a:endParaRPr lang="en-US">
              <a:solidFill>
                <a:srgbClr val="D4D2D0"/>
              </a:solidFill>
            </a:endParaRPr>
          </a:p>
        </p:txBody>
      </p:sp>
      <p:sp>
        <p:nvSpPr>
          <p:cNvPr id="6" name="Rectangle 16"/>
          <p:cNvSpPr>
            <a:spLocks noGrp="1"/>
          </p:cNvSpPr>
          <p:nvPr>
            <p:ph type="sldNum" sz="quarter" idx="14"/>
          </p:nvPr>
        </p:nvSpPr>
        <p:spPr/>
        <p:txBody>
          <a:bodyPr/>
          <a:lstStyle>
            <a:lvl1pPr>
              <a:defRPr/>
            </a:lvl1pPr>
          </a:lstStyle>
          <a:p>
            <a:pPr>
              <a:defRPr/>
            </a:pPr>
            <a:fld id="{0B29C0E1-E39D-4EAC-93C7-0DD2E7DAC49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115940073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5"/>
          <p:cNvSpPr>
            <a:spLocks noGrp="1"/>
          </p:cNvSpPr>
          <p:nvPr>
            <p:ph type="body" sz="quarter" idx="11"/>
          </p:nvPr>
        </p:nvSpPr>
        <p:spPr>
          <a:xfrm>
            <a:off x="914400" y="6019800"/>
            <a:ext cx="7467600" cy="38100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lstStyle>
          <a:p>
            <a:pPr>
              <a:defRPr/>
            </a:pPr>
            <a:fld id="{49B3E7AD-1D69-492D-BBEB-F88B06DD41A2}" type="datetimeFigureOut">
              <a:rPr lang="en-US">
                <a:solidFill>
                  <a:srgbClr val="D4D2D0"/>
                </a:solidFill>
              </a:rPr>
              <a:pPr>
                <a:defRPr/>
              </a:pPr>
              <a:t>10/6/2015</a:t>
            </a:fld>
            <a:endParaRPr lang="en-US" dirty="0">
              <a:solidFill>
                <a:srgbClr val="D4D2D0"/>
              </a:solidFill>
            </a:endParaRPr>
          </a:p>
        </p:txBody>
      </p:sp>
      <p:sp>
        <p:nvSpPr>
          <p:cNvPr id="6" name="Rectangle 25"/>
          <p:cNvSpPr>
            <a:spLocks noGrp="1"/>
          </p:cNvSpPr>
          <p:nvPr>
            <p:ph type="ftr" sz="quarter" idx="13"/>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4"/>
          </p:nvPr>
        </p:nvSpPr>
        <p:spPr/>
        <p:txBody>
          <a:bodyPr/>
          <a:lstStyle>
            <a:lvl1pPr>
              <a:defRPr/>
            </a:lvl1pPr>
          </a:lstStyle>
          <a:p>
            <a:pPr>
              <a:defRPr/>
            </a:pPr>
            <a:fld id="{CF38B170-5FBF-4DAC-A4C7-EE5BB9A12676}"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82322468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7"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3" name="Rectangle 6"/>
          <p:cNvSpPr>
            <a:spLocks noGrp="1"/>
          </p:cNvSpPr>
          <p:nvPr>
            <p:ph type="body" sz="quarter" idx="11"/>
          </p:nvPr>
        </p:nvSpPr>
        <p:spPr>
          <a:xfrm>
            <a:off x="5257800" y="3048000"/>
            <a:ext cx="350520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lstStyle>
          <a:p>
            <a:pPr>
              <a:defRPr/>
            </a:pPr>
            <a:fld id="{ADA4FFB2-9068-4530-8C09-2EB1E7252EA5}" type="datetimeFigureOut">
              <a:rPr lang="en-US">
                <a:solidFill>
                  <a:srgbClr val="D4D2D0"/>
                </a:solidFill>
              </a:rPr>
              <a:pPr>
                <a:defRPr/>
              </a:pPr>
              <a:t>10/6/2015</a:t>
            </a:fld>
            <a:endParaRPr lang="en-US" dirty="0">
              <a:solidFill>
                <a:srgbClr val="D4D2D0"/>
              </a:solidFill>
            </a:endParaRPr>
          </a:p>
        </p:txBody>
      </p:sp>
      <p:sp>
        <p:nvSpPr>
          <p:cNvPr id="5" name="Rectangle 25"/>
          <p:cNvSpPr>
            <a:spLocks noGrp="1"/>
          </p:cNvSpPr>
          <p:nvPr>
            <p:ph type="ftr" sz="quarter" idx="13"/>
          </p:nvPr>
        </p:nvSpPr>
        <p:spPr/>
        <p:txBody>
          <a:bodyPr/>
          <a:lstStyle>
            <a:lvl1pPr>
              <a:defRPr/>
            </a:lvl1pPr>
          </a:lstStyle>
          <a:p>
            <a:pPr>
              <a:defRPr/>
            </a:pPr>
            <a:endParaRPr lang="en-US">
              <a:solidFill>
                <a:srgbClr val="D4D2D0"/>
              </a:solidFill>
            </a:endParaRPr>
          </a:p>
        </p:txBody>
      </p:sp>
      <p:sp>
        <p:nvSpPr>
          <p:cNvPr id="6" name="Rectangle 16"/>
          <p:cNvSpPr>
            <a:spLocks noGrp="1"/>
          </p:cNvSpPr>
          <p:nvPr>
            <p:ph type="sldNum" sz="quarter" idx="14"/>
          </p:nvPr>
        </p:nvSpPr>
        <p:spPr/>
        <p:txBody>
          <a:bodyPr/>
          <a:lstStyle>
            <a:lvl1pPr>
              <a:defRPr/>
            </a:lvl1pPr>
          </a:lstStyle>
          <a:p>
            <a:pPr>
              <a:defRPr/>
            </a:pPr>
            <a:fld id="{0B29C0E1-E39D-4EAC-93C7-0DD2E7DAC49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17978802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Tree>
    <p:extLst>
      <p:ext uri="{BB962C8B-B14F-4D97-AF65-F5344CB8AC3E}">
        <p14:creationId xmlns:p14="http://schemas.microsoft.com/office/powerpoint/2010/main" val="188318120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4572000"/>
            <a:ext cx="7781730" cy="99060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752670" y="5600700"/>
            <a:ext cx="7772400" cy="83820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8" name="Rectangle 3"/>
          <p:cNvSpPr>
            <a:spLocks noGrp="1"/>
          </p:cNvSpPr>
          <p:nvPr>
            <p:ph type="dt" sz="half" idx="17"/>
          </p:nvPr>
        </p:nvSpPr>
        <p:spPr/>
        <p:txBody>
          <a:bodyPr/>
          <a:lstStyle>
            <a:lvl1pPr>
              <a:defRPr/>
            </a:lvl1pPr>
          </a:lstStyle>
          <a:p>
            <a:pPr>
              <a:defRPr/>
            </a:pPr>
            <a:fld id="{F2056C3A-FF88-4D2F-9DDF-DCE031AF2059}" type="datetimeFigureOut">
              <a:rPr lang="en-US">
                <a:solidFill>
                  <a:srgbClr val="D4D2D0"/>
                </a:solidFill>
              </a:rPr>
              <a:pPr>
                <a:defRPr/>
              </a:pPr>
              <a:t>10/6/2015</a:t>
            </a:fld>
            <a:endParaRPr lang="en-US" dirty="0">
              <a:solidFill>
                <a:srgbClr val="D4D2D0"/>
              </a:solidFill>
            </a:endParaRPr>
          </a:p>
        </p:txBody>
      </p:sp>
      <p:sp>
        <p:nvSpPr>
          <p:cNvPr id="9" name="Rectangle 25"/>
          <p:cNvSpPr>
            <a:spLocks noGrp="1"/>
          </p:cNvSpPr>
          <p:nvPr>
            <p:ph type="ftr" sz="quarter" idx="18"/>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19"/>
          </p:nvPr>
        </p:nvSpPr>
        <p:spPr/>
        <p:txBody>
          <a:bodyPr/>
          <a:lstStyle>
            <a:lvl1pPr>
              <a:defRPr/>
            </a:lvl1pPr>
          </a:lstStyle>
          <a:p>
            <a:pPr>
              <a:defRPr/>
            </a:pPr>
            <a:fld id="{0B5E81C1-6379-4E1D-A705-04A2473355DC}"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96276138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9" y="609604"/>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body" sz="quarter" idx="14"/>
          </p:nvPr>
        </p:nvSpPr>
        <p:spPr>
          <a:xfrm>
            <a:off x="10668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47244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6"/>
          </p:nvPr>
        </p:nvSpPr>
        <p:spPr/>
        <p:txBody>
          <a:bodyPr/>
          <a:lstStyle>
            <a:lvl1pPr>
              <a:defRPr/>
            </a:lvl1pPr>
          </a:lstStyle>
          <a:p>
            <a:pPr>
              <a:defRPr/>
            </a:pPr>
            <a:fld id="{514931AF-F6B6-4730-B99A-0E9AE73EF667}" type="datetimeFigureOut">
              <a:rPr lang="en-US">
                <a:solidFill>
                  <a:srgbClr val="D4D2D0"/>
                </a:solidFill>
              </a:rPr>
              <a:pPr>
                <a:defRPr/>
              </a:pPr>
              <a:t>10/6/2015</a:t>
            </a:fld>
            <a:endParaRPr lang="en-US" dirty="0">
              <a:solidFill>
                <a:srgbClr val="D4D2D0"/>
              </a:solidFill>
            </a:endParaRPr>
          </a:p>
        </p:txBody>
      </p:sp>
      <p:sp>
        <p:nvSpPr>
          <p:cNvPr id="7"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8"/>
          </p:nvPr>
        </p:nvSpPr>
        <p:spPr/>
        <p:txBody>
          <a:bodyPr/>
          <a:lstStyle>
            <a:lvl1pPr>
              <a:defRPr/>
            </a:lvl1pPr>
          </a:lstStyle>
          <a:p>
            <a:pPr>
              <a:defRPr/>
            </a:pPr>
            <a:fld id="{99C3E69A-2D06-4676-858E-EBCB4772079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31588096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457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4648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8"/>
          </p:nvPr>
        </p:nvSpPr>
        <p:spPr/>
        <p:txBody>
          <a:bodyPr/>
          <a:lstStyle>
            <a:lvl1pPr>
              <a:defRPr/>
            </a:lvl1pPr>
          </a:lstStyle>
          <a:p>
            <a:pPr>
              <a:defRPr/>
            </a:pPr>
            <a:fld id="{47347ECB-CC85-46A4-A284-7C73F39AA5C9}" type="datetimeFigureOut">
              <a:rPr lang="en-US">
                <a:solidFill>
                  <a:srgbClr val="D4D2D0"/>
                </a:solidFill>
              </a:rPr>
              <a:pPr>
                <a:defRPr/>
              </a:pPr>
              <a:t>10/6/2015</a:t>
            </a:fld>
            <a:endParaRPr lang="en-US" dirty="0">
              <a:solidFill>
                <a:srgbClr val="D4D2D0"/>
              </a:solidFill>
            </a:endParaRPr>
          </a:p>
        </p:txBody>
      </p:sp>
      <p:sp>
        <p:nvSpPr>
          <p:cNvPr id="7" name="Rectangle 25"/>
          <p:cNvSpPr>
            <a:spLocks noGrp="1"/>
          </p:cNvSpPr>
          <p:nvPr>
            <p:ph type="ftr" sz="quarter" idx="19"/>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20"/>
          </p:nvPr>
        </p:nvSpPr>
        <p:spPr/>
        <p:txBody>
          <a:bodyPr/>
          <a:lstStyle>
            <a:lvl1pPr>
              <a:defRPr/>
            </a:lvl1pPr>
          </a:lstStyle>
          <a:p>
            <a:pPr>
              <a:defRPr/>
            </a:pPr>
            <a:fld id="{A2023D5B-31C1-45D8-A848-CC517EBDDF90}"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413906477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7"/>
          <p:cNvSpPr>
            <a:spLocks noGrp="1"/>
          </p:cNvSpPr>
          <p:nvPr>
            <p:ph type="body" sz="quarter" idx="13"/>
          </p:nvPr>
        </p:nvSpPr>
        <p:spPr>
          <a:xfrm>
            <a:off x="5141978" y="3352800"/>
            <a:ext cx="3773425" cy="297180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3"/>
          <p:cNvSpPr>
            <a:spLocks noGrp="1"/>
          </p:cNvSpPr>
          <p:nvPr>
            <p:ph type="dt" sz="half" idx="14"/>
          </p:nvPr>
        </p:nvSpPr>
        <p:spPr/>
        <p:txBody>
          <a:bodyPr/>
          <a:lstStyle>
            <a:lvl1pPr>
              <a:defRPr/>
            </a:lvl1pPr>
          </a:lstStyle>
          <a:p>
            <a:pPr>
              <a:defRPr/>
            </a:pPr>
            <a:fld id="{E5C30805-FC3F-43B6-96E8-AC65A2BAD0AD}" type="datetimeFigureOut">
              <a:rPr lang="en-US">
                <a:solidFill>
                  <a:srgbClr val="D4D2D0"/>
                </a:solidFill>
              </a:rPr>
              <a:pPr>
                <a:defRPr/>
              </a:pPr>
              <a:t>10/6/2015</a:t>
            </a:fld>
            <a:endParaRPr lang="en-US" dirty="0">
              <a:solidFill>
                <a:srgbClr val="D4D2D0"/>
              </a:solidFill>
            </a:endParaRPr>
          </a:p>
        </p:txBody>
      </p:sp>
      <p:sp>
        <p:nvSpPr>
          <p:cNvPr id="7" name="Rectangle 25"/>
          <p:cNvSpPr>
            <a:spLocks noGrp="1"/>
          </p:cNvSpPr>
          <p:nvPr>
            <p:ph type="ftr" sz="quarter" idx="15"/>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6"/>
          </p:nvPr>
        </p:nvSpPr>
        <p:spPr/>
        <p:txBody>
          <a:bodyPr/>
          <a:lstStyle>
            <a:lvl1pPr>
              <a:defRPr/>
            </a:lvl1pPr>
          </a:lstStyle>
          <a:p>
            <a:pPr>
              <a:defRPr/>
            </a:pPr>
            <a:fld id="{56D8E10A-E049-48E2-BE22-43B9D0AC8496}"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404576031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6"/>
          <p:cNvSpPr>
            <a:spLocks noGrp="1"/>
          </p:cNvSpPr>
          <p:nvPr>
            <p:ph type="body" sz="quarter" idx="13"/>
          </p:nvPr>
        </p:nvSpPr>
        <p:spPr>
          <a:xfrm>
            <a:off x="2286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2004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1722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3"/>
          <p:cNvSpPr>
            <a:spLocks noGrp="1"/>
          </p:cNvSpPr>
          <p:nvPr>
            <p:ph type="dt" sz="half" idx="16"/>
          </p:nvPr>
        </p:nvSpPr>
        <p:spPr/>
        <p:txBody>
          <a:bodyPr/>
          <a:lstStyle>
            <a:lvl1pPr>
              <a:defRPr/>
            </a:lvl1pPr>
          </a:lstStyle>
          <a:p>
            <a:pPr>
              <a:defRPr/>
            </a:pPr>
            <a:fld id="{E61DD838-D7AB-4B06-A06D-C8FF913FBBA1}" type="datetimeFigureOut">
              <a:rPr lang="en-US">
                <a:solidFill>
                  <a:srgbClr val="D4D2D0"/>
                </a:solidFill>
              </a:rPr>
              <a:pPr>
                <a:defRPr/>
              </a:pPr>
              <a:t>10/6/2015</a:t>
            </a:fld>
            <a:endParaRPr lang="en-US" dirty="0">
              <a:solidFill>
                <a:srgbClr val="D4D2D0"/>
              </a:solidFill>
            </a:endParaRPr>
          </a:p>
        </p:txBody>
      </p:sp>
      <p:sp>
        <p:nvSpPr>
          <p:cNvPr id="9"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18"/>
          </p:nvPr>
        </p:nvSpPr>
        <p:spPr/>
        <p:txBody>
          <a:bodyPr/>
          <a:lstStyle>
            <a:lvl1pPr>
              <a:defRPr/>
            </a:lvl1pPr>
          </a:lstStyle>
          <a:p>
            <a:pPr>
              <a:defRPr/>
            </a:pPr>
            <a:fld id="{DC9778CB-B207-406E-9BCD-A11823472E7C}"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13126995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11"/>
          <p:cNvSpPr>
            <a:spLocks noGrp="1"/>
          </p:cNvSpPr>
          <p:nvPr>
            <p:ph type="body" sz="quarter" idx="14"/>
          </p:nvPr>
        </p:nvSpPr>
        <p:spPr>
          <a:xfrm>
            <a:off x="457200" y="228600"/>
            <a:ext cx="4023360" cy="301752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5"/>
          </p:nvPr>
        </p:nvSpPr>
        <p:spPr/>
        <p:txBody>
          <a:bodyPr/>
          <a:lstStyle>
            <a:lvl1pPr>
              <a:defRPr/>
            </a:lvl1pPr>
          </a:lstStyle>
          <a:p>
            <a:pPr>
              <a:defRPr/>
            </a:pPr>
            <a:fld id="{B566C236-BEC5-46C2-A13D-8641B46476EA}" type="datetimeFigureOut">
              <a:rPr lang="en-US">
                <a:solidFill>
                  <a:srgbClr val="D4D2D0"/>
                </a:solidFill>
              </a:rPr>
              <a:pPr>
                <a:defRPr/>
              </a:pPr>
              <a:t>10/6/2015</a:t>
            </a:fld>
            <a:endParaRPr lang="en-US" dirty="0">
              <a:solidFill>
                <a:srgbClr val="D4D2D0"/>
              </a:solidFill>
            </a:endParaRPr>
          </a:p>
        </p:txBody>
      </p:sp>
      <p:sp>
        <p:nvSpPr>
          <p:cNvPr id="7" name="Rectangle 25"/>
          <p:cNvSpPr>
            <a:spLocks noGrp="1"/>
          </p:cNvSpPr>
          <p:nvPr>
            <p:ph type="ftr" sz="quarter" idx="16"/>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7"/>
          </p:nvPr>
        </p:nvSpPr>
        <p:spPr/>
        <p:txBody>
          <a:bodyPr/>
          <a:lstStyle>
            <a:lvl1pPr>
              <a:defRPr/>
            </a:lvl1pPr>
          </a:lstStyle>
          <a:p>
            <a:pPr>
              <a:defRPr/>
            </a:pPr>
            <a:fld id="{81919E33-4F7C-4002-829C-66A0A213DD90}"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136957456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noChangeAspect="1"/>
          </p:cNvSpPr>
          <p:nvPr>
            <p:ph type="pic" sz="quarter" idx="12"/>
          </p:nvPr>
        </p:nvSpPr>
        <p:spPr>
          <a:xfrm>
            <a:off x="426722"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13"/>
          </p:nvPr>
        </p:nvSpPr>
        <p:spPr>
          <a:xfrm>
            <a:off x="5067300" y="389334"/>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5" name="Rectangle 3"/>
          <p:cNvSpPr>
            <a:spLocks noGrp="1"/>
          </p:cNvSpPr>
          <p:nvPr>
            <p:ph type="dt" sz="half" idx="14"/>
          </p:nvPr>
        </p:nvSpPr>
        <p:spPr/>
        <p:txBody>
          <a:bodyPr/>
          <a:lstStyle>
            <a:lvl1pPr>
              <a:defRPr/>
            </a:lvl1pPr>
          </a:lstStyle>
          <a:p>
            <a:pPr>
              <a:defRPr/>
            </a:pPr>
            <a:fld id="{A03207DF-49C6-4CC9-A3E7-954C0AF47AF9}" type="datetimeFigureOut">
              <a:rPr lang="en-US">
                <a:solidFill>
                  <a:srgbClr val="D4D2D0"/>
                </a:solidFill>
              </a:rPr>
              <a:pPr>
                <a:defRPr/>
              </a:pPr>
              <a:t>10/6/2015</a:t>
            </a:fld>
            <a:endParaRPr lang="en-US" dirty="0">
              <a:solidFill>
                <a:srgbClr val="D4D2D0"/>
              </a:solidFill>
            </a:endParaRPr>
          </a:p>
        </p:txBody>
      </p:sp>
      <p:sp>
        <p:nvSpPr>
          <p:cNvPr id="6" name="Rectangle 25"/>
          <p:cNvSpPr>
            <a:spLocks noGrp="1"/>
          </p:cNvSpPr>
          <p:nvPr>
            <p:ph type="ftr" sz="quarter" idx="15"/>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6"/>
          </p:nvPr>
        </p:nvSpPr>
        <p:spPr/>
        <p:txBody>
          <a:bodyPr/>
          <a:lstStyle>
            <a:lvl1pPr>
              <a:defRPr/>
            </a:lvl1pPr>
          </a:lstStyle>
          <a:p>
            <a:pPr>
              <a:defRPr/>
            </a:pPr>
            <a:fld id="{077EC04E-BB58-4616-BA7E-96581A861B9E}"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63819689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Tree>
    <p:extLst>
      <p:ext uri="{BB962C8B-B14F-4D97-AF65-F5344CB8AC3E}">
        <p14:creationId xmlns:p14="http://schemas.microsoft.com/office/powerpoint/2010/main" val="130863323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body" sz="quarter" idx="16"/>
          </p:nvPr>
        </p:nvSpPr>
        <p:spPr>
          <a:xfrm>
            <a:off x="400497" y="1295400"/>
            <a:ext cx="1676400" cy="190500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086600" y="1295400"/>
            <a:ext cx="1676400" cy="190500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00497" y="3352800"/>
            <a:ext cx="1676400" cy="190500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086600" y="3352800"/>
            <a:ext cx="1676400" cy="1905000"/>
          </a:xfrm>
        </p:spPr>
        <p:txBody>
          <a:bodyPr/>
          <a:lstStyle>
            <a:lvl1pPr marL="0" marR="0" indent="0" algn="l">
              <a:buFontTx/>
              <a:buNone/>
              <a:defRPr sz="1600" baseline="0"/>
            </a:lvl1pPr>
            <a:extLst/>
          </a:lstStyle>
          <a:p>
            <a:pPr lvl="0"/>
            <a:r>
              <a:rPr lang="en-US" smtClean="0"/>
              <a:t>Click to edit Master text styles</a:t>
            </a:r>
          </a:p>
        </p:txBody>
      </p:sp>
      <p:sp>
        <p:nvSpPr>
          <p:cNvPr id="11" name="Rectangle 3"/>
          <p:cNvSpPr>
            <a:spLocks noGrp="1"/>
          </p:cNvSpPr>
          <p:nvPr>
            <p:ph type="dt" sz="half" idx="31"/>
          </p:nvPr>
        </p:nvSpPr>
        <p:spPr/>
        <p:txBody>
          <a:bodyPr/>
          <a:lstStyle>
            <a:lvl1pPr>
              <a:defRPr/>
            </a:lvl1pPr>
          </a:lstStyle>
          <a:p>
            <a:pPr>
              <a:defRPr/>
            </a:pPr>
            <a:fld id="{611D1DAF-2513-47C5-B9C9-058A903BBF84}" type="datetimeFigureOut">
              <a:rPr lang="en-US">
                <a:solidFill>
                  <a:srgbClr val="D4D2D0"/>
                </a:solidFill>
              </a:rPr>
              <a:pPr>
                <a:defRPr/>
              </a:pPr>
              <a:t>10/6/2015</a:t>
            </a:fld>
            <a:endParaRPr lang="en-US" dirty="0">
              <a:solidFill>
                <a:srgbClr val="D4D2D0"/>
              </a:solidFill>
            </a:endParaRPr>
          </a:p>
        </p:txBody>
      </p:sp>
      <p:sp>
        <p:nvSpPr>
          <p:cNvPr id="12"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15" name="Rectangle 16"/>
          <p:cNvSpPr>
            <a:spLocks noGrp="1"/>
          </p:cNvSpPr>
          <p:nvPr>
            <p:ph type="sldNum" sz="quarter" idx="33"/>
          </p:nvPr>
        </p:nvSpPr>
        <p:spPr/>
        <p:txBody>
          <a:bodyPr/>
          <a:lstStyle>
            <a:lvl1pPr>
              <a:defRPr/>
            </a:lvl1pPr>
          </a:lstStyle>
          <a:p>
            <a:pPr>
              <a:defRPr/>
            </a:pPr>
            <a:fld id="{F116A9ED-9761-4ACA-9DEF-54931B8800F4}"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401608023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3"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926821" y="61722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p:cNvSpPr>
          <p:nvPr>
            <p:ph type="body" sz="quarter" idx="22"/>
          </p:nvPr>
        </p:nvSpPr>
        <p:spPr>
          <a:xfrm>
            <a:off x="926821" y="1524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4660621" y="61722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4660621" y="1524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3"/>
          <p:cNvSpPr>
            <a:spLocks noGrp="1"/>
          </p:cNvSpPr>
          <p:nvPr>
            <p:ph type="dt" sz="half" idx="25"/>
          </p:nvPr>
        </p:nvSpPr>
        <p:spPr/>
        <p:txBody>
          <a:bodyPr/>
          <a:lstStyle>
            <a:lvl1pPr>
              <a:defRPr/>
            </a:lvl1pPr>
          </a:lstStyle>
          <a:p>
            <a:pPr>
              <a:defRPr/>
            </a:pPr>
            <a:fld id="{F93CC388-B919-4D19-A4FF-98E14F9D99FD}" type="datetimeFigureOut">
              <a:rPr lang="en-US">
                <a:solidFill>
                  <a:srgbClr val="D4D2D0"/>
                </a:solidFill>
              </a:rPr>
              <a:pPr>
                <a:defRPr/>
              </a:pPr>
              <a:t>10/6/2015</a:t>
            </a:fld>
            <a:endParaRPr lang="en-US" dirty="0">
              <a:solidFill>
                <a:srgbClr val="D4D2D0"/>
              </a:solidFill>
            </a:endParaRPr>
          </a:p>
        </p:txBody>
      </p:sp>
      <p:sp>
        <p:nvSpPr>
          <p:cNvPr id="11" name="Rectangle 25"/>
          <p:cNvSpPr>
            <a:spLocks noGrp="1"/>
          </p:cNvSpPr>
          <p:nvPr>
            <p:ph type="ftr" sz="quarter" idx="26"/>
          </p:nvPr>
        </p:nvSpPr>
        <p:spPr/>
        <p:txBody>
          <a:bodyPr/>
          <a:lstStyle>
            <a:lvl1pPr>
              <a:defRPr/>
            </a:lvl1pPr>
          </a:lstStyle>
          <a:p>
            <a:pPr>
              <a:defRPr/>
            </a:pPr>
            <a:endParaRPr lang="en-US">
              <a:solidFill>
                <a:srgbClr val="D4D2D0"/>
              </a:solidFill>
            </a:endParaRPr>
          </a:p>
        </p:txBody>
      </p:sp>
      <p:sp>
        <p:nvSpPr>
          <p:cNvPr id="12" name="Rectangle 16"/>
          <p:cNvSpPr>
            <a:spLocks noGrp="1"/>
          </p:cNvSpPr>
          <p:nvPr>
            <p:ph type="sldNum" sz="quarter" idx="27"/>
          </p:nvPr>
        </p:nvSpPr>
        <p:spPr/>
        <p:txBody>
          <a:bodyPr/>
          <a:lstStyle>
            <a:lvl1pPr>
              <a:defRPr/>
            </a:lvl1pPr>
          </a:lstStyle>
          <a:p>
            <a:pPr>
              <a:defRPr/>
            </a:pPr>
            <a:fld id="{907F7802-F538-4DBB-BBA8-7516B371D3C1}"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79322115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2" y="1524004"/>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1"/>
          </p:nvPr>
        </p:nvSpPr>
        <p:spPr>
          <a:xfrm>
            <a:off x="4546602" y="1524004"/>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30"/>
          </p:nvPr>
        </p:nvSpPr>
        <p:spPr>
          <a:xfrm>
            <a:off x="2349060" y="1524004"/>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p:cNvSpPr>
          <p:nvPr>
            <p:ph type="pic" sz="quarter" idx="32"/>
          </p:nvPr>
        </p:nvSpPr>
        <p:spPr>
          <a:xfrm>
            <a:off x="6740166" y="1524004"/>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4" name="Rectangle 7"/>
          <p:cNvSpPr>
            <a:spLocks noGrp="1"/>
          </p:cNvSpPr>
          <p:nvPr>
            <p:ph type="body" sz="quarter" idx="29"/>
          </p:nvPr>
        </p:nvSpPr>
        <p:spPr>
          <a:xfrm>
            <a:off x="152400" y="4495800"/>
            <a:ext cx="8763000" cy="1905000"/>
          </a:xfrm>
        </p:spPr>
        <p:txBody>
          <a:bodyPr/>
          <a:lstStyle>
            <a:lvl1pPr marL="0" marR="0" indent="0" algn="l">
              <a:buFontTx/>
              <a:buNone/>
              <a:defRPr sz="2400" baseline="0"/>
            </a:lvl1pPr>
            <a:extLst/>
          </a:lstStyle>
          <a:p>
            <a:pPr lvl="0"/>
            <a:r>
              <a:rPr lang="en-US" smtClean="0"/>
              <a:t>Click to edit Master text styles</a:t>
            </a:r>
          </a:p>
        </p:txBody>
      </p:sp>
      <p:sp>
        <p:nvSpPr>
          <p:cNvPr id="8" name="Rectangle 3"/>
          <p:cNvSpPr>
            <a:spLocks noGrp="1"/>
          </p:cNvSpPr>
          <p:nvPr>
            <p:ph type="dt" sz="half" idx="33"/>
          </p:nvPr>
        </p:nvSpPr>
        <p:spPr/>
        <p:txBody>
          <a:bodyPr/>
          <a:lstStyle>
            <a:lvl1pPr>
              <a:defRPr/>
            </a:lvl1pPr>
          </a:lstStyle>
          <a:p>
            <a:pPr>
              <a:defRPr/>
            </a:pPr>
            <a:fld id="{22B94B53-E462-4419-8C83-E19E6A3429B6}" type="datetimeFigureOut">
              <a:rPr lang="en-US">
                <a:solidFill>
                  <a:srgbClr val="D4D2D0"/>
                </a:solidFill>
              </a:rPr>
              <a:pPr>
                <a:defRPr/>
              </a:pPr>
              <a:t>10/6/2015</a:t>
            </a:fld>
            <a:endParaRPr lang="en-US" dirty="0">
              <a:solidFill>
                <a:srgbClr val="D4D2D0"/>
              </a:solidFill>
            </a:endParaRPr>
          </a:p>
        </p:txBody>
      </p:sp>
      <p:sp>
        <p:nvSpPr>
          <p:cNvPr id="9" name="Rectangle 25"/>
          <p:cNvSpPr>
            <a:spLocks noGrp="1"/>
          </p:cNvSpPr>
          <p:nvPr>
            <p:ph type="ftr" sz="quarter" idx="34"/>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35"/>
          </p:nvPr>
        </p:nvSpPr>
        <p:spPr/>
        <p:txBody>
          <a:bodyPr/>
          <a:lstStyle>
            <a:lvl1pPr>
              <a:defRPr/>
            </a:lvl1pPr>
          </a:lstStyle>
          <a:p>
            <a:pPr>
              <a:defRPr/>
            </a:pPr>
            <a:fld id="{450B56BA-0790-4F9C-956E-64D255D13BD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02401276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4"/>
          </p:nvPr>
        </p:nvSpPr>
        <p:spPr/>
        <p:txBody>
          <a:bodyPr/>
          <a:lstStyle>
            <a:lvl1pPr>
              <a:defRPr/>
            </a:lvl1pPr>
          </a:lstStyle>
          <a:p>
            <a:pPr>
              <a:defRPr/>
            </a:pPr>
            <a:fld id="{F1557105-17D5-4A8D-A629-66732F12FBAE}" type="datetimeFigureOut">
              <a:rPr lang="en-US">
                <a:solidFill>
                  <a:srgbClr val="D4D2D0"/>
                </a:solidFill>
              </a:rPr>
              <a:pPr>
                <a:defRPr/>
              </a:pPr>
              <a:t>10/6/2015</a:t>
            </a:fld>
            <a:endParaRPr lang="en-US" dirty="0">
              <a:solidFill>
                <a:srgbClr val="D4D2D0"/>
              </a:solidFill>
            </a:endParaRPr>
          </a:p>
        </p:txBody>
      </p:sp>
      <p:sp>
        <p:nvSpPr>
          <p:cNvPr id="8" name="Rectangle 25"/>
          <p:cNvSpPr>
            <a:spLocks noGrp="1"/>
          </p:cNvSpPr>
          <p:nvPr>
            <p:ph type="ftr" sz="quarter" idx="25"/>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26"/>
          </p:nvPr>
        </p:nvSpPr>
        <p:spPr/>
        <p:txBody>
          <a:bodyPr/>
          <a:lstStyle>
            <a:lvl1pPr>
              <a:defRPr/>
            </a:lvl1pPr>
          </a:lstStyle>
          <a:p>
            <a:pPr>
              <a:defRPr/>
            </a:pPr>
            <a:fld id="{43FF74C5-B58F-4925-9E85-93ABB78E49E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59581874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9"/>
          </p:nvPr>
        </p:nvSpPr>
        <p:spPr/>
        <p:txBody>
          <a:bodyPr/>
          <a:lstStyle>
            <a:lvl1pPr>
              <a:defRPr/>
            </a:lvl1pPr>
          </a:lstStyle>
          <a:p>
            <a:pPr>
              <a:defRPr/>
            </a:pPr>
            <a:fld id="{46A863A6-106F-4BD1-8C1B-0B1E5821997A}" type="datetimeFigureOut">
              <a:rPr lang="en-US">
                <a:solidFill>
                  <a:srgbClr val="D4D2D0"/>
                </a:solidFill>
              </a:rPr>
              <a:pPr>
                <a:defRPr/>
              </a:pPr>
              <a:t>10/6/2015</a:t>
            </a:fld>
            <a:endParaRPr lang="en-US" dirty="0">
              <a:solidFill>
                <a:srgbClr val="D4D2D0"/>
              </a:solidFill>
            </a:endParaRPr>
          </a:p>
        </p:txBody>
      </p:sp>
      <p:sp>
        <p:nvSpPr>
          <p:cNvPr id="8" name="Rectangle 25"/>
          <p:cNvSpPr>
            <a:spLocks noGrp="1"/>
          </p:cNvSpPr>
          <p:nvPr>
            <p:ph type="ftr" sz="quarter" idx="30"/>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31"/>
          </p:nvPr>
        </p:nvSpPr>
        <p:spPr/>
        <p:txBody>
          <a:bodyPr/>
          <a:lstStyle>
            <a:lvl1pPr>
              <a:defRPr/>
            </a:lvl1pPr>
          </a:lstStyle>
          <a:p>
            <a:pPr>
              <a:defRPr/>
            </a:pPr>
            <a:fld id="{B65C2906-4C33-418D-BCD9-0450ADE7B144}"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40477566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6"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8"/>
          </p:nvPr>
        </p:nvSpPr>
        <p:spPr>
          <a:xfrm>
            <a:off x="6074736"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31"/>
          </p:nvPr>
        </p:nvSpPr>
        <p:spPr/>
        <p:txBody>
          <a:bodyPr/>
          <a:lstStyle>
            <a:lvl1pPr>
              <a:defRPr/>
            </a:lvl1pPr>
          </a:lstStyle>
          <a:p>
            <a:pPr>
              <a:defRPr/>
            </a:pPr>
            <a:fld id="{ED53C4A7-4401-4E9E-9ED2-241D25402EFA}" type="datetimeFigureOut">
              <a:rPr lang="en-US">
                <a:solidFill>
                  <a:srgbClr val="D4D2D0"/>
                </a:solidFill>
              </a:rPr>
              <a:pPr>
                <a:defRPr/>
              </a:pPr>
              <a:t>10/6/2015</a:t>
            </a:fld>
            <a:endParaRPr lang="en-US" dirty="0">
              <a:solidFill>
                <a:srgbClr val="D4D2D0"/>
              </a:solidFill>
            </a:endParaRPr>
          </a:p>
        </p:txBody>
      </p:sp>
      <p:sp>
        <p:nvSpPr>
          <p:cNvPr id="8"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33"/>
          </p:nvPr>
        </p:nvSpPr>
        <p:spPr/>
        <p:txBody>
          <a:bodyPr/>
          <a:lstStyle>
            <a:lvl1pPr>
              <a:defRPr/>
            </a:lvl1pPr>
          </a:lstStyle>
          <a:p>
            <a:pPr>
              <a:defRPr/>
            </a:pPr>
            <a:fld id="{3BDE3A65-027B-431D-8363-92FDB555D3FB}"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06190102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5"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4876800"/>
            <a:ext cx="320040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16"/>
          </p:nvPr>
        </p:nvSpPr>
        <p:spPr/>
        <p:txBody>
          <a:bodyPr/>
          <a:lstStyle>
            <a:lvl1pPr>
              <a:defRPr/>
            </a:lvl1pPr>
          </a:lstStyle>
          <a:p>
            <a:pPr>
              <a:defRPr/>
            </a:pPr>
            <a:fld id="{2B3D89F0-5F1D-4F2B-9FD4-625E014BA1E1}" type="datetimeFigureOut">
              <a:rPr lang="en-US">
                <a:solidFill>
                  <a:srgbClr val="D4D2D0"/>
                </a:solidFill>
              </a:rPr>
              <a:pPr>
                <a:defRPr/>
              </a:pPr>
              <a:t>10/6/2015</a:t>
            </a:fld>
            <a:endParaRPr lang="en-US" dirty="0">
              <a:solidFill>
                <a:srgbClr val="D4D2D0"/>
              </a:solidFill>
            </a:endParaRPr>
          </a:p>
        </p:txBody>
      </p:sp>
      <p:sp>
        <p:nvSpPr>
          <p:cNvPr id="6"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8"/>
          </p:nvPr>
        </p:nvSpPr>
        <p:spPr/>
        <p:txBody>
          <a:bodyPr/>
          <a:lstStyle>
            <a:lvl1pPr>
              <a:defRPr/>
            </a:lvl1pPr>
          </a:lstStyle>
          <a:p>
            <a:pPr>
              <a:defRPr/>
            </a:pPr>
            <a:fld id="{052CA4F1-57B1-4885-95E7-7F154AF8C4B8}"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137767409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5"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2"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4648200"/>
            <a:ext cx="320040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143000" y="4648200"/>
            <a:ext cx="320040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9" name="Rectangle 3"/>
          <p:cNvSpPr>
            <a:spLocks noGrp="1"/>
          </p:cNvSpPr>
          <p:nvPr>
            <p:ph type="dt" sz="half" idx="17"/>
          </p:nvPr>
        </p:nvSpPr>
        <p:spPr/>
        <p:txBody>
          <a:bodyPr/>
          <a:lstStyle>
            <a:lvl1pPr>
              <a:defRPr/>
            </a:lvl1pPr>
          </a:lstStyle>
          <a:p>
            <a:pPr>
              <a:defRPr/>
            </a:pPr>
            <a:fld id="{FC508350-9E3F-4C1A-9812-95A4D0516FBB}" type="datetimeFigureOut">
              <a:rPr lang="en-US">
                <a:solidFill>
                  <a:srgbClr val="D4D2D0"/>
                </a:solidFill>
              </a:rPr>
              <a:pPr>
                <a:defRPr/>
              </a:pPr>
              <a:t>10/6/2015</a:t>
            </a:fld>
            <a:endParaRPr lang="en-US" dirty="0">
              <a:solidFill>
                <a:srgbClr val="D4D2D0"/>
              </a:solidFill>
            </a:endParaRPr>
          </a:p>
        </p:txBody>
      </p:sp>
      <p:sp>
        <p:nvSpPr>
          <p:cNvPr id="10" name="Rectangle 25"/>
          <p:cNvSpPr>
            <a:spLocks noGrp="1"/>
          </p:cNvSpPr>
          <p:nvPr>
            <p:ph type="ftr" sz="quarter" idx="18"/>
          </p:nvPr>
        </p:nvSpPr>
        <p:spPr/>
        <p:txBody>
          <a:bodyPr/>
          <a:lstStyle>
            <a:lvl1pPr>
              <a:defRPr/>
            </a:lvl1pPr>
          </a:lstStyle>
          <a:p>
            <a:pPr>
              <a:defRPr/>
            </a:pPr>
            <a:endParaRPr lang="en-US">
              <a:solidFill>
                <a:srgbClr val="D4D2D0"/>
              </a:solidFill>
            </a:endParaRPr>
          </a:p>
        </p:txBody>
      </p:sp>
      <p:sp>
        <p:nvSpPr>
          <p:cNvPr id="11" name="Rectangle 16"/>
          <p:cNvSpPr>
            <a:spLocks noGrp="1"/>
          </p:cNvSpPr>
          <p:nvPr>
            <p:ph type="sldNum" sz="quarter" idx="19"/>
          </p:nvPr>
        </p:nvSpPr>
        <p:spPr/>
        <p:txBody>
          <a:bodyPr/>
          <a:lstStyle>
            <a:lvl1pPr>
              <a:defRPr/>
            </a:lvl1pPr>
          </a:lstStyle>
          <a:p>
            <a:pPr>
              <a:defRPr/>
            </a:pPr>
            <a:fld id="{8B4F1222-E5AB-4929-A844-76DF56AF705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39041787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4876800"/>
            <a:ext cx="8229600" cy="14478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31"/>
          </p:nvPr>
        </p:nvSpPr>
        <p:spPr/>
        <p:txBody>
          <a:bodyPr/>
          <a:lstStyle>
            <a:lvl1pPr>
              <a:defRPr/>
            </a:lvl1pPr>
          </a:lstStyle>
          <a:p>
            <a:pPr>
              <a:defRPr/>
            </a:pPr>
            <a:fld id="{1C122EA3-DE4A-479A-BDDB-1732BD651613}" type="datetimeFigureOut">
              <a:rPr lang="en-US">
                <a:solidFill>
                  <a:srgbClr val="D4D2D0"/>
                </a:solidFill>
              </a:rPr>
              <a:pPr>
                <a:defRPr/>
              </a:pPr>
              <a:t>10/6/2015</a:t>
            </a:fld>
            <a:endParaRPr lang="en-US" dirty="0">
              <a:solidFill>
                <a:srgbClr val="D4D2D0"/>
              </a:solidFill>
            </a:endParaRPr>
          </a:p>
        </p:txBody>
      </p:sp>
      <p:sp>
        <p:nvSpPr>
          <p:cNvPr id="6"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7" name="Rectangle 16"/>
          <p:cNvSpPr>
            <a:spLocks noGrp="1"/>
          </p:cNvSpPr>
          <p:nvPr>
            <p:ph type="sldNum" sz="quarter" idx="33"/>
          </p:nvPr>
        </p:nvSpPr>
        <p:spPr/>
        <p:txBody>
          <a:bodyPr/>
          <a:lstStyle>
            <a:lvl1pPr>
              <a:defRPr/>
            </a:lvl1pPr>
          </a:lstStyle>
          <a:p>
            <a:pPr>
              <a:defRPr/>
            </a:pPr>
            <a:fld id="{86BBD229-2B56-4588-916A-ADC04B4987D3}"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853606482"/>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3"/>
          <p:cNvSpPr>
            <a:spLocks noGrp="1"/>
          </p:cNvSpPr>
          <p:nvPr>
            <p:ph type="dt" sz="half" idx="10"/>
          </p:nvPr>
        </p:nvSpPr>
        <p:spPr/>
        <p:txBody>
          <a:bodyPr/>
          <a:lstStyle>
            <a:lvl1pPr>
              <a:defRPr/>
            </a:lvl1pPr>
          </a:lstStyle>
          <a:p>
            <a:pPr>
              <a:defRPr/>
            </a:pPr>
            <a:fld id="{C5445AF7-7E77-461F-B4DA-8F7A1DB8B7C1}" type="datetimeFigureOut">
              <a:rPr lang="en-US">
                <a:solidFill>
                  <a:srgbClr val="D4D2D0"/>
                </a:solidFill>
              </a:rPr>
              <a:pPr>
                <a:defRPr/>
              </a:pPr>
              <a:t>10/6/2015</a:t>
            </a:fld>
            <a:endParaRPr lang="en-US" dirty="0">
              <a:solidFill>
                <a:srgbClr val="D4D2D0"/>
              </a:solidFill>
            </a:endParaRPr>
          </a:p>
        </p:txBody>
      </p:sp>
      <p:sp>
        <p:nvSpPr>
          <p:cNvPr id="5" name="Rectangle 25"/>
          <p:cNvSpPr>
            <a:spLocks noGrp="1"/>
          </p:cNvSpPr>
          <p:nvPr>
            <p:ph type="ftr" sz="quarter" idx="11"/>
          </p:nvPr>
        </p:nvSpPr>
        <p:spPr/>
        <p:txBody>
          <a:bodyPr/>
          <a:lstStyle>
            <a:lvl1pPr>
              <a:defRPr/>
            </a:lvl1pPr>
          </a:lstStyle>
          <a:p>
            <a:pPr>
              <a:defRPr/>
            </a:pPr>
            <a:endParaRPr lang="en-US">
              <a:solidFill>
                <a:srgbClr val="D4D2D0"/>
              </a:solidFill>
            </a:endParaRPr>
          </a:p>
        </p:txBody>
      </p:sp>
      <p:sp>
        <p:nvSpPr>
          <p:cNvPr id="6" name="Rectangle 16"/>
          <p:cNvSpPr>
            <a:spLocks noGrp="1"/>
          </p:cNvSpPr>
          <p:nvPr>
            <p:ph type="sldNum" sz="quarter" idx="12"/>
          </p:nvPr>
        </p:nvSpPr>
        <p:spPr/>
        <p:txBody>
          <a:bodyPr/>
          <a:lstStyle>
            <a:lvl1pPr>
              <a:defRPr/>
            </a:lvl1pPr>
          </a:lstStyle>
          <a:p>
            <a:pPr>
              <a:defRPr/>
            </a:pPr>
            <a:fld id="{DE7ED6F3-0632-4000-B059-86CB4B48134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480287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4572000"/>
            <a:ext cx="7781730" cy="99060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752670" y="5600700"/>
            <a:ext cx="7772400" cy="83820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8" name="Rectangle 3"/>
          <p:cNvSpPr>
            <a:spLocks noGrp="1"/>
          </p:cNvSpPr>
          <p:nvPr>
            <p:ph type="dt" sz="half" idx="17"/>
          </p:nvPr>
        </p:nvSpPr>
        <p:spPr/>
        <p:txBody>
          <a:bodyPr/>
          <a:lstStyle>
            <a:lvl1pPr>
              <a:defRPr/>
            </a:lvl1pPr>
          </a:lstStyle>
          <a:p>
            <a:pPr>
              <a:defRPr/>
            </a:pPr>
            <a:fld id="{F2056C3A-FF88-4D2F-9DDF-DCE031AF2059}" type="datetimeFigureOut">
              <a:rPr lang="en-US">
                <a:solidFill>
                  <a:srgbClr val="D4D2D0"/>
                </a:solidFill>
              </a:rPr>
              <a:pPr>
                <a:defRPr/>
              </a:pPr>
              <a:t>10/6/2015</a:t>
            </a:fld>
            <a:endParaRPr lang="en-US" dirty="0">
              <a:solidFill>
                <a:srgbClr val="D4D2D0"/>
              </a:solidFill>
            </a:endParaRPr>
          </a:p>
        </p:txBody>
      </p:sp>
      <p:sp>
        <p:nvSpPr>
          <p:cNvPr id="9" name="Rectangle 25"/>
          <p:cNvSpPr>
            <a:spLocks noGrp="1"/>
          </p:cNvSpPr>
          <p:nvPr>
            <p:ph type="ftr" sz="quarter" idx="18"/>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19"/>
          </p:nvPr>
        </p:nvSpPr>
        <p:spPr/>
        <p:txBody>
          <a:bodyPr/>
          <a:lstStyle>
            <a:lvl1pPr>
              <a:defRPr/>
            </a:lvl1pPr>
          </a:lstStyle>
          <a:p>
            <a:pPr>
              <a:defRPr/>
            </a:pPr>
            <a:fld id="{0B5E81C1-6379-4E1D-A705-04A2473355DC}"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407015714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2017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 name="Isosceles Triangle 6"/>
          <p:cNvSpPr/>
          <p:nvPr/>
        </p:nvSpPr>
        <p:spPr>
          <a:xfrm rot="16200000">
            <a:off x="7554355" y="5254285"/>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a:solidFill>
                <a:prstClr val="white"/>
              </a:solidFill>
            </a:endParaRPr>
          </a:p>
        </p:txBody>
      </p:sp>
      <p:sp>
        <p:nvSpPr>
          <p:cNvPr id="8" name="Title 7"/>
          <p:cNvSpPr>
            <a:spLocks noGrp="1"/>
          </p:cNvSpPr>
          <p:nvPr>
            <p:ph type="ctrTitle"/>
          </p:nvPr>
        </p:nvSpPr>
        <p:spPr>
          <a:xfrm>
            <a:off x="540544" y="776292"/>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60"/>
            <a:ext cx="5791200" cy="365125"/>
          </a:xfrm>
        </p:spPr>
        <p:txBody>
          <a:bodyPr tIns="0" bIns="0" anchor="t"/>
          <a:lstStyle>
            <a:lvl1pPr algn="r">
              <a:defRPr sz="1000"/>
            </a:lvl1pPr>
          </a:lstStyle>
          <a:p>
            <a:fld id="{57705084-A525-452C-AD71-6DB6262416A5}" type="datetime1">
              <a:rPr lang="en-US" smtClean="0">
                <a:solidFill>
                  <a:srgbClr val="D4D2D0"/>
                </a:solidFill>
              </a:rPr>
              <a:pPr/>
              <a:t>10/6/2015</a:t>
            </a:fld>
            <a:endParaRPr lang="en-US">
              <a:solidFill>
                <a:srgbClr val="D4D2D0"/>
              </a:solidFill>
            </a:endParaRPr>
          </a:p>
        </p:txBody>
      </p:sp>
      <p:sp>
        <p:nvSpPr>
          <p:cNvPr id="17" name="Footer Placeholder 16"/>
          <p:cNvSpPr>
            <a:spLocks noGrp="1"/>
          </p:cNvSpPr>
          <p:nvPr>
            <p:ph type="ftr" sz="quarter" idx="11"/>
          </p:nvPr>
        </p:nvSpPr>
        <p:spPr>
          <a:xfrm>
            <a:off x="1371600" y="5650708"/>
            <a:ext cx="5791200" cy="365125"/>
          </a:xfrm>
        </p:spPr>
        <p:txBody>
          <a:bodyPr tIns="0" bIns="0" anchor="b"/>
          <a:lstStyle>
            <a:lvl1pPr algn="r">
              <a:defRPr sz="1100"/>
            </a:lvl1pPr>
          </a:lstStyle>
          <a:p>
            <a:endParaRPr lang="en-US">
              <a:solidFill>
                <a:srgbClr val="D4D2D0"/>
              </a:solidFill>
            </a:endParaRPr>
          </a:p>
        </p:txBody>
      </p:sp>
      <p:sp>
        <p:nvSpPr>
          <p:cNvPr id="29" name="Slide Number Placeholder 28"/>
          <p:cNvSpPr>
            <a:spLocks noGrp="1"/>
          </p:cNvSpPr>
          <p:nvPr>
            <p:ph type="sldNum" sz="quarter" idx="12"/>
          </p:nvPr>
        </p:nvSpPr>
        <p:spPr>
          <a:xfrm>
            <a:off x="8392248" y="5752311"/>
            <a:ext cx="502920" cy="365125"/>
          </a:xfrm>
        </p:spPr>
        <p:txBody>
          <a:bodyPr anchor="ctr"/>
          <a:lstStyle>
            <a:lvl1pPr algn="ctr">
              <a:defRPr sz="1300">
                <a:solidFill>
                  <a:srgbClr val="FFFFFF"/>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646004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4885DD-41A4-4481-8616-3368FAB7AB71}" type="slidenum">
              <a:rPr lang="en-US"/>
              <a:pPr>
                <a:defRPr/>
              </a:pPr>
              <a:t>‹#›</a:t>
            </a:fld>
            <a:endParaRPr lang="en-US"/>
          </a:p>
        </p:txBody>
      </p:sp>
    </p:spTree>
    <p:extLst>
      <p:ext uri="{BB962C8B-B14F-4D97-AF65-F5344CB8AC3E}">
        <p14:creationId xmlns:p14="http://schemas.microsoft.com/office/powerpoint/2010/main" val="3758628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1E9042-D3AA-40B3-B484-2543D70A56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50132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44772A-624E-4ECE-AB78-32C24E2B7E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58365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3ADECA-00CC-4DB1-86C6-A9BA163F84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82515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48C7DB-DC44-4AFE-8EC4-EF94B2ABE2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1129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217805-F017-4B4E-B551-592E404FC2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74056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6072A16-AEB7-4A11-AD2D-647F509DF4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17468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5F3E5A-D946-43D1-B7D0-501EF55FD0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0362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7" y="609600"/>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body" sz="quarter" idx="14"/>
          </p:nvPr>
        </p:nvSpPr>
        <p:spPr>
          <a:xfrm>
            <a:off x="10668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47244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6"/>
          </p:nvPr>
        </p:nvSpPr>
        <p:spPr/>
        <p:txBody>
          <a:bodyPr/>
          <a:lstStyle>
            <a:lvl1pPr>
              <a:defRPr/>
            </a:lvl1pPr>
          </a:lstStyle>
          <a:p>
            <a:pPr>
              <a:defRPr/>
            </a:pPr>
            <a:fld id="{514931AF-F6B6-4730-B99A-0E9AE73EF667}" type="datetimeFigureOut">
              <a:rPr lang="en-US">
                <a:solidFill>
                  <a:srgbClr val="D4D2D0"/>
                </a:solidFill>
              </a:rPr>
              <a:pPr>
                <a:defRPr/>
              </a:pPr>
              <a:t>10/6/2015</a:t>
            </a:fld>
            <a:endParaRPr lang="en-US" dirty="0">
              <a:solidFill>
                <a:srgbClr val="D4D2D0"/>
              </a:solidFill>
            </a:endParaRPr>
          </a:p>
        </p:txBody>
      </p:sp>
      <p:sp>
        <p:nvSpPr>
          <p:cNvPr id="7"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8"/>
          </p:nvPr>
        </p:nvSpPr>
        <p:spPr/>
        <p:txBody>
          <a:bodyPr/>
          <a:lstStyle>
            <a:lvl1pPr>
              <a:defRPr/>
            </a:lvl1pPr>
          </a:lstStyle>
          <a:p>
            <a:pPr>
              <a:defRPr/>
            </a:pPr>
            <a:fld id="{99C3E69A-2D06-4676-858E-EBCB4772079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27471396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A5C68F-9CE8-4157-A17A-82E89BE290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78141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6916CF-2A77-40D4-801D-FDA100491F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63454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4BD636-07B0-46FC-9FF7-DA4DD86C1B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95742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DB7E7-9A47-4206-B913-B869B2DA43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6664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a:xfrm>
            <a:off x="454025" y="5181600"/>
            <a:ext cx="8229600" cy="1143000"/>
          </a:xfrm>
          <a:prstGeom prst="rect">
            <a:avLst/>
          </a:prstGeom>
        </p:spPr>
        <p:txBody>
          <a:bodyPr anchor="ctr">
            <a:normAutofit/>
          </a:bodyPr>
          <a:lstStyle>
            <a:extLst/>
          </a:lstStyle>
          <a:p>
            <a:pPr algn="ctr">
              <a:spcBef>
                <a:spcPct val="0"/>
              </a:spcBef>
              <a:defRPr/>
            </a:pPr>
            <a:endParaRPr lang="en-US" sz="3200" i="1" kern="0" dirty="0">
              <a:solidFill>
                <a:prstClr val="white"/>
              </a:solidFill>
            </a:endParaRPr>
          </a:p>
        </p:txBody>
      </p:sp>
      <p:sp>
        <p:nvSpPr>
          <p:cNvPr id="6" name="Rectangle 5"/>
          <p:cNvSpPr/>
          <p:nvPr userDrawn="1"/>
        </p:nvSpPr>
        <p:spPr>
          <a:xfrm>
            <a:off x="176213" y="187325"/>
            <a:ext cx="8763000" cy="6213475"/>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7"/>
          <p:cNvSpPr>
            <a:spLocks noGrp="1"/>
          </p:cNvSpPr>
          <p:nvPr>
            <p:ph type="title"/>
          </p:nvPr>
        </p:nvSpPr>
        <p:spPr>
          <a:xfrm>
            <a:off x="228601" y="3962400"/>
            <a:ext cx="8298485" cy="10668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133600" y="5133975"/>
            <a:ext cx="6386946" cy="12192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7" name="Rectangle 6"/>
          <p:cNvSpPr>
            <a:spLocks noGrp="1"/>
          </p:cNvSpPr>
          <p:nvPr>
            <p:ph type="dt" sz="half" idx="12"/>
          </p:nvPr>
        </p:nvSpPr>
        <p:spPr/>
        <p:txBody>
          <a:bodyPr/>
          <a:lstStyle>
            <a:lvl1pPr>
              <a:defRPr/>
            </a:lvl1pPr>
            <a:extLst/>
          </a:lstStyle>
          <a:p>
            <a:pPr>
              <a:defRPr/>
            </a:pPr>
            <a:fld id="{30D8881D-5257-4C5C-AA27-6CEE405214BA}" type="datetimeFigureOut">
              <a:rPr lang="en-US">
                <a:solidFill>
                  <a:srgbClr val="D4D2D0"/>
                </a:solidFill>
              </a:rPr>
              <a:pPr>
                <a:defRPr/>
              </a:pPr>
              <a:t>10/6/2015</a:t>
            </a:fld>
            <a:endParaRPr lang="en-US" dirty="0">
              <a:solidFill>
                <a:srgbClr val="D4D2D0"/>
              </a:solidFill>
            </a:endParaRPr>
          </a:p>
        </p:txBody>
      </p:sp>
      <p:sp>
        <p:nvSpPr>
          <p:cNvPr id="8" name="Rectangle 7"/>
          <p:cNvSpPr>
            <a:spLocks noGrp="1"/>
          </p:cNvSpPr>
          <p:nvPr>
            <p:ph type="sldNum" sz="quarter" idx="13"/>
          </p:nvPr>
        </p:nvSpPr>
        <p:spPr/>
        <p:txBody>
          <a:bodyPr/>
          <a:lstStyle>
            <a:lvl1pPr>
              <a:defRPr/>
            </a:lvl1pPr>
            <a:extLst/>
          </a:lstStyle>
          <a:p>
            <a:pPr>
              <a:defRPr/>
            </a:pPr>
            <a:fld id="{49D70B7B-0E5D-4A8D-B1B2-31B6222E05F1}" type="slidenum">
              <a:rPr lang="en-US">
                <a:solidFill>
                  <a:srgbClr val="D4D2D0"/>
                </a:solidFill>
              </a:rPr>
              <a:pPr>
                <a:defRPr/>
              </a:pPr>
              <a:t>‹#›</a:t>
            </a:fld>
            <a:endParaRPr lang="en-US" dirty="0">
              <a:solidFill>
                <a:srgbClr val="D4D2D0"/>
              </a:solidFill>
            </a:endParaRPr>
          </a:p>
        </p:txBody>
      </p:sp>
      <p:sp>
        <p:nvSpPr>
          <p:cNvPr id="10" name="Rectangle 9"/>
          <p:cNvSpPr>
            <a:spLocks noGrp="1"/>
          </p:cNvSpPr>
          <p:nvPr>
            <p:ph type="ftr" sz="quarter" idx="14"/>
          </p:nvPr>
        </p:nvSpPr>
        <p:spPr/>
        <p:txBody>
          <a:bodyPr/>
          <a:lstStyle>
            <a:lvl1pPr>
              <a:defRPr/>
            </a:lvl1pPr>
            <a:extLst/>
          </a:lstStyle>
          <a:p>
            <a:pPr>
              <a:defRPr/>
            </a:pPr>
            <a:endParaRPr lang="en-US">
              <a:solidFill>
                <a:srgbClr val="D4D2D0"/>
              </a:solidFill>
            </a:endParaRPr>
          </a:p>
        </p:txBody>
      </p:sp>
    </p:spTree>
    <p:extLst>
      <p:ext uri="{BB962C8B-B14F-4D97-AF65-F5344CB8AC3E}">
        <p14:creationId xmlns:p14="http://schemas.microsoft.com/office/powerpoint/2010/main" val="42451909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5"/>
          <p:cNvSpPr>
            <a:spLocks noGrp="1"/>
          </p:cNvSpPr>
          <p:nvPr>
            <p:ph type="body" sz="quarter" idx="11"/>
          </p:nvPr>
        </p:nvSpPr>
        <p:spPr>
          <a:xfrm>
            <a:off x="914400" y="6019800"/>
            <a:ext cx="7467600" cy="38100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lstStyle>
          <a:p>
            <a:pPr>
              <a:defRPr/>
            </a:pPr>
            <a:fld id="{49B3E7AD-1D69-492D-BBEB-F88B06DD41A2}" type="datetimeFigureOut">
              <a:rPr lang="en-US">
                <a:solidFill>
                  <a:srgbClr val="D4D2D0"/>
                </a:solidFill>
              </a:rPr>
              <a:pPr>
                <a:defRPr/>
              </a:pPr>
              <a:t>10/6/2015</a:t>
            </a:fld>
            <a:endParaRPr lang="en-US" dirty="0">
              <a:solidFill>
                <a:srgbClr val="D4D2D0"/>
              </a:solidFill>
            </a:endParaRPr>
          </a:p>
        </p:txBody>
      </p:sp>
      <p:sp>
        <p:nvSpPr>
          <p:cNvPr id="6" name="Rectangle 25"/>
          <p:cNvSpPr>
            <a:spLocks noGrp="1"/>
          </p:cNvSpPr>
          <p:nvPr>
            <p:ph type="ftr" sz="quarter" idx="13"/>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4"/>
          </p:nvPr>
        </p:nvSpPr>
        <p:spPr/>
        <p:txBody>
          <a:bodyPr/>
          <a:lstStyle>
            <a:lvl1pPr>
              <a:defRPr/>
            </a:lvl1pPr>
          </a:lstStyle>
          <a:p>
            <a:pPr>
              <a:defRPr/>
            </a:pPr>
            <a:fld id="{CF38B170-5FBF-4DAC-A4C7-EE5BB9A12676}"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4033755740"/>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3" name="Rectangle 6"/>
          <p:cNvSpPr>
            <a:spLocks noGrp="1"/>
          </p:cNvSpPr>
          <p:nvPr>
            <p:ph type="body" sz="quarter" idx="11"/>
          </p:nvPr>
        </p:nvSpPr>
        <p:spPr>
          <a:xfrm>
            <a:off x="5257800" y="3048000"/>
            <a:ext cx="350520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lstStyle>
          <a:p>
            <a:pPr>
              <a:defRPr/>
            </a:pPr>
            <a:fld id="{ADA4FFB2-9068-4530-8C09-2EB1E7252EA5}" type="datetimeFigureOut">
              <a:rPr lang="en-US">
                <a:solidFill>
                  <a:srgbClr val="D4D2D0"/>
                </a:solidFill>
              </a:rPr>
              <a:pPr>
                <a:defRPr/>
              </a:pPr>
              <a:t>10/6/2015</a:t>
            </a:fld>
            <a:endParaRPr lang="en-US" dirty="0">
              <a:solidFill>
                <a:srgbClr val="D4D2D0"/>
              </a:solidFill>
            </a:endParaRPr>
          </a:p>
        </p:txBody>
      </p:sp>
      <p:sp>
        <p:nvSpPr>
          <p:cNvPr id="5" name="Rectangle 25"/>
          <p:cNvSpPr>
            <a:spLocks noGrp="1"/>
          </p:cNvSpPr>
          <p:nvPr>
            <p:ph type="ftr" sz="quarter" idx="13"/>
          </p:nvPr>
        </p:nvSpPr>
        <p:spPr/>
        <p:txBody>
          <a:bodyPr/>
          <a:lstStyle>
            <a:lvl1pPr>
              <a:defRPr/>
            </a:lvl1pPr>
          </a:lstStyle>
          <a:p>
            <a:pPr>
              <a:defRPr/>
            </a:pPr>
            <a:endParaRPr lang="en-US">
              <a:solidFill>
                <a:srgbClr val="D4D2D0"/>
              </a:solidFill>
            </a:endParaRPr>
          </a:p>
        </p:txBody>
      </p:sp>
      <p:sp>
        <p:nvSpPr>
          <p:cNvPr id="6" name="Rectangle 16"/>
          <p:cNvSpPr>
            <a:spLocks noGrp="1"/>
          </p:cNvSpPr>
          <p:nvPr>
            <p:ph type="sldNum" sz="quarter" idx="14"/>
          </p:nvPr>
        </p:nvSpPr>
        <p:spPr/>
        <p:txBody>
          <a:bodyPr/>
          <a:lstStyle>
            <a:lvl1pPr>
              <a:defRPr/>
            </a:lvl1pPr>
          </a:lstStyle>
          <a:p>
            <a:pPr>
              <a:defRPr/>
            </a:pPr>
            <a:fld id="{0B29C0E1-E39D-4EAC-93C7-0DD2E7DAC49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98066618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Tree>
    <p:extLst>
      <p:ext uri="{BB962C8B-B14F-4D97-AF65-F5344CB8AC3E}">
        <p14:creationId xmlns:p14="http://schemas.microsoft.com/office/powerpoint/2010/main" val="95463843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4572000"/>
            <a:ext cx="7781730" cy="99060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752670" y="5600700"/>
            <a:ext cx="7772400" cy="83820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8" name="Rectangle 3"/>
          <p:cNvSpPr>
            <a:spLocks noGrp="1"/>
          </p:cNvSpPr>
          <p:nvPr>
            <p:ph type="dt" sz="half" idx="17"/>
          </p:nvPr>
        </p:nvSpPr>
        <p:spPr/>
        <p:txBody>
          <a:bodyPr/>
          <a:lstStyle>
            <a:lvl1pPr>
              <a:defRPr/>
            </a:lvl1pPr>
          </a:lstStyle>
          <a:p>
            <a:pPr>
              <a:defRPr/>
            </a:pPr>
            <a:fld id="{F2056C3A-FF88-4D2F-9DDF-DCE031AF2059}" type="datetimeFigureOut">
              <a:rPr lang="en-US">
                <a:solidFill>
                  <a:srgbClr val="D4D2D0"/>
                </a:solidFill>
              </a:rPr>
              <a:pPr>
                <a:defRPr/>
              </a:pPr>
              <a:t>10/6/2015</a:t>
            </a:fld>
            <a:endParaRPr lang="en-US" dirty="0">
              <a:solidFill>
                <a:srgbClr val="D4D2D0"/>
              </a:solidFill>
            </a:endParaRPr>
          </a:p>
        </p:txBody>
      </p:sp>
      <p:sp>
        <p:nvSpPr>
          <p:cNvPr id="9" name="Rectangle 25"/>
          <p:cNvSpPr>
            <a:spLocks noGrp="1"/>
          </p:cNvSpPr>
          <p:nvPr>
            <p:ph type="ftr" sz="quarter" idx="18"/>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19"/>
          </p:nvPr>
        </p:nvSpPr>
        <p:spPr/>
        <p:txBody>
          <a:bodyPr/>
          <a:lstStyle>
            <a:lvl1pPr>
              <a:defRPr/>
            </a:lvl1pPr>
          </a:lstStyle>
          <a:p>
            <a:pPr>
              <a:defRPr/>
            </a:pPr>
            <a:fld id="{0B5E81C1-6379-4E1D-A705-04A2473355DC}"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99518447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7" y="609600"/>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body" sz="quarter" idx="14"/>
          </p:nvPr>
        </p:nvSpPr>
        <p:spPr>
          <a:xfrm>
            <a:off x="10668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47244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6"/>
          </p:nvPr>
        </p:nvSpPr>
        <p:spPr/>
        <p:txBody>
          <a:bodyPr/>
          <a:lstStyle>
            <a:lvl1pPr>
              <a:defRPr/>
            </a:lvl1pPr>
          </a:lstStyle>
          <a:p>
            <a:pPr>
              <a:defRPr/>
            </a:pPr>
            <a:fld id="{514931AF-F6B6-4730-B99A-0E9AE73EF667}" type="datetimeFigureOut">
              <a:rPr lang="en-US">
                <a:solidFill>
                  <a:srgbClr val="D4D2D0"/>
                </a:solidFill>
              </a:rPr>
              <a:pPr>
                <a:defRPr/>
              </a:pPr>
              <a:t>10/6/2015</a:t>
            </a:fld>
            <a:endParaRPr lang="en-US" dirty="0">
              <a:solidFill>
                <a:srgbClr val="D4D2D0"/>
              </a:solidFill>
            </a:endParaRPr>
          </a:p>
        </p:txBody>
      </p:sp>
      <p:sp>
        <p:nvSpPr>
          <p:cNvPr id="7"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8"/>
          </p:nvPr>
        </p:nvSpPr>
        <p:spPr/>
        <p:txBody>
          <a:bodyPr/>
          <a:lstStyle>
            <a:lvl1pPr>
              <a:defRPr/>
            </a:lvl1pPr>
          </a:lstStyle>
          <a:p>
            <a:pPr>
              <a:defRPr/>
            </a:pPr>
            <a:fld id="{99C3E69A-2D06-4676-858E-EBCB4772079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51262518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457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4648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8"/>
          </p:nvPr>
        </p:nvSpPr>
        <p:spPr/>
        <p:txBody>
          <a:bodyPr/>
          <a:lstStyle>
            <a:lvl1pPr>
              <a:defRPr/>
            </a:lvl1pPr>
          </a:lstStyle>
          <a:p>
            <a:pPr>
              <a:defRPr/>
            </a:pPr>
            <a:fld id="{47347ECB-CC85-46A4-A284-7C73F39AA5C9}" type="datetimeFigureOut">
              <a:rPr lang="en-US">
                <a:solidFill>
                  <a:srgbClr val="D4D2D0"/>
                </a:solidFill>
              </a:rPr>
              <a:pPr>
                <a:defRPr/>
              </a:pPr>
              <a:t>10/6/2015</a:t>
            </a:fld>
            <a:endParaRPr lang="en-US" dirty="0">
              <a:solidFill>
                <a:srgbClr val="D4D2D0"/>
              </a:solidFill>
            </a:endParaRPr>
          </a:p>
        </p:txBody>
      </p:sp>
      <p:sp>
        <p:nvSpPr>
          <p:cNvPr id="7" name="Rectangle 25"/>
          <p:cNvSpPr>
            <a:spLocks noGrp="1"/>
          </p:cNvSpPr>
          <p:nvPr>
            <p:ph type="ftr" sz="quarter" idx="19"/>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20"/>
          </p:nvPr>
        </p:nvSpPr>
        <p:spPr/>
        <p:txBody>
          <a:bodyPr/>
          <a:lstStyle>
            <a:lvl1pPr>
              <a:defRPr/>
            </a:lvl1pPr>
          </a:lstStyle>
          <a:p>
            <a:pPr>
              <a:defRPr/>
            </a:pPr>
            <a:fld id="{A2023D5B-31C1-45D8-A848-CC517EBDDF90}"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713920189"/>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457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4648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8"/>
          </p:nvPr>
        </p:nvSpPr>
        <p:spPr/>
        <p:txBody>
          <a:bodyPr/>
          <a:lstStyle>
            <a:lvl1pPr>
              <a:defRPr/>
            </a:lvl1pPr>
          </a:lstStyle>
          <a:p>
            <a:pPr>
              <a:defRPr/>
            </a:pPr>
            <a:fld id="{47347ECB-CC85-46A4-A284-7C73F39AA5C9}" type="datetimeFigureOut">
              <a:rPr lang="en-US">
                <a:solidFill>
                  <a:srgbClr val="D4D2D0"/>
                </a:solidFill>
              </a:rPr>
              <a:pPr>
                <a:defRPr/>
              </a:pPr>
              <a:t>10/6/2015</a:t>
            </a:fld>
            <a:endParaRPr lang="en-US" dirty="0">
              <a:solidFill>
                <a:srgbClr val="D4D2D0"/>
              </a:solidFill>
            </a:endParaRPr>
          </a:p>
        </p:txBody>
      </p:sp>
      <p:sp>
        <p:nvSpPr>
          <p:cNvPr id="7" name="Rectangle 25"/>
          <p:cNvSpPr>
            <a:spLocks noGrp="1"/>
          </p:cNvSpPr>
          <p:nvPr>
            <p:ph type="ftr" sz="quarter" idx="19"/>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20"/>
          </p:nvPr>
        </p:nvSpPr>
        <p:spPr/>
        <p:txBody>
          <a:bodyPr/>
          <a:lstStyle>
            <a:lvl1pPr>
              <a:defRPr/>
            </a:lvl1pPr>
          </a:lstStyle>
          <a:p>
            <a:pPr>
              <a:defRPr/>
            </a:pPr>
            <a:fld id="{A2023D5B-31C1-45D8-A848-CC517EBDDF90}"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203733685"/>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7"/>
          <p:cNvSpPr>
            <a:spLocks noGrp="1"/>
          </p:cNvSpPr>
          <p:nvPr>
            <p:ph type="body" sz="quarter" idx="13"/>
          </p:nvPr>
        </p:nvSpPr>
        <p:spPr>
          <a:xfrm>
            <a:off x="5141976" y="3352800"/>
            <a:ext cx="3773425" cy="297180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3"/>
          <p:cNvSpPr>
            <a:spLocks noGrp="1"/>
          </p:cNvSpPr>
          <p:nvPr>
            <p:ph type="dt" sz="half" idx="14"/>
          </p:nvPr>
        </p:nvSpPr>
        <p:spPr/>
        <p:txBody>
          <a:bodyPr/>
          <a:lstStyle>
            <a:lvl1pPr>
              <a:defRPr/>
            </a:lvl1pPr>
          </a:lstStyle>
          <a:p>
            <a:pPr>
              <a:defRPr/>
            </a:pPr>
            <a:fld id="{E5C30805-FC3F-43B6-96E8-AC65A2BAD0AD}" type="datetimeFigureOut">
              <a:rPr lang="en-US">
                <a:solidFill>
                  <a:srgbClr val="D4D2D0"/>
                </a:solidFill>
              </a:rPr>
              <a:pPr>
                <a:defRPr/>
              </a:pPr>
              <a:t>10/6/2015</a:t>
            </a:fld>
            <a:endParaRPr lang="en-US" dirty="0">
              <a:solidFill>
                <a:srgbClr val="D4D2D0"/>
              </a:solidFill>
            </a:endParaRPr>
          </a:p>
        </p:txBody>
      </p:sp>
      <p:sp>
        <p:nvSpPr>
          <p:cNvPr id="7" name="Rectangle 25"/>
          <p:cNvSpPr>
            <a:spLocks noGrp="1"/>
          </p:cNvSpPr>
          <p:nvPr>
            <p:ph type="ftr" sz="quarter" idx="15"/>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6"/>
          </p:nvPr>
        </p:nvSpPr>
        <p:spPr/>
        <p:txBody>
          <a:bodyPr/>
          <a:lstStyle>
            <a:lvl1pPr>
              <a:defRPr/>
            </a:lvl1pPr>
          </a:lstStyle>
          <a:p>
            <a:pPr>
              <a:defRPr/>
            </a:pPr>
            <a:fld id="{56D8E10A-E049-48E2-BE22-43B9D0AC8496}"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61595215"/>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6"/>
          <p:cNvSpPr>
            <a:spLocks noGrp="1"/>
          </p:cNvSpPr>
          <p:nvPr>
            <p:ph type="body" sz="quarter" idx="13"/>
          </p:nvPr>
        </p:nvSpPr>
        <p:spPr>
          <a:xfrm>
            <a:off x="2286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2004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1722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3"/>
          <p:cNvSpPr>
            <a:spLocks noGrp="1"/>
          </p:cNvSpPr>
          <p:nvPr>
            <p:ph type="dt" sz="half" idx="16"/>
          </p:nvPr>
        </p:nvSpPr>
        <p:spPr/>
        <p:txBody>
          <a:bodyPr/>
          <a:lstStyle>
            <a:lvl1pPr>
              <a:defRPr/>
            </a:lvl1pPr>
          </a:lstStyle>
          <a:p>
            <a:pPr>
              <a:defRPr/>
            </a:pPr>
            <a:fld id="{E61DD838-D7AB-4B06-A06D-C8FF913FBBA1}" type="datetimeFigureOut">
              <a:rPr lang="en-US">
                <a:solidFill>
                  <a:srgbClr val="D4D2D0"/>
                </a:solidFill>
              </a:rPr>
              <a:pPr>
                <a:defRPr/>
              </a:pPr>
              <a:t>10/6/2015</a:t>
            </a:fld>
            <a:endParaRPr lang="en-US" dirty="0">
              <a:solidFill>
                <a:srgbClr val="D4D2D0"/>
              </a:solidFill>
            </a:endParaRPr>
          </a:p>
        </p:txBody>
      </p:sp>
      <p:sp>
        <p:nvSpPr>
          <p:cNvPr id="9"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18"/>
          </p:nvPr>
        </p:nvSpPr>
        <p:spPr/>
        <p:txBody>
          <a:bodyPr/>
          <a:lstStyle>
            <a:lvl1pPr>
              <a:defRPr/>
            </a:lvl1pPr>
          </a:lstStyle>
          <a:p>
            <a:pPr>
              <a:defRPr/>
            </a:pPr>
            <a:fld id="{DC9778CB-B207-406E-9BCD-A11823472E7C}"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56047574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11"/>
          <p:cNvSpPr>
            <a:spLocks noGrp="1"/>
          </p:cNvSpPr>
          <p:nvPr>
            <p:ph type="body" sz="quarter" idx="14"/>
          </p:nvPr>
        </p:nvSpPr>
        <p:spPr>
          <a:xfrm>
            <a:off x="457200" y="228600"/>
            <a:ext cx="4023360" cy="301752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5"/>
          </p:nvPr>
        </p:nvSpPr>
        <p:spPr/>
        <p:txBody>
          <a:bodyPr/>
          <a:lstStyle>
            <a:lvl1pPr>
              <a:defRPr/>
            </a:lvl1pPr>
          </a:lstStyle>
          <a:p>
            <a:pPr>
              <a:defRPr/>
            </a:pPr>
            <a:fld id="{B566C236-BEC5-46C2-A13D-8641B46476EA}" type="datetimeFigureOut">
              <a:rPr lang="en-US">
                <a:solidFill>
                  <a:srgbClr val="D4D2D0"/>
                </a:solidFill>
              </a:rPr>
              <a:pPr>
                <a:defRPr/>
              </a:pPr>
              <a:t>10/6/2015</a:t>
            </a:fld>
            <a:endParaRPr lang="en-US" dirty="0">
              <a:solidFill>
                <a:srgbClr val="D4D2D0"/>
              </a:solidFill>
            </a:endParaRPr>
          </a:p>
        </p:txBody>
      </p:sp>
      <p:sp>
        <p:nvSpPr>
          <p:cNvPr id="7" name="Rectangle 25"/>
          <p:cNvSpPr>
            <a:spLocks noGrp="1"/>
          </p:cNvSpPr>
          <p:nvPr>
            <p:ph type="ftr" sz="quarter" idx="16"/>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7"/>
          </p:nvPr>
        </p:nvSpPr>
        <p:spPr/>
        <p:txBody>
          <a:bodyPr/>
          <a:lstStyle>
            <a:lvl1pPr>
              <a:defRPr/>
            </a:lvl1pPr>
          </a:lstStyle>
          <a:p>
            <a:pPr>
              <a:defRPr/>
            </a:pPr>
            <a:fld id="{81919E33-4F7C-4002-829C-66A0A213DD90}"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2466630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noChangeAspect="1"/>
          </p:cNvSpPr>
          <p:nvPr>
            <p:ph type="pic" sz="quarter" idx="12"/>
          </p:nvPr>
        </p:nvSpPr>
        <p:spPr>
          <a:xfrm>
            <a:off x="426720"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13"/>
          </p:nvPr>
        </p:nvSpPr>
        <p:spPr>
          <a:xfrm>
            <a:off x="5067300" y="389332"/>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5" name="Rectangle 3"/>
          <p:cNvSpPr>
            <a:spLocks noGrp="1"/>
          </p:cNvSpPr>
          <p:nvPr>
            <p:ph type="dt" sz="half" idx="14"/>
          </p:nvPr>
        </p:nvSpPr>
        <p:spPr/>
        <p:txBody>
          <a:bodyPr/>
          <a:lstStyle>
            <a:lvl1pPr>
              <a:defRPr/>
            </a:lvl1pPr>
          </a:lstStyle>
          <a:p>
            <a:pPr>
              <a:defRPr/>
            </a:pPr>
            <a:fld id="{A03207DF-49C6-4CC9-A3E7-954C0AF47AF9}" type="datetimeFigureOut">
              <a:rPr lang="en-US">
                <a:solidFill>
                  <a:srgbClr val="D4D2D0"/>
                </a:solidFill>
              </a:rPr>
              <a:pPr>
                <a:defRPr/>
              </a:pPr>
              <a:t>10/6/2015</a:t>
            </a:fld>
            <a:endParaRPr lang="en-US" dirty="0">
              <a:solidFill>
                <a:srgbClr val="D4D2D0"/>
              </a:solidFill>
            </a:endParaRPr>
          </a:p>
        </p:txBody>
      </p:sp>
      <p:sp>
        <p:nvSpPr>
          <p:cNvPr id="6" name="Rectangle 25"/>
          <p:cNvSpPr>
            <a:spLocks noGrp="1"/>
          </p:cNvSpPr>
          <p:nvPr>
            <p:ph type="ftr" sz="quarter" idx="15"/>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6"/>
          </p:nvPr>
        </p:nvSpPr>
        <p:spPr/>
        <p:txBody>
          <a:bodyPr/>
          <a:lstStyle>
            <a:lvl1pPr>
              <a:defRPr/>
            </a:lvl1pPr>
          </a:lstStyle>
          <a:p>
            <a:pPr>
              <a:defRPr/>
            </a:pPr>
            <a:fld id="{077EC04E-BB58-4616-BA7E-96581A861B9E}"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1004947696"/>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body" sz="quarter" idx="16"/>
          </p:nvPr>
        </p:nvSpPr>
        <p:spPr>
          <a:xfrm>
            <a:off x="400497" y="1295400"/>
            <a:ext cx="1676400" cy="190500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086600" y="1295400"/>
            <a:ext cx="1676400" cy="190500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00497" y="3352800"/>
            <a:ext cx="1676400" cy="190500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086600" y="3352800"/>
            <a:ext cx="1676400" cy="1905000"/>
          </a:xfrm>
        </p:spPr>
        <p:txBody>
          <a:bodyPr/>
          <a:lstStyle>
            <a:lvl1pPr marL="0" marR="0" indent="0" algn="l">
              <a:buFontTx/>
              <a:buNone/>
              <a:defRPr sz="1600" baseline="0"/>
            </a:lvl1pPr>
            <a:extLst/>
          </a:lstStyle>
          <a:p>
            <a:pPr lvl="0"/>
            <a:r>
              <a:rPr lang="en-US" smtClean="0"/>
              <a:t>Click to edit Master text styles</a:t>
            </a:r>
          </a:p>
        </p:txBody>
      </p:sp>
      <p:sp>
        <p:nvSpPr>
          <p:cNvPr id="11" name="Rectangle 3"/>
          <p:cNvSpPr>
            <a:spLocks noGrp="1"/>
          </p:cNvSpPr>
          <p:nvPr>
            <p:ph type="dt" sz="half" idx="31"/>
          </p:nvPr>
        </p:nvSpPr>
        <p:spPr/>
        <p:txBody>
          <a:bodyPr/>
          <a:lstStyle>
            <a:lvl1pPr>
              <a:defRPr/>
            </a:lvl1pPr>
          </a:lstStyle>
          <a:p>
            <a:pPr>
              <a:defRPr/>
            </a:pPr>
            <a:fld id="{611D1DAF-2513-47C5-B9C9-058A903BBF84}" type="datetimeFigureOut">
              <a:rPr lang="en-US">
                <a:solidFill>
                  <a:srgbClr val="D4D2D0"/>
                </a:solidFill>
              </a:rPr>
              <a:pPr>
                <a:defRPr/>
              </a:pPr>
              <a:t>10/6/2015</a:t>
            </a:fld>
            <a:endParaRPr lang="en-US" dirty="0">
              <a:solidFill>
                <a:srgbClr val="D4D2D0"/>
              </a:solidFill>
            </a:endParaRPr>
          </a:p>
        </p:txBody>
      </p:sp>
      <p:sp>
        <p:nvSpPr>
          <p:cNvPr id="12"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15" name="Rectangle 16"/>
          <p:cNvSpPr>
            <a:spLocks noGrp="1"/>
          </p:cNvSpPr>
          <p:nvPr>
            <p:ph type="sldNum" sz="quarter" idx="33"/>
          </p:nvPr>
        </p:nvSpPr>
        <p:spPr/>
        <p:txBody>
          <a:bodyPr/>
          <a:lstStyle>
            <a:lvl1pPr>
              <a:defRPr/>
            </a:lvl1pPr>
          </a:lstStyle>
          <a:p>
            <a:pPr>
              <a:defRPr/>
            </a:pPr>
            <a:fld id="{F116A9ED-9761-4ACA-9DEF-54931B8800F4}"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11887957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1"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926821" y="61722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p:cNvSpPr>
          <p:nvPr>
            <p:ph type="body" sz="quarter" idx="22"/>
          </p:nvPr>
        </p:nvSpPr>
        <p:spPr>
          <a:xfrm>
            <a:off x="926821" y="1524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4660621" y="61722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4660621" y="1524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3"/>
          <p:cNvSpPr>
            <a:spLocks noGrp="1"/>
          </p:cNvSpPr>
          <p:nvPr>
            <p:ph type="dt" sz="half" idx="25"/>
          </p:nvPr>
        </p:nvSpPr>
        <p:spPr/>
        <p:txBody>
          <a:bodyPr/>
          <a:lstStyle>
            <a:lvl1pPr>
              <a:defRPr/>
            </a:lvl1pPr>
          </a:lstStyle>
          <a:p>
            <a:pPr>
              <a:defRPr/>
            </a:pPr>
            <a:fld id="{F93CC388-B919-4D19-A4FF-98E14F9D99FD}" type="datetimeFigureOut">
              <a:rPr lang="en-US">
                <a:solidFill>
                  <a:srgbClr val="D4D2D0"/>
                </a:solidFill>
              </a:rPr>
              <a:pPr>
                <a:defRPr/>
              </a:pPr>
              <a:t>10/6/2015</a:t>
            </a:fld>
            <a:endParaRPr lang="en-US" dirty="0">
              <a:solidFill>
                <a:srgbClr val="D4D2D0"/>
              </a:solidFill>
            </a:endParaRPr>
          </a:p>
        </p:txBody>
      </p:sp>
      <p:sp>
        <p:nvSpPr>
          <p:cNvPr id="11" name="Rectangle 25"/>
          <p:cNvSpPr>
            <a:spLocks noGrp="1"/>
          </p:cNvSpPr>
          <p:nvPr>
            <p:ph type="ftr" sz="quarter" idx="26"/>
          </p:nvPr>
        </p:nvSpPr>
        <p:spPr/>
        <p:txBody>
          <a:bodyPr/>
          <a:lstStyle>
            <a:lvl1pPr>
              <a:defRPr/>
            </a:lvl1pPr>
          </a:lstStyle>
          <a:p>
            <a:pPr>
              <a:defRPr/>
            </a:pPr>
            <a:endParaRPr lang="en-US">
              <a:solidFill>
                <a:srgbClr val="D4D2D0"/>
              </a:solidFill>
            </a:endParaRPr>
          </a:p>
        </p:txBody>
      </p:sp>
      <p:sp>
        <p:nvSpPr>
          <p:cNvPr id="12" name="Rectangle 16"/>
          <p:cNvSpPr>
            <a:spLocks noGrp="1"/>
          </p:cNvSpPr>
          <p:nvPr>
            <p:ph type="sldNum" sz="quarter" idx="27"/>
          </p:nvPr>
        </p:nvSpPr>
        <p:spPr/>
        <p:txBody>
          <a:bodyPr/>
          <a:lstStyle>
            <a:lvl1pPr>
              <a:defRPr/>
            </a:lvl1pPr>
          </a:lstStyle>
          <a:p>
            <a:pPr>
              <a:defRPr/>
            </a:pPr>
            <a:fld id="{907F7802-F538-4DBB-BBA8-7516B371D3C1}"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115585633"/>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1"/>
          </p:nvPr>
        </p:nvSpPr>
        <p:spPr>
          <a:xfrm>
            <a:off x="45466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30"/>
          </p:nvPr>
        </p:nvSpPr>
        <p:spPr>
          <a:xfrm>
            <a:off x="234906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p:cNvSpPr>
          <p:nvPr>
            <p:ph type="pic" sz="quarter" idx="32"/>
          </p:nvPr>
        </p:nvSpPr>
        <p:spPr>
          <a:xfrm>
            <a:off x="6740166"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4" name="Rectangle 7"/>
          <p:cNvSpPr>
            <a:spLocks noGrp="1"/>
          </p:cNvSpPr>
          <p:nvPr>
            <p:ph type="body" sz="quarter" idx="29"/>
          </p:nvPr>
        </p:nvSpPr>
        <p:spPr>
          <a:xfrm>
            <a:off x="152400" y="4495800"/>
            <a:ext cx="8763000" cy="1905000"/>
          </a:xfrm>
        </p:spPr>
        <p:txBody>
          <a:bodyPr/>
          <a:lstStyle>
            <a:lvl1pPr marL="0" marR="0" indent="0" algn="l">
              <a:buFontTx/>
              <a:buNone/>
              <a:defRPr sz="2400" baseline="0"/>
            </a:lvl1pPr>
            <a:extLst/>
          </a:lstStyle>
          <a:p>
            <a:pPr lvl="0"/>
            <a:r>
              <a:rPr lang="en-US" smtClean="0"/>
              <a:t>Click to edit Master text styles</a:t>
            </a:r>
          </a:p>
        </p:txBody>
      </p:sp>
      <p:sp>
        <p:nvSpPr>
          <p:cNvPr id="8" name="Rectangle 3"/>
          <p:cNvSpPr>
            <a:spLocks noGrp="1"/>
          </p:cNvSpPr>
          <p:nvPr>
            <p:ph type="dt" sz="half" idx="33"/>
          </p:nvPr>
        </p:nvSpPr>
        <p:spPr/>
        <p:txBody>
          <a:bodyPr/>
          <a:lstStyle>
            <a:lvl1pPr>
              <a:defRPr/>
            </a:lvl1pPr>
          </a:lstStyle>
          <a:p>
            <a:pPr>
              <a:defRPr/>
            </a:pPr>
            <a:fld id="{22B94B53-E462-4419-8C83-E19E6A3429B6}" type="datetimeFigureOut">
              <a:rPr lang="en-US">
                <a:solidFill>
                  <a:srgbClr val="D4D2D0"/>
                </a:solidFill>
              </a:rPr>
              <a:pPr>
                <a:defRPr/>
              </a:pPr>
              <a:t>10/6/2015</a:t>
            </a:fld>
            <a:endParaRPr lang="en-US" dirty="0">
              <a:solidFill>
                <a:srgbClr val="D4D2D0"/>
              </a:solidFill>
            </a:endParaRPr>
          </a:p>
        </p:txBody>
      </p:sp>
      <p:sp>
        <p:nvSpPr>
          <p:cNvPr id="9" name="Rectangle 25"/>
          <p:cNvSpPr>
            <a:spLocks noGrp="1"/>
          </p:cNvSpPr>
          <p:nvPr>
            <p:ph type="ftr" sz="quarter" idx="34"/>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35"/>
          </p:nvPr>
        </p:nvSpPr>
        <p:spPr/>
        <p:txBody>
          <a:bodyPr/>
          <a:lstStyle>
            <a:lvl1pPr>
              <a:defRPr/>
            </a:lvl1pPr>
          </a:lstStyle>
          <a:p>
            <a:pPr>
              <a:defRPr/>
            </a:pPr>
            <a:fld id="{450B56BA-0790-4F9C-956E-64D255D13BD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96546330"/>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4"/>
          </p:nvPr>
        </p:nvSpPr>
        <p:spPr/>
        <p:txBody>
          <a:bodyPr/>
          <a:lstStyle>
            <a:lvl1pPr>
              <a:defRPr/>
            </a:lvl1pPr>
          </a:lstStyle>
          <a:p>
            <a:pPr>
              <a:defRPr/>
            </a:pPr>
            <a:fld id="{F1557105-17D5-4A8D-A629-66732F12FBAE}" type="datetimeFigureOut">
              <a:rPr lang="en-US">
                <a:solidFill>
                  <a:srgbClr val="D4D2D0"/>
                </a:solidFill>
              </a:rPr>
              <a:pPr>
                <a:defRPr/>
              </a:pPr>
              <a:t>10/6/2015</a:t>
            </a:fld>
            <a:endParaRPr lang="en-US" dirty="0">
              <a:solidFill>
                <a:srgbClr val="D4D2D0"/>
              </a:solidFill>
            </a:endParaRPr>
          </a:p>
        </p:txBody>
      </p:sp>
      <p:sp>
        <p:nvSpPr>
          <p:cNvPr id="8" name="Rectangle 25"/>
          <p:cNvSpPr>
            <a:spLocks noGrp="1"/>
          </p:cNvSpPr>
          <p:nvPr>
            <p:ph type="ftr" sz="quarter" idx="25"/>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26"/>
          </p:nvPr>
        </p:nvSpPr>
        <p:spPr/>
        <p:txBody>
          <a:bodyPr/>
          <a:lstStyle>
            <a:lvl1pPr>
              <a:defRPr/>
            </a:lvl1pPr>
          </a:lstStyle>
          <a:p>
            <a:pPr>
              <a:defRPr/>
            </a:pPr>
            <a:fld id="{43FF74C5-B58F-4925-9E85-93ABB78E49E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003067265"/>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9"/>
          </p:nvPr>
        </p:nvSpPr>
        <p:spPr/>
        <p:txBody>
          <a:bodyPr/>
          <a:lstStyle>
            <a:lvl1pPr>
              <a:defRPr/>
            </a:lvl1pPr>
          </a:lstStyle>
          <a:p>
            <a:pPr>
              <a:defRPr/>
            </a:pPr>
            <a:fld id="{46A863A6-106F-4BD1-8C1B-0B1E5821997A}" type="datetimeFigureOut">
              <a:rPr lang="en-US">
                <a:solidFill>
                  <a:srgbClr val="D4D2D0"/>
                </a:solidFill>
              </a:rPr>
              <a:pPr>
                <a:defRPr/>
              </a:pPr>
              <a:t>10/6/2015</a:t>
            </a:fld>
            <a:endParaRPr lang="en-US" dirty="0">
              <a:solidFill>
                <a:srgbClr val="D4D2D0"/>
              </a:solidFill>
            </a:endParaRPr>
          </a:p>
        </p:txBody>
      </p:sp>
      <p:sp>
        <p:nvSpPr>
          <p:cNvPr id="8" name="Rectangle 25"/>
          <p:cNvSpPr>
            <a:spLocks noGrp="1"/>
          </p:cNvSpPr>
          <p:nvPr>
            <p:ph type="ftr" sz="quarter" idx="30"/>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31"/>
          </p:nvPr>
        </p:nvSpPr>
        <p:spPr/>
        <p:txBody>
          <a:bodyPr/>
          <a:lstStyle>
            <a:lvl1pPr>
              <a:defRPr/>
            </a:lvl1pPr>
          </a:lstStyle>
          <a:p>
            <a:pPr>
              <a:defRPr/>
            </a:pPr>
            <a:fld id="{B65C2906-4C33-418D-BCD9-0450ADE7B144}"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77741859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7"/>
          <p:cNvSpPr>
            <a:spLocks noGrp="1"/>
          </p:cNvSpPr>
          <p:nvPr>
            <p:ph type="body" sz="quarter" idx="13"/>
          </p:nvPr>
        </p:nvSpPr>
        <p:spPr>
          <a:xfrm>
            <a:off x="5141976" y="3352800"/>
            <a:ext cx="3773425" cy="297180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3"/>
          <p:cNvSpPr>
            <a:spLocks noGrp="1"/>
          </p:cNvSpPr>
          <p:nvPr>
            <p:ph type="dt" sz="half" idx="14"/>
          </p:nvPr>
        </p:nvSpPr>
        <p:spPr/>
        <p:txBody>
          <a:bodyPr/>
          <a:lstStyle>
            <a:lvl1pPr>
              <a:defRPr/>
            </a:lvl1pPr>
          </a:lstStyle>
          <a:p>
            <a:pPr>
              <a:defRPr/>
            </a:pPr>
            <a:fld id="{E5C30805-FC3F-43B6-96E8-AC65A2BAD0AD}" type="datetimeFigureOut">
              <a:rPr lang="en-US">
                <a:solidFill>
                  <a:srgbClr val="D4D2D0"/>
                </a:solidFill>
              </a:rPr>
              <a:pPr>
                <a:defRPr/>
              </a:pPr>
              <a:t>10/6/2015</a:t>
            </a:fld>
            <a:endParaRPr lang="en-US" dirty="0">
              <a:solidFill>
                <a:srgbClr val="D4D2D0"/>
              </a:solidFill>
            </a:endParaRPr>
          </a:p>
        </p:txBody>
      </p:sp>
      <p:sp>
        <p:nvSpPr>
          <p:cNvPr id="7" name="Rectangle 25"/>
          <p:cNvSpPr>
            <a:spLocks noGrp="1"/>
          </p:cNvSpPr>
          <p:nvPr>
            <p:ph type="ftr" sz="quarter" idx="15"/>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6"/>
          </p:nvPr>
        </p:nvSpPr>
        <p:spPr/>
        <p:txBody>
          <a:bodyPr/>
          <a:lstStyle>
            <a:lvl1pPr>
              <a:defRPr/>
            </a:lvl1pPr>
          </a:lstStyle>
          <a:p>
            <a:pPr>
              <a:defRPr/>
            </a:pPr>
            <a:fld id="{56D8E10A-E049-48E2-BE22-43B9D0AC8496}"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834144262"/>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8"/>
          </p:nvPr>
        </p:nvSpPr>
        <p:spPr>
          <a:xfrm>
            <a:off x="60747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31"/>
          </p:nvPr>
        </p:nvSpPr>
        <p:spPr/>
        <p:txBody>
          <a:bodyPr/>
          <a:lstStyle>
            <a:lvl1pPr>
              <a:defRPr/>
            </a:lvl1pPr>
          </a:lstStyle>
          <a:p>
            <a:pPr>
              <a:defRPr/>
            </a:pPr>
            <a:fld id="{ED53C4A7-4401-4E9E-9ED2-241D25402EFA}" type="datetimeFigureOut">
              <a:rPr lang="en-US">
                <a:solidFill>
                  <a:srgbClr val="D4D2D0"/>
                </a:solidFill>
              </a:rPr>
              <a:pPr>
                <a:defRPr/>
              </a:pPr>
              <a:t>10/6/2015</a:t>
            </a:fld>
            <a:endParaRPr lang="en-US" dirty="0">
              <a:solidFill>
                <a:srgbClr val="D4D2D0"/>
              </a:solidFill>
            </a:endParaRPr>
          </a:p>
        </p:txBody>
      </p:sp>
      <p:sp>
        <p:nvSpPr>
          <p:cNvPr id="8"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33"/>
          </p:nvPr>
        </p:nvSpPr>
        <p:spPr/>
        <p:txBody>
          <a:bodyPr/>
          <a:lstStyle>
            <a:lvl1pPr>
              <a:defRPr/>
            </a:lvl1pPr>
          </a:lstStyle>
          <a:p>
            <a:pPr>
              <a:defRPr/>
            </a:pPr>
            <a:fld id="{3BDE3A65-027B-431D-8363-92FDB555D3FB}"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439711066"/>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3"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4876800"/>
            <a:ext cx="320040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16"/>
          </p:nvPr>
        </p:nvSpPr>
        <p:spPr/>
        <p:txBody>
          <a:bodyPr/>
          <a:lstStyle>
            <a:lvl1pPr>
              <a:defRPr/>
            </a:lvl1pPr>
          </a:lstStyle>
          <a:p>
            <a:pPr>
              <a:defRPr/>
            </a:pPr>
            <a:fld id="{2B3D89F0-5F1D-4F2B-9FD4-625E014BA1E1}" type="datetimeFigureOut">
              <a:rPr lang="en-US">
                <a:solidFill>
                  <a:srgbClr val="D4D2D0"/>
                </a:solidFill>
              </a:rPr>
              <a:pPr>
                <a:defRPr/>
              </a:pPr>
              <a:t>10/6/2015</a:t>
            </a:fld>
            <a:endParaRPr lang="en-US" dirty="0">
              <a:solidFill>
                <a:srgbClr val="D4D2D0"/>
              </a:solidFill>
            </a:endParaRPr>
          </a:p>
        </p:txBody>
      </p:sp>
      <p:sp>
        <p:nvSpPr>
          <p:cNvPr id="6"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8"/>
          </p:nvPr>
        </p:nvSpPr>
        <p:spPr/>
        <p:txBody>
          <a:bodyPr/>
          <a:lstStyle>
            <a:lvl1pPr>
              <a:defRPr/>
            </a:lvl1pPr>
          </a:lstStyle>
          <a:p>
            <a:pPr>
              <a:defRPr/>
            </a:pPr>
            <a:fld id="{052CA4F1-57B1-4885-95E7-7F154AF8C4B8}"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990991669"/>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3"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0"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4648200"/>
            <a:ext cx="320040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143000" y="4648200"/>
            <a:ext cx="320040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9" name="Rectangle 3"/>
          <p:cNvSpPr>
            <a:spLocks noGrp="1"/>
          </p:cNvSpPr>
          <p:nvPr>
            <p:ph type="dt" sz="half" idx="17"/>
          </p:nvPr>
        </p:nvSpPr>
        <p:spPr/>
        <p:txBody>
          <a:bodyPr/>
          <a:lstStyle>
            <a:lvl1pPr>
              <a:defRPr/>
            </a:lvl1pPr>
          </a:lstStyle>
          <a:p>
            <a:pPr>
              <a:defRPr/>
            </a:pPr>
            <a:fld id="{FC508350-9E3F-4C1A-9812-95A4D0516FBB}" type="datetimeFigureOut">
              <a:rPr lang="en-US">
                <a:solidFill>
                  <a:srgbClr val="D4D2D0"/>
                </a:solidFill>
              </a:rPr>
              <a:pPr>
                <a:defRPr/>
              </a:pPr>
              <a:t>10/6/2015</a:t>
            </a:fld>
            <a:endParaRPr lang="en-US" dirty="0">
              <a:solidFill>
                <a:srgbClr val="D4D2D0"/>
              </a:solidFill>
            </a:endParaRPr>
          </a:p>
        </p:txBody>
      </p:sp>
      <p:sp>
        <p:nvSpPr>
          <p:cNvPr id="10" name="Rectangle 25"/>
          <p:cNvSpPr>
            <a:spLocks noGrp="1"/>
          </p:cNvSpPr>
          <p:nvPr>
            <p:ph type="ftr" sz="quarter" idx="18"/>
          </p:nvPr>
        </p:nvSpPr>
        <p:spPr/>
        <p:txBody>
          <a:bodyPr/>
          <a:lstStyle>
            <a:lvl1pPr>
              <a:defRPr/>
            </a:lvl1pPr>
          </a:lstStyle>
          <a:p>
            <a:pPr>
              <a:defRPr/>
            </a:pPr>
            <a:endParaRPr lang="en-US">
              <a:solidFill>
                <a:srgbClr val="D4D2D0"/>
              </a:solidFill>
            </a:endParaRPr>
          </a:p>
        </p:txBody>
      </p:sp>
      <p:sp>
        <p:nvSpPr>
          <p:cNvPr id="11" name="Rectangle 16"/>
          <p:cNvSpPr>
            <a:spLocks noGrp="1"/>
          </p:cNvSpPr>
          <p:nvPr>
            <p:ph type="sldNum" sz="quarter" idx="19"/>
          </p:nvPr>
        </p:nvSpPr>
        <p:spPr/>
        <p:txBody>
          <a:bodyPr/>
          <a:lstStyle>
            <a:lvl1pPr>
              <a:defRPr/>
            </a:lvl1pPr>
          </a:lstStyle>
          <a:p>
            <a:pPr>
              <a:defRPr/>
            </a:pPr>
            <a:fld id="{8B4F1222-E5AB-4929-A844-76DF56AF705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601517012"/>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4876800"/>
            <a:ext cx="8229600" cy="14478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31"/>
          </p:nvPr>
        </p:nvSpPr>
        <p:spPr/>
        <p:txBody>
          <a:bodyPr/>
          <a:lstStyle>
            <a:lvl1pPr>
              <a:defRPr/>
            </a:lvl1pPr>
          </a:lstStyle>
          <a:p>
            <a:pPr>
              <a:defRPr/>
            </a:pPr>
            <a:fld id="{1C122EA3-DE4A-479A-BDDB-1732BD651613}" type="datetimeFigureOut">
              <a:rPr lang="en-US">
                <a:solidFill>
                  <a:srgbClr val="D4D2D0"/>
                </a:solidFill>
              </a:rPr>
              <a:pPr>
                <a:defRPr/>
              </a:pPr>
              <a:t>10/6/2015</a:t>
            </a:fld>
            <a:endParaRPr lang="en-US" dirty="0">
              <a:solidFill>
                <a:srgbClr val="D4D2D0"/>
              </a:solidFill>
            </a:endParaRPr>
          </a:p>
        </p:txBody>
      </p:sp>
      <p:sp>
        <p:nvSpPr>
          <p:cNvPr id="6"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7" name="Rectangle 16"/>
          <p:cNvSpPr>
            <a:spLocks noGrp="1"/>
          </p:cNvSpPr>
          <p:nvPr>
            <p:ph type="sldNum" sz="quarter" idx="33"/>
          </p:nvPr>
        </p:nvSpPr>
        <p:spPr/>
        <p:txBody>
          <a:bodyPr/>
          <a:lstStyle>
            <a:lvl1pPr>
              <a:defRPr/>
            </a:lvl1pPr>
          </a:lstStyle>
          <a:p>
            <a:pPr>
              <a:defRPr/>
            </a:pPr>
            <a:fld id="{86BBD229-2B56-4588-916A-ADC04B4987D3}"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994781385"/>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3"/>
          <p:cNvSpPr>
            <a:spLocks noGrp="1"/>
          </p:cNvSpPr>
          <p:nvPr>
            <p:ph type="dt" sz="half" idx="10"/>
          </p:nvPr>
        </p:nvSpPr>
        <p:spPr/>
        <p:txBody>
          <a:bodyPr/>
          <a:lstStyle>
            <a:lvl1pPr>
              <a:defRPr/>
            </a:lvl1pPr>
          </a:lstStyle>
          <a:p>
            <a:pPr>
              <a:defRPr/>
            </a:pPr>
            <a:fld id="{C5445AF7-7E77-461F-B4DA-8F7A1DB8B7C1}" type="datetimeFigureOut">
              <a:rPr lang="en-US">
                <a:solidFill>
                  <a:srgbClr val="D4D2D0"/>
                </a:solidFill>
              </a:rPr>
              <a:pPr>
                <a:defRPr/>
              </a:pPr>
              <a:t>10/6/2015</a:t>
            </a:fld>
            <a:endParaRPr lang="en-US" dirty="0">
              <a:solidFill>
                <a:srgbClr val="D4D2D0"/>
              </a:solidFill>
            </a:endParaRPr>
          </a:p>
        </p:txBody>
      </p:sp>
      <p:sp>
        <p:nvSpPr>
          <p:cNvPr id="5" name="Rectangle 25"/>
          <p:cNvSpPr>
            <a:spLocks noGrp="1"/>
          </p:cNvSpPr>
          <p:nvPr>
            <p:ph type="ftr" sz="quarter" idx="11"/>
          </p:nvPr>
        </p:nvSpPr>
        <p:spPr/>
        <p:txBody>
          <a:bodyPr/>
          <a:lstStyle>
            <a:lvl1pPr>
              <a:defRPr/>
            </a:lvl1pPr>
          </a:lstStyle>
          <a:p>
            <a:pPr>
              <a:defRPr/>
            </a:pPr>
            <a:endParaRPr lang="en-US">
              <a:solidFill>
                <a:srgbClr val="D4D2D0"/>
              </a:solidFill>
            </a:endParaRPr>
          </a:p>
        </p:txBody>
      </p:sp>
      <p:sp>
        <p:nvSpPr>
          <p:cNvPr id="6" name="Rectangle 16"/>
          <p:cNvSpPr>
            <a:spLocks noGrp="1"/>
          </p:cNvSpPr>
          <p:nvPr>
            <p:ph type="sldNum" sz="quarter" idx="12"/>
          </p:nvPr>
        </p:nvSpPr>
        <p:spPr/>
        <p:txBody>
          <a:bodyPr/>
          <a:lstStyle>
            <a:lvl1pPr>
              <a:defRPr/>
            </a:lvl1pPr>
          </a:lstStyle>
          <a:p>
            <a:pPr>
              <a:defRPr/>
            </a:pPr>
            <a:fld id="{DE7ED6F3-0632-4000-B059-86CB4B48134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8841061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180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a:solidFill>
                <a:prstClr val="white"/>
              </a:solidFill>
            </a:endParaRPr>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fld id="{57705084-A525-452C-AD71-6DB6262416A5}" type="datetime1">
              <a:rPr lang="en-US" smtClean="0">
                <a:solidFill>
                  <a:srgbClr val="D4D2D0"/>
                </a:solidFill>
              </a:rPr>
              <a:pPr/>
              <a:t>10/6/2015</a:t>
            </a:fld>
            <a:endParaRPr lang="en-US">
              <a:solidFill>
                <a:srgbClr val="D4D2D0"/>
              </a:solidFill>
            </a:endParaRPr>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endParaRPr lang="en-US">
              <a:solidFill>
                <a:srgbClr val="D4D2D0"/>
              </a:solidFill>
            </a:endParaRPr>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614556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B0059696-53E4-4D3B-B8AE-69EC09D36356}" type="datetime1">
              <a:rPr lang="en-US">
                <a:solidFill>
                  <a:srgbClr val="D4D2D0"/>
                </a:solidFill>
              </a:rPr>
              <a:pPr/>
              <a:t>10/6/2015</a:t>
            </a:fld>
            <a:endParaRPr lang="en-US">
              <a:solidFill>
                <a:srgbClr val="D4D2D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D4D2D0"/>
              </a:solidFill>
            </a:endParaRPr>
          </a:p>
        </p:txBody>
      </p:sp>
      <p:sp>
        <p:nvSpPr>
          <p:cNvPr id="5" name="Rectangle 6"/>
          <p:cNvSpPr>
            <a:spLocks noGrp="1" noChangeArrowheads="1"/>
          </p:cNvSpPr>
          <p:nvPr>
            <p:ph type="sldNum" sz="quarter" idx="12"/>
          </p:nvPr>
        </p:nvSpPr>
        <p:spPr>
          <a:ln/>
        </p:spPr>
        <p:txBody>
          <a:bodyPr/>
          <a:lstStyle>
            <a:lvl1pPr>
              <a:defRPr/>
            </a:lvl1pPr>
          </a:lstStyle>
          <a:p>
            <a:fld id="{F7788853-0C1A-4D30-B090-E6B234A2D9A9}" type="slidenum">
              <a:rPr lang="en-US">
                <a:solidFill>
                  <a:srgbClr val="D4D2D0"/>
                </a:solidFill>
              </a:rPr>
              <a:pPr/>
              <a:t>‹#›</a:t>
            </a:fld>
            <a:endParaRPr lang="en-US">
              <a:solidFill>
                <a:srgbClr val="D4D2D0"/>
              </a:solidFill>
            </a:endParaRPr>
          </a:p>
        </p:txBody>
      </p:sp>
    </p:spTree>
    <p:extLst>
      <p:ext uri="{BB962C8B-B14F-4D97-AF65-F5344CB8AC3E}">
        <p14:creationId xmlns:p14="http://schemas.microsoft.com/office/powerpoint/2010/main" val="24724270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D4D2D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D4D2D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4885DD-41A4-4481-8616-3368FAB7AB71}" type="slidenum">
              <a:rPr lang="en-US">
                <a:solidFill>
                  <a:srgbClr val="D4D2D0"/>
                </a:solidFill>
              </a:rPr>
              <a:pPr>
                <a:defRPr/>
              </a:pPr>
              <a:t>‹#›</a:t>
            </a:fld>
            <a:endParaRPr lang="en-US">
              <a:solidFill>
                <a:srgbClr val="D4D2D0"/>
              </a:solidFill>
            </a:endParaRPr>
          </a:p>
        </p:txBody>
      </p:sp>
    </p:spTree>
    <p:extLst>
      <p:ext uri="{BB962C8B-B14F-4D97-AF65-F5344CB8AC3E}">
        <p14:creationId xmlns:p14="http://schemas.microsoft.com/office/powerpoint/2010/main" val="1719935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6"/>
          <p:cNvSpPr>
            <a:spLocks noGrp="1"/>
          </p:cNvSpPr>
          <p:nvPr>
            <p:ph type="body" sz="quarter" idx="13"/>
          </p:nvPr>
        </p:nvSpPr>
        <p:spPr>
          <a:xfrm>
            <a:off x="2286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2004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1722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3"/>
          <p:cNvSpPr>
            <a:spLocks noGrp="1"/>
          </p:cNvSpPr>
          <p:nvPr>
            <p:ph type="dt" sz="half" idx="16"/>
          </p:nvPr>
        </p:nvSpPr>
        <p:spPr/>
        <p:txBody>
          <a:bodyPr/>
          <a:lstStyle>
            <a:lvl1pPr>
              <a:defRPr/>
            </a:lvl1pPr>
          </a:lstStyle>
          <a:p>
            <a:pPr>
              <a:defRPr/>
            </a:pPr>
            <a:fld id="{E61DD838-D7AB-4B06-A06D-C8FF913FBBA1}" type="datetimeFigureOut">
              <a:rPr lang="en-US">
                <a:solidFill>
                  <a:srgbClr val="D4D2D0"/>
                </a:solidFill>
              </a:rPr>
              <a:pPr>
                <a:defRPr/>
              </a:pPr>
              <a:t>10/6/2015</a:t>
            </a:fld>
            <a:endParaRPr lang="en-US" dirty="0">
              <a:solidFill>
                <a:srgbClr val="D4D2D0"/>
              </a:solidFill>
            </a:endParaRPr>
          </a:p>
        </p:txBody>
      </p:sp>
      <p:sp>
        <p:nvSpPr>
          <p:cNvPr id="9"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18"/>
          </p:nvPr>
        </p:nvSpPr>
        <p:spPr/>
        <p:txBody>
          <a:bodyPr/>
          <a:lstStyle>
            <a:lvl1pPr>
              <a:defRPr/>
            </a:lvl1pPr>
          </a:lstStyle>
          <a:p>
            <a:pPr>
              <a:defRPr/>
            </a:pPr>
            <a:fld id="{DC9778CB-B207-406E-9BCD-A11823472E7C}"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95152839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theme" Target="../theme/theme2.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3.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theme" Target="../theme/theme4.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74638"/>
            <a:ext cx="8229600" cy="1249362"/>
          </a:xfrm>
          <a:prstGeom prst="rect">
            <a:avLst/>
          </a:prstGeom>
        </p:spPr>
        <p:txBody>
          <a:bodyPr anchor="ctr">
            <a:normAutofit/>
          </a:bodyPr>
          <a:lstStyle>
            <a:extLst/>
          </a:lstStyle>
          <a:p>
            <a:r>
              <a:rPr lang="en-US" noProof="1" smtClean="0"/>
              <a:t>Click to edit Master title style</a:t>
            </a:r>
            <a:endParaRPr lang="en-US" dirty="0"/>
          </a:p>
        </p:txBody>
      </p:sp>
      <p:sp>
        <p:nvSpPr>
          <p:cNvPr id="1027" name="Rectangle 5"/>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smtClean="0"/>
          </a:p>
        </p:txBody>
      </p:sp>
      <p:sp>
        <p:nvSpPr>
          <p:cNvPr id="29" name="Rectangle 3"/>
          <p:cNvSpPr>
            <a:spLocks noGrp="1"/>
          </p:cNvSpPr>
          <p:nvPr>
            <p:ph type="dt" sz="half" idx="2"/>
          </p:nvPr>
        </p:nvSpPr>
        <p:spPr>
          <a:xfrm>
            <a:off x="66675" y="6559550"/>
            <a:ext cx="2438400" cy="244475"/>
          </a:xfrm>
          <a:prstGeom prst="rect">
            <a:avLst/>
          </a:prstGeom>
        </p:spPr>
        <p:txBody>
          <a:bodyPr anchor="b"/>
          <a:lstStyle>
            <a:lvl1pPr fontAlgn="auto">
              <a:spcBef>
                <a:spcPts val="0"/>
              </a:spcBef>
              <a:spcAft>
                <a:spcPts val="0"/>
              </a:spcAft>
              <a:defRPr sz="1200">
                <a:solidFill>
                  <a:schemeClr val="tx2"/>
                </a:solidFill>
                <a:latin typeface="+mn-lt"/>
              </a:defRPr>
            </a:lvl1pPr>
            <a:extLst/>
          </a:lstStyle>
          <a:p>
            <a:pPr>
              <a:defRPr/>
            </a:pPr>
            <a:fld id="{68E5DCB6-E456-4252-ACE3-4FC21766D3B9}" type="datetimeFigureOut">
              <a:rPr lang="en-US">
                <a:solidFill>
                  <a:srgbClr val="D4D2D0"/>
                </a:solidFill>
              </a:rPr>
              <a:pPr>
                <a:defRPr/>
              </a:pPr>
              <a:t>10/6/2015</a:t>
            </a:fld>
            <a:endParaRPr lang="en-US" dirty="0">
              <a:solidFill>
                <a:srgbClr val="D4D2D0"/>
              </a:solidFill>
            </a:endParaRPr>
          </a:p>
        </p:txBody>
      </p:sp>
      <p:sp>
        <p:nvSpPr>
          <p:cNvPr id="20" name="Rectangle 25"/>
          <p:cNvSpPr>
            <a:spLocks noGrp="1"/>
          </p:cNvSpPr>
          <p:nvPr>
            <p:ph type="ftr" sz="quarter" idx="3"/>
          </p:nvPr>
        </p:nvSpPr>
        <p:spPr>
          <a:xfrm>
            <a:off x="2995613" y="6557963"/>
            <a:ext cx="4648200" cy="247650"/>
          </a:xfrm>
          <a:prstGeom prst="rect">
            <a:avLst/>
          </a:prstGeom>
        </p:spPr>
        <p:txBody>
          <a:bodyPr anchor="b"/>
          <a:lstStyle>
            <a:lvl1pPr algn="ctr" fontAlgn="auto">
              <a:spcBef>
                <a:spcPts val="0"/>
              </a:spcBef>
              <a:spcAft>
                <a:spcPts val="0"/>
              </a:spcAft>
              <a:defRPr sz="1200">
                <a:solidFill>
                  <a:schemeClr val="tx2"/>
                </a:solidFill>
                <a:latin typeface="+mn-lt"/>
              </a:defRPr>
            </a:lvl1pPr>
            <a:extLst/>
          </a:lstStyle>
          <a:p>
            <a:pPr>
              <a:defRPr/>
            </a:pPr>
            <a:endParaRPr lang="en-US">
              <a:solidFill>
                <a:srgbClr val="D4D2D0"/>
              </a:solidFill>
            </a:endParaRPr>
          </a:p>
        </p:txBody>
      </p:sp>
      <p:sp>
        <p:nvSpPr>
          <p:cNvPr id="23" name="Rectangle 16"/>
          <p:cNvSpPr>
            <a:spLocks noGrp="1"/>
          </p:cNvSpPr>
          <p:nvPr>
            <p:ph type="sldNum" sz="quarter" idx="4"/>
          </p:nvPr>
        </p:nvSpPr>
        <p:spPr>
          <a:xfrm>
            <a:off x="8172450" y="6559550"/>
            <a:ext cx="914400" cy="244475"/>
          </a:xfrm>
          <a:prstGeom prst="rect">
            <a:avLst/>
          </a:prstGeom>
        </p:spPr>
        <p:txBody>
          <a:bodyPr/>
          <a:lstStyle>
            <a:lvl1pPr algn="r" fontAlgn="auto">
              <a:spcBef>
                <a:spcPts val="0"/>
              </a:spcBef>
              <a:spcAft>
                <a:spcPts val="0"/>
              </a:spcAft>
              <a:defRPr sz="1200">
                <a:solidFill>
                  <a:schemeClr val="tx2"/>
                </a:solidFill>
                <a:latin typeface="+mn-lt"/>
              </a:defRPr>
            </a:lvl1pPr>
            <a:extLst/>
          </a:lstStyle>
          <a:p>
            <a:pPr>
              <a:defRPr/>
            </a:pPr>
            <a:fld id="{ADEB1544-76AE-43F6-B021-E250316825C1}"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73524215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98" r:id="rId26"/>
    <p:sldLayoutId id="2147483699" r:id="rId27"/>
    <p:sldLayoutId id="2147483700" r:id="rId28"/>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74638"/>
            <a:ext cx="8229600" cy="1249362"/>
          </a:xfrm>
          <a:prstGeom prst="rect">
            <a:avLst/>
          </a:prstGeom>
        </p:spPr>
        <p:txBody>
          <a:bodyPr anchor="ctr">
            <a:normAutofit/>
          </a:bodyPr>
          <a:lstStyle>
            <a:extLst/>
          </a:lstStyle>
          <a:p>
            <a:r>
              <a:rPr lang="en-US" noProof="1" smtClean="0"/>
              <a:t>Click to edit Master title style</a:t>
            </a:r>
            <a:endParaRPr lang="en-US" dirty="0"/>
          </a:p>
        </p:txBody>
      </p:sp>
      <p:sp>
        <p:nvSpPr>
          <p:cNvPr id="1027" name="Rectangle 5"/>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smtClean="0"/>
          </a:p>
        </p:txBody>
      </p:sp>
      <p:sp>
        <p:nvSpPr>
          <p:cNvPr id="29" name="Rectangle 3"/>
          <p:cNvSpPr>
            <a:spLocks noGrp="1"/>
          </p:cNvSpPr>
          <p:nvPr>
            <p:ph type="dt" sz="half" idx="2"/>
          </p:nvPr>
        </p:nvSpPr>
        <p:spPr>
          <a:xfrm>
            <a:off x="66675" y="6559554"/>
            <a:ext cx="2438400" cy="244475"/>
          </a:xfrm>
          <a:prstGeom prst="rect">
            <a:avLst/>
          </a:prstGeom>
        </p:spPr>
        <p:txBody>
          <a:bodyPr anchor="b"/>
          <a:lstStyle>
            <a:lvl1pPr fontAlgn="auto">
              <a:spcBef>
                <a:spcPts val="0"/>
              </a:spcBef>
              <a:spcAft>
                <a:spcPts val="0"/>
              </a:spcAft>
              <a:defRPr sz="1200">
                <a:solidFill>
                  <a:schemeClr val="tx2"/>
                </a:solidFill>
                <a:latin typeface="+mn-lt"/>
              </a:defRPr>
            </a:lvl1pPr>
            <a:extLst/>
          </a:lstStyle>
          <a:p>
            <a:pPr>
              <a:defRPr/>
            </a:pPr>
            <a:fld id="{68E5DCB6-E456-4252-ACE3-4FC21766D3B9}" type="datetimeFigureOut">
              <a:rPr lang="en-US">
                <a:solidFill>
                  <a:srgbClr val="D4D2D0"/>
                </a:solidFill>
              </a:rPr>
              <a:pPr>
                <a:defRPr/>
              </a:pPr>
              <a:t>10/6/2015</a:t>
            </a:fld>
            <a:endParaRPr lang="en-US" dirty="0">
              <a:solidFill>
                <a:srgbClr val="D4D2D0"/>
              </a:solidFill>
            </a:endParaRPr>
          </a:p>
        </p:txBody>
      </p:sp>
      <p:sp>
        <p:nvSpPr>
          <p:cNvPr id="20" name="Rectangle 25"/>
          <p:cNvSpPr>
            <a:spLocks noGrp="1"/>
          </p:cNvSpPr>
          <p:nvPr>
            <p:ph type="ftr" sz="quarter" idx="3"/>
          </p:nvPr>
        </p:nvSpPr>
        <p:spPr>
          <a:xfrm>
            <a:off x="2995615" y="6557963"/>
            <a:ext cx="4648200" cy="247650"/>
          </a:xfrm>
          <a:prstGeom prst="rect">
            <a:avLst/>
          </a:prstGeom>
        </p:spPr>
        <p:txBody>
          <a:bodyPr anchor="b"/>
          <a:lstStyle>
            <a:lvl1pPr algn="ctr" fontAlgn="auto">
              <a:spcBef>
                <a:spcPts val="0"/>
              </a:spcBef>
              <a:spcAft>
                <a:spcPts val="0"/>
              </a:spcAft>
              <a:defRPr sz="1200">
                <a:solidFill>
                  <a:schemeClr val="tx2"/>
                </a:solidFill>
                <a:latin typeface="+mn-lt"/>
              </a:defRPr>
            </a:lvl1pPr>
            <a:extLst/>
          </a:lstStyle>
          <a:p>
            <a:pPr>
              <a:defRPr/>
            </a:pPr>
            <a:endParaRPr lang="en-US">
              <a:solidFill>
                <a:srgbClr val="D4D2D0"/>
              </a:solidFill>
            </a:endParaRPr>
          </a:p>
        </p:txBody>
      </p:sp>
      <p:sp>
        <p:nvSpPr>
          <p:cNvPr id="23" name="Rectangle 16"/>
          <p:cNvSpPr>
            <a:spLocks noGrp="1"/>
          </p:cNvSpPr>
          <p:nvPr>
            <p:ph type="sldNum" sz="quarter" idx="4"/>
          </p:nvPr>
        </p:nvSpPr>
        <p:spPr>
          <a:xfrm>
            <a:off x="8172450" y="6559554"/>
            <a:ext cx="914400" cy="244475"/>
          </a:xfrm>
          <a:prstGeom prst="rect">
            <a:avLst/>
          </a:prstGeom>
        </p:spPr>
        <p:txBody>
          <a:bodyPr/>
          <a:lstStyle>
            <a:lvl1pPr algn="r" fontAlgn="auto">
              <a:spcBef>
                <a:spcPts val="0"/>
              </a:spcBef>
              <a:spcAft>
                <a:spcPts val="0"/>
              </a:spcAft>
              <a:defRPr sz="1200">
                <a:solidFill>
                  <a:schemeClr val="tx2"/>
                </a:solidFill>
                <a:latin typeface="+mn-lt"/>
              </a:defRPr>
            </a:lvl1pPr>
            <a:extLst/>
          </a:lstStyle>
          <a:p>
            <a:pPr>
              <a:defRPr/>
            </a:pPr>
            <a:fld id="{ADEB1544-76AE-43F6-B021-E250316825C1}"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652032640"/>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63" r:id="rId24"/>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1"/>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AAD5E8EA-7C88-4244-8F89-83E0C9295F8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64673613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74638"/>
            <a:ext cx="8229600" cy="1249362"/>
          </a:xfrm>
          <a:prstGeom prst="rect">
            <a:avLst/>
          </a:prstGeom>
        </p:spPr>
        <p:txBody>
          <a:bodyPr anchor="ctr">
            <a:normAutofit/>
          </a:bodyPr>
          <a:lstStyle>
            <a:extLst/>
          </a:lstStyle>
          <a:p>
            <a:r>
              <a:rPr lang="en-US" noProof="1" smtClean="0"/>
              <a:t>Click to edit Master title style</a:t>
            </a:r>
            <a:endParaRPr lang="en-US" dirty="0"/>
          </a:p>
        </p:txBody>
      </p:sp>
      <p:sp>
        <p:nvSpPr>
          <p:cNvPr id="1027" name="Rectangle 5"/>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smtClean="0"/>
          </a:p>
        </p:txBody>
      </p:sp>
      <p:sp>
        <p:nvSpPr>
          <p:cNvPr id="29" name="Rectangle 3"/>
          <p:cNvSpPr>
            <a:spLocks noGrp="1"/>
          </p:cNvSpPr>
          <p:nvPr>
            <p:ph type="dt" sz="half" idx="2"/>
          </p:nvPr>
        </p:nvSpPr>
        <p:spPr>
          <a:xfrm>
            <a:off x="66675" y="6559550"/>
            <a:ext cx="2438400" cy="244475"/>
          </a:xfrm>
          <a:prstGeom prst="rect">
            <a:avLst/>
          </a:prstGeom>
        </p:spPr>
        <p:txBody>
          <a:bodyPr anchor="b"/>
          <a:lstStyle>
            <a:lvl1pPr fontAlgn="auto">
              <a:spcBef>
                <a:spcPts val="0"/>
              </a:spcBef>
              <a:spcAft>
                <a:spcPts val="0"/>
              </a:spcAft>
              <a:defRPr sz="1200">
                <a:solidFill>
                  <a:schemeClr val="tx2"/>
                </a:solidFill>
                <a:latin typeface="+mn-lt"/>
              </a:defRPr>
            </a:lvl1pPr>
            <a:extLst/>
          </a:lstStyle>
          <a:p>
            <a:pPr>
              <a:defRPr/>
            </a:pPr>
            <a:fld id="{68E5DCB6-E456-4252-ACE3-4FC21766D3B9}" type="datetimeFigureOut">
              <a:rPr lang="en-US">
                <a:solidFill>
                  <a:srgbClr val="D4D2D0"/>
                </a:solidFill>
              </a:rPr>
              <a:pPr>
                <a:defRPr/>
              </a:pPr>
              <a:t>10/6/2015</a:t>
            </a:fld>
            <a:endParaRPr lang="en-US" dirty="0">
              <a:solidFill>
                <a:srgbClr val="D4D2D0"/>
              </a:solidFill>
            </a:endParaRPr>
          </a:p>
        </p:txBody>
      </p:sp>
      <p:sp>
        <p:nvSpPr>
          <p:cNvPr id="20" name="Rectangle 25"/>
          <p:cNvSpPr>
            <a:spLocks noGrp="1"/>
          </p:cNvSpPr>
          <p:nvPr>
            <p:ph type="ftr" sz="quarter" idx="3"/>
          </p:nvPr>
        </p:nvSpPr>
        <p:spPr>
          <a:xfrm>
            <a:off x="2995613" y="6557963"/>
            <a:ext cx="4648200" cy="247650"/>
          </a:xfrm>
          <a:prstGeom prst="rect">
            <a:avLst/>
          </a:prstGeom>
        </p:spPr>
        <p:txBody>
          <a:bodyPr anchor="b"/>
          <a:lstStyle>
            <a:lvl1pPr algn="ctr" fontAlgn="auto">
              <a:spcBef>
                <a:spcPts val="0"/>
              </a:spcBef>
              <a:spcAft>
                <a:spcPts val="0"/>
              </a:spcAft>
              <a:defRPr sz="1200">
                <a:solidFill>
                  <a:schemeClr val="tx2"/>
                </a:solidFill>
                <a:latin typeface="+mn-lt"/>
              </a:defRPr>
            </a:lvl1pPr>
            <a:extLst/>
          </a:lstStyle>
          <a:p>
            <a:pPr>
              <a:defRPr/>
            </a:pPr>
            <a:endParaRPr lang="en-US">
              <a:solidFill>
                <a:srgbClr val="D4D2D0"/>
              </a:solidFill>
            </a:endParaRPr>
          </a:p>
        </p:txBody>
      </p:sp>
      <p:sp>
        <p:nvSpPr>
          <p:cNvPr id="23" name="Rectangle 16"/>
          <p:cNvSpPr>
            <a:spLocks noGrp="1"/>
          </p:cNvSpPr>
          <p:nvPr>
            <p:ph type="sldNum" sz="quarter" idx="4"/>
          </p:nvPr>
        </p:nvSpPr>
        <p:spPr>
          <a:xfrm>
            <a:off x="8172450" y="6559550"/>
            <a:ext cx="914400" cy="244475"/>
          </a:xfrm>
          <a:prstGeom prst="rect">
            <a:avLst/>
          </a:prstGeom>
        </p:spPr>
        <p:txBody>
          <a:bodyPr/>
          <a:lstStyle>
            <a:lvl1pPr algn="r" fontAlgn="auto">
              <a:spcBef>
                <a:spcPts val="0"/>
              </a:spcBef>
              <a:spcAft>
                <a:spcPts val="0"/>
              </a:spcAft>
              <a:defRPr sz="1200">
                <a:solidFill>
                  <a:schemeClr val="tx2"/>
                </a:solidFill>
                <a:latin typeface="+mn-lt"/>
              </a:defRPr>
            </a:lvl1pPr>
            <a:extLst/>
          </a:lstStyle>
          <a:p>
            <a:pPr>
              <a:defRPr/>
            </a:pPr>
            <a:fld id="{ADEB1544-76AE-43F6-B021-E250316825C1}"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259631308"/>
      </p:ext>
    </p:extLst>
  </p:cSld>
  <p:clrMap bg1="dk1" tx1="lt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image" Target="../media/image204.jpeg"/><Relationship Id="rId4" Type="http://schemas.openxmlformats.org/officeDocument/2006/relationships/image" Target="../media/image203.jpeg"/></Relationships>
</file>

<file path=ppt/slides/_rels/slide104.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67.xml"/><Relationship Id="rId1" Type="http://schemas.openxmlformats.org/officeDocument/2006/relationships/slideLayout" Target="../slideLayouts/slideLayout9.xml"/><Relationship Id="rId5" Type="http://schemas.openxmlformats.org/officeDocument/2006/relationships/image" Target="../media/image207.png"/><Relationship Id="rId4" Type="http://schemas.openxmlformats.org/officeDocument/2006/relationships/image" Target="../media/image206.png"/></Relationships>
</file>

<file path=ppt/slides/_rels/slide10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microsoft.com/office/2007/relationships/hdphoto" Target="../media/hdphoto9.wdp"/></Relationships>
</file>

<file path=ppt/slides/_rels/slide10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211.png"/></Relationships>
</file>

<file path=ppt/slides/_rels/slide108.xml.rels><?xml version="1.0" encoding="UTF-8" standalone="yes"?>
<Relationships xmlns="http://schemas.openxmlformats.org/package/2006/relationships"><Relationship Id="rId3" Type="http://schemas.openxmlformats.org/officeDocument/2006/relationships/hyperlink" Target="http://www.surveymonkey.com/s/DGLQS52"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hyperlink" Target="https://es.surveymonkey.com/s/F5NZXJK" TargetMode="External"/></Relationships>
</file>

<file path=ppt/slides/_rels/slide109.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10.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1.xml"/></Relationships>
</file>

<file path=ppt/slides/_rels/slide111.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21.xml"/></Relationships>
</file>

<file path=ppt/slides/_rels/slide112.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22.xml"/></Relationships>
</file>

<file path=ppt/slides/_rels/slide113.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25.xml"/></Relationships>
</file>

<file path=ppt/slides/_rels/slide114.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2.xml"/></Relationships>
</file>

<file path=ppt/slides/_rels/slide115.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71.xml"/><Relationship Id="rId1" Type="http://schemas.openxmlformats.org/officeDocument/2006/relationships/slideLayout" Target="../slideLayouts/slideLayout21.xml"/><Relationship Id="rId6" Type="http://schemas.openxmlformats.org/officeDocument/2006/relationships/image" Target="../media/image223.jpeg"/><Relationship Id="rId5" Type="http://schemas.openxmlformats.org/officeDocument/2006/relationships/image" Target="../media/image222.jpeg"/><Relationship Id="rId4" Type="http://schemas.openxmlformats.org/officeDocument/2006/relationships/image" Target="../media/image221.jpeg"/></Relationships>
</file>

<file path=ppt/slides/_rels/slide116.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72.xml"/><Relationship Id="rId1" Type="http://schemas.openxmlformats.org/officeDocument/2006/relationships/slideLayout" Target="../slideLayouts/slideLayout21.xml"/></Relationships>
</file>

<file path=ppt/slides/_rels/slide117.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22.xml"/><Relationship Id="rId4" Type="http://schemas.openxmlformats.org/officeDocument/2006/relationships/image" Target="../media/image227.jpeg"/></Relationships>
</file>

<file path=ppt/slides/_rels/slide118.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png"/><Relationship Id="rId1" Type="http://schemas.openxmlformats.org/officeDocument/2006/relationships/slideLayout" Target="../slideLayouts/slideLayout21.xml"/></Relationships>
</file>

<file path=ppt/slides/_rels/slide119.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73.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22.png"/></Relationships>
</file>

<file path=ppt/slides/_rels/slide120.xml.rels><?xml version="1.0" encoding="UTF-8" standalone="yes"?>
<Relationships xmlns="http://schemas.openxmlformats.org/package/2006/relationships"><Relationship Id="rId2" Type="http://schemas.openxmlformats.org/officeDocument/2006/relationships/image" Target="../media/image231.wmf"/><Relationship Id="rId1" Type="http://schemas.openxmlformats.org/officeDocument/2006/relationships/slideLayout" Target="../slideLayouts/slideLayout21.xml"/></Relationships>
</file>

<file path=ppt/slides/_rels/slide121.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74.xml"/><Relationship Id="rId1" Type="http://schemas.openxmlformats.org/officeDocument/2006/relationships/slideLayout" Target="../slideLayouts/slideLayout25.xml"/><Relationship Id="rId4" Type="http://schemas.openxmlformats.org/officeDocument/2006/relationships/image" Target="../media/image233.jpeg"/></Relationships>
</file>

<file path=ppt/slides/_rels/slide122.xml.rels><?xml version="1.0" encoding="UTF-8" standalone="yes"?>
<Relationships xmlns="http://schemas.openxmlformats.org/package/2006/relationships"><Relationship Id="rId3" Type="http://schemas.openxmlformats.org/officeDocument/2006/relationships/hyperlink" Target="http://www.azdhs.gov/phs/oids/training/documents/2011/Bed-Bugs_Gouge.pdf" TargetMode="External"/><Relationship Id="rId2" Type="http://schemas.openxmlformats.org/officeDocument/2006/relationships/hyperlink" Target="http://extension.arizona.edu/sites/extension.arizona.edu/files/pubs/az1563.pdf" TargetMode="External"/><Relationship Id="rId1" Type="http://schemas.openxmlformats.org/officeDocument/2006/relationships/slideLayout" Target="../slideLayouts/slideLayout25.xml"/><Relationship Id="rId5" Type="http://schemas.openxmlformats.org/officeDocument/2006/relationships/image" Target="../media/image234.png"/><Relationship Id="rId4" Type="http://schemas.openxmlformats.org/officeDocument/2006/relationships/hyperlink" Target="http://webdoc.agsci.colostate.edu/ipm/Bed%20bug%20photos.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49.xml"/><Relationship Id="rId5" Type="http://schemas.openxmlformats.org/officeDocument/2006/relationships/image" Target="../media/image28.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37.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jpeg"/><Relationship Id="rId4" Type="http://schemas.openxmlformats.org/officeDocument/2006/relationships/image" Target="../media/image38.png"/><Relationship Id="rId9"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37.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37.xml"/><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3.jpeg"/><Relationship Id="rId7" Type="http://schemas.openxmlformats.org/officeDocument/2006/relationships/image" Target="../media/image56.jpeg"/><Relationship Id="rId2" Type="http://schemas.openxmlformats.org/officeDocument/2006/relationships/image" Target="../media/image52.jpeg"/><Relationship Id="rId1" Type="http://schemas.openxmlformats.org/officeDocument/2006/relationships/slideLayout" Target="../slideLayouts/slideLayout22.xml"/><Relationship Id="rId6" Type="http://schemas.openxmlformats.org/officeDocument/2006/relationships/image" Target="../media/image55.jpeg"/><Relationship Id="rId5" Type="http://schemas.openxmlformats.org/officeDocument/2006/relationships/hyperlink" Target="http://www.bedbugspandemics.com/bed-bugs-extermination/bed-bugs-exterminator/" TargetMode="External"/><Relationship Id="rId4" Type="http://schemas.openxmlformats.org/officeDocument/2006/relationships/image" Target="../media/image54.jpeg"/><Relationship Id="rId9"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66.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4.xml"/><Relationship Id="rId1" Type="http://schemas.openxmlformats.org/officeDocument/2006/relationships/slideLayout" Target="../slideLayouts/slideLayout27.xml"/><Relationship Id="rId5" Type="http://schemas.openxmlformats.org/officeDocument/2006/relationships/image" Target="../media/image71.jpeg"/><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80.jpeg"/></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83.jpeg"/><Relationship Id="rId4" Type="http://schemas.openxmlformats.org/officeDocument/2006/relationships/image" Target="../media/image82.jpe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88.jpeg"/></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image" Target="../media/image92.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9.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1.xml"/><Relationship Id="rId1" Type="http://schemas.openxmlformats.org/officeDocument/2006/relationships/slideLayout" Target="../slideLayouts/slideLayout24.xml"/><Relationship Id="rId5" Type="http://schemas.openxmlformats.org/officeDocument/2006/relationships/image" Target="../media/image94.png"/><Relationship Id="rId4" Type="http://schemas.microsoft.com/office/2007/relationships/hdphoto" Target="../media/hdphoto3.wdp"/></Relationships>
</file>

<file path=ppt/slides/_rels/slide5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2.xml"/><Relationship Id="rId1" Type="http://schemas.openxmlformats.org/officeDocument/2006/relationships/slideLayout" Target="../slideLayouts/slideLayout24.xml"/><Relationship Id="rId4" Type="http://schemas.openxmlformats.org/officeDocument/2006/relationships/image" Target="../media/image96.jpeg"/></Relationships>
</file>

<file path=ppt/slides/_rels/slide5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3.xml"/><Relationship Id="rId1" Type="http://schemas.openxmlformats.org/officeDocument/2006/relationships/slideLayout" Target="../slideLayouts/slideLayout24.xml"/><Relationship Id="rId5" Type="http://schemas.openxmlformats.org/officeDocument/2006/relationships/image" Target="../media/image99.jpg"/><Relationship Id="rId4" Type="http://schemas.openxmlformats.org/officeDocument/2006/relationships/image" Target="../media/image98.jpeg"/></Relationships>
</file>

<file path=ppt/slides/_rels/slide5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2.jpeg"/><Relationship Id="rId1" Type="http://schemas.openxmlformats.org/officeDocument/2006/relationships/slideLayout" Target="../slideLayouts/slideLayout24.xml"/><Relationship Id="rId4" Type="http://schemas.openxmlformats.org/officeDocument/2006/relationships/image" Target="../media/image103.jpeg"/></Relationships>
</file>

<file path=ppt/slides/_rels/slide5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24.xml"/><Relationship Id="rId6" Type="http://schemas.openxmlformats.org/officeDocument/2006/relationships/image" Target="../media/image107.png"/><Relationship Id="rId5" Type="http://schemas.microsoft.com/office/2007/relationships/hdphoto" Target="../media/hdphoto5.wdp"/><Relationship Id="rId4" Type="http://schemas.openxmlformats.org/officeDocument/2006/relationships/image" Target="../media/image106.png"/></Relationships>
</file>

<file path=ppt/slides/_rels/slide5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5.xml"/><Relationship Id="rId1" Type="http://schemas.openxmlformats.org/officeDocument/2006/relationships/slideLayout" Target="../slideLayouts/slideLayout26.xml"/><Relationship Id="rId4" Type="http://schemas.openxmlformats.org/officeDocument/2006/relationships/image" Target="../media/image112.jpeg"/></Relationships>
</file>

<file path=ppt/slides/_rels/slide5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6.xml"/><Relationship Id="rId1" Type="http://schemas.openxmlformats.org/officeDocument/2006/relationships/slideLayout" Target="../slideLayouts/slideLayout26.xml"/><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9.xml"/></Relationships>
</file>

<file path=ppt/slides/_rels/slide6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7.xml"/><Relationship Id="rId1" Type="http://schemas.openxmlformats.org/officeDocument/2006/relationships/slideLayout" Target="../slideLayouts/slideLayout26.xml"/><Relationship Id="rId4" Type="http://schemas.microsoft.com/office/2007/relationships/hdphoto" Target="../media/hdphoto7.wdp"/></Relationships>
</file>

<file path=ppt/slides/_rels/slide6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8.xml"/><Relationship Id="rId1" Type="http://schemas.openxmlformats.org/officeDocument/2006/relationships/slideLayout" Target="../slideLayouts/slideLayout26.xml"/><Relationship Id="rId4" Type="http://schemas.microsoft.com/office/2007/relationships/hdphoto" Target="../media/hdphoto8.wdp"/></Relationships>
</file>

<file path=ppt/slides/_rels/slide6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1.xml"/><Relationship Id="rId5" Type="http://schemas.openxmlformats.org/officeDocument/2006/relationships/image" Target="../media/image119.jpeg"/><Relationship Id="rId4" Type="http://schemas.openxmlformats.org/officeDocument/2006/relationships/image" Target="../media/image118.png"/></Relationships>
</file>

<file path=ppt/slides/_rels/slide6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0.xml"/><Relationship Id="rId1" Type="http://schemas.openxmlformats.org/officeDocument/2006/relationships/slideLayout" Target="../slideLayouts/slideLayout21.xml"/><Relationship Id="rId4" Type="http://schemas.openxmlformats.org/officeDocument/2006/relationships/image" Target="../media/image122.jpeg"/></Relationships>
</file>

<file path=ppt/slides/_rels/slide6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1.xml"/><Relationship Id="rId1" Type="http://schemas.openxmlformats.org/officeDocument/2006/relationships/slideLayout" Target="../slideLayouts/slideLayout25.xml"/><Relationship Id="rId4" Type="http://schemas.openxmlformats.org/officeDocument/2006/relationships/image" Target="../media/image124.jpeg"/></Relationships>
</file>

<file path=ppt/slides/_rels/slide6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image" Target="../media/image126.jpeg"/><Relationship Id="rId1" Type="http://schemas.openxmlformats.org/officeDocument/2006/relationships/slideLayout" Target="../slideLayouts/slideLayout24.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68.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notesSlide" Target="../notesSlides/notesSlide43.xml"/><Relationship Id="rId1" Type="http://schemas.openxmlformats.org/officeDocument/2006/relationships/slideLayout" Target="../slideLayouts/slideLayout2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6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4.xml"/></Relationships>
</file>

<file path=ppt/slides/_rels/slide7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hyperlink" Target="http://www.dexter.com/laundry/success/SoapyWaters-Coralville.shtml" TargetMode="External"/><Relationship Id="rId1" Type="http://schemas.openxmlformats.org/officeDocument/2006/relationships/slideLayout" Target="../slideLayouts/slideLayout21.xml"/><Relationship Id="rId4" Type="http://schemas.openxmlformats.org/officeDocument/2006/relationships/image" Target="../media/image139.png"/></Relationships>
</file>

<file path=ppt/slides/_rels/slide7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5.xml"/><Relationship Id="rId1" Type="http://schemas.openxmlformats.org/officeDocument/2006/relationships/slideLayout" Target="../slideLayouts/slideLayout51.xml"/><Relationship Id="rId4" Type="http://schemas.openxmlformats.org/officeDocument/2006/relationships/image" Target="../media/image141.jpeg"/></Relationships>
</file>

<file path=ppt/slides/_rels/slide7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47.xml"/><Relationship Id="rId1" Type="http://schemas.openxmlformats.org/officeDocument/2006/relationships/slideLayout" Target="../slideLayouts/slideLayout22.xml"/><Relationship Id="rId5" Type="http://schemas.openxmlformats.org/officeDocument/2006/relationships/image" Target="../media/image145.png"/><Relationship Id="rId4" Type="http://schemas.openxmlformats.org/officeDocument/2006/relationships/image" Target="../media/image144.jpeg"/></Relationships>
</file>

<file path=ppt/slides/_rels/slide7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48.xml"/><Relationship Id="rId1" Type="http://schemas.openxmlformats.org/officeDocument/2006/relationships/slideLayout" Target="../slideLayouts/slideLayout22.xml"/><Relationship Id="rId5" Type="http://schemas.openxmlformats.org/officeDocument/2006/relationships/image" Target="../media/image148.emf"/><Relationship Id="rId4" Type="http://schemas.openxmlformats.org/officeDocument/2006/relationships/image" Target="../media/image147.jpeg"/></Relationships>
</file>

<file path=ppt/slides/_rels/slide7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50.xml"/><Relationship Id="rId1" Type="http://schemas.openxmlformats.org/officeDocument/2006/relationships/slideLayout" Target="../slideLayouts/slideLayout28.xml"/><Relationship Id="rId4" Type="http://schemas.openxmlformats.org/officeDocument/2006/relationships/image" Target="../media/image153.jpeg"/></Relationships>
</file>

<file path=ppt/slides/_rels/slide7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51.xml"/><Relationship Id="rId1" Type="http://schemas.openxmlformats.org/officeDocument/2006/relationships/slideLayout" Target="../slideLayouts/slideLayout22.xml"/><Relationship Id="rId4" Type="http://schemas.openxmlformats.org/officeDocument/2006/relationships/image" Target="../media/image155.jpeg"/></Relationships>
</file>

<file path=ppt/slides/_rels/slide7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2.xml"/><Relationship Id="rId1" Type="http://schemas.openxmlformats.org/officeDocument/2006/relationships/slideLayout" Target="../slideLayouts/slideLayout22.xml"/><Relationship Id="rId4" Type="http://schemas.openxmlformats.org/officeDocument/2006/relationships/image" Target="../media/image157.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53.xml"/><Relationship Id="rId1" Type="http://schemas.openxmlformats.org/officeDocument/2006/relationships/slideLayout" Target="../slideLayouts/slideLayout28.xml"/><Relationship Id="rId4" Type="http://schemas.openxmlformats.org/officeDocument/2006/relationships/image" Target="../media/image159.jpeg"/></Relationships>
</file>

<file path=ppt/slides/_rels/slide8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5.xml"/><Relationship Id="rId1" Type="http://schemas.openxmlformats.org/officeDocument/2006/relationships/slideLayout" Target="../slideLayouts/slideLayout28.xml"/><Relationship Id="rId6" Type="http://schemas.openxmlformats.org/officeDocument/2006/relationships/image" Target="../media/image164.png"/><Relationship Id="rId5" Type="http://schemas.openxmlformats.org/officeDocument/2006/relationships/image" Target="../media/image163.jpeg"/><Relationship Id="rId4" Type="http://schemas.openxmlformats.org/officeDocument/2006/relationships/image" Target="../media/image162.jpeg"/></Relationships>
</file>

<file path=ppt/slides/_rels/slide83.xml.rels><?xml version="1.0" encoding="UTF-8" standalone="yes"?>
<Relationships xmlns="http://schemas.openxmlformats.org/package/2006/relationships"><Relationship Id="rId3" Type="http://schemas.openxmlformats.org/officeDocument/2006/relationships/image" Target="../media/image165.jpeg"/><Relationship Id="rId7" Type="http://schemas.openxmlformats.org/officeDocument/2006/relationships/image" Target="../media/image169.pn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jpeg"/></Relationships>
</file>

<file path=ppt/slides/_rels/slide84.xml.rels><?xml version="1.0" encoding="UTF-8" standalone="yes"?>
<Relationships xmlns="http://schemas.openxmlformats.org/package/2006/relationships"><Relationship Id="rId3" Type="http://schemas.openxmlformats.org/officeDocument/2006/relationships/hyperlink" Target="http://www.flickr.com/photos/yourdon/" TargetMode="External"/><Relationship Id="rId2" Type="http://schemas.openxmlformats.org/officeDocument/2006/relationships/image" Target="../media/image170.png"/><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3" Type="http://schemas.openxmlformats.org/officeDocument/2006/relationships/image" Target="../media/image174.emf"/><Relationship Id="rId2" Type="http://schemas.openxmlformats.org/officeDocument/2006/relationships/image" Target="../media/image173.png"/><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90.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8.png"/><Relationship Id="rId7" Type="http://schemas.openxmlformats.org/officeDocument/2006/relationships/image" Target="../media/image182.jpeg"/><Relationship Id="rId2" Type="http://schemas.openxmlformats.org/officeDocument/2006/relationships/notesSlide" Target="../notesSlides/notesSlide59.xml"/><Relationship Id="rId1" Type="http://schemas.openxmlformats.org/officeDocument/2006/relationships/slideLayout" Target="../slideLayouts/slideLayout23.xml"/><Relationship Id="rId6" Type="http://schemas.openxmlformats.org/officeDocument/2006/relationships/image" Target="../media/image181.jpeg"/><Relationship Id="rId5" Type="http://schemas.openxmlformats.org/officeDocument/2006/relationships/image" Target="../media/image180.wmf"/><Relationship Id="rId4" Type="http://schemas.openxmlformats.org/officeDocument/2006/relationships/image" Target="../media/image179.jpeg"/><Relationship Id="rId9" Type="http://schemas.openxmlformats.org/officeDocument/2006/relationships/image" Target="../media/image184.jpeg"/></Relationships>
</file>

<file path=ppt/slides/_rels/slide92.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2" Type="http://schemas.openxmlformats.org/officeDocument/2006/relationships/image" Target="../media/image186.emf"/><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1.xml"/></Relationships>
</file>

<file path=ppt/slides/_rels/slide9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50.xml"/><Relationship Id="rId5" Type="http://schemas.openxmlformats.org/officeDocument/2006/relationships/image" Target="../media/image191.jpeg"/><Relationship Id="rId4" Type="http://schemas.openxmlformats.org/officeDocument/2006/relationships/image" Target="../media/image190.jpeg"/></Relationships>
</file>

<file path=ppt/slides/_rels/slide96.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1.xml"/></Relationships>
</file>

<file path=ppt/slides/_rels/slide9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60.xml"/><Relationship Id="rId1" Type="http://schemas.openxmlformats.org/officeDocument/2006/relationships/slideLayout" Target="../slideLayouts/slideLayout21.xml"/><Relationship Id="rId5" Type="http://schemas.openxmlformats.org/officeDocument/2006/relationships/image" Target="../media/image195.png"/><Relationship Id="rId4" Type="http://schemas.openxmlformats.org/officeDocument/2006/relationships/image" Target="../media/image194.png"/></Relationships>
</file>

<file path=ppt/slides/_rels/slide98.xml.rels><?xml version="1.0" encoding="UTF-8" standalone="yes"?>
<Relationships xmlns="http://schemas.openxmlformats.org/package/2006/relationships"><Relationship Id="rId3" Type="http://schemas.openxmlformats.org/officeDocument/2006/relationships/image" Target="../media/image196.emf"/><Relationship Id="rId2" Type="http://schemas.openxmlformats.org/officeDocument/2006/relationships/notesSlide" Target="../notesSlides/notesSlide61.xml"/><Relationship Id="rId1" Type="http://schemas.openxmlformats.org/officeDocument/2006/relationships/slideLayout" Target="../slideLayouts/slideLayout23.xml"/><Relationship Id="rId4" Type="http://schemas.openxmlformats.org/officeDocument/2006/relationships/image" Target="../media/image197.png"/></Relationships>
</file>

<file path=ppt/slides/_rels/slide99.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533400" y="457200"/>
            <a:ext cx="5181600" cy="1447800"/>
          </a:xfrm>
        </p:spPr>
        <p:txBody>
          <a:bodyPr>
            <a:noAutofit/>
          </a:bodyPr>
          <a:lstStyle>
            <a:extLst/>
          </a:lstStyle>
          <a:p>
            <a:pPr algn="l" eaLnBrk="1" fontAlgn="auto" hangingPunct="1">
              <a:spcAft>
                <a:spcPts val="0"/>
              </a:spcAft>
              <a:defRPr/>
            </a:pPr>
            <a:r>
              <a:rPr lang="en-US" sz="4400" b="1" cap="none" dirty="0" smtClean="0">
                <a:solidFill>
                  <a:schemeClr val="accent2">
                    <a:lumMod val="20000"/>
                    <a:lumOff val="80000"/>
                  </a:schemeClr>
                </a:solidFill>
              </a:rPr>
              <a:t>Love at first bite</a:t>
            </a:r>
            <a:r>
              <a:rPr lang="en-US" sz="2400" b="1" cap="none" dirty="0" smtClean="0">
                <a:solidFill>
                  <a:schemeClr val="accent2">
                    <a:lumMod val="20000"/>
                    <a:lumOff val="80000"/>
                  </a:schemeClr>
                </a:solidFill>
              </a:rPr>
              <a:t/>
            </a:r>
            <a:br>
              <a:rPr lang="en-US" sz="2400" b="1" cap="none" dirty="0" smtClean="0">
                <a:solidFill>
                  <a:schemeClr val="accent2">
                    <a:lumMod val="20000"/>
                    <a:lumOff val="80000"/>
                  </a:schemeClr>
                </a:solidFill>
              </a:rPr>
            </a:br>
            <a:endParaRPr lang="en-US" sz="4400" b="1" cap="none" dirty="0">
              <a:solidFill>
                <a:schemeClr val="accent2">
                  <a:lumMod val="20000"/>
                  <a:lumOff val="80000"/>
                </a:scheme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571" y="1600201"/>
            <a:ext cx="7726429"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loud Callout 3"/>
          <p:cNvSpPr/>
          <p:nvPr/>
        </p:nvSpPr>
        <p:spPr>
          <a:xfrm>
            <a:off x="1295401" y="1548248"/>
            <a:ext cx="2286000" cy="1575952"/>
          </a:xfrm>
          <a:prstGeom prst="cloudCallout">
            <a:avLst>
              <a:gd name="adj1" fmla="val 41675"/>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7571" y="1548248"/>
            <a:ext cx="2163829" cy="145072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348287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228600" y="381000"/>
            <a:ext cx="8610600" cy="5181600"/>
          </a:xfrm>
        </p:spPr>
        <p:txBody>
          <a:bodyPr/>
          <a:lstStyle/>
          <a:p>
            <a:pPr eaLnBrk="1" hangingPunct="1">
              <a:lnSpc>
                <a:spcPct val="90000"/>
              </a:lnSpc>
            </a:pPr>
            <a:r>
              <a:rPr lang="en-US" altLang="en-US" sz="3600" b="1" dirty="0" smtClean="0"/>
              <a:t>Common pest in the US at the turn of the century</a:t>
            </a:r>
          </a:p>
          <a:p>
            <a:pPr eaLnBrk="1" hangingPunct="1">
              <a:lnSpc>
                <a:spcPct val="90000"/>
              </a:lnSpc>
            </a:pPr>
            <a:r>
              <a:rPr lang="en-US" altLang="en-US" sz="3600" b="1" dirty="0" smtClean="0"/>
              <a:t>Almost eradicated in 1940-50 due to DDT</a:t>
            </a:r>
            <a:endParaRPr lang="en-US" altLang="en-US" sz="3600" dirty="0" smtClean="0"/>
          </a:p>
          <a:p>
            <a:pPr eaLnBrk="1" hangingPunct="1">
              <a:lnSpc>
                <a:spcPct val="90000"/>
              </a:lnSpc>
            </a:pPr>
            <a:r>
              <a:rPr lang="en-US" altLang="en-US" sz="3600" b="1" dirty="0" smtClean="0"/>
              <a:t>Resistance </a:t>
            </a:r>
            <a:br>
              <a:rPr lang="en-US" altLang="en-US" sz="3600" b="1" dirty="0" smtClean="0"/>
            </a:br>
            <a:r>
              <a:rPr lang="en-US" altLang="en-US" sz="3600" b="1" dirty="0" smtClean="0"/>
              <a:t>documented </a:t>
            </a:r>
            <a:br>
              <a:rPr lang="en-US" altLang="en-US" sz="3600" b="1" dirty="0" smtClean="0"/>
            </a:br>
            <a:r>
              <a:rPr lang="en-US" altLang="en-US" sz="3600" b="1" dirty="0" smtClean="0"/>
              <a:t>to DDT, </a:t>
            </a:r>
            <a:br>
              <a:rPr lang="en-US" altLang="en-US" sz="3600" b="1" dirty="0" smtClean="0"/>
            </a:br>
            <a:r>
              <a:rPr lang="en-US" altLang="en-US" sz="3600" b="1" dirty="0" smtClean="0"/>
              <a:t>malathion, </a:t>
            </a:r>
            <a:br>
              <a:rPr lang="en-US" altLang="en-US" sz="3600" b="1" dirty="0" smtClean="0"/>
            </a:br>
            <a:r>
              <a:rPr lang="en-US" altLang="en-US" sz="3600" b="1" dirty="0" err="1" smtClean="0"/>
              <a:t>carbamates</a:t>
            </a:r>
            <a:r>
              <a:rPr lang="en-US" altLang="en-US" sz="3600" b="1" dirty="0" smtClean="0"/>
              <a:t>  </a:t>
            </a:r>
            <a:br>
              <a:rPr lang="en-US" altLang="en-US" sz="3600" b="1" dirty="0" smtClean="0"/>
            </a:br>
            <a:r>
              <a:rPr lang="en-US" altLang="en-US" sz="3600" b="1" dirty="0" smtClean="0"/>
              <a:t>and </a:t>
            </a:r>
            <a:br>
              <a:rPr lang="en-US" altLang="en-US" sz="3600" b="1" dirty="0" smtClean="0"/>
            </a:br>
            <a:r>
              <a:rPr lang="en-US" altLang="en-US" sz="3600" b="1" dirty="0" smtClean="0"/>
              <a:t>pyrethroids</a:t>
            </a:r>
          </a:p>
          <a:p>
            <a:pPr eaLnBrk="1" hangingPunct="1">
              <a:lnSpc>
                <a:spcPct val="90000"/>
              </a:lnSpc>
            </a:pPr>
            <a:endParaRPr lang="en-US" altLang="en-US" sz="3600" dirty="0" smtClean="0"/>
          </a:p>
        </p:txBody>
      </p:sp>
      <p:pic>
        <p:nvPicPr>
          <p:cNvPr id="5124" name="Picture 4" descr="Spraying DDT for bed bug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109922"/>
            <a:ext cx="4945580" cy="45194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94529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W¥ل云玗İαЂÕØÚáÛ丫:Téxt Plàçèhòlðêr 表¥鷗字㌍_W 2"/>
          <p:cNvSpPr>
            <a:spLocks noGrp="1"/>
          </p:cNvSpPr>
          <p:nvPr>
            <p:ph type="body" sz="quarter" idx="11"/>
          </p:nvPr>
        </p:nvSpPr>
        <p:spPr>
          <a:xfrm>
            <a:off x="209550" y="609600"/>
            <a:ext cx="8934450" cy="6172200"/>
          </a:xfrm>
        </p:spPr>
        <p:txBody>
          <a:bodyPr/>
          <a:lstStyle/>
          <a:p>
            <a:pPr marL="571500" indent="-571500" eaLnBrk="1" hangingPunct="1">
              <a:buFont typeface="Arial" panose="020B0604020202020204" pitchFamily="34" charset="0"/>
              <a:buChar char="•"/>
            </a:pPr>
            <a:r>
              <a:rPr lang="en-US" sz="3200" dirty="0" smtClean="0"/>
              <a:t>Most </a:t>
            </a:r>
            <a:r>
              <a:rPr lang="en-US" sz="3200" dirty="0"/>
              <a:t>commonly used pesticide </a:t>
            </a:r>
            <a:r>
              <a:rPr lang="en-US" sz="3200" dirty="0" smtClean="0"/>
              <a:t>choices </a:t>
            </a:r>
            <a:r>
              <a:rPr lang="en-US" sz="3200" dirty="0"/>
              <a:t>for residents </a:t>
            </a:r>
            <a:r>
              <a:rPr lang="en-US" sz="3200" dirty="0" smtClean="0"/>
              <a:t>battling </a:t>
            </a:r>
            <a:r>
              <a:rPr lang="en-US" sz="3200" dirty="0"/>
              <a:t>bed bugs was </a:t>
            </a:r>
            <a:r>
              <a:rPr lang="en-US" sz="3200" dirty="0">
                <a:solidFill>
                  <a:schemeClr val="accent2">
                    <a:lumMod val="60000"/>
                    <a:lumOff val="40000"/>
                  </a:schemeClr>
                </a:solidFill>
              </a:rPr>
              <a:t>total release foggers</a:t>
            </a:r>
            <a:r>
              <a:rPr lang="en-US" sz="3200" dirty="0"/>
              <a:t>, </a:t>
            </a:r>
            <a:r>
              <a:rPr lang="en-US" sz="3200" dirty="0" smtClean="0"/>
              <a:t/>
            </a:r>
            <a:br>
              <a:rPr lang="en-US" sz="3200" dirty="0" smtClean="0"/>
            </a:br>
            <a:r>
              <a:rPr lang="en-US" sz="3200" dirty="0" smtClean="0"/>
              <a:t>&amp; </a:t>
            </a:r>
            <a:r>
              <a:rPr lang="en-US" sz="3200" dirty="0" smtClean="0">
                <a:solidFill>
                  <a:schemeClr val="accent2">
                    <a:lumMod val="60000"/>
                    <a:lumOff val="40000"/>
                  </a:schemeClr>
                </a:solidFill>
              </a:rPr>
              <a:t>aerosol sprays</a:t>
            </a:r>
            <a:endParaRPr lang="en-US" sz="3200" dirty="0">
              <a:solidFill>
                <a:schemeClr val="accent2">
                  <a:lumMod val="60000"/>
                  <a:lumOff val="40000"/>
                </a:schemeClr>
              </a:solidFill>
            </a:endParaRPr>
          </a:p>
          <a:p>
            <a:pPr marL="571500" indent="-571500" eaLnBrk="1" hangingPunct="1">
              <a:buFont typeface="Arial" panose="020B0604020202020204" pitchFamily="34" charset="0"/>
              <a:buChar char="•"/>
            </a:pPr>
            <a:r>
              <a:rPr lang="en-US" sz="3200" dirty="0"/>
              <a:t>9% of residents had </a:t>
            </a:r>
            <a:r>
              <a:rPr lang="en-US" sz="3200" dirty="0" smtClean="0"/>
              <a:t/>
            </a:r>
            <a:br>
              <a:rPr lang="en-US" sz="3200" dirty="0" smtClean="0"/>
            </a:br>
            <a:r>
              <a:rPr lang="en-US" sz="3200" dirty="0" smtClean="0"/>
              <a:t>applied </a:t>
            </a:r>
            <a:r>
              <a:rPr lang="en-US" sz="3200" dirty="0"/>
              <a:t>gasoline on </a:t>
            </a:r>
            <a:r>
              <a:rPr lang="en-US" sz="3200" dirty="0" smtClean="0"/>
              <a:t/>
            </a:r>
            <a:br>
              <a:rPr lang="en-US" sz="3200" dirty="0" smtClean="0"/>
            </a:br>
            <a:r>
              <a:rPr lang="en-US" sz="3200" dirty="0" smtClean="0"/>
              <a:t>their bed (</a:t>
            </a:r>
            <a:r>
              <a:rPr lang="en-US" sz="3200" b="1" dirty="0" smtClean="0"/>
              <a:t>one</a:t>
            </a:r>
            <a:r>
              <a:rPr lang="en-US" sz="3200" dirty="0" smtClean="0"/>
              <a:t> PHA </a:t>
            </a:r>
            <a:br>
              <a:rPr lang="en-US" sz="3200" dirty="0" smtClean="0"/>
            </a:br>
            <a:r>
              <a:rPr lang="en-US" sz="3200" dirty="0" smtClean="0"/>
              <a:t>training)</a:t>
            </a:r>
            <a:endParaRPr lang="en-US" sz="3200" dirty="0"/>
          </a:p>
          <a:p>
            <a:pPr marL="571500" indent="-571500" eaLnBrk="1" hangingPunct="1">
              <a:buFont typeface="Arial" panose="020B0604020202020204" pitchFamily="34" charset="0"/>
              <a:buChar char="•"/>
            </a:pPr>
            <a:r>
              <a:rPr lang="en-US" sz="3200" dirty="0"/>
              <a:t>19% of people had </a:t>
            </a:r>
            <a:r>
              <a:rPr lang="en-US" sz="3200" dirty="0" smtClean="0"/>
              <a:t/>
            </a:r>
            <a:br>
              <a:rPr lang="en-US" sz="3200" dirty="0" smtClean="0"/>
            </a:br>
            <a:r>
              <a:rPr lang="en-US" sz="3200" dirty="0" smtClean="0"/>
              <a:t>attempted </a:t>
            </a:r>
            <a:br>
              <a:rPr lang="en-US" sz="3200" dirty="0" smtClean="0"/>
            </a:br>
            <a:r>
              <a:rPr lang="en-US" sz="3200" dirty="0" smtClean="0"/>
              <a:t>non-chemical control</a:t>
            </a:r>
            <a:br>
              <a:rPr lang="en-US" sz="3200" dirty="0" smtClean="0"/>
            </a:br>
            <a:r>
              <a:rPr lang="en-US" sz="3200" dirty="0" smtClean="0"/>
              <a:t>31</a:t>
            </a:r>
            <a:r>
              <a:rPr lang="en-US" sz="3200" dirty="0"/>
              <a:t>% had used more </a:t>
            </a:r>
            <a:r>
              <a:rPr lang="en-US" sz="3200" dirty="0" smtClean="0"/>
              <a:t/>
            </a:r>
            <a:br>
              <a:rPr lang="en-US" sz="3200" dirty="0" smtClean="0"/>
            </a:br>
            <a:r>
              <a:rPr lang="en-US" sz="3200" dirty="0" smtClean="0"/>
              <a:t>than </a:t>
            </a:r>
            <a:r>
              <a:rPr lang="en-US" sz="3200" dirty="0"/>
              <a:t>two chemicals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295400"/>
            <a:ext cx="3657600" cy="5486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6136053"/>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90500" y="76200"/>
            <a:ext cx="9334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2" name="W¥ل云玗İαЂÕØÚáÛ丫:Téxt Plàçèhòlðêr 表¥鷗字㌍_W 2"/>
          <p:cNvSpPr>
            <a:spLocks noGrp="1"/>
          </p:cNvSpPr>
          <p:nvPr>
            <p:ph type="body" sz="quarter" idx="11"/>
          </p:nvPr>
        </p:nvSpPr>
        <p:spPr>
          <a:xfrm>
            <a:off x="0" y="1447800"/>
            <a:ext cx="8229600" cy="5486400"/>
          </a:xfrm>
        </p:spPr>
        <p:txBody>
          <a:bodyPr/>
          <a:lstStyle/>
          <a:p>
            <a:pPr marL="285750" indent="-285750" eaLnBrk="1" hangingPunct="1">
              <a:buFont typeface="Arial" panose="020B0604020202020204" pitchFamily="34" charset="0"/>
              <a:buChar char="•"/>
            </a:pPr>
            <a:r>
              <a:rPr lang="en-US" sz="3500" dirty="0" smtClean="0"/>
              <a:t>42</a:t>
            </a:r>
            <a:r>
              <a:rPr lang="en-US" sz="3500" dirty="0"/>
              <a:t>% </a:t>
            </a:r>
            <a:r>
              <a:rPr lang="en-US" sz="3500" dirty="0" smtClean="0"/>
              <a:t>people </a:t>
            </a:r>
            <a:r>
              <a:rPr lang="en-US" sz="3500" dirty="0"/>
              <a:t>understand </a:t>
            </a:r>
            <a:r>
              <a:rPr lang="en-US" sz="3500" dirty="0" smtClean="0"/>
              <a:t/>
            </a:r>
            <a:br>
              <a:rPr lang="en-US" sz="3500" dirty="0" smtClean="0"/>
            </a:br>
            <a:r>
              <a:rPr lang="en-US" sz="3500" dirty="0" smtClean="0"/>
              <a:t>what </a:t>
            </a:r>
            <a:r>
              <a:rPr lang="en-US" sz="3500" dirty="0"/>
              <a:t>behaviors put </a:t>
            </a:r>
            <a:r>
              <a:rPr lang="en-US" sz="3500" dirty="0" smtClean="0"/>
              <a:t/>
            </a:r>
            <a:br>
              <a:rPr lang="en-US" sz="3500" dirty="0" smtClean="0"/>
            </a:br>
            <a:r>
              <a:rPr lang="en-US" sz="3500" dirty="0" smtClean="0"/>
              <a:t>them at </a:t>
            </a:r>
            <a:r>
              <a:rPr lang="en-US" sz="3500" dirty="0"/>
              <a:t>risk </a:t>
            </a:r>
            <a:endParaRPr lang="en-US" sz="3500" dirty="0" smtClean="0"/>
          </a:p>
          <a:p>
            <a:pPr marL="285750" indent="-285750" eaLnBrk="1" hangingPunct="1">
              <a:buFont typeface="Arial" panose="020B0604020202020204" pitchFamily="34" charset="0"/>
              <a:buChar char="•"/>
            </a:pPr>
            <a:r>
              <a:rPr lang="en-US" sz="3500" dirty="0" smtClean="0"/>
              <a:t>89</a:t>
            </a:r>
            <a:r>
              <a:rPr lang="en-US" sz="3500" dirty="0"/>
              <a:t>% indicated </a:t>
            </a:r>
            <a:r>
              <a:rPr lang="en-US" sz="3500" dirty="0" smtClean="0"/>
              <a:t/>
            </a:r>
            <a:br>
              <a:rPr lang="en-US" sz="3500" dirty="0" smtClean="0"/>
            </a:br>
            <a:r>
              <a:rPr lang="en-US" sz="3500" dirty="0" smtClean="0"/>
              <a:t>extreme stress</a:t>
            </a:r>
            <a:r>
              <a:rPr lang="en-US" sz="3500" dirty="0"/>
              <a:t>, </a:t>
            </a:r>
            <a:r>
              <a:rPr lang="en-US" sz="3500" dirty="0" smtClean="0"/>
              <a:t/>
            </a:r>
            <a:br>
              <a:rPr lang="en-US" sz="3500" dirty="0" smtClean="0"/>
            </a:br>
            <a:r>
              <a:rPr lang="en-US" sz="3500" dirty="0" smtClean="0"/>
              <a:t>100</a:t>
            </a:r>
            <a:r>
              <a:rPr lang="en-US" sz="3500" dirty="0"/>
              <a:t>% indicated </a:t>
            </a:r>
            <a:r>
              <a:rPr lang="en-US" sz="3500" dirty="0" smtClean="0"/>
              <a:t/>
            </a:r>
            <a:br>
              <a:rPr lang="en-US" sz="3500" dirty="0" smtClean="0"/>
            </a:br>
            <a:r>
              <a:rPr lang="en-US" sz="3500" dirty="0" smtClean="0"/>
              <a:t>some anxiety</a:t>
            </a:r>
            <a:endParaRPr lang="en-US" sz="3500" dirty="0"/>
          </a:p>
          <a:p>
            <a:pPr marL="285750" indent="-285750" eaLnBrk="1" hangingPunct="1">
              <a:buFont typeface="Arial" panose="020B0604020202020204" pitchFamily="34" charset="0"/>
              <a:buChar char="•"/>
            </a:pPr>
            <a:r>
              <a:rPr lang="en-US" sz="3500" dirty="0"/>
              <a:t>4.5% of residents </a:t>
            </a:r>
            <a:r>
              <a:rPr lang="en-US" sz="3500" dirty="0" smtClean="0"/>
              <a:t/>
            </a:r>
            <a:br>
              <a:rPr lang="en-US" sz="3500" dirty="0" smtClean="0"/>
            </a:br>
            <a:r>
              <a:rPr lang="en-US" sz="3500" dirty="0" smtClean="0"/>
              <a:t>attempted </a:t>
            </a:r>
            <a:r>
              <a:rPr lang="en-US" sz="3500" dirty="0"/>
              <a:t>to seal </a:t>
            </a:r>
            <a:r>
              <a:rPr lang="en-US" sz="3500" dirty="0" smtClean="0"/>
              <a:t/>
            </a:r>
            <a:br>
              <a:rPr lang="en-US" sz="3500" dirty="0" smtClean="0"/>
            </a:br>
            <a:r>
              <a:rPr lang="en-US" sz="3500" dirty="0" smtClean="0"/>
              <a:t>cracks </a:t>
            </a:r>
            <a:r>
              <a:rPr lang="en-US" sz="3500" dirty="0"/>
              <a:t>and </a:t>
            </a:r>
            <a:r>
              <a:rPr lang="en-US" sz="3500" dirty="0" smtClean="0"/>
              <a:t>crevices</a:t>
            </a:r>
            <a:endParaRPr lang="en-US" sz="3500" dirty="0"/>
          </a:p>
          <a:p>
            <a:pPr marL="285750" indent="-285750" eaLnBrk="1" hangingPunct="1">
              <a:buFont typeface="Arial" panose="020B0604020202020204" pitchFamily="34" charset="0"/>
              <a:buChar char="•"/>
            </a:pPr>
            <a:r>
              <a:rPr lang="en-US" sz="3500" dirty="0"/>
              <a:t>8.9% had paid a </a:t>
            </a:r>
            <a:r>
              <a:rPr lang="en-US" sz="3500" dirty="0" smtClean="0"/>
              <a:t>company </a:t>
            </a:r>
            <a:br>
              <a:rPr lang="en-US" sz="3500" dirty="0" smtClean="0"/>
            </a:br>
            <a:r>
              <a:rPr lang="en-US" sz="3500" dirty="0" smtClean="0"/>
              <a:t>to </a:t>
            </a:r>
            <a:r>
              <a:rPr lang="en-US" sz="3500" dirty="0"/>
              <a:t>remediate the </a:t>
            </a:r>
            <a:r>
              <a:rPr lang="en-US" sz="3500" dirty="0" smtClean="0"/>
              <a:t>infestation</a:t>
            </a:r>
            <a:endParaRPr lang="en-US" sz="3500" dirty="0"/>
          </a:p>
        </p:txBody>
      </p:sp>
    </p:spTree>
    <p:extLst>
      <p:ext uri="{BB962C8B-B14F-4D97-AF65-F5344CB8AC3E}">
        <p14:creationId xmlns:p14="http://schemas.microsoft.com/office/powerpoint/2010/main" val="2784826492"/>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 y="3657600"/>
            <a:ext cx="5101423" cy="3190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2" name="W¥ل云玗İαЂÕØÚáÛ丫:Téxt Plàçèhòlðêr 表¥鷗字㌍_W 2"/>
          <p:cNvSpPr>
            <a:spLocks noGrp="1"/>
          </p:cNvSpPr>
          <p:nvPr>
            <p:ph type="body" sz="quarter" idx="11"/>
          </p:nvPr>
        </p:nvSpPr>
        <p:spPr>
          <a:xfrm>
            <a:off x="152400" y="152400"/>
            <a:ext cx="8229600" cy="4267200"/>
          </a:xfrm>
        </p:spPr>
        <p:txBody>
          <a:bodyPr/>
          <a:lstStyle/>
          <a:p>
            <a:pPr marL="342900" indent="-342900" eaLnBrk="1" hangingPunct="1">
              <a:buFont typeface="Arial" panose="020B0604020202020204" pitchFamily="34" charset="0"/>
              <a:buChar char="•"/>
            </a:pPr>
            <a:r>
              <a:rPr lang="en-US" sz="3600" dirty="0" smtClean="0"/>
              <a:t>Few </a:t>
            </a:r>
            <a:r>
              <a:rPr lang="en-US" sz="3600" dirty="0"/>
              <a:t>(&gt;7%) people had no concerns when informed of average remediation </a:t>
            </a:r>
            <a:r>
              <a:rPr lang="en-US" sz="3600" dirty="0" smtClean="0"/>
              <a:t>costs</a:t>
            </a:r>
            <a:endParaRPr lang="en-US" sz="3600" dirty="0"/>
          </a:p>
          <a:p>
            <a:pPr marL="342900" indent="-342900" eaLnBrk="1" hangingPunct="1">
              <a:buFont typeface="Arial" panose="020B0604020202020204" pitchFamily="34" charset="0"/>
              <a:buChar char="•"/>
            </a:pPr>
            <a:r>
              <a:rPr lang="en-US" sz="3600" dirty="0"/>
              <a:t>32% of specimens submitted as bed bugs or possible bed bugs were not bed </a:t>
            </a:r>
            <a:r>
              <a:rPr lang="en-US" sz="3600" dirty="0" smtClean="0"/>
              <a:t>bugs</a:t>
            </a:r>
            <a:endParaRPr lang="en-US" sz="3600" dirty="0"/>
          </a:p>
          <a:p>
            <a:pPr eaLnBrk="1" hangingPunct="1"/>
            <a:endParaRPr lang="en-US" sz="3600" dirty="0"/>
          </a:p>
        </p:txBody>
      </p:sp>
      <p:sp>
        <p:nvSpPr>
          <p:cNvPr id="2" name="Rectangle 1"/>
          <p:cNvSpPr/>
          <p:nvPr/>
        </p:nvSpPr>
        <p:spPr>
          <a:xfrm>
            <a:off x="5029200" y="3352800"/>
            <a:ext cx="3595856"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$400-5000</a:t>
            </a:r>
            <a:endPar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5" name="W¥ل云玗İαЂÕØÚáÛ丫:Téxt Plàçèhòlðêr 表¥鷗字㌍_W 2"/>
          <p:cNvSpPr txBox="1">
            <a:spLocks/>
          </p:cNvSpPr>
          <p:nvPr/>
        </p:nvSpPr>
        <p:spPr bwMode="auto">
          <a:xfrm>
            <a:off x="4572000" y="5943600"/>
            <a:ext cx="8229600" cy="1295400"/>
          </a:xfrm>
          <a:prstGeom prst="rect">
            <a:avLst/>
          </a:prstGeom>
          <a:noFill/>
          <a:ln w="9525">
            <a:noFill/>
            <a:miter lim="800000"/>
            <a:headEnd/>
            <a:tailEnd/>
          </a:ln>
        </p:spPr>
        <p:txBody>
          <a:bodyPr vert="horz" wrap="square" lIns="91440" tIns="91440" rIns="91440" bIns="91440" numCol="1" anchor="b" anchorCtr="0" compatLnSpc="1">
            <a:prstTxWarp prst="textNoShape">
              <a:avLst/>
            </a:prstTxWarp>
            <a:noAutofit/>
          </a:bodyPr>
          <a:lstStyle>
            <a:lvl1pPr marL="0" marR="0" indent="0" algn="l" rtl="0" eaLnBrk="0" fontAlgn="base" latinLnBrk="0" hangingPunct="0">
              <a:spcBef>
                <a:spcPct val="20000"/>
              </a:spcBef>
              <a:spcAft>
                <a:spcPct val="0"/>
              </a:spcAft>
              <a:buFontTx/>
              <a:buNone/>
              <a:defRPr sz="1800" i="0" baseline="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marL="742950" indent="-742950" eaLnBrk="1" hangingPunct="1">
              <a:buFont typeface="+mj-lt"/>
              <a:buAutoNum type="arabicPeriod"/>
            </a:pPr>
            <a:r>
              <a:rPr lang="en-US" sz="3600" kern="0" dirty="0" smtClean="0"/>
              <a:t>Fumigation</a:t>
            </a:r>
          </a:p>
          <a:p>
            <a:pPr marL="742950" indent="-742950" eaLnBrk="1" hangingPunct="1">
              <a:buFont typeface="+mj-lt"/>
              <a:buAutoNum type="arabicPeriod"/>
            </a:pPr>
            <a:r>
              <a:rPr lang="en-US" sz="3600" kern="0" dirty="0" smtClean="0"/>
              <a:t>Heat treatments</a:t>
            </a:r>
          </a:p>
          <a:p>
            <a:pPr marL="742950" indent="-742950" eaLnBrk="1" hangingPunct="1">
              <a:buFont typeface="+mj-lt"/>
              <a:buAutoNum type="arabicPeriod"/>
            </a:pPr>
            <a:r>
              <a:rPr lang="en-US" sz="3600" kern="0" dirty="0" smtClean="0">
                <a:solidFill>
                  <a:srgbClr val="FFFF00"/>
                </a:solidFill>
              </a:rPr>
              <a:t>Pesticides </a:t>
            </a:r>
          </a:p>
          <a:p>
            <a:pPr eaLnBrk="1" hangingPunct="1"/>
            <a:endParaRPr lang="en-US" sz="3600" kern="0" dirty="0"/>
          </a:p>
        </p:txBody>
      </p:sp>
    </p:spTree>
    <p:extLst>
      <p:ext uri="{BB962C8B-B14F-4D97-AF65-F5344CB8AC3E}">
        <p14:creationId xmlns:p14="http://schemas.microsoft.com/office/powerpoint/2010/main" val="732451592"/>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attletimes.nwsource.com/ABPub/2009/04/03/2008980151.jpg"/>
          <p:cNvPicPr>
            <a:picLocks noChangeAspect="1" noChangeArrowheads="1"/>
          </p:cNvPicPr>
          <p:nvPr/>
        </p:nvPicPr>
        <p:blipFill>
          <a:blip r:embed="rId3" cstate="print"/>
          <a:srcRect/>
          <a:stretch>
            <a:fillRect/>
          </a:stretch>
        </p:blipFill>
        <p:spPr bwMode="auto">
          <a:xfrm>
            <a:off x="7" y="3038474"/>
            <a:ext cx="5791201" cy="3819526"/>
          </a:xfrm>
          <a:prstGeom prst="rect">
            <a:avLst/>
          </a:prstGeom>
          <a:ln>
            <a:noFill/>
          </a:ln>
          <a:effectLst>
            <a:softEdge rad="112500"/>
          </a:effectLst>
        </p:spPr>
      </p:pic>
      <p:pic>
        <p:nvPicPr>
          <p:cNvPr id="4100" name="Picture 4" descr="http://www.minnpost.com/_asset/70qc6l/mp_main_wide/EllisFamily452C.jpg"/>
          <p:cNvPicPr>
            <a:picLocks noChangeAspect="1" noChangeArrowheads="1"/>
          </p:cNvPicPr>
          <p:nvPr/>
        </p:nvPicPr>
        <p:blipFill>
          <a:blip r:embed="rId4" cstate="print"/>
          <a:srcRect/>
          <a:stretch>
            <a:fillRect/>
          </a:stretch>
        </p:blipFill>
        <p:spPr bwMode="auto">
          <a:xfrm>
            <a:off x="419100" y="387068"/>
            <a:ext cx="3543300" cy="2508532"/>
          </a:xfrm>
          <a:prstGeom prst="rect">
            <a:avLst/>
          </a:prstGeom>
          <a:ln>
            <a:noFill/>
          </a:ln>
          <a:effectLst>
            <a:softEdge rad="112500"/>
          </a:effectLst>
        </p:spPr>
      </p:pic>
      <p:pic>
        <p:nvPicPr>
          <p:cNvPr id="4102" name="Picture 6" descr="http://learningmobilemarketing.files.wordpress.com/2011/02/homeless-family1.jpg"/>
          <p:cNvPicPr>
            <a:picLocks noChangeAspect="1" noChangeArrowheads="1"/>
          </p:cNvPicPr>
          <p:nvPr/>
        </p:nvPicPr>
        <p:blipFill>
          <a:blip r:embed="rId5" cstate="print"/>
          <a:srcRect/>
          <a:stretch>
            <a:fillRect/>
          </a:stretch>
        </p:blipFill>
        <p:spPr bwMode="auto">
          <a:xfrm>
            <a:off x="5943600" y="4323310"/>
            <a:ext cx="2895600" cy="2382290"/>
          </a:xfrm>
          <a:prstGeom prst="rect">
            <a:avLst/>
          </a:prstGeom>
          <a:ln>
            <a:noFill/>
          </a:ln>
          <a:effectLst>
            <a:softEdge rad="112500"/>
          </a:effectLst>
        </p:spPr>
      </p:pic>
      <p:sp>
        <p:nvSpPr>
          <p:cNvPr id="6" name="Rectangle 5"/>
          <p:cNvSpPr/>
          <p:nvPr/>
        </p:nvSpPr>
        <p:spPr>
          <a:xfrm>
            <a:off x="4191000" y="117840"/>
            <a:ext cx="4648200" cy="3539430"/>
          </a:xfrm>
          <a:prstGeom prst="rect">
            <a:avLst/>
          </a:prstGeom>
        </p:spPr>
        <p:txBody>
          <a:bodyPr wrap="square">
            <a:spAutoFit/>
          </a:bodyPr>
          <a:lstStyle/>
          <a:p>
            <a:pPr algn="r" defTabSz="914400" fontAlgn="base">
              <a:spcBef>
                <a:spcPct val="0"/>
              </a:spcBef>
              <a:spcAft>
                <a:spcPct val="0"/>
              </a:spcAft>
            </a:pPr>
            <a:r>
              <a:rPr lang="en-US" sz="3200" dirty="0" smtClean="0">
                <a:solidFill>
                  <a:srgbClr val="CCAF0A">
                    <a:lumMod val="40000"/>
                    <a:lumOff val="60000"/>
                  </a:srgbClr>
                </a:solidFill>
              </a:rPr>
              <a:t>The poor are </a:t>
            </a:r>
            <a:br>
              <a:rPr lang="en-US" sz="3200" dirty="0" smtClean="0">
                <a:solidFill>
                  <a:srgbClr val="CCAF0A">
                    <a:lumMod val="40000"/>
                    <a:lumOff val="60000"/>
                  </a:srgbClr>
                </a:solidFill>
              </a:rPr>
            </a:br>
            <a:r>
              <a:rPr lang="en-US" sz="3200" dirty="0" smtClean="0">
                <a:solidFill>
                  <a:srgbClr val="CCAF0A">
                    <a:lumMod val="40000"/>
                    <a:lumOff val="60000"/>
                  </a:srgbClr>
                </a:solidFill>
              </a:rPr>
              <a:t>at greatest risk</a:t>
            </a:r>
          </a:p>
          <a:p>
            <a:pPr algn="r" defTabSz="914400" fontAlgn="base">
              <a:spcBef>
                <a:spcPct val="0"/>
              </a:spcBef>
              <a:spcAft>
                <a:spcPct val="0"/>
              </a:spcAft>
            </a:pPr>
            <a:endParaRPr lang="en-US" sz="2400" dirty="0" smtClean="0">
              <a:solidFill>
                <a:srgbClr val="CCAF0A">
                  <a:lumMod val="40000"/>
                  <a:lumOff val="60000"/>
                </a:srgbClr>
              </a:solidFill>
            </a:endParaRPr>
          </a:p>
          <a:p>
            <a:pPr algn="r" defTabSz="914400" fontAlgn="base">
              <a:spcBef>
                <a:spcPct val="0"/>
              </a:spcBef>
              <a:spcAft>
                <a:spcPct val="0"/>
              </a:spcAft>
            </a:pPr>
            <a:r>
              <a:rPr lang="en-US" sz="3200" b="1" dirty="0" smtClean="0">
                <a:solidFill>
                  <a:schemeClr val="accent2">
                    <a:lumMod val="60000"/>
                    <a:lumOff val="40000"/>
                  </a:schemeClr>
                </a:solidFill>
              </a:rPr>
              <a:t>Increased</a:t>
            </a:r>
            <a:r>
              <a:rPr lang="en-US" sz="3200" dirty="0" smtClean="0">
                <a:solidFill>
                  <a:srgbClr val="CCAF0A">
                    <a:lumMod val="40000"/>
                    <a:lumOff val="60000"/>
                  </a:srgbClr>
                </a:solidFill>
              </a:rPr>
              <a:t> number of people reporting long-term (beyond a year) bed bugs</a:t>
            </a:r>
          </a:p>
        </p:txBody>
      </p:sp>
    </p:spTree>
    <p:extLst>
      <p:ext uri="{BB962C8B-B14F-4D97-AF65-F5344CB8AC3E}">
        <p14:creationId xmlns:p14="http://schemas.microsoft.com/office/powerpoint/2010/main" val="3143541466"/>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http://www.sheenajeffers.com/wp-content/uploads/2011/06/homeless.jpg"/>
          <p:cNvPicPr>
            <a:picLocks noChangeAspect="1" noChangeArrowheads="1"/>
          </p:cNvPicPr>
          <p:nvPr/>
        </p:nvPicPr>
        <p:blipFill>
          <a:blip r:embed="rId3" cstate="print"/>
          <a:srcRect/>
          <a:stretch>
            <a:fillRect/>
          </a:stretch>
        </p:blipFill>
        <p:spPr bwMode="auto">
          <a:xfrm>
            <a:off x="4412152" y="76214"/>
            <a:ext cx="4579448" cy="3124201"/>
          </a:xfrm>
          <a:prstGeom prst="rect">
            <a:avLst/>
          </a:prstGeom>
          <a:ln>
            <a:noFill/>
          </a:ln>
          <a:effectLst>
            <a:softEdge rad="112500"/>
          </a:effectLst>
        </p:spPr>
      </p:pic>
      <p:sp>
        <p:nvSpPr>
          <p:cNvPr id="6" name="Rectangle 5"/>
          <p:cNvSpPr/>
          <p:nvPr/>
        </p:nvSpPr>
        <p:spPr>
          <a:xfrm>
            <a:off x="297352" y="304800"/>
            <a:ext cx="4114800" cy="584775"/>
          </a:xfrm>
          <a:prstGeom prst="rect">
            <a:avLst/>
          </a:prstGeom>
        </p:spPr>
        <p:txBody>
          <a:bodyPr wrap="square">
            <a:spAutoFit/>
          </a:bodyPr>
          <a:lstStyle/>
          <a:p>
            <a:pPr algn="ctr" defTabSz="914400" fontAlgn="base">
              <a:spcBef>
                <a:spcPct val="0"/>
              </a:spcBef>
              <a:spcAft>
                <a:spcPct val="0"/>
              </a:spcAft>
            </a:pPr>
            <a:r>
              <a:rPr lang="en-US" sz="3200" dirty="0" smtClean="0">
                <a:solidFill>
                  <a:srgbClr val="CCAF0A">
                    <a:lumMod val="40000"/>
                    <a:lumOff val="60000"/>
                  </a:srgbClr>
                </a:solidFill>
              </a:rPr>
              <a:t>Socioeconomic risk</a:t>
            </a:r>
          </a:p>
        </p:txBody>
      </p:sp>
      <p:pic>
        <p:nvPicPr>
          <p:cNvPr id="102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37020"/>
          <a:stretch/>
        </p:blipFill>
        <p:spPr bwMode="auto">
          <a:xfrm>
            <a:off x="383076" y="1319625"/>
            <a:ext cx="3626949" cy="43191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0025" y="3219465"/>
            <a:ext cx="4962525" cy="330610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4139250"/>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841318" y="4762500"/>
            <a:ext cx="3150282" cy="20955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2" name="W¥ل云玗İαЂÕØÚáÛ丫:Téxt Plàçèhòlðêr 表¥鷗字㌍_W 2"/>
          <p:cNvSpPr>
            <a:spLocks noGrp="1"/>
          </p:cNvSpPr>
          <p:nvPr>
            <p:ph type="body" sz="quarter" idx="11"/>
          </p:nvPr>
        </p:nvSpPr>
        <p:spPr>
          <a:xfrm>
            <a:off x="304800" y="1295400"/>
            <a:ext cx="8458200" cy="4267200"/>
          </a:xfrm>
        </p:spPr>
        <p:txBody>
          <a:bodyPr/>
          <a:lstStyle/>
          <a:p>
            <a:pPr marL="571500" indent="-571500" eaLnBrk="1" hangingPunct="1">
              <a:buFont typeface="Arial" panose="020B0604020202020204" pitchFamily="34" charset="0"/>
              <a:buChar char="•"/>
            </a:pPr>
            <a:r>
              <a:rPr lang="en-US" sz="3600" dirty="0" smtClean="0"/>
              <a:t>Over the counter pesticides used in/on school backpacks</a:t>
            </a:r>
          </a:p>
          <a:p>
            <a:pPr marL="571500" indent="-571500" eaLnBrk="1" hangingPunct="1">
              <a:buFont typeface="Arial" panose="020B0604020202020204" pitchFamily="34" charset="0"/>
              <a:buChar char="•"/>
            </a:pPr>
            <a:r>
              <a:rPr lang="en-US" sz="3600" dirty="0"/>
              <a:t>C</a:t>
            </a:r>
            <a:r>
              <a:rPr lang="en-US" sz="3600" dirty="0" smtClean="0"/>
              <a:t>hildren missing school for more than 6 months</a:t>
            </a:r>
          </a:p>
          <a:p>
            <a:pPr marL="571500" indent="-571500" eaLnBrk="1" hangingPunct="1">
              <a:buFont typeface="Arial" panose="020B0604020202020204" pitchFamily="34" charset="0"/>
              <a:buChar char="•"/>
            </a:pPr>
            <a:r>
              <a:rPr lang="en-US" sz="3600" dirty="0"/>
              <a:t>P</a:t>
            </a:r>
            <a:r>
              <a:rPr lang="en-US" sz="3600" dirty="0" smtClean="0"/>
              <a:t>sychiatric patients refused admission to medical facilities</a:t>
            </a:r>
          </a:p>
          <a:p>
            <a:pPr marL="571500" indent="-571500" eaLnBrk="1" hangingPunct="1">
              <a:buFont typeface="Arial" panose="020B0604020202020204" pitchFamily="34" charset="0"/>
              <a:buChar char="•"/>
            </a:pPr>
            <a:r>
              <a:rPr lang="en-US" sz="3600" dirty="0"/>
              <a:t>I</a:t>
            </a:r>
            <a:r>
              <a:rPr lang="en-US" sz="3600" dirty="0" smtClean="0"/>
              <a:t>solation from friends and family</a:t>
            </a:r>
          </a:p>
          <a:p>
            <a:pPr marL="571500" indent="-571500" eaLnBrk="1" hangingPunct="1">
              <a:buFont typeface="Arial" panose="020B0604020202020204" pitchFamily="34" charset="0"/>
              <a:buChar char="•"/>
            </a:pPr>
            <a:r>
              <a:rPr lang="en-US" sz="3600" dirty="0" smtClean="0"/>
              <a:t>Bed bug detection dogs providing false positives</a:t>
            </a:r>
          </a:p>
        </p:txBody>
      </p:sp>
    </p:spTree>
    <p:extLst>
      <p:ext uri="{BB962C8B-B14F-4D97-AF65-F5344CB8AC3E}">
        <p14:creationId xmlns:p14="http://schemas.microsoft.com/office/powerpoint/2010/main" val="2877872623"/>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Placeholder 2"/>
          <p:cNvSpPr>
            <a:spLocks noGrp="1"/>
          </p:cNvSpPr>
          <p:nvPr>
            <p:ph type="body" sz="quarter" idx="11"/>
          </p:nvPr>
        </p:nvSpPr>
        <p:spPr>
          <a:xfrm>
            <a:off x="457200" y="1676400"/>
            <a:ext cx="8001000" cy="1295400"/>
          </a:xfrm>
        </p:spPr>
        <p:txBody>
          <a:bodyPr/>
          <a:lstStyle/>
          <a:p>
            <a:pPr eaLnBrk="1" hangingPunct="1">
              <a:buFontTx/>
              <a:buChar char="•"/>
            </a:pPr>
            <a:r>
              <a:rPr lang="en-US" sz="4000" dirty="0" smtClean="0"/>
              <a:t>Other observations</a:t>
            </a:r>
          </a:p>
          <a:p>
            <a:pPr eaLnBrk="1" hangingPunct="1"/>
            <a:r>
              <a:rPr lang="en-US" sz="4000" dirty="0"/>
              <a:t> Doctors and </a:t>
            </a:r>
            <a:r>
              <a:rPr lang="en-US" sz="4000" dirty="0" smtClean="0"/>
              <a:t>PA’s misdiagnose bed bugs based on bite </a:t>
            </a:r>
            <a:br>
              <a:rPr lang="en-US" sz="4000" dirty="0" smtClean="0"/>
            </a:br>
            <a:r>
              <a:rPr lang="en-US" sz="4000" dirty="0" smtClean="0"/>
              <a:t>reactions</a:t>
            </a:r>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192232"/>
            <a:ext cx="4038600" cy="343716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6613" y="1679575"/>
            <a:ext cx="2998787" cy="49498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7910111"/>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559"/>
          <a:stretch/>
        </p:blipFill>
        <p:spPr bwMode="auto">
          <a:xfrm flipH="1">
            <a:off x="3601696" y="3048000"/>
            <a:ext cx="5542302" cy="388619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2" name="W¥ل云玗İαЂÕØÚáÛ丫:Téxt Plàçèhòlðêr 表¥鷗字㌍_W 2"/>
          <p:cNvSpPr>
            <a:spLocks noGrp="1"/>
          </p:cNvSpPr>
          <p:nvPr>
            <p:ph type="body" sz="quarter" idx="11"/>
          </p:nvPr>
        </p:nvSpPr>
        <p:spPr>
          <a:xfrm>
            <a:off x="381000" y="1295400"/>
            <a:ext cx="8458200" cy="4038600"/>
          </a:xfrm>
        </p:spPr>
        <p:txBody>
          <a:bodyPr/>
          <a:lstStyle/>
          <a:p>
            <a:pPr eaLnBrk="1" hangingPunct="1"/>
            <a:r>
              <a:rPr lang="en-US" sz="3600" dirty="0" smtClean="0"/>
              <a:t>Loss of: </a:t>
            </a:r>
          </a:p>
          <a:p>
            <a:pPr marL="571500" indent="-571500" eaLnBrk="1" hangingPunct="1">
              <a:buFont typeface="Arial" panose="020B0604020202020204" pitchFamily="34" charset="0"/>
              <a:buChar char="•"/>
            </a:pPr>
            <a:r>
              <a:rPr lang="en-US" sz="3600" dirty="0"/>
              <a:t>H</a:t>
            </a:r>
            <a:r>
              <a:rPr lang="en-US" sz="3600" dirty="0" smtClean="0"/>
              <a:t>ome and/or belongings</a:t>
            </a:r>
          </a:p>
          <a:p>
            <a:pPr marL="571500" indent="-571500" eaLnBrk="1" hangingPunct="1">
              <a:buFont typeface="Arial" panose="020B0604020202020204" pitchFamily="34" charset="0"/>
              <a:buChar char="•"/>
            </a:pPr>
            <a:r>
              <a:rPr lang="en-US" sz="3600" dirty="0"/>
              <a:t>F</a:t>
            </a:r>
            <a:r>
              <a:rPr lang="en-US" sz="3600" dirty="0" smtClean="0"/>
              <a:t>inancial stability</a:t>
            </a:r>
          </a:p>
          <a:p>
            <a:pPr marL="571500" indent="-571500" eaLnBrk="1" hangingPunct="1">
              <a:buFont typeface="Arial" panose="020B0604020202020204" pitchFamily="34" charset="0"/>
              <a:buChar char="•"/>
            </a:pPr>
            <a:r>
              <a:rPr lang="en-US" sz="3600" dirty="0"/>
              <a:t>M</a:t>
            </a:r>
            <a:r>
              <a:rPr lang="en-US" sz="3600" dirty="0" smtClean="0"/>
              <a:t>ental stability</a:t>
            </a:r>
          </a:p>
          <a:p>
            <a:pPr marL="571500" indent="-571500" eaLnBrk="1" hangingPunct="1">
              <a:buFont typeface="Arial" panose="020B0604020202020204" pitchFamily="34" charset="0"/>
              <a:buChar char="•"/>
            </a:pPr>
            <a:r>
              <a:rPr lang="en-US" sz="3600" dirty="0"/>
              <a:t>P</a:t>
            </a:r>
            <a:r>
              <a:rPr lang="en-US" sz="3600" dirty="0" smtClean="0"/>
              <a:t>artner </a:t>
            </a:r>
          </a:p>
          <a:p>
            <a:pPr marL="571500" indent="-571500" eaLnBrk="1" hangingPunct="1">
              <a:buFont typeface="Arial" panose="020B0604020202020204" pitchFamily="34" charset="0"/>
              <a:buChar char="•"/>
            </a:pPr>
            <a:r>
              <a:rPr lang="en-US" sz="3600" dirty="0" smtClean="0"/>
              <a:t>Employment</a:t>
            </a:r>
          </a:p>
          <a:p>
            <a:pPr marL="571500" indent="-571500" eaLnBrk="1" hangingPunct="1">
              <a:buFont typeface="Arial" panose="020B0604020202020204" pitchFamily="34" charset="0"/>
              <a:buChar char="•"/>
            </a:pPr>
            <a:r>
              <a:rPr lang="en-US" sz="3600" dirty="0" smtClean="0"/>
              <a:t>Health</a:t>
            </a:r>
          </a:p>
          <a:p>
            <a:pPr marL="571500" indent="-571500" eaLnBrk="1" hangingPunct="1">
              <a:buFont typeface="Arial" panose="020B0604020202020204" pitchFamily="34" charset="0"/>
              <a:buChar char="•"/>
            </a:pPr>
            <a:r>
              <a:rPr lang="en-US" sz="3600" dirty="0" smtClean="0"/>
              <a:t>Children?</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3758" y="5181600"/>
            <a:ext cx="3239620" cy="172369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7101162"/>
      </p:ext>
    </p:extLst>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W¥ل云玗İαЂÕØÚáÛ丫:Téxt Plàçèhòlðêr 表¥鷗字㌍_W 2"/>
          <p:cNvSpPr>
            <a:spLocks noGrp="1"/>
          </p:cNvSpPr>
          <p:nvPr>
            <p:ph type="body" sz="quarter" idx="11"/>
          </p:nvPr>
        </p:nvSpPr>
        <p:spPr>
          <a:xfrm>
            <a:off x="533400" y="0"/>
            <a:ext cx="8229600" cy="3657600"/>
          </a:xfrm>
        </p:spPr>
        <p:txBody>
          <a:bodyPr/>
          <a:lstStyle/>
          <a:p>
            <a:pPr eaLnBrk="1" hangingPunct="1"/>
            <a:endParaRPr lang="en-US" sz="3500" dirty="0"/>
          </a:p>
          <a:p>
            <a:pPr eaLnBrk="1" hangingPunct="1"/>
            <a:r>
              <a:rPr lang="en-US" sz="3500" dirty="0"/>
              <a:t>In 2012 we developed an on-line survey tool to methodically determine bed bug impacts and analyze the behavioral risk factors associated with bed bug </a:t>
            </a:r>
            <a:r>
              <a:rPr lang="en-US" sz="3500" dirty="0" smtClean="0"/>
              <a:t>infestations</a:t>
            </a:r>
            <a:endParaRPr lang="en-US" sz="3500" dirty="0"/>
          </a:p>
          <a:p>
            <a:pPr eaLnBrk="1" hangingPunct="1"/>
            <a:endParaRPr lang="en-US" sz="3500" dirty="0"/>
          </a:p>
        </p:txBody>
      </p:sp>
      <p:sp>
        <p:nvSpPr>
          <p:cNvPr id="2" name="Rectangle 1"/>
          <p:cNvSpPr/>
          <p:nvPr/>
        </p:nvSpPr>
        <p:spPr>
          <a:xfrm>
            <a:off x="609600" y="3048000"/>
            <a:ext cx="8153400" cy="2246769"/>
          </a:xfrm>
          <a:prstGeom prst="rect">
            <a:avLst/>
          </a:prstGeom>
        </p:spPr>
        <p:txBody>
          <a:bodyPr wrap="square">
            <a:spAutoFit/>
          </a:bodyPr>
          <a:lstStyle/>
          <a:p>
            <a:r>
              <a:rPr lang="en-US" sz="2800" b="1" dirty="0" smtClean="0"/>
              <a:t>2014 launch</a:t>
            </a:r>
            <a:endParaRPr lang="en-US" sz="2800" b="1" dirty="0"/>
          </a:p>
          <a:p>
            <a:r>
              <a:rPr lang="en-US" sz="2800" dirty="0" smtClean="0"/>
              <a:t>	Bed </a:t>
            </a:r>
            <a:r>
              <a:rPr lang="en-US" sz="2800" dirty="0"/>
              <a:t>Bug survey in English: </a:t>
            </a:r>
            <a:r>
              <a:rPr lang="en-US" sz="2800" dirty="0">
                <a:hlinkClick r:id="rId3"/>
              </a:rPr>
              <a:t>http://</a:t>
            </a:r>
            <a:r>
              <a:rPr lang="en-US" sz="2800" dirty="0" smtClean="0">
                <a:hlinkClick r:id="rId3"/>
              </a:rPr>
              <a:t>www.surveymonkey.com/s/DGLQS52</a:t>
            </a:r>
            <a:r>
              <a:rPr lang="en-US" sz="2800" dirty="0" smtClean="0"/>
              <a:t> </a:t>
            </a:r>
            <a:endParaRPr lang="en-US" sz="2800" dirty="0"/>
          </a:p>
          <a:p>
            <a:r>
              <a:rPr lang="en-US" sz="2800" dirty="0" smtClean="0"/>
              <a:t>	Bed </a:t>
            </a:r>
            <a:r>
              <a:rPr lang="en-US" sz="2800" dirty="0"/>
              <a:t>Bug survey in Spanish: </a:t>
            </a:r>
            <a:r>
              <a:rPr lang="en-US" sz="2800" dirty="0">
                <a:hlinkClick r:id="rId4"/>
              </a:rPr>
              <a:t>https://</a:t>
            </a:r>
            <a:r>
              <a:rPr lang="en-US" sz="2800" dirty="0" smtClean="0">
                <a:hlinkClick r:id="rId4"/>
              </a:rPr>
              <a:t>es.surveymonkey.com/s/F5NZXJK</a:t>
            </a:r>
            <a:r>
              <a:rPr lang="en-US" sz="2800" dirty="0" smtClean="0"/>
              <a:t> </a:t>
            </a:r>
            <a:endParaRPr lang="en-US" sz="2800" dirty="0"/>
          </a:p>
        </p:txBody>
      </p:sp>
      <p:pic>
        <p:nvPicPr>
          <p:cNvPr id="133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671202">
            <a:off x="178734" y="5357434"/>
            <a:ext cx="1957173" cy="154616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10330"/>
          <a:stretch/>
        </p:blipFill>
        <p:spPr bwMode="auto">
          <a:xfrm rot="330334">
            <a:off x="6090690" y="5338803"/>
            <a:ext cx="2826520" cy="168660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5238608"/>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defRPr/>
            </a:pPr>
            <a:endParaRPr lang="en-US" smtClean="0"/>
          </a:p>
        </p:txBody>
      </p:sp>
      <p:pic>
        <p:nvPicPr>
          <p:cNvPr id="17411" name="Picture 3" descr="misaapplication1"/>
          <p:cNvPicPr>
            <a:picLocks noGrp="1" noChangeAspect="1" noChangeArrowheads="1"/>
          </p:cNvPicPr>
          <p:nvPr>
            <p:ph idx="1"/>
          </p:nvPr>
        </p:nvPicPr>
        <p:blipFill>
          <a:blip r:embed="rId2" cstate="print"/>
          <a:srcRect/>
          <a:stretch>
            <a:fillRect/>
          </a:stretch>
        </p:blipFill>
        <p:spPr>
          <a:xfrm>
            <a:off x="0" y="0"/>
            <a:ext cx="9144000" cy="6858000"/>
          </a:xfrm>
          <a:noFill/>
        </p:spPr>
      </p:pic>
      <p:sp>
        <p:nvSpPr>
          <p:cNvPr id="2" name="TextBox 1"/>
          <p:cNvSpPr txBox="1"/>
          <p:nvPr/>
        </p:nvSpPr>
        <p:spPr>
          <a:xfrm>
            <a:off x="4031015" y="304800"/>
            <a:ext cx="4770858" cy="584775"/>
          </a:xfrm>
          <a:prstGeom prst="rect">
            <a:avLst/>
          </a:prstGeom>
          <a:noFill/>
        </p:spPr>
        <p:txBody>
          <a:bodyPr wrap="none" rtlCol="0">
            <a:spAutoFit/>
          </a:bodyPr>
          <a:lstStyle/>
          <a:p>
            <a:r>
              <a:rPr lang="en-US" sz="3200" dirty="0" smtClean="0">
                <a:solidFill>
                  <a:srgbClr val="FFFF00"/>
                </a:solidFill>
              </a:rPr>
              <a:t>Chemical disaster zones</a:t>
            </a:r>
            <a:endParaRPr lang="en-US" sz="3200" dirty="0">
              <a:solidFill>
                <a:srgbClr val="FFFF00"/>
              </a:solidFill>
            </a:endParaRPr>
          </a:p>
        </p:txBody>
      </p:sp>
    </p:spTree>
    <p:extLst>
      <p:ext uri="{BB962C8B-B14F-4D97-AF65-F5344CB8AC3E}">
        <p14:creationId xmlns:p14="http://schemas.microsoft.com/office/powerpoint/2010/main" val="193934245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W¥ل云玗İαЂÕØÚáÛ丫:Téxt Plàçèhòlðêr 表¥鷗字㌍_W 2"/>
          <p:cNvSpPr>
            <a:spLocks noGrp="1"/>
          </p:cNvSpPr>
          <p:nvPr>
            <p:ph type="body" sz="quarter" idx="11"/>
          </p:nvPr>
        </p:nvSpPr>
        <p:spPr>
          <a:xfrm>
            <a:off x="76200" y="2438400"/>
            <a:ext cx="8534400" cy="4191000"/>
          </a:xfrm>
        </p:spPr>
        <p:txBody>
          <a:bodyPr/>
          <a:lstStyle/>
          <a:p>
            <a:pPr marL="571500" indent="-571500" eaLnBrk="1" hangingPunct="1">
              <a:buFont typeface="Arial" panose="020B0604020202020204" pitchFamily="34" charset="0"/>
              <a:buChar char="•"/>
            </a:pPr>
            <a:r>
              <a:rPr lang="en-US" sz="3600" dirty="0" smtClean="0"/>
              <a:t>Pull </a:t>
            </a:r>
            <a:r>
              <a:rPr lang="en-US" sz="3600" dirty="0"/>
              <a:t>beds away from </a:t>
            </a:r>
            <a:r>
              <a:rPr lang="en-US" sz="3600" dirty="0" smtClean="0"/>
              <a:t>walls </a:t>
            </a:r>
          </a:p>
          <a:p>
            <a:pPr marL="571500" indent="-571500" eaLnBrk="1" hangingPunct="1">
              <a:buFont typeface="Arial" panose="020B0604020202020204" pitchFamily="34" charset="0"/>
              <a:buChar char="•"/>
            </a:pPr>
            <a:r>
              <a:rPr lang="en-US" sz="3600" dirty="0" smtClean="0"/>
              <a:t>Place bed </a:t>
            </a:r>
            <a:r>
              <a:rPr lang="en-US" sz="3600" dirty="0"/>
              <a:t>legs in pans of </a:t>
            </a:r>
            <a:r>
              <a:rPr lang="en-US" sz="3600" dirty="0" smtClean="0"/>
              <a:t>oil</a:t>
            </a:r>
          </a:p>
          <a:p>
            <a:pPr marL="571500" indent="-571500" eaLnBrk="1" hangingPunct="1">
              <a:buFont typeface="Arial" panose="020B0604020202020204" pitchFamily="34" charset="0"/>
              <a:buChar char="•"/>
            </a:pPr>
            <a:r>
              <a:rPr lang="en-US" sz="3600" dirty="0" smtClean="0"/>
              <a:t>Application </a:t>
            </a:r>
            <a:r>
              <a:rPr lang="en-US" sz="3600" dirty="0"/>
              <a:t>of pyrethrum powder (dried chrysanthemum flowers) dusted between the sheets </a:t>
            </a:r>
            <a:r>
              <a:rPr lang="en-US" sz="3600" dirty="0" smtClean="0"/>
              <a:t>of </a:t>
            </a:r>
            <a:r>
              <a:rPr lang="en-US" sz="3600" dirty="0"/>
              <a:t>a </a:t>
            </a:r>
            <a:r>
              <a:rPr lang="en-US" sz="3600" dirty="0" smtClean="0"/>
              <a:t>bed</a:t>
            </a:r>
          </a:p>
          <a:p>
            <a:pPr marL="571500" indent="-571500" eaLnBrk="1" hangingPunct="1">
              <a:buFont typeface="Arial" panose="020B0604020202020204" pitchFamily="34" charset="0"/>
              <a:buChar char="•"/>
            </a:pPr>
            <a:r>
              <a:rPr lang="en-US" sz="3600" dirty="0" smtClean="0"/>
              <a:t>Vigorous housecleaning</a:t>
            </a:r>
            <a:r>
              <a:rPr lang="en-US" sz="3600" dirty="0"/>
              <a:t>, </a:t>
            </a:r>
            <a:r>
              <a:rPr lang="en-US" sz="3600" dirty="0" smtClean="0"/>
              <a:t>washing </a:t>
            </a:r>
            <a:br>
              <a:rPr lang="en-US" sz="3600" dirty="0" smtClean="0"/>
            </a:br>
            <a:r>
              <a:rPr lang="en-US" sz="3600" dirty="0" smtClean="0"/>
              <a:t>bedding/beds</a:t>
            </a:r>
          </a:p>
          <a:p>
            <a:pPr marL="571500" indent="-571500" eaLnBrk="1" hangingPunct="1">
              <a:buFont typeface="Arial" panose="020B0604020202020204" pitchFamily="34" charset="0"/>
              <a:buChar char="•"/>
            </a:pPr>
            <a:r>
              <a:rPr lang="en-US" sz="3600" dirty="0" smtClean="0"/>
              <a:t>Dousing slats</a:t>
            </a:r>
            <a:r>
              <a:rPr lang="en-US" sz="3600" dirty="0"/>
              <a:t>, springs, </a:t>
            </a:r>
            <a:r>
              <a:rPr lang="en-US" sz="3600" dirty="0" smtClean="0"/>
              <a:t/>
            </a:r>
            <a:br>
              <a:rPr lang="en-US" sz="3600" dirty="0" smtClean="0"/>
            </a:br>
            <a:r>
              <a:rPr lang="en-US" sz="3600" dirty="0" smtClean="0"/>
              <a:t>and crevices </a:t>
            </a:r>
            <a:r>
              <a:rPr lang="en-US" sz="3600" dirty="0"/>
              <a:t>with </a:t>
            </a:r>
            <a:r>
              <a:rPr lang="en-US" sz="3600" dirty="0" smtClean="0"/>
              <a:t/>
            </a:r>
            <a:br>
              <a:rPr lang="en-US" sz="3600" dirty="0" smtClean="0"/>
            </a:br>
            <a:r>
              <a:rPr lang="en-US" sz="3600" dirty="0" smtClean="0"/>
              <a:t>boiling water </a:t>
            </a:r>
            <a:r>
              <a:rPr lang="en-US" sz="3600" dirty="0"/>
              <a:t>or grease </a:t>
            </a:r>
            <a:r>
              <a:rPr lang="en-US" sz="3600" dirty="0" smtClean="0"/>
              <a:t/>
            </a:r>
            <a:br>
              <a:rPr lang="en-US" sz="3600" dirty="0" smtClean="0"/>
            </a:br>
            <a:r>
              <a:rPr lang="en-US" sz="3600" dirty="0" smtClean="0"/>
              <a:t>from salt pork </a:t>
            </a:r>
            <a:r>
              <a:rPr lang="en-US" sz="3600" dirty="0"/>
              <a:t>or </a:t>
            </a:r>
            <a:r>
              <a:rPr lang="en-US" sz="3600" dirty="0" smtClean="0"/>
              <a:t>bacon</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069" b="7759"/>
          <a:stretch/>
        </p:blipFill>
        <p:spPr bwMode="auto">
          <a:xfrm>
            <a:off x="5638800" y="3810004"/>
            <a:ext cx="3385810" cy="288377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4173616"/>
      </p:ext>
    </p:extLst>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defRPr/>
            </a:pPr>
            <a:endParaRPr lang="en-US" smtClean="0"/>
          </a:p>
        </p:txBody>
      </p:sp>
      <p:pic>
        <p:nvPicPr>
          <p:cNvPr id="20483" name="Picture 3" descr="misaapplication4"/>
          <p:cNvPicPr>
            <a:picLocks noGrp="1" noChangeAspect="1" noChangeArrowheads="1"/>
          </p:cNvPicPr>
          <p:nvPr>
            <p:ph idx="1"/>
          </p:nvPr>
        </p:nvPicPr>
        <p:blipFill>
          <a:blip r:embed="rId2" cstate="print"/>
          <a:srcRect/>
          <a:stretch>
            <a:fillRect/>
          </a:stretch>
        </p:blipFill>
        <p:spPr>
          <a:xfrm>
            <a:off x="0" y="0"/>
            <a:ext cx="9144000" cy="6858000"/>
          </a:xfrm>
          <a:noFill/>
        </p:spPr>
      </p:pic>
    </p:spTree>
    <p:extLst>
      <p:ext uri="{BB962C8B-B14F-4D97-AF65-F5344CB8AC3E}">
        <p14:creationId xmlns:p14="http://schemas.microsoft.com/office/powerpoint/2010/main" val="954554896"/>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callprobest.com/blog/wp-content/uploads/2009/12/3425575430_b0ecfcdfed.jpg"/>
          <p:cNvPicPr>
            <a:picLocks noChangeAspect="1" noChangeArrowheads="1"/>
          </p:cNvPicPr>
          <p:nvPr/>
        </p:nvPicPr>
        <p:blipFill>
          <a:blip r:embed="rId2" cstate="print"/>
          <a:srcRect/>
          <a:stretch>
            <a:fillRect/>
          </a:stretch>
        </p:blipFill>
        <p:spPr bwMode="auto">
          <a:xfrm>
            <a:off x="245938" y="457200"/>
            <a:ext cx="8669462" cy="5791200"/>
          </a:xfrm>
          <a:prstGeom prst="rect">
            <a:avLst/>
          </a:prstGeom>
          <a:ln>
            <a:noFill/>
          </a:ln>
          <a:effectLst>
            <a:softEdge rad="112500"/>
          </a:effectLst>
        </p:spPr>
      </p:pic>
    </p:spTree>
    <p:extLst>
      <p:ext uri="{BB962C8B-B14F-4D97-AF65-F5344CB8AC3E}">
        <p14:creationId xmlns:p14="http://schemas.microsoft.com/office/powerpoint/2010/main" val="1874972676"/>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0" y="792163"/>
            <a:ext cx="9144000" cy="6065837"/>
          </a:xfrm>
          <a:prstGeom prst="rect">
            <a:avLst/>
          </a:prstGeom>
          <a:noFill/>
          <a:ln w="9525">
            <a:noFill/>
            <a:miter lim="800000"/>
            <a:headEnd/>
            <a:tailEnd/>
          </a:ln>
        </p:spPr>
      </p:pic>
      <p:sp>
        <p:nvSpPr>
          <p:cNvPr id="69635" name="Rectangle 3"/>
          <p:cNvSpPr>
            <a:spLocks noChangeArrowheads="1"/>
          </p:cNvSpPr>
          <p:nvPr/>
        </p:nvSpPr>
        <p:spPr bwMode="auto">
          <a:xfrm>
            <a:off x="0" y="0"/>
            <a:ext cx="8229600" cy="762000"/>
          </a:xfrm>
          <a:prstGeom prst="rect">
            <a:avLst/>
          </a:prstGeom>
          <a:noFill/>
          <a:ln w="9525">
            <a:noFill/>
            <a:miter lim="800000"/>
            <a:headEnd/>
            <a:tailEnd/>
          </a:ln>
          <a:effectLst/>
        </p:spPr>
        <p:txBody>
          <a:bodyPr anchor="ctr" anchorCtr="1"/>
          <a:lstStyle/>
          <a:p>
            <a:pPr algn="ctr" eaLnBrk="1" hangingPunct="1">
              <a:defRPr/>
            </a:pPr>
            <a:r>
              <a:rPr lang="en-US" sz="4000" dirty="0" err="1" smtClean="0">
                <a:solidFill>
                  <a:schemeClr val="tx2"/>
                </a:solidFill>
                <a:effectLst>
                  <a:outerShdw blurRad="38100" dist="38100" dir="2700000" algn="tl">
                    <a:srgbClr val="000000"/>
                  </a:outerShdw>
                </a:effectLst>
                <a:latin typeface="+mj-lt"/>
              </a:rPr>
              <a:t>Malathion</a:t>
            </a:r>
            <a:r>
              <a:rPr lang="en-US" sz="4000" dirty="0">
                <a:solidFill>
                  <a:schemeClr val="tx2"/>
                </a:solidFill>
                <a:effectLst>
                  <a:outerShdw blurRad="38100" dist="38100" dir="2700000" algn="tl">
                    <a:srgbClr val="000000"/>
                  </a:outerShdw>
                </a:effectLst>
                <a:latin typeface="+mj-lt"/>
              </a:rPr>
              <a:t>	</a:t>
            </a:r>
          </a:p>
        </p:txBody>
      </p:sp>
      <p:sp>
        <p:nvSpPr>
          <p:cNvPr id="25604" name="Text Box 4"/>
          <p:cNvSpPr txBox="1">
            <a:spLocks noChangeArrowheads="1"/>
          </p:cNvSpPr>
          <p:nvPr/>
        </p:nvSpPr>
        <p:spPr bwMode="auto">
          <a:xfrm>
            <a:off x="609600" y="5257800"/>
            <a:ext cx="3505200" cy="1015663"/>
          </a:xfrm>
          <a:prstGeom prst="rect">
            <a:avLst/>
          </a:prstGeom>
          <a:noFill/>
          <a:ln w="9525">
            <a:noFill/>
            <a:miter lim="800000"/>
            <a:headEnd/>
            <a:tailEnd/>
          </a:ln>
        </p:spPr>
        <p:txBody>
          <a:bodyPr wrap="square">
            <a:spAutoFit/>
          </a:bodyPr>
          <a:lstStyle/>
          <a:p>
            <a:pPr>
              <a:spcBef>
                <a:spcPct val="50000"/>
              </a:spcBef>
            </a:pPr>
            <a:r>
              <a:rPr lang="en-US" sz="2400" dirty="0">
                <a:latin typeface="+mj-lt"/>
              </a:rPr>
              <a:t>Lab results:</a:t>
            </a:r>
          </a:p>
          <a:p>
            <a:pPr>
              <a:spcBef>
                <a:spcPct val="50000"/>
              </a:spcBef>
            </a:pPr>
            <a:r>
              <a:rPr lang="en-US" sz="2400" dirty="0">
                <a:latin typeface="+mj-lt"/>
              </a:rPr>
              <a:t>Malathion 581.09 </a:t>
            </a:r>
            <a:r>
              <a:rPr lang="en-US" sz="2400" dirty="0" err="1">
                <a:latin typeface="+mj-lt"/>
              </a:rPr>
              <a:t>ug</a:t>
            </a:r>
            <a:endParaRPr lang="en-US" sz="2400" dirty="0">
              <a:latin typeface="+mj-lt"/>
            </a:endParaRPr>
          </a:p>
        </p:txBody>
      </p:sp>
    </p:spTree>
    <p:extLst>
      <p:ext uri="{BB962C8B-B14F-4D97-AF65-F5344CB8AC3E}">
        <p14:creationId xmlns:p14="http://schemas.microsoft.com/office/powerpoint/2010/main" val="1537861770"/>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4973637" y="1447800"/>
            <a:ext cx="3713163" cy="4953000"/>
          </a:xfrm>
          <a:prstGeom prst="rect">
            <a:avLst/>
          </a:prstGeom>
          <a:noFill/>
          <a:ln w="9525">
            <a:noFill/>
            <a:miter lim="800000"/>
            <a:headEnd/>
            <a:tailEnd/>
          </a:ln>
        </p:spPr>
      </p:pic>
      <p:sp>
        <p:nvSpPr>
          <p:cNvPr id="71683" name="Rectangle 3"/>
          <p:cNvSpPr>
            <a:spLocks noGrp="1" noChangeArrowheads="1"/>
          </p:cNvSpPr>
          <p:nvPr>
            <p:ph type="title"/>
          </p:nvPr>
        </p:nvSpPr>
        <p:spPr/>
        <p:txBody>
          <a:bodyPr/>
          <a:lstStyle/>
          <a:p>
            <a:pPr eaLnBrk="1" hangingPunct="1">
              <a:defRPr/>
            </a:pPr>
            <a:r>
              <a:rPr lang="en-US" smtClean="0"/>
              <a:t>Misuse – Sevin Dust</a:t>
            </a:r>
          </a:p>
        </p:txBody>
      </p:sp>
      <p:sp>
        <p:nvSpPr>
          <p:cNvPr id="71684" name="Rectangle 4"/>
          <p:cNvSpPr>
            <a:spLocks noGrp="1" noChangeArrowheads="1"/>
          </p:cNvSpPr>
          <p:nvPr>
            <p:ph type="body" sz="half" idx="1"/>
          </p:nvPr>
        </p:nvSpPr>
        <p:spPr/>
        <p:txBody>
          <a:bodyPr/>
          <a:lstStyle/>
          <a:p>
            <a:pPr eaLnBrk="1" hangingPunct="1">
              <a:defRPr/>
            </a:pPr>
            <a:r>
              <a:rPr lang="en-US" sz="3600" dirty="0" smtClean="0"/>
              <a:t>Grandparents used </a:t>
            </a:r>
            <a:r>
              <a:rPr lang="en-US" sz="3600" dirty="0" err="1" smtClean="0"/>
              <a:t>Sevin</a:t>
            </a:r>
            <a:r>
              <a:rPr lang="en-US" sz="3600" dirty="0" smtClean="0"/>
              <a:t> Dust to treat bed bugs … “it worked for someone else”</a:t>
            </a:r>
          </a:p>
        </p:txBody>
      </p:sp>
    </p:spTree>
    <p:extLst>
      <p:ext uri="{BB962C8B-B14F-4D97-AF65-F5344CB8AC3E}">
        <p14:creationId xmlns:p14="http://schemas.microsoft.com/office/powerpoint/2010/main" val="3942638883"/>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Grp="1" noChangeAspect="1" noChangeArrowheads="1"/>
          </p:cNvPicPr>
          <p:nvPr>
            <p:ph idx="4294967295"/>
          </p:nvPr>
        </p:nvPicPr>
        <p:blipFill>
          <a:blip r:embed="rId2" cstate="print"/>
          <a:srcRect/>
          <a:stretch>
            <a:fillRect/>
          </a:stretch>
        </p:blipFill>
        <p:spPr>
          <a:xfrm>
            <a:off x="0" y="0"/>
            <a:ext cx="5257800" cy="7010400"/>
          </a:xfrm>
        </p:spPr>
      </p:pic>
      <p:sp>
        <p:nvSpPr>
          <p:cNvPr id="73731" name="Text Box 3"/>
          <p:cNvSpPr txBox="1">
            <a:spLocks noChangeArrowheads="1"/>
          </p:cNvSpPr>
          <p:nvPr/>
        </p:nvSpPr>
        <p:spPr bwMode="auto">
          <a:xfrm>
            <a:off x="5562600" y="1600200"/>
            <a:ext cx="3352800" cy="2308324"/>
          </a:xfrm>
          <a:prstGeom prst="rect">
            <a:avLst/>
          </a:prstGeom>
          <a:noFill/>
          <a:ln w="9525">
            <a:noFill/>
            <a:miter lim="800000"/>
            <a:headEnd/>
            <a:tailEnd/>
          </a:ln>
          <a:effectLst/>
        </p:spPr>
        <p:txBody>
          <a:bodyPr wrap="square">
            <a:spAutoFit/>
          </a:bodyPr>
          <a:lstStyle/>
          <a:p>
            <a:pPr algn="ctr">
              <a:spcBef>
                <a:spcPct val="50000"/>
              </a:spcBef>
              <a:defRPr/>
            </a:pPr>
            <a:r>
              <a:rPr lang="en-US" sz="4800" dirty="0">
                <a:effectLst>
                  <a:outerShdw blurRad="38100" dist="38100" dir="2700000" algn="tl">
                    <a:srgbClr val="000000"/>
                  </a:outerShdw>
                </a:effectLst>
                <a:latin typeface="+mj-lt"/>
              </a:rPr>
              <a:t>Clean up procedures?</a:t>
            </a:r>
          </a:p>
        </p:txBody>
      </p:sp>
    </p:spTree>
    <p:extLst>
      <p:ext uri="{BB962C8B-B14F-4D97-AF65-F5344CB8AC3E}">
        <p14:creationId xmlns:p14="http://schemas.microsoft.com/office/powerpoint/2010/main" val="2270350826"/>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457200" y="1600200"/>
            <a:ext cx="8763000" cy="2057400"/>
            <a:chOff x="381000" y="4800600"/>
            <a:chExt cx="8763000" cy="2057400"/>
          </a:xfrm>
        </p:grpSpPr>
        <p:grpSp>
          <p:nvGrpSpPr>
            <p:cNvPr id="3" name="Group 5"/>
            <p:cNvGrpSpPr>
              <a:grpSpLocks/>
            </p:cNvGrpSpPr>
            <p:nvPr/>
          </p:nvGrpSpPr>
          <p:grpSpPr bwMode="auto">
            <a:xfrm>
              <a:off x="533400" y="4800600"/>
              <a:ext cx="8153400" cy="1644650"/>
              <a:chOff x="240" y="2880"/>
              <a:chExt cx="5136" cy="1036"/>
            </a:xfrm>
          </p:grpSpPr>
          <p:pic>
            <p:nvPicPr>
              <p:cNvPr id="53259" name="Picture 4"/>
              <p:cNvPicPr>
                <a:picLocks noChangeAspect="1" noChangeArrowheads="1"/>
              </p:cNvPicPr>
              <p:nvPr/>
            </p:nvPicPr>
            <p:blipFill>
              <a:blip r:embed="rId3" cstate="print"/>
              <a:srcRect/>
              <a:stretch>
                <a:fillRect/>
              </a:stretch>
            </p:blipFill>
            <p:spPr bwMode="auto">
              <a:xfrm>
                <a:off x="240" y="2928"/>
                <a:ext cx="2029" cy="964"/>
              </a:xfrm>
              <a:prstGeom prst="rect">
                <a:avLst/>
              </a:prstGeom>
              <a:noFill/>
              <a:ln w="9525">
                <a:noFill/>
                <a:miter lim="800000"/>
                <a:headEnd/>
                <a:tailEnd/>
              </a:ln>
            </p:spPr>
          </p:pic>
          <p:pic>
            <p:nvPicPr>
              <p:cNvPr id="53260" name="Picture 5"/>
              <p:cNvPicPr>
                <a:picLocks noChangeAspect="1" noChangeArrowheads="1"/>
              </p:cNvPicPr>
              <p:nvPr/>
            </p:nvPicPr>
            <p:blipFill>
              <a:blip r:embed="rId4" cstate="print"/>
              <a:srcRect/>
              <a:stretch>
                <a:fillRect/>
              </a:stretch>
            </p:blipFill>
            <p:spPr bwMode="auto">
              <a:xfrm>
                <a:off x="2640" y="2880"/>
                <a:ext cx="1341" cy="1023"/>
              </a:xfrm>
              <a:prstGeom prst="rect">
                <a:avLst/>
              </a:prstGeom>
              <a:noFill/>
              <a:ln w="9525">
                <a:noFill/>
                <a:miter lim="800000"/>
                <a:headEnd/>
                <a:tailEnd/>
              </a:ln>
            </p:spPr>
          </p:pic>
          <p:pic>
            <p:nvPicPr>
              <p:cNvPr id="53261" name="Picture 6" descr="tres pasitos"/>
              <p:cNvPicPr>
                <a:picLocks noChangeAspect="1" noChangeArrowheads="1"/>
              </p:cNvPicPr>
              <p:nvPr/>
            </p:nvPicPr>
            <p:blipFill>
              <a:blip r:embed="rId5" cstate="print"/>
              <a:srcRect/>
              <a:stretch>
                <a:fillRect/>
              </a:stretch>
            </p:blipFill>
            <p:spPr bwMode="auto">
              <a:xfrm>
                <a:off x="4080" y="2880"/>
                <a:ext cx="1296" cy="1036"/>
              </a:xfrm>
              <a:prstGeom prst="rect">
                <a:avLst/>
              </a:prstGeom>
              <a:noFill/>
              <a:ln w="9525">
                <a:noFill/>
                <a:miter lim="800000"/>
                <a:headEnd/>
                <a:tailEnd/>
              </a:ln>
            </p:spPr>
          </p:pic>
        </p:grpSp>
        <p:sp>
          <p:nvSpPr>
            <p:cNvPr id="53256" name="Text Box 9"/>
            <p:cNvSpPr txBox="1">
              <a:spLocks noChangeArrowheads="1"/>
            </p:cNvSpPr>
            <p:nvPr/>
          </p:nvSpPr>
          <p:spPr bwMode="auto">
            <a:xfrm>
              <a:off x="381000" y="6400800"/>
              <a:ext cx="4267200" cy="457200"/>
            </a:xfrm>
            <a:prstGeom prst="rect">
              <a:avLst/>
            </a:prstGeom>
            <a:noFill/>
            <a:ln w="9525">
              <a:noFill/>
              <a:miter lim="800000"/>
              <a:headEnd/>
              <a:tailEnd/>
            </a:ln>
          </p:spPr>
          <p:txBody>
            <a:bodyPr>
              <a:spAutoFit/>
            </a:bodyPr>
            <a:lstStyle/>
            <a:p>
              <a:pPr>
                <a:spcBef>
                  <a:spcPct val="50000"/>
                </a:spcBef>
              </a:pPr>
              <a:r>
                <a:rPr lang="en-US" sz="2400" b="1" dirty="0">
                  <a:latin typeface="+mn-lt"/>
                </a:rPr>
                <a:t>Unlabeled Mothballs</a:t>
              </a:r>
            </a:p>
          </p:txBody>
        </p:sp>
        <p:sp>
          <p:nvSpPr>
            <p:cNvPr id="53257" name="Text Box 10"/>
            <p:cNvSpPr txBox="1">
              <a:spLocks noChangeArrowheads="1"/>
            </p:cNvSpPr>
            <p:nvPr/>
          </p:nvSpPr>
          <p:spPr bwMode="auto">
            <a:xfrm>
              <a:off x="4038600" y="6400800"/>
              <a:ext cx="2895600" cy="457200"/>
            </a:xfrm>
            <a:prstGeom prst="rect">
              <a:avLst/>
            </a:prstGeom>
            <a:noFill/>
            <a:ln w="9525">
              <a:noFill/>
              <a:miter lim="800000"/>
              <a:headEnd/>
              <a:tailEnd/>
            </a:ln>
          </p:spPr>
          <p:txBody>
            <a:bodyPr>
              <a:spAutoFit/>
            </a:bodyPr>
            <a:lstStyle/>
            <a:p>
              <a:pPr>
                <a:spcBef>
                  <a:spcPct val="50000"/>
                </a:spcBef>
              </a:pPr>
              <a:r>
                <a:rPr lang="en-US" sz="2400" b="1" dirty="0" smtClean="0">
                  <a:latin typeface="+mj-lt"/>
                </a:rPr>
                <a:t>  Chinese </a:t>
              </a:r>
              <a:r>
                <a:rPr lang="en-US" sz="2400" b="1" dirty="0">
                  <a:latin typeface="+mj-lt"/>
                </a:rPr>
                <a:t>Chalk</a:t>
              </a:r>
            </a:p>
          </p:txBody>
        </p:sp>
        <p:sp>
          <p:nvSpPr>
            <p:cNvPr id="53258" name="Text Box 11"/>
            <p:cNvSpPr txBox="1">
              <a:spLocks noChangeArrowheads="1"/>
            </p:cNvSpPr>
            <p:nvPr/>
          </p:nvSpPr>
          <p:spPr bwMode="auto">
            <a:xfrm>
              <a:off x="6248400" y="6400800"/>
              <a:ext cx="2895600" cy="457200"/>
            </a:xfrm>
            <a:prstGeom prst="rect">
              <a:avLst/>
            </a:prstGeom>
            <a:noFill/>
            <a:ln w="9525">
              <a:noFill/>
              <a:miter lim="800000"/>
              <a:headEnd/>
              <a:tailEnd/>
            </a:ln>
          </p:spPr>
          <p:txBody>
            <a:bodyPr>
              <a:spAutoFit/>
            </a:bodyPr>
            <a:lstStyle/>
            <a:p>
              <a:pPr>
                <a:spcBef>
                  <a:spcPct val="50000"/>
                </a:spcBef>
              </a:pPr>
              <a:r>
                <a:rPr lang="en-US" sz="2400" b="1" dirty="0" smtClean="0">
                  <a:latin typeface="+mj-lt"/>
                </a:rPr>
                <a:t>     </a:t>
              </a:r>
              <a:r>
                <a:rPr lang="en-US" sz="2400" b="1" dirty="0" err="1" smtClean="0">
                  <a:latin typeface="+mj-lt"/>
                </a:rPr>
                <a:t>Tres</a:t>
              </a:r>
              <a:r>
                <a:rPr lang="en-US" sz="2400" b="1" dirty="0" smtClean="0">
                  <a:latin typeface="+mj-lt"/>
                </a:rPr>
                <a:t> </a:t>
              </a:r>
              <a:r>
                <a:rPr lang="en-US" sz="2400" b="1" dirty="0" err="1" smtClean="0">
                  <a:latin typeface="+mj-lt"/>
                </a:rPr>
                <a:t>Pasitos</a:t>
              </a:r>
              <a:r>
                <a:rPr lang="en-US" sz="2400" b="1" dirty="0" smtClean="0">
                  <a:latin typeface="+mj-lt"/>
                </a:rPr>
                <a:t>   </a:t>
              </a:r>
              <a:endParaRPr lang="en-US" sz="2400" b="1" dirty="0">
                <a:latin typeface="+mj-lt"/>
              </a:endParaRPr>
            </a:p>
          </p:txBody>
        </p:sp>
      </p:grpSp>
      <p:sp>
        <p:nvSpPr>
          <p:cNvPr id="53254" name="TextBox 12"/>
          <p:cNvSpPr txBox="1">
            <a:spLocks noChangeArrowheads="1"/>
          </p:cNvSpPr>
          <p:nvPr/>
        </p:nvSpPr>
        <p:spPr bwMode="auto">
          <a:xfrm>
            <a:off x="533400" y="4414837"/>
            <a:ext cx="9144000" cy="1446550"/>
          </a:xfrm>
          <a:prstGeom prst="rect">
            <a:avLst/>
          </a:prstGeom>
          <a:noFill/>
          <a:ln w="9525">
            <a:noFill/>
            <a:miter lim="800000"/>
            <a:headEnd/>
            <a:tailEnd/>
          </a:ln>
        </p:spPr>
        <p:txBody>
          <a:bodyPr>
            <a:spAutoFit/>
          </a:bodyPr>
          <a:lstStyle/>
          <a:p>
            <a:r>
              <a:rPr lang="en-US" sz="4400" b="1" dirty="0">
                <a:solidFill>
                  <a:srgbClr val="FFFF00"/>
                </a:solidFill>
                <a:latin typeface="+mn-lt"/>
              </a:rPr>
              <a:t>Products without a pesticide label are </a:t>
            </a:r>
            <a:r>
              <a:rPr lang="en-US" sz="4400" b="1" dirty="0" smtClean="0">
                <a:solidFill>
                  <a:srgbClr val="FFFF00"/>
                </a:solidFill>
                <a:latin typeface="+mn-lt"/>
              </a:rPr>
              <a:t>illegal !</a:t>
            </a:r>
            <a:endParaRPr lang="en-US" sz="4400" b="1" dirty="0">
              <a:solidFill>
                <a:srgbClr val="FFFF00"/>
              </a:solidFill>
              <a:latin typeface="+mn-lt"/>
            </a:endParaRPr>
          </a:p>
        </p:txBody>
      </p:sp>
      <p:pic>
        <p:nvPicPr>
          <p:cNvPr id="15" name="Picture 2" descr="Boric acid by resident"/>
          <p:cNvPicPr>
            <a:picLocks noChangeAspect="1" noChangeArrowheads="1"/>
          </p:cNvPicPr>
          <p:nvPr/>
        </p:nvPicPr>
        <p:blipFill>
          <a:blip r:embed="rId6" cstate="screen"/>
          <a:srcRect/>
          <a:stretch>
            <a:fillRect/>
          </a:stretch>
        </p:blipFill>
        <p:spPr bwMode="auto">
          <a:xfrm>
            <a:off x="0" y="0"/>
            <a:ext cx="9144000" cy="6858000"/>
          </a:xfrm>
          <a:prstGeom prst="rect">
            <a:avLst/>
          </a:prstGeom>
          <a:ln>
            <a:noFill/>
          </a:ln>
          <a:effectLst>
            <a:softEdge rad="112500"/>
          </a:effectLst>
        </p:spPr>
      </p:pic>
    </p:spTree>
    <p:extLst>
      <p:ext uri="{BB962C8B-B14F-4D97-AF65-F5344CB8AC3E}">
        <p14:creationId xmlns:p14="http://schemas.microsoft.com/office/powerpoint/2010/main" val="395287440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4" descr="Milwaukee 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209800"/>
            <a:ext cx="4876800"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108" name="Line 31"/>
          <p:cNvSpPr>
            <a:spLocks noChangeShapeType="1"/>
          </p:cNvSpPr>
          <p:nvPr/>
        </p:nvSpPr>
        <p:spPr bwMode="auto">
          <a:xfrm flipV="1">
            <a:off x="1485900" y="1676400"/>
            <a:ext cx="6248400" cy="4549775"/>
          </a:xfrm>
          <a:prstGeom prst="line">
            <a:avLst/>
          </a:prstGeom>
          <a:noFill/>
          <a:ln w="104775">
            <a:solidFill>
              <a:srgbClr val="B0272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09" name="Rectangle 7"/>
          <p:cNvSpPr>
            <a:spLocks noChangeArrowheads="1"/>
          </p:cNvSpPr>
          <p:nvPr/>
        </p:nvSpPr>
        <p:spPr bwMode="auto">
          <a:xfrm>
            <a:off x="3352800" y="2743200"/>
            <a:ext cx="1143000" cy="9144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7110" name="Line 30"/>
          <p:cNvSpPr>
            <a:spLocks noChangeShapeType="1"/>
          </p:cNvSpPr>
          <p:nvPr/>
        </p:nvSpPr>
        <p:spPr bwMode="auto">
          <a:xfrm>
            <a:off x="1485900" y="1679575"/>
            <a:ext cx="6057900" cy="4543425"/>
          </a:xfrm>
          <a:prstGeom prst="line">
            <a:avLst/>
          </a:prstGeom>
          <a:noFill/>
          <a:ln w="104775">
            <a:solidFill>
              <a:srgbClr val="B0272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1" name="Rectangle 10"/>
          <p:cNvSpPr>
            <a:spLocks noGrp="1" noChangeArrowheads="1"/>
          </p:cNvSpPr>
          <p:nvPr>
            <p:ph type="title" idx="4294967295"/>
          </p:nvPr>
        </p:nvSpPr>
        <p:spPr>
          <a:xfrm>
            <a:off x="533400" y="381000"/>
            <a:ext cx="8610600" cy="990600"/>
          </a:xfrm>
        </p:spPr>
        <p:txBody>
          <a:bodyPr/>
          <a:lstStyle/>
          <a:p>
            <a:r>
              <a:rPr lang="en-US" smtClean="0"/>
              <a:t>Do not use foggers and “bombs”</a:t>
            </a:r>
          </a:p>
        </p:txBody>
      </p:sp>
    </p:spTree>
    <p:extLst>
      <p:ext uri="{BB962C8B-B14F-4D97-AF65-F5344CB8AC3E}">
        <p14:creationId xmlns:p14="http://schemas.microsoft.com/office/powerpoint/2010/main" val="239862189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Documents and Settings\Dawn\Desktop\inside apartment.JPG"/>
          <p:cNvPicPr>
            <a:picLocks noChangeAspect="1" noChangeArrowheads="1"/>
          </p:cNvPicPr>
          <p:nvPr/>
        </p:nvPicPr>
        <p:blipFill>
          <a:blip r:embed="rId2" cstate="print"/>
          <a:srcRect/>
          <a:stretch>
            <a:fillRect/>
          </a:stretch>
        </p:blipFill>
        <p:spPr bwMode="auto">
          <a:xfrm>
            <a:off x="152400" y="101600"/>
            <a:ext cx="4953000" cy="6604000"/>
          </a:xfrm>
          <a:prstGeom prst="rect">
            <a:avLst/>
          </a:prstGeom>
          <a:noFill/>
          <a:ln w="9525">
            <a:noFill/>
            <a:miter lim="800000"/>
            <a:headEnd/>
            <a:tailEnd/>
          </a:ln>
        </p:spPr>
      </p:pic>
      <p:pic>
        <p:nvPicPr>
          <p:cNvPr id="38915" name="Picture 3" descr="C:\Documents and Settings\Dawn\Desktop\Croped-Outside of apartment.JPG"/>
          <p:cNvPicPr>
            <a:picLocks noChangeAspect="1" noChangeArrowheads="1"/>
          </p:cNvPicPr>
          <p:nvPr/>
        </p:nvPicPr>
        <p:blipFill>
          <a:blip r:embed="rId3" cstate="print"/>
          <a:srcRect/>
          <a:stretch>
            <a:fillRect/>
          </a:stretch>
        </p:blipFill>
        <p:spPr bwMode="auto">
          <a:xfrm>
            <a:off x="762000" y="0"/>
            <a:ext cx="8382000" cy="6767513"/>
          </a:xfrm>
          <a:prstGeom prst="rect">
            <a:avLst/>
          </a:prstGeom>
          <a:noFill/>
          <a:ln w="9525">
            <a:noFill/>
            <a:miter lim="800000"/>
            <a:headEnd/>
            <a:tailEnd/>
          </a:ln>
        </p:spPr>
      </p:pic>
      <p:pic>
        <p:nvPicPr>
          <p:cNvPr id="38916" name="Picture 4" descr="C:\Documents and Settings\Dawn\Desktop\Outside of apartment.JPG"/>
          <p:cNvPicPr>
            <a:picLocks noChangeAspect="1" noChangeArrowheads="1"/>
          </p:cNvPicPr>
          <p:nvPr/>
        </p:nvPicPr>
        <p:blipFill>
          <a:blip r:embed="rId4" cstate="print"/>
          <a:srcRect/>
          <a:stretch>
            <a:fillRect/>
          </a:stretch>
        </p:blipFill>
        <p:spPr bwMode="auto">
          <a:xfrm>
            <a:off x="228600" y="57150"/>
            <a:ext cx="8915400" cy="6686550"/>
          </a:xfrm>
          <a:prstGeom prst="rect">
            <a:avLst/>
          </a:prstGeom>
          <a:noFill/>
          <a:ln w="9525">
            <a:noFill/>
            <a:miter lim="800000"/>
            <a:headEnd/>
            <a:tailEnd/>
          </a:ln>
        </p:spPr>
      </p:pic>
    </p:spTree>
    <p:extLst>
      <p:ext uri="{BB962C8B-B14F-4D97-AF65-F5344CB8AC3E}">
        <p14:creationId xmlns:p14="http://schemas.microsoft.com/office/powerpoint/2010/main" val="381321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8916"/>
                                        </p:tgtEl>
                                      </p:cBhvr>
                                    </p:animEffect>
                                    <p:set>
                                      <p:cBhvr>
                                        <p:cTn id="7" dur="1" fill="hold">
                                          <p:stCondLst>
                                            <p:cond delay="1999"/>
                                          </p:stCondLst>
                                        </p:cTn>
                                        <p:tgtEl>
                                          <p:spTgt spid="389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38915"/>
                                        </p:tgtEl>
                                      </p:cBhvr>
                                    </p:animEffect>
                                    <p:set>
                                      <p:cBhvr>
                                        <p:cTn id="12" dur="1" fill="hold">
                                          <p:stCondLst>
                                            <p:cond delay="1999"/>
                                          </p:stCondLst>
                                        </p:cTn>
                                        <p:tgtEl>
                                          <p:spTgt spid="389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76200"/>
            <a:ext cx="8229600" cy="1249362"/>
          </a:xfrm>
        </p:spPr>
        <p:txBody>
          <a:bodyPr>
            <a:normAutofit fontScale="90000"/>
          </a:bodyPr>
          <a:lstStyle/>
          <a:p>
            <a:r>
              <a:rPr lang="en-US" sz="4000" cap="none" dirty="0" smtClean="0">
                <a:solidFill>
                  <a:srgbClr val="FFFF00"/>
                </a:solidFill>
                <a:effectLst/>
              </a:rPr>
              <a:t>Bed bugs everywhere not just homes</a:t>
            </a:r>
          </a:p>
        </p:txBody>
      </p:sp>
      <p:sp>
        <p:nvSpPr>
          <p:cNvPr id="61443" name="Content Placeholder 2"/>
          <p:cNvSpPr>
            <a:spLocks noGrp="1"/>
          </p:cNvSpPr>
          <p:nvPr>
            <p:ph idx="1"/>
          </p:nvPr>
        </p:nvSpPr>
        <p:spPr>
          <a:xfrm>
            <a:off x="685800" y="1036637"/>
            <a:ext cx="8001000" cy="4525963"/>
          </a:xfrm>
        </p:spPr>
        <p:txBody>
          <a:bodyPr/>
          <a:lstStyle/>
          <a:p>
            <a:r>
              <a:rPr lang="en-US" sz="3600" dirty="0" smtClean="0"/>
              <a:t>Medical</a:t>
            </a:r>
          </a:p>
          <a:p>
            <a:r>
              <a:rPr lang="en-US" sz="3600" dirty="0" smtClean="0"/>
              <a:t>Cinemas</a:t>
            </a:r>
          </a:p>
          <a:p>
            <a:r>
              <a:rPr lang="en-US" sz="3600" dirty="0" smtClean="0"/>
              <a:t>Libraries</a:t>
            </a:r>
          </a:p>
          <a:p>
            <a:r>
              <a:rPr lang="en-US" sz="3600" dirty="0" smtClean="0"/>
              <a:t>Elder/disabled care</a:t>
            </a:r>
          </a:p>
          <a:p>
            <a:r>
              <a:rPr lang="en-US" sz="3600" dirty="0" smtClean="0"/>
              <a:t>Cinemas/theatres</a:t>
            </a:r>
          </a:p>
          <a:p>
            <a:r>
              <a:rPr lang="en-US" sz="3600" dirty="0" smtClean="0"/>
              <a:t>Retail outlets</a:t>
            </a:r>
          </a:p>
          <a:p>
            <a:r>
              <a:rPr lang="en-US" sz="3600" dirty="0" smtClean="0"/>
              <a:t>Transportation</a:t>
            </a:r>
          </a:p>
          <a:p>
            <a:r>
              <a:rPr lang="en-US" sz="3600" dirty="0" smtClean="0"/>
              <a:t>Schools/childcare</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5497" y="4724400"/>
            <a:ext cx="2483669" cy="18478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990600"/>
            <a:ext cx="7792895" cy="5844671"/>
          </a:xfrm>
          <a:prstGeom prst="rect">
            <a:avLst/>
          </a:prstGeom>
          <a:ln>
            <a:noFill/>
          </a:ln>
          <a:effectLst>
            <a:softEdge rad="112500"/>
          </a:effectLst>
        </p:spPr>
      </p:pic>
    </p:spTree>
    <p:extLst>
      <p:ext uri="{BB962C8B-B14F-4D97-AF65-F5344CB8AC3E}">
        <p14:creationId xmlns:p14="http://schemas.microsoft.com/office/powerpoint/2010/main" val="35841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RG Unit Floor Plan"/>
          <p:cNvPicPr>
            <a:picLocks noChangeAspect="1" noChangeArrowheads="1"/>
          </p:cNvPicPr>
          <p:nvPr/>
        </p:nvPicPr>
        <p:blipFill>
          <a:blip r:embed="rId3" cstate="print"/>
          <a:srcRect t="14415" r="1791" b="25119"/>
          <a:stretch>
            <a:fillRect/>
          </a:stretch>
        </p:blipFill>
        <p:spPr bwMode="auto">
          <a:xfrm rot="10800000">
            <a:off x="2209800" y="1690686"/>
            <a:ext cx="6584950" cy="5091113"/>
          </a:xfrm>
          <a:prstGeom prst="rect">
            <a:avLst/>
          </a:prstGeom>
          <a:noFill/>
          <a:ln w="9525">
            <a:noFill/>
            <a:miter lim="800000"/>
            <a:headEnd/>
            <a:tailEnd/>
          </a:ln>
        </p:spPr>
      </p:pic>
      <p:sp>
        <p:nvSpPr>
          <p:cNvPr id="46084" name="Oval 4"/>
          <p:cNvSpPr>
            <a:spLocks noChangeArrowheads="1"/>
          </p:cNvSpPr>
          <p:nvPr/>
        </p:nvSpPr>
        <p:spPr bwMode="auto">
          <a:xfrm rot="10800000">
            <a:off x="4572000" y="5791200"/>
            <a:ext cx="381000" cy="381000"/>
          </a:xfrm>
          <a:prstGeom prst="ellipse">
            <a:avLst/>
          </a:prstGeom>
          <a:solidFill>
            <a:srgbClr val="FF0000">
              <a:alpha val="49019"/>
            </a:srgbClr>
          </a:solidFill>
          <a:ln w="9525">
            <a:solidFill>
              <a:srgbClr val="FF0000"/>
            </a:solidFill>
            <a:round/>
            <a:headEnd/>
            <a:tailEnd/>
          </a:ln>
        </p:spPr>
        <p:txBody>
          <a:bodyPr wrap="none" anchor="ctr"/>
          <a:lstStyle/>
          <a:p>
            <a:endParaRPr lang="en-US"/>
          </a:p>
        </p:txBody>
      </p:sp>
      <p:sp>
        <p:nvSpPr>
          <p:cNvPr id="46085" name="Oval 5"/>
          <p:cNvSpPr>
            <a:spLocks noChangeArrowheads="1"/>
          </p:cNvSpPr>
          <p:nvPr/>
        </p:nvSpPr>
        <p:spPr bwMode="auto">
          <a:xfrm rot="10800000">
            <a:off x="4038600" y="5257800"/>
            <a:ext cx="1371600" cy="1447800"/>
          </a:xfrm>
          <a:prstGeom prst="ellipse">
            <a:avLst/>
          </a:prstGeom>
          <a:solidFill>
            <a:srgbClr val="FF0000">
              <a:alpha val="18039"/>
            </a:srgbClr>
          </a:solidFill>
          <a:ln w="9525">
            <a:solidFill>
              <a:srgbClr val="FF0000"/>
            </a:solidFill>
            <a:round/>
            <a:headEnd/>
            <a:tailEnd/>
          </a:ln>
        </p:spPr>
        <p:txBody>
          <a:bodyPr wrap="none" anchor="ctr"/>
          <a:lstStyle/>
          <a:p>
            <a:endParaRPr lang="en-US"/>
          </a:p>
        </p:txBody>
      </p:sp>
      <p:sp>
        <p:nvSpPr>
          <p:cNvPr id="46086" name="Oval 6"/>
          <p:cNvSpPr>
            <a:spLocks noChangeArrowheads="1"/>
          </p:cNvSpPr>
          <p:nvPr/>
        </p:nvSpPr>
        <p:spPr bwMode="auto">
          <a:xfrm rot="10800000">
            <a:off x="4800600" y="4495800"/>
            <a:ext cx="1371600" cy="1447800"/>
          </a:xfrm>
          <a:prstGeom prst="ellipse">
            <a:avLst/>
          </a:prstGeom>
          <a:solidFill>
            <a:srgbClr val="FF0000">
              <a:alpha val="18039"/>
            </a:srgbClr>
          </a:solidFill>
          <a:ln w="9525">
            <a:solidFill>
              <a:srgbClr val="FF0000"/>
            </a:solidFill>
            <a:round/>
            <a:headEnd/>
            <a:tailEnd/>
          </a:ln>
        </p:spPr>
        <p:txBody>
          <a:bodyPr wrap="none" anchor="ctr"/>
          <a:lstStyle/>
          <a:p>
            <a:endParaRPr lang="en-US"/>
          </a:p>
        </p:txBody>
      </p:sp>
      <p:sp>
        <p:nvSpPr>
          <p:cNvPr id="46087" name="Oval 7"/>
          <p:cNvSpPr>
            <a:spLocks noChangeArrowheads="1"/>
          </p:cNvSpPr>
          <p:nvPr/>
        </p:nvSpPr>
        <p:spPr bwMode="auto">
          <a:xfrm rot="10800000">
            <a:off x="5257800" y="5105400"/>
            <a:ext cx="381000" cy="381000"/>
          </a:xfrm>
          <a:prstGeom prst="ellipse">
            <a:avLst/>
          </a:prstGeom>
          <a:solidFill>
            <a:srgbClr val="FF0000">
              <a:alpha val="49019"/>
            </a:srgbClr>
          </a:solidFill>
          <a:ln w="9525">
            <a:solidFill>
              <a:srgbClr val="FF0000"/>
            </a:solidFill>
            <a:round/>
            <a:headEnd/>
            <a:tailEnd/>
          </a:ln>
        </p:spPr>
        <p:txBody>
          <a:bodyPr wrap="none" anchor="ctr"/>
          <a:lstStyle/>
          <a:p>
            <a:endParaRPr lang="en-US"/>
          </a:p>
        </p:txBody>
      </p:sp>
      <p:sp>
        <p:nvSpPr>
          <p:cNvPr id="46088" name="Line 8"/>
          <p:cNvSpPr>
            <a:spLocks noChangeShapeType="1"/>
          </p:cNvSpPr>
          <p:nvPr/>
        </p:nvSpPr>
        <p:spPr bwMode="auto">
          <a:xfrm rot="10800000" flipH="1">
            <a:off x="2057400" y="4800600"/>
            <a:ext cx="990600" cy="1143000"/>
          </a:xfrm>
          <a:prstGeom prst="line">
            <a:avLst/>
          </a:prstGeom>
          <a:noFill/>
          <a:ln w="38100">
            <a:solidFill>
              <a:srgbClr val="FF0000"/>
            </a:solidFill>
            <a:round/>
            <a:headEnd/>
            <a:tailEnd type="triangle" w="med" len="med"/>
          </a:ln>
        </p:spPr>
        <p:txBody>
          <a:bodyPr wrap="none" anchor="ctr"/>
          <a:lstStyle/>
          <a:p>
            <a:endParaRPr lang="en-US"/>
          </a:p>
        </p:txBody>
      </p:sp>
      <p:sp>
        <p:nvSpPr>
          <p:cNvPr id="46089" name="Line 9"/>
          <p:cNvSpPr>
            <a:spLocks noChangeShapeType="1"/>
          </p:cNvSpPr>
          <p:nvPr/>
        </p:nvSpPr>
        <p:spPr bwMode="auto">
          <a:xfrm rot="10800000" flipH="1">
            <a:off x="2057400" y="5715000"/>
            <a:ext cx="990600" cy="228600"/>
          </a:xfrm>
          <a:prstGeom prst="line">
            <a:avLst/>
          </a:prstGeom>
          <a:noFill/>
          <a:ln w="38100">
            <a:solidFill>
              <a:srgbClr val="FF0000"/>
            </a:solidFill>
            <a:round/>
            <a:headEnd/>
            <a:tailEnd type="triangle" w="med" len="med"/>
          </a:ln>
        </p:spPr>
        <p:txBody>
          <a:bodyPr wrap="none" anchor="ctr"/>
          <a:lstStyle/>
          <a:p>
            <a:endParaRPr lang="en-US"/>
          </a:p>
        </p:txBody>
      </p:sp>
      <p:grpSp>
        <p:nvGrpSpPr>
          <p:cNvPr id="2" name="Group 11"/>
          <p:cNvGrpSpPr>
            <a:grpSpLocks/>
          </p:cNvGrpSpPr>
          <p:nvPr/>
        </p:nvGrpSpPr>
        <p:grpSpPr bwMode="auto">
          <a:xfrm rot="10800000">
            <a:off x="7315200" y="4343400"/>
            <a:ext cx="1371600" cy="1447800"/>
            <a:chOff x="2400" y="1536"/>
            <a:chExt cx="864" cy="912"/>
          </a:xfrm>
        </p:grpSpPr>
        <p:sp>
          <p:nvSpPr>
            <p:cNvPr id="46111" name="Oval 12"/>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endParaRPr lang="en-US"/>
            </a:p>
          </p:txBody>
        </p:sp>
        <p:sp>
          <p:nvSpPr>
            <p:cNvPr id="46112" name="Oval 13"/>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a:p>
          </p:txBody>
        </p:sp>
      </p:grpSp>
      <p:grpSp>
        <p:nvGrpSpPr>
          <p:cNvPr id="3" name="Group 14"/>
          <p:cNvGrpSpPr>
            <a:grpSpLocks/>
          </p:cNvGrpSpPr>
          <p:nvPr/>
        </p:nvGrpSpPr>
        <p:grpSpPr bwMode="auto">
          <a:xfrm rot="10800000">
            <a:off x="6705600" y="5410200"/>
            <a:ext cx="1066800" cy="1143000"/>
            <a:chOff x="2400" y="1536"/>
            <a:chExt cx="864" cy="912"/>
          </a:xfrm>
        </p:grpSpPr>
        <p:sp>
          <p:nvSpPr>
            <p:cNvPr id="46109" name="Oval 15"/>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endParaRPr lang="en-US"/>
            </a:p>
          </p:txBody>
        </p:sp>
        <p:sp>
          <p:nvSpPr>
            <p:cNvPr id="46110" name="Oval 16"/>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a:p>
          </p:txBody>
        </p:sp>
      </p:grpSp>
      <p:grpSp>
        <p:nvGrpSpPr>
          <p:cNvPr id="4" name="Group 17"/>
          <p:cNvGrpSpPr>
            <a:grpSpLocks/>
          </p:cNvGrpSpPr>
          <p:nvPr/>
        </p:nvGrpSpPr>
        <p:grpSpPr bwMode="auto">
          <a:xfrm rot="10800000">
            <a:off x="5867400" y="5715000"/>
            <a:ext cx="1066800" cy="1143000"/>
            <a:chOff x="2400" y="1536"/>
            <a:chExt cx="864" cy="912"/>
          </a:xfrm>
        </p:grpSpPr>
        <p:sp>
          <p:nvSpPr>
            <p:cNvPr id="46107" name="Oval 18"/>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endParaRPr lang="en-US"/>
            </a:p>
          </p:txBody>
        </p:sp>
        <p:sp>
          <p:nvSpPr>
            <p:cNvPr id="46108" name="Oval 19"/>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a:p>
          </p:txBody>
        </p:sp>
      </p:grpSp>
      <p:grpSp>
        <p:nvGrpSpPr>
          <p:cNvPr id="5" name="Group 20"/>
          <p:cNvGrpSpPr>
            <a:grpSpLocks/>
          </p:cNvGrpSpPr>
          <p:nvPr/>
        </p:nvGrpSpPr>
        <p:grpSpPr bwMode="auto">
          <a:xfrm rot="10800000">
            <a:off x="3733800" y="5334000"/>
            <a:ext cx="1066800" cy="1143000"/>
            <a:chOff x="2400" y="1536"/>
            <a:chExt cx="864" cy="912"/>
          </a:xfrm>
        </p:grpSpPr>
        <p:sp>
          <p:nvSpPr>
            <p:cNvPr id="46105" name="Oval 21"/>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endParaRPr lang="en-US"/>
            </a:p>
          </p:txBody>
        </p:sp>
        <p:sp>
          <p:nvSpPr>
            <p:cNvPr id="46106" name="Oval 22"/>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a:p>
          </p:txBody>
        </p:sp>
      </p:grpSp>
      <p:grpSp>
        <p:nvGrpSpPr>
          <p:cNvPr id="6" name="Group 23"/>
          <p:cNvGrpSpPr>
            <a:grpSpLocks/>
          </p:cNvGrpSpPr>
          <p:nvPr/>
        </p:nvGrpSpPr>
        <p:grpSpPr bwMode="auto">
          <a:xfrm rot="10800000">
            <a:off x="2362200" y="4876800"/>
            <a:ext cx="1600200" cy="1524000"/>
            <a:chOff x="2400" y="1536"/>
            <a:chExt cx="864" cy="912"/>
          </a:xfrm>
        </p:grpSpPr>
        <p:sp>
          <p:nvSpPr>
            <p:cNvPr id="46103" name="Oval 24"/>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endParaRPr lang="en-US"/>
            </a:p>
          </p:txBody>
        </p:sp>
        <p:sp>
          <p:nvSpPr>
            <p:cNvPr id="46104" name="Oval 25"/>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a:p>
          </p:txBody>
        </p:sp>
      </p:grpSp>
      <p:grpSp>
        <p:nvGrpSpPr>
          <p:cNvPr id="7" name="Group 26"/>
          <p:cNvGrpSpPr>
            <a:grpSpLocks/>
          </p:cNvGrpSpPr>
          <p:nvPr/>
        </p:nvGrpSpPr>
        <p:grpSpPr bwMode="auto">
          <a:xfrm rot="10800000">
            <a:off x="2362200" y="3886200"/>
            <a:ext cx="1600200" cy="1524000"/>
            <a:chOff x="2400" y="1536"/>
            <a:chExt cx="864" cy="912"/>
          </a:xfrm>
        </p:grpSpPr>
        <p:sp>
          <p:nvSpPr>
            <p:cNvPr id="46101" name="Oval 27"/>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endParaRPr lang="en-US"/>
            </a:p>
          </p:txBody>
        </p:sp>
        <p:sp>
          <p:nvSpPr>
            <p:cNvPr id="46102" name="Oval 28"/>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a:p>
          </p:txBody>
        </p:sp>
      </p:grpSp>
      <p:sp>
        <p:nvSpPr>
          <p:cNvPr id="46096" name="Rectangle 29"/>
          <p:cNvSpPr>
            <a:spLocks noGrp="1" noChangeArrowheads="1"/>
          </p:cNvSpPr>
          <p:nvPr>
            <p:ph type="title"/>
          </p:nvPr>
        </p:nvSpPr>
        <p:spPr>
          <a:xfrm>
            <a:off x="342900" y="38100"/>
            <a:ext cx="8229600" cy="1249362"/>
          </a:xfrm>
        </p:spPr>
        <p:txBody>
          <a:bodyPr/>
          <a:lstStyle/>
          <a:p>
            <a:r>
              <a:rPr lang="en-US" dirty="0" smtClean="0">
                <a:solidFill>
                  <a:srgbClr val="FFFF00"/>
                </a:solidFill>
              </a:rPr>
              <a:t>Recap</a:t>
            </a:r>
          </a:p>
        </p:txBody>
      </p:sp>
      <p:grpSp>
        <p:nvGrpSpPr>
          <p:cNvPr id="8" name="Group 30"/>
          <p:cNvGrpSpPr>
            <a:grpSpLocks/>
          </p:cNvGrpSpPr>
          <p:nvPr/>
        </p:nvGrpSpPr>
        <p:grpSpPr bwMode="auto">
          <a:xfrm>
            <a:off x="152400" y="5638800"/>
            <a:ext cx="2286000" cy="461963"/>
            <a:chOff x="192" y="1027"/>
            <a:chExt cx="1440" cy="291"/>
          </a:xfrm>
        </p:grpSpPr>
        <p:sp>
          <p:nvSpPr>
            <p:cNvPr id="46099" name="Oval 31"/>
            <p:cNvSpPr>
              <a:spLocks noChangeArrowheads="1"/>
            </p:cNvSpPr>
            <p:nvPr/>
          </p:nvSpPr>
          <p:spPr bwMode="auto">
            <a:xfrm>
              <a:off x="192" y="1056"/>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a:p>
          </p:txBody>
        </p:sp>
        <p:sp>
          <p:nvSpPr>
            <p:cNvPr id="46100" name="Text Box 32"/>
            <p:cNvSpPr txBox="1">
              <a:spLocks noChangeArrowheads="1"/>
            </p:cNvSpPr>
            <p:nvPr/>
          </p:nvSpPr>
          <p:spPr bwMode="auto">
            <a:xfrm>
              <a:off x="384" y="1027"/>
              <a:ext cx="1248" cy="291"/>
            </a:xfrm>
            <a:prstGeom prst="rect">
              <a:avLst/>
            </a:prstGeom>
            <a:noFill/>
            <a:ln w="9525">
              <a:noFill/>
              <a:miter lim="800000"/>
              <a:headEnd/>
              <a:tailEnd/>
            </a:ln>
          </p:spPr>
          <p:txBody>
            <a:bodyPr>
              <a:spAutoFit/>
            </a:bodyPr>
            <a:lstStyle/>
            <a:p>
              <a:pPr>
                <a:spcBef>
                  <a:spcPct val="50000"/>
                </a:spcBef>
              </a:pPr>
              <a:r>
                <a:rPr lang="en-US" sz="2200" b="1" dirty="0">
                  <a:latin typeface="+mj-lt"/>
                </a:rPr>
                <a:t>= </a:t>
              </a:r>
              <a:r>
                <a:rPr lang="en-US" sz="2400" b="1" dirty="0">
                  <a:latin typeface="+mj-lt"/>
                </a:rPr>
                <a:t>Hot</a:t>
              </a:r>
              <a:r>
                <a:rPr lang="en-US" sz="2200" b="1" dirty="0">
                  <a:latin typeface="+mj-lt"/>
                </a:rPr>
                <a:t> Spot</a:t>
              </a:r>
              <a:endParaRPr lang="en-US" dirty="0">
                <a:latin typeface="+mj-lt"/>
              </a:endParaRPr>
            </a:p>
          </p:txBody>
        </p:sp>
      </p:grpSp>
      <p:sp>
        <p:nvSpPr>
          <p:cNvPr id="46098" name="Text Box 33"/>
          <p:cNvSpPr txBox="1">
            <a:spLocks noChangeArrowheads="1"/>
          </p:cNvSpPr>
          <p:nvPr/>
        </p:nvSpPr>
        <p:spPr bwMode="auto">
          <a:xfrm>
            <a:off x="457200" y="2057400"/>
            <a:ext cx="1752600" cy="3108325"/>
          </a:xfrm>
          <a:prstGeom prst="rect">
            <a:avLst/>
          </a:prstGeom>
          <a:noFill/>
          <a:ln w="9525">
            <a:noFill/>
            <a:miter lim="800000"/>
            <a:headEnd/>
            <a:tailEnd/>
          </a:ln>
        </p:spPr>
        <p:txBody>
          <a:bodyPr>
            <a:spAutoFit/>
          </a:bodyPr>
          <a:lstStyle/>
          <a:p>
            <a:r>
              <a:rPr lang="en-US" sz="2800" dirty="0">
                <a:latin typeface="+mj-lt"/>
              </a:rPr>
              <a:t>Beds, sofas, bedside tables, recliners, picture frames…</a:t>
            </a:r>
          </a:p>
        </p:txBody>
      </p:sp>
    </p:spTree>
    <p:extLst>
      <p:ext uri="{BB962C8B-B14F-4D97-AF65-F5344CB8AC3E}">
        <p14:creationId xmlns:p14="http://schemas.microsoft.com/office/powerpoint/2010/main" val="35048754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W¥ل云玗İαЂÕØÚáÛ丫:Téxt Plàçèhòlðêr 表¥鷗字㌍_W 2"/>
          <p:cNvSpPr>
            <a:spLocks noGrp="1"/>
          </p:cNvSpPr>
          <p:nvPr>
            <p:ph type="body" sz="quarter" idx="11"/>
          </p:nvPr>
        </p:nvSpPr>
        <p:spPr>
          <a:xfrm>
            <a:off x="329083" y="583324"/>
            <a:ext cx="3505200" cy="3200400"/>
          </a:xfrm>
        </p:spPr>
        <p:txBody>
          <a:bodyPr/>
          <a:lstStyle/>
          <a:p>
            <a:pPr eaLnBrk="1" hangingPunct="1"/>
            <a:r>
              <a:rPr lang="en-US" sz="4000" dirty="0" smtClean="0"/>
              <a:t>People resorted to extremely dangerous practices</a:t>
            </a:r>
          </a:p>
        </p:txBody>
      </p:sp>
      <p:sp>
        <p:nvSpPr>
          <p:cNvPr id="2" name="Rectangle 1"/>
          <p:cNvSpPr/>
          <p:nvPr/>
        </p:nvSpPr>
        <p:spPr>
          <a:xfrm>
            <a:off x="4267200" y="3749459"/>
            <a:ext cx="4572000" cy="3108543"/>
          </a:xfrm>
          <a:prstGeom prst="rect">
            <a:avLst/>
          </a:prstGeom>
        </p:spPr>
        <p:txBody>
          <a:bodyPr>
            <a:spAutoFit/>
          </a:bodyPr>
          <a:lstStyle/>
          <a:p>
            <a:pPr algn="ctr" fontAlgn="base">
              <a:spcBef>
                <a:spcPct val="0"/>
              </a:spcBef>
              <a:spcAft>
                <a:spcPct val="0"/>
              </a:spcAft>
            </a:pPr>
            <a:r>
              <a:rPr lang="en-US" sz="2800" dirty="0">
                <a:solidFill>
                  <a:srgbClr val="FFFF00"/>
                </a:solidFill>
              </a:rPr>
              <a:t>“Sometimes it is possible to destroy a light infestation by thorough soaking of the bed and other places with high-test gasoline” </a:t>
            </a:r>
            <a:br>
              <a:rPr lang="en-US" sz="2800" dirty="0">
                <a:solidFill>
                  <a:srgbClr val="FFFF00"/>
                </a:solidFill>
              </a:rPr>
            </a:br>
            <a:r>
              <a:rPr lang="en-US" dirty="0" err="1">
                <a:solidFill>
                  <a:srgbClr val="FFFF00"/>
                </a:solidFill>
              </a:rPr>
              <a:t>Doner</a:t>
            </a:r>
            <a:r>
              <a:rPr lang="en-US" dirty="0">
                <a:solidFill>
                  <a:srgbClr val="FFFF00"/>
                </a:solidFill>
              </a:rPr>
              <a:t> and </a:t>
            </a:r>
            <a:r>
              <a:rPr lang="en-US" dirty="0" err="1">
                <a:solidFill>
                  <a:srgbClr val="FFFF00"/>
                </a:solidFill>
              </a:rPr>
              <a:t>Thomssen</a:t>
            </a:r>
            <a:r>
              <a:rPr lang="en-US" dirty="0">
                <a:solidFill>
                  <a:srgbClr val="FFFF00"/>
                </a:solidFill>
              </a:rPr>
              <a:t> 1943 </a:t>
            </a:r>
            <a:endParaRPr lang="en-US" sz="2800" dirty="0">
              <a:solidFill>
                <a:srgbClr val="FFFF00"/>
              </a:solidFill>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028" t="12310" r="50541" b="52591"/>
          <a:stretch/>
        </p:blipFill>
        <p:spPr bwMode="auto">
          <a:xfrm>
            <a:off x="355360" y="3901428"/>
            <a:ext cx="3911841" cy="234488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87" t="41943" r="34152" b="2505"/>
          <a:stretch/>
        </p:blipFill>
        <p:spPr bwMode="auto">
          <a:xfrm>
            <a:off x="3352800" y="304801"/>
            <a:ext cx="2286000" cy="297688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W¥ل云玗İαЂÕØÚáÛ丫:Téxt Plàçèhòlðêr 表¥鷗字㌍_W 2"/>
          <p:cNvSpPr txBox="1">
            <a:spLocks/>
          </p:cNvSpPr>
          <p:nvPr/>
        </p:nvSpPr>
        <p:spPr bwMode="auto">
          <a:xfrm>
            <a:off x="5791200" y="609600"/>
            <a:ext cx="3352800" cy="3200400"/>
          </a:xfrm>
          <a:prstGeom prst="rect">
            <a:avLst/>
          </a:prstGeom>
          <a:noFill/>
          <a:ln w="9525">
            <a:noFill/>
            <a:miter lim="800000"/>
            <a:headEnd/>
            <a:tailEnd/>
          </a:ln>
        </p:spPr>
        <p:txBody>
          <a:bodyPr vert="horz" wrap="square" lIns="91440" tIns="91440" rIns="91440" bIns="91440" numCol="1" anchor="b" anchorCtr="0" compatLnSpc="1">
            <a:prstTxWarp prst="textNoShape">
              <a:avLst/>
            </a:prstTxWarp>
            <a:noAutofit/>
          </a:bodyPr>
          <a:lstStyle>
            <a:lvl1pPr marL="0" marR="0" indent="0" algn="l" rtl="0" eaLnBrk="0" fontAlgn="base" latinLnBrk="0" hangingPunct="0">
              <a:spcBef>
                <a:spcPct val="20000"/>
              </a:spcBef>
              <a:spcAft>
                <a:spcPct val="0"/>
              </a:spcAft>
              <a:buFontTx/>
              <a:buNone/>
              <a:defRPr sz="1800" i="0" baseline="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eaLnBrk="1" hangingPunct="1"/>
            <a:r>
              <a:rPr lang="en-US" sz="4000" dirty="0" smtClean="0">
                <a:solidFill>
                  <a:prstClr val="white"/>
                </a:solidFill>
              </a:rPr>
              <a:t>Mercury chloride applied to the mattress using a feather </a:t>
            </a:r>
          </a:p>
        </p:txBody>
      </p:sp>
    </p:spTree>
    <p:extLst>
      <p:ext uri="{BB962C8B-B14F-4D97-AF65-F5344CB8AC3E}">
        <p14:creationId xmlns:p14="http://schemas.microsoft.com/office/powerpoint/2010/main" val="2314862828"/>
      </p:ext>
    </p:extLst>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752600"/>
          </a:xfrm>
        </p:spPr>
        <p:txBody>
          <a:bodyPr>
            <a:normAutofit fontScale="90000"/>
          </a:bodyPr>
          <a:lstStyle/>
          <a:p>
            <a:pPr lvl="0" algn="ctr"/>
            <a:r>
              <a:rPr lang="en-US" sz="4400" dirty="0" smtClean="0">
                <a:effectLst/>
              </a:rPr>
              <a:t>In a home,</a:t>
            </a:r>
            <a:br>
              <a:rPr lang="en-US" sz="4400" dirty="0" smtClean="0">
                <a:effectLst/>
              </a:rPr>
            </a:br>
            <a:r>
              <a:rPr lang="en-US" sz="4400" dirty="0" smtClean="0">
                <a:effectLst/>
              </a:rPr>
              <a:t> where do bed bugs hide?</a:t>
            </a:r>
            <a:r>
              <a:rPr lang="en-US" sz="4400" dirty="0" smtClean="0">
                <a:solidFill>
                  <a:schemeClr val="accent2">
                    <a:lumMod val="60000"/>
                    <a:lumOff val="40000"/>
                  </a:schemeClr>
                </a:solidFill>
                <a:effectLst/>
              </a:rPr>
              <a:t>	                    </a:t>
            </a:r>
            <a:r>
              <a:rPr lang="en-US" sz="2700" dirty="0" smtClean="0">
                <a:solidFill>
                  <a:schemeClr val="accent2">
                    <a:lumMod val="60000"/>
                    <a:lumOff val="40000"/>
                  </a:schemeClr>
                </a:solidFill>
                <a:effectLst/>
              </a:rPr>
              <a:t>(Choose the top 3)</a:t>
            </a:r>
            <a:endParaRPr lang="en-US" dirty="0">
              <a:solidFill>
                <a:schemeClr val="accent2">
                  <a:lumMod val="60000"/>
                  <a:lumOff val="40000"/>
                </a:schemeClr>
              </a:solidFill>
              <a:effectLst/>
            </a:endParaRPr>
          </a:p>
        </p:txBody>
      </p:sp>
      <p:sp>
        <p:nvSpPr>
          <p:cNvPr id="3" name="Content Placeholder 2"/>
          <p:cNvSpPr>
            <a:spLocks noGrp="1"/>
          </p:cNvSpPr>
          <p:nvPr>
            <p:ph idx="1"/>
          </p:nvPr>
        </p:nvSpPr>
        <p:spPr>
          <a:xfrm>
            <a:off x="381000" y="1828800"/>
            <a:ext cx="6781800" cy="4876800"/>
          </a:xfrm>
        </p:spPr>
        <p:txBody>
          <a:bodyPr>
            <a:normAutofit lnSpcReduction="10000"/>
          </a:bodyPr>
          <a:lstStyle/>
          <a:p>
            <a:pPr lvl="1">
              <a:buNone/>
            </a:pPr>
            <a:r>
              <a:rPr lang="en-US" sz="2800" dirty="0" smtClean="0"/>
              <a:t>a.) box springs   </a:t>
            </a:r>
          </a:p>
          <a:p>
            <a:pPr lvl="1">
              <a:buNone/>
            </a:pPr>
            <a:r>
              <a:rPr lang="en-US" sz="2800" dirty="0" smtClean="0"/>
              <a:t>b.) couches / chairs   </a:t>
            </a:r>
          </a:p>
          <a:p>
            <a:pPr lvl="1">
              <a:buNone/>
            </a:pPr>
            <a:r>
              <a:rPr lang="en-US" sz="2800" dirty="0" smtClean="0"/>
              <a:t>c.) mattresses   </a:t>
            </a:r>
          </a:p>
          <a:p>
            <a:pPr lvl="1">
              <a:buNone/>
            </a:pPr>
            <a:r>
              <a:rPr lang="en-US" sz="2800" dirty="0" smtClean="0"/>
              <a:t>d.) night stand / dresser    </a:t>
            </a:r>
          </a:p>
          <a:p>
            <a:pPr lvl="1">
              <a:buNone/>
            </a:pPr>
            <a:r>
              <a:rPr lang="en-US" sz="2800" dirty="0" smtClean="0"/>
              <a:t>e.) baseboards and moldings    </a:t>
            </a:r>
          </a:p>
          <a:p>
            <a:pPr lvl="1">
              <a:buNone/>
            </a:pPr>
            <a:r>
              <a:rPr lang="en-US" sz="2800" dirty="0" smtClean="0"/>
              <a:t>f.)  head boards and bed frames   </a:t>
            </a:r>
          </a:p>
          <a:p>
            <a:pPr lvl="1">
              <a:buNone/>
            </a:pPr>
            <a:r>
              <a:rPr lang="en-US" sz="2800" dirty="0" smtClean="0"/>
              <a:t>g.) walls / ceilings   </a:t>
            </a:r>
          </a:p>
          <a:p>
            <a:pPr lvl="1">
              <a:buNone/>
            </a:pPr>
            <a:r>
              <a:rPr lang="en-US" sz="2800" dirty="0" smtClean="0"/>
              <a:t>h.) TV remotes  </a:t>
            </a:r>
          </a:p>
          <a:p>
            <a:pPr lvl="1">
              <a:buNone/>
            </a:pPr>
            <a:r>
              <a:rPr lang="en-US" sz="2800" dirty="0" smtClean="0"/>
              <a:t> </a:t>
            </a:r>
            <a:r>
              <a:rPr lang="en-US" sz="2800" dirty="0" err="1" smtClean="0"/>
              <a:t>i</a:t>
            </a:r>
            <a:r>
              <a:rPr lang="en-US" sz="2800" dirty="0" smtClean="0"/>
              <a:t>.) curtains / drapes  </a:t>
            </a:r>
          </a:p>
          <a:p>
            <a:pPr lvl="1">
              <a:buNone/>
            </a:pPr>
            <a:r>
              <a:rPr lang="en-US" sz="2800" dirty="0" smtClean="0"/>
              <a:t> j.) toilets</a:t>
            </a:r>
            <a:endParaRPr lang="en-US" sz="2400" dirty="0" smtClean="0"/>
          </a:p>
          <a:p>
            <a:endParaRPr lang="en-US" dirty="0"/>
          </a:p>
        </p:txBody>
      </p:sp>
      <p:pic>
        <p:nvPicPr>
          <p:cNvPr id="191490" name="Picture 2" descr="C:\Program Files\Microsoft Office\MEDIA\CAGCAT10\j0205462.wmf"/>
          <p:cNvPicPr>
            <a:picLocks noChangeAspect="1" noChangeArrowheads="1"/>
          </p:cNvPicPr>
          <p:nvPr/>
        </p:nvPicPr>
        <p:blipFill>
          <a:blip r:embed="rId2" cstate="print">
            <a:duotone>
              <a:prstClr val="black"/>
              <a:schemeClr val="accent1">
                <a:tint val="45000"/>
                <a:satMod val="400000"/>
              </a:schemeClr>
            </a:duotone>
          </a:blip>
          <a:srcRect/>
          <a:stretch>
            <a:fillRect/>
          </a:stretch>
        </p:blipFill>
        <p:spPr bwMode="auto">
          <a:xfrm>
            <a:off x="5715000" y="3429000"/>
            <a:ext cx="3429000" cy="3429000"/>
          </a:xfrm>
          <a:prstGeom prst="rect">
            <a:avLst/>
          </a:prstGeom>
          <a:noFill/>
        </p:spPr>
      </p:pic>
      <p:sp>
        <p:nvSpPr>
          <p:cNvPr id="8" name="Right Arrow 7"/>
          <p:cNvSpPr/>
          <p:nvPr/>
        </p:nvSpPr>
        <p:spPr>
          <a:xfrm>
            <a:off x="228600" y="1905000"/>
            <a:ext cx="457200" cy="228600"/>
          </a:xfrm>
          <a:prstGeom prst="rightArrow">
            <a:avLst/>
          </a:prstGeom>
          <a:solidFill>
            <a:srgbClr val="FFC000"/>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52400" y="2895600"/>
            <a:ext cx="457200" cy="228600"/>
          </a:xfrm>
          <a:prstGeom prst="rightArrow">
            <a:avLst/>
          </a:prstGeom>
          <a:solidFill>
            <a:srgbClr val="FFC000"/>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228600" y="4267200"/>
            <a:ext cx="457200" cy="228600"/>
          </a:xfrm>
          <a:prstGeom prst="rightArrow">
            <a:avLst/>
          </a:prstGeom>
          <a:solidFill>
            <a:srgbClr val="FFC000"/>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997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76600" y="457200"/>
            <a:ext cx="2514600" cy="799306"/>
          </a:xfrm>
        </p:spPr>
        <p:txBody>
          <a:bodyPr>
            <a:noAutofit/>
          </a:bodyPr>
          <a:lstStyle/>
          <a:p>
            <a:r>
              <a:rPr lang="en-US" sz="6000" b="1" dirty="0" smtClean="0"/>
              <a:t>Toilets</a:t>
            </a:r>
            <a:endParaRPr lang="en-US" sz="6000" b="1" dirty="0"/>
          </a:p>
        </p:txBody>
      </p:sp>
      <p:pic>
        <p:nvPicPr>
          <p:cNvPr id="6" name="Picture 1" descr="DSCF1134.jpg"/>
          <p:cNvPicPr>
            <a:picLocks noGrp="1" noChangeAspect="1"/>
          </p:cNvPicPr>
          <p:nvPr>
            <p:ph sz="half" idx="1"/>
          </p:nvPr>
        </p:nvPicPr>
        <p:blipFill>
          <a:blip r:embed="rId3" cstate="print"/>
          <a:srcRect/>
          <a:stretch>
            <a:fillRect/>
          </a:stretch>
        </p:blipFill>
        <p:spPr bwMode="auto">
          <a:xfrm>
            <a:off x="0" y="0"/>
            <a:ext cx="9144000" cy="6858000"/>
          </a:xfrm>
          <a:prstGeom prst="rect">
            <a:avLst/>
          </a:prstGeom>
          <a:ln>
            <a:noFill/>
          </a:ln>
          <a:effectLst>
            <a:softEdge rad="112500"/>
          </a:effectLst>
        </p:spPr>
      </p:pic>
      <p:pic>
        <p:nvPicPr>
          <p:cNvPr id="7" name="Picture 1" descr="DSC_4347.jpg"/>
          <p:cNvPicPr>
            <a:picLocks noGrp="1" noChangeAspect="1"/>
          </p:cNvPicPr>
          <p:nvPr>
            <p:ph sz="half" idx="2"/>
          </p:nvPr>
        </p:nvPicPr>
        <p:blipFill>
          <a:blip r:embed="rId4" cstate="print"/>
          <a:srcRect/>
          <a:stretch>
            <a:fillRect/>
          </a:stretch>
        </p:blipFill>
        <p:spPr bwMode="auto">
          <a:xfrm>
            <a:off x="4876800" y="2286000"/>
            <a:ext cx="4038600" cy="2682465"/>
          </a:xfrm>
          <a:prstGeom prst="ellipse">
            <a:avLst/>
          </a:prstGeom>
          <a:ln>
            <a:noFill/>
          </a:ln>
          <a:effectLst>
            <a:softEdge rad="112500"/>
          </a:effectLst>
        </p:spPr>
      </p:pic>
      <p:sp>
        <p:nvSpPr>
          <p:cNvPr id="9" name="Right Arrow 8"/>
          <p:cNvSpPr/>
          <p:nvPr/>
        </p:nvSpPr>
        <p:spPr>
          <a:xfrm rot="755159" flipH="1">
            <a:off x="3409205" y="3012071"/>
            <a:ext cx="1195362" cy="381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lumMod val="75000"/>
                </a:schemeClr>
              </a:solidFill>
            </a:endParaRPr>
          </a:p>
        </p:txBody>
      </p:sp>
      <p:sp>
        <p:nvSpPr>
          <p:cNvPr id="10" name="Rectangle 9"/>
          <p:cNvSpPr/>
          <p:nvPr/>
        </p:nvSpPr>
        <p:spPr>
          <a:xfrm>
            <a:off x="656976" y="906959"/>
            <a:ext cx="4753224" cy="769441"/>
          </a:xfrm>
          <a:prstGeom prst="rect">
            <a:avLst/>
          </a:prstGeom>
        </p:spPr>
        <p:txBody>
          <a:bodyPr wrap="none">
            <a:spAutoFit/>
          </a:bodyPr>
          <a:lstStyle/>
          <a:p>
            <a:r>
              <a:rPr lang="en-US" sz="4400" b="1" dirty="0" smtClean="0">
                <a:solidFill>
                  <a:srgbClr val="FFFF00"/>
                </a:solidFill>
                <a:latin typeface="+mj-lt"/>
              </a:rPr>
              <a:t>Even in the </a:t>
            </a:r>
            <a:r>
              <a:rPr lang="en-US" sz="4400" b="1" dirty="0" err="1" smtClean="0">
                <a:solidFill>
                  <a:srgbClr val="FFFF00"/>
                </a:solidFill>
                <a:latin typeface="+mj-lt"/>
              </a:rPr>
              <a:t>loo</a:t>
            </a:r>
            <a:r>
              <a:rPr lang="en-US" sz="4400" b="1" dirty="0" smtClean="0">
                <a:solidFill>
                  <a:srgbClr val="FFFF00"/>
                </a:solidFill>
                <a:latin typeface="+mj-lt"/>
              </a:rPr>
              <a:t>!</a:t>
            </a:r>
            <a:endParaRPr lang="en-US" sz="4400" b="1" dirty="0">
              <a:solidFill>
                <a:srgbClr val="FFFF00"/>
              </a:solidFill>
              <a:latin typeface="+mj-lt"/>
            </a:endParaRPr>
          </a:p>
        </p:txBody>
      </p:sp>
    </p:spTree>
    <p:extLst>
      <p:ext uri="{BB962C8B-B14F-4D97-AF65-F5344CB8AC3E}">
        <p14:creationId xmlns:p14="http://schemas.microsoft.com/office/powerpoint/2010/main" val="30249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143000"/>
            <a:ext cx="5867400" cy="5410200"/>
          </a:xfrm>
        </p:spPr>
        <p:txBody>
          <a:bodyPr/>
          <a:lstStyle/>
          <a:p>
            <a:pPr marL="338138" indent="-338138">
              <a:buFont typeface="+mj-lt"/>
              <a:buAutoNum type="arabicPeriod"/>
            </a:pPr>
            <a:r>
              <a:rPr lang="en-US" sz="2400" dirty="0" smtClean="0">
                <a:solidFill>
                  <a:srgbClr val="000000"/>
                </a:solidFill>
                <a:hlinkClick r:id="rId2"/>
              </a:rPr>
              <a:t>http</a:t>
            </a:r>
            <a:r>
              <a:rPr lang="en-US" sz="2400" dirty="0">
                <a:solidFill>
                  <a:srgbClr val="000000"/>
                </a:solidFill>
                <a:hlinkClick r:id="rId2"/>
              </a:rPr>
              <a:t>://www2.epa.gov/</a:t>
            </a:r>
            <a:r>
              <a:rPr lang="en-US" sz="2400" dirty="0" smtClean="0">
                <a:solidFill>
                  <a:srgbClr val="000000"/>
                </a:solidFill>
                <a:hlinkClick r:id=""/>
              </a:rPr>
              <a:t>bedbugs</a:t>
            </a:r>
          </a:p>
          <a:p>
            <a:pPr marL="338138" indent="-338138">
              <a:buFont typeface="+mj-lt"/>
              <a:buAutoNum type="arabicPeriod"/>
            </a:pPr>
            <a:r>
              <a:rPr lang="en-US" sz="2400" dirty="0" smtClean="0">
                <a:solidFill>
                  <a:srgbClr val="000000"/>
                </a:solidFill>
                <a:hlinkClick r:id=""/>
              </a:rPr>
              <a:t>http</a:t>
            </a:r>
            <a:r>
              <a:rPr lang="en-US" sz="2400" dirty="0">
                <a:solidFill>
                  <a:srgbClr val="000000"/>
                </a:solidFill>
                <a:hlinkClick r:id="rId2"/>
              </a:rPr>
              <a:t>://www.epa.gov/oppfead1/cb/csb_page/updates/2013/fedstrat-bedbugs.html</a:t>
            </a:r>
          </a:p>
          <a:p>
            <a:pPr marL="338138" indent="-338138">
              <a:buFont typeface="+mj-lt"/>
              <a:buAutoNum type="arabicPeriod"/>
            </a:pPr>
            <a:r>
              <a:rPr lang="en-US" sz="2400" dirty="0" smtClean="0">
                <a:solidFill>
                  <a:srgbClr val="000000"/>
                </a:solidFill>
                <a:hlinkClick r:id="rId2"/>
              </a:rPr>
              <a:t>http</a:t>
            </a:r>
            <a:r>
              <a:rPr lang="en-US" sz="2400" dirty="0">
                <a:solidFill>
                  <a:srgbClr val="000000"/>
                </a:solidFill>
                <a:hlinkClick r:id="rId2"/>
              </a:rPr>
              <a:t>://extension.arizona.edu/sites/extension.arizona.edu/files/pubs/az1563.</a:t>
            </a:r>
            <a:r>
              <a:rPr lang="en-US" sz="2400" dirty="0" smtClean="0">
                <a:solidFill>
                  <a:srgbClr val="000000"/>
                </a:solidFill>
                <a:hlinkClick r:id="rId2"/>
              </a:rPr>
              <a:t>pdf</a:t>
            </a:r>
            <a:endParaRPr lang="en-US" sz="2400" dirty="0" smtClean="0">
              <a:solidFill>
                <a:srgbClr val="000000"/>
              </a:solidFill>
            </a:endParaRPr>
          </a:p>
          <a:p>
            <a:pPr marL="338138" indent="-338138">
              <a:buFont typeface="+mj-lt"/>
              <a:buAutoNum type="arabicPeriod"/>
            </a:pPr>
            <a:r>
              <a:rPr lang="en-US" sz="2400" dirty="0">
                <a:solidFill>
                  <a:srgbClr val="000000"/>
                </a:solidFill>
                <a:hlinkClick r:id="rId3"/>
              </a:rPr>
              <a:t>http://www.azdhs.gov/phs/oids/training/documents/2011/Bed-</a:t>
            </a:r>
            <a:r>
              <a:rPr lang="en-US" sz="2400" dirty="0" smtClean="0">
                <a:solidFill>
                  <a:srgbClr val="000000"/>
                </a:solidFill>
                <a:hlinkClick r:id="rId3"/>
              </a:rPr>
              <a:t>Bugs_Gouge.pdf</a:t>
            </a:r>
            <a:endParaRPr lang="en-US" sz="2400" dirty="0" smtClean="0">
              <a:solidFill>
                <a:srgbClr val="000000"/>
              </a:solidFill>
            </a:endParaRPr>
          </a:p>
          <a:p>
            <a:pPr marL="338138" indent="-338138">
              <a:buFont typeface="+mj-lt"/>
              <a:buAutoNum type="arabicPeriod"/>
            </a:pPr>
            <a:r>
              <a:rPr lang="en-US" sz="2400" dirty="0">
                <a:solidFill>
                  <a:srgbClr val="000000"/>
                </a:solidFill>
                <a:hlinkClick r:id="rId4"/>
              </a:rPr>
              <a:t>http://webdoc.agsci.colostate.edu/ipm/Bed%20bug%</a:t>
            </a:r>
            <a:r>
              <a:rPr lang="en-US" sz="2400" dirty="0" smtClean="0">
                <a:solidFill>
                  <a:srgbClr val="000000"/>
                </a:solidFill>
                <a:hlinkClick r:id="rId4"/>
              </a:rPr>
              <a:t>20photos.pdf</a:t>
            </a:r>
            <a:endParaRPr lang="en-US" sz="2400" dirty="0" smtClean="0">
              <a:solidFill>
                <a:srgbClr val="000000"/>
              </a:solidFill>
            </a:endParaRPr>
          </a:p>
          <a:p>
            <a:endParaRPr lang="en-US" sz="2400" dirty="0"/>
          </a:p>
          <a:p>
            <a:endParaRPr lang="en-US" sz="2400" dirty="0" smtClean="0"/>
          </a:p>
          <a:p>
            <a:endParaRPr lang="en-US" sz="2400" dirty="0" smtClean="0"/>
          </a:p>
          <a:p>
            <a:endParaRPr lang="en-US" sz="2400" dirty="0" smtClean="0"/>
          </a:p>
          <a:p>
            <a:endParaRPr lang="en-US" sz="2400" dirty="0"/>
          </a:p>
        </p:txBody>
      </p:sp>
      <p:sp>
        <p:nvSpPr>
          <p:cNvPr id="4" name="TextBox 3"/>
          <p:cNvSpPr txBox="1"/>
          <p:nvPr/>
        </p:nvSpPr>
        <p:spPr>
          <a:xfrm>
            <a:off x="304800" y="304800"/>
            <a:ext cx="6629400" cy="707886"/>
          </a:xfrm>
          <a:prstGeom prst="rect">
            <a:avLst/>
          </a:prstGeom>
          <a:noFill/>
        </p:spPr>
        <p:txBody>
          <a:bodyPr wrap="square" rtlCol="0">
            <a:spAutoFit/>
          </a:bodyPr>
          <a:lstStyle/>
          <a:p>
            <a:r>
              <a:rPr lang="en-US" sz="4000" b="1" dirty="0" smtClean="0">
                <a:solidFill>
                  <a:srgbClr val="0000FF"/>
                </a:solidFill>
                <a:latin typeface="+mj-lt"/>
              </a:rPr>
              <a:t>Resources</a:t>
            </a:r>
            <a:endParaRPr lang="en-US" sz="4000" b="1" dirty="0">
              <a:solidFill>
                <a:srgbClr val="0000FF"/>
              </a:solidFill>
              <a:latin typeface="+mj-lt"/>
            </a:endParaRPr>
          </a:p>
        </p:txBody>
      </p:sp>
      <p:pic>
        <p:nvPicPr>
          <p:cNvPr id="2" name="Picture 1"/>
          <p:cNvPicPr>
            <a:picLocks noChangeAspect="1"/>
          </p:cNvPicPr>
          <p:nvPr/>
        </p:nvPicPr>
        <p:blipFill>
          <a:blip r:embed="rId5"/>
          <a:stretch>
            <a:fillRect/>
          </a:stretch>
        </p:blipFill>
        <p:spPr>
          <a:xfrm>
            <a:off x="6324600" y="1676400"/>
            <a:ext cx="2595125" cy="3886200"/>
          </a:xfrm>
          <a:prstGeom prst="rect">
            <a:avLst/>
          </a:prstGeom>
          <a:ln>
            <a:noFill/>
          </a:ln>
          <a:effectLst>
            <a:softEdge rad="112500"/>
          </a:effectLst>
        </p:spPr>
      </p:pic>
    </p:spTree>
    <p:extLst>
      <p:ext uri="{BB962C8B-B14F-4D97-AF65-F5344CB8AC3E}">
        <p14:creationId xmlns:p14="http://schemas.microsoft.com/office/powerpoint/2010/main" val="117765478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W¥ل云玗İαЂÕØÚáÛ丫:Téxt Plàçèhòlðêr 表¥鷗字㌍_W 2"/>
          <p:cNvSpPr>
            <a:spLocks noGrp="1"/>
          </p:cNvSpPr>
          <p:nvPr>
            <p:ph type="body" sz="quarter" idx="11"/>
          </p:nvPr>
        </p:nvSpPr>
        <p:spPr>
          <a:xfrm>
            <a:off x="533400" y="1066800"/>
            <a:ext cx="8229600" cy="2819400"/>
          </a:xfrm>
        </p:spPr>
        <p:txBody>
          <a:bodyPr/>
          <a:lstStyle/>
          <a:p>
            <a:pPr eaLnBrk="1" hangingPunct="1"/>
            <a:r>
              <a:rPr lang="en-US" sz="3600" dirty="0" smtClean="0"/>
              <a:t>Management relied upon </a:t>
            </a:r>
          </a:p>
          <a:p>
            <a:pPr marL="571500" indent="-571500" eaLnBrk="1" hangingPunct="1">
              <a:buFont typeface="Arial" panose="020B0604020202020204" pitchFamily="34" charset="0"/>
              <a:buChar char="•"/>
            </a:pPr>
            <a:r>
              <a:rPr lang="en-US" sz="3600" dirty="0"/>
              <a:t>L</a:t>
            </a:r>
            <a:r>
              <a:rPr lang="en-US" sz="3600" dirty="0" smtClean="0"/>
              <a:t>abor intensive</a:t>
            </a:r>
          </a:p>
          <a:p>
            <a:pPr marL="571500" indent="-571500" eaLnBrk="1" hangingPunct="1">
              <a:buFont typeface="Arial" panose="020B0604020202020204" pitchFamily="34" charset="0"/>
              <a:buChar char="•"/>
            </a:pPr>
            <a:r>
              <a:rPr lang="en-US" sz="3600" dirty="0"/>
              <a:t>D</a:t>
            </a:r>
            <a:r>
              <a:rPr lang="en-US" sz="3600" dirty="0" smtClean="0"/>
              <a:t>etailed work </a:t>
            </a:r>
          </a:p>
          <a:p>
            <a:pPr marL="571500" indent="-571500" eaLnBrk="1" hangingPunct="1">
              <a:buFont typeface="Arial" panose="020B0604020202020204" pitchFamily="34" charset="0"/>
              <a:buChar char="•"/>
            </a:pPr>
            <a:r>
              <a:rPr lang="en-US" sz="3600" dirty="0"/>
              <a:t>C</a:t>
            </a:r>
            <a:r>
              <a:rPr lang="en-US" sz="3600" dirty="0" smtClean="0"/>
              <a:t>onstant monitoring </a:t>
            </a:r>
          </a:p>
          <a:p>
            <a:pPr eaLnBrk="1" hangingPunct="1"/>
            <a:r>
              <a:rPr lang="en-US" sz="3600" dirty="0" smtClean="0">
                <a:solidFill>
                  <a:srgbClr val="FFFF00"/>
                </a:solidFill>
              </a:rPr>
              <a:t>This </a:t>
            </a:r>
            <a:r>
              <a:rPr lang="en-US" sz="3600" dirty="0">
                <a:solidFill>
                  <a:srgbClr val="FFFF00"/>
                </a:solidFill>
              </a:rPr>
              <a:t>is just as true today as it was then, despite </a:t>
            </a:r>
            <a:r>
              <a:rPr lang="en-US" sz="3600" dirty="0" smtClean="0">
                <a:solidFill>
                  <a:srgbClr val="FFFF00"/>
                </a:solidFill>
              </a:rPr>
              <a:t>technological advances</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24654"/>
            <a:ext cx="3657600" cy="2880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816650"/>
            <a:ext cx="3949146" cy="29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2007491"/>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1" y="990603"/>
            <a:ext cx="3638685" cy="5632311"/>
          </a:xfrm>
          <a:prstGeom prst="rect">
            <a:avLst/>
          </a:prstGeom>
        </p:spPr>
        <p:txBody>
          <a:bodyPr wrap="square">
            <a:spAutoFit/>
          </a:bodyPr>
          <a:lstStyle/>
          <a:p>
            <a:pPr fontAlgn="base">
              <a:spcBef>
                <a:spcPct val="0"/>
              </a:spcBef>
              <a:spcAft>
                <a:spcPct val="0"/>
              </a:spcAft>
            </a:pPr>
            <a:r>
              <a:rPr lang="en-US" sz="3600" dirty="0">
                <a:solidFill>
                  <a:prstClr val="white"/>
                </a:solidFill>
              </a:rPr>
              <a:t>There was little understanding of chemical exposure risks</a:t>
            </a:r>
          </a:p>
          <a:p>
            <a:pPr fontAlgn="base">
              <a:spcBef>
                <a:spcPct val="0"/>
              </a:spcBef>
              <a:spcAft>
                <a:spcPct val="0"/>
              </a:spcAft>
            </a:pPr>
            <a:endParaRPr lang="en-US" sz="3600" dirty="0">
              <a:solidFill>
                <a:prstClr val="white"/>
              </a:solidFill>
            </a:endParaRPr>
          </a:p>
          <a:p>
            <a:pPr algn="r" fontAlgn="base">
              <a:spcBef>
                <a:spcPct val="0"/>
              </a:spcBef>
              <a:spcAft>
                <a:spcPct val="0"/>
              </a:spcAft>
            </a:pPr>
            <a:endParaRPr lang="en-US" sz="3600" dirty="0">
              <a:solidFill>
                <a:prstClr val="white"/>
              </a:solidFill>
            </a:endParaRPr>
          </a:p>
          <a:p>
            <a:pPr algn="r" fontAlgn="base">
              <a:spcBef>
                <a:spcPct val="0"/>
              </a:spcBef>
              <a:spcAft>
                <a:spcPct val="0"/>
              </a:spcAft>
            </a:pPr>
            <a:endParaRPr lang="en-US" sz="3600" dirty="0">
              <a:solidFill>
                <a:prstClr val="white"/>
              </a:solidFill>
            </a:endParaRPr>
          </a:p>
          <a:p>
            <a:pPr algn="r" fontAlgn="base">
              <a:spcBef>
                <a:spcPct val="0"/>
              </a:spcBef>
              <a:spcAft>
                <a:spcPct val="0"/>
              </a:spcAft>
            </a:pPr>
            <a:r>
              <a:rPr lang="en-US" sz="3600" dirty="0">
                <a:solidFill>
                  <a:prstClr val="white"/>
                </a:solidFill>
              </a:rPr>
              <a:t>DDT impregnated wall paper</a:t>
            </a:r>
          </a:p>
        </p:txBody>
      </p:sp>
      <p:sp>
        <p:nvSpPr>
          <p:cNvPr id="12" name="Rectangle 2"/>
          <p:cNvSpPr txBox="1">
            <a:spLocks noChangeArrowheads="1"/>
          </p:cNvSpPr>
          <p:nvPr/>
        </p:nvSpPr>
        <p:spPr>
          <a:xfrm>
            <a:off x="3124200" y="386240"/>
            <a:ext cx="4000770" cy="641350"/>
          </a:xfrm>
          <a:prstGeom prst="rect">
            <a:avLst/>
          </a:prstGeom>
        </p:spPr>
        <p:txBody>
          <a:bodyPr anchor="ctr">
            <a:norm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r>
              <a:rPr lang="en-US" sz="3400" cap="none" dirty="0" smtClean="0">
                <a:solidFill>
                  <a:srgbClr val="D4D2D0"/>
                </a:solidFill>
              </a:rPr>
              <a:t>1947			</a:t>
            </a:r>
            <a:endParaRPr lang="en-US" sz="3400" cap="none" dirty="0">
              <a:solidFill>
                <a:srgbClr val="D4D2D0"/>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9433" y="1"/>
            <a:ext cx="486456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276600"/>
            <a:ext cx="2209800" cy="207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92478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1" y="1044476"/>
            <a:ext cx="4495801" cy="2308324"/>
          </a:xfrm>
          <a:prstGeom prst="rect">
            <a:avLst/>
          </a:prstGeom>
        </p:spPr>
        <p:txBody>
          <a:bodyPr wrap="square">
            <a:spAutoFit/>
          </a:bodyPr>
          <a:lstStyle/>
          <a:p>
            <a:pPr fontAlgn="base">
              <a:spcBef>
                <a:spcPct val="0"/>
              </a:spcBef>
              <a:spcAft>
                <a:spcPct val="0"/>
              </a:spcAft>
            </a:pPr>
            <a:r>
              <a:rPr lang="en-US" sz="3600" dirty="0">
                <a:solidFill>
                  <a:prstClr val="white"/>
                </a:solidFill>
              </a:rPr>
              <a:t>Some communities remain unaware of chemical exposure risks</a:t>
            </a:r>
          </a:p>
        </p:txBody>
      </p:sp>
      <p:sp>
        <p:nvSpPr>
          <p:cNvPr id="12" name="Rectangle 2"/>
          <p:cNvSpPr txBox="1">
            <a:spLocks noChangeArrowheads="1"/>
          </p:cNvSpPr>
          <p:nvPr/>
        </p:nvSpPr>
        <p:spPr>
          <a:xfrm>
            <a:off x="2019030" y="806450"/>
            <a:ext cx="3543570" cy="641350"/>
          </a:xfrm>
          <a:prstGeom prst="rect">
            <a:avLst/>
          </a:prstGeom>
        </p:spPr>
        <p:txBody>
          <a:bodyPr anchor="ctr">
            <a:no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r>
              <a:rPr lang="en-US" cap="none" dirty="0" smtClean="0">
                <a:solidFill>
                  <a:srgbClr val="FFFF00"/>
                </a:solidFill>
              </a:rPr>
              <a:t>2001 Arizona			</a:t>
            </a:r>
            <a:endParaRPr lang="en-US" cap="none" dirty="0">
              <a:solidFill>
                <a:srgbClr val="FFFF00"/>
              </a:solidFill>
            </a:endParaRPr>
          </a:p>
        </p:txBody>
      </p:sp>
      <p:sp>
        <p:nvSpPr>
          <p:cNvPr id="8" name="Rectangle 7"/>
          <p:cNvSpPr/>
          <p:nvPr/>
        </p:nvSpPr>
        <p:spPr>
          <a:xfrm>
            <a:off x="5448030" y="76200"/>
            <a:ext cx="3543570" cy="6740307"/>
          </a:xfrm>
          <a:prstGeom prst="rect">
            <a:avLst/>
          </a:prstGeom>
        </p:spPr>
        <p:txBody>
          <a:bodyPr wrap="square">
            <a:spAutoFit/>
          </a:bodyPr>
          <a:lstStyle/>
          <a:p>
            <a:pPr fontAlgn="base">
              <a:spcBef>
                <a:spcPct val="0"/>
              </a:spcBef>
              <a:spcAft>
                <a:spcPct val="0"/>
              </a:spcAft>
            </a:pPr>
            <a:r>
              <a:rPr lang="en-US" sz="3600" dirty="0">
                <a:solidFill>
                  <a:prstClr val="white"/>
                </a:solidFill>
              </a:rPr>
              <a:t>Beds in school dorms were sprayed with </a:t>
            </a:r>
            <a:r>
              <a:rPr lang="en-US" sz="3600" dirty="0" err="1">
                <a:solidFill>
                  <a:prstClr val="white"/>
                </a:solidFill>
              </a:rPr>
              <a:t>diazinon</a:t>
            </a:r>
            <a:r>
              <a:rPr lang="en-US" sz="3600" dirty="0">
                <a:solidFill>
                  <a:prstClr val="white"/>
                </a:solidFill>
              </a:rPr>
              <a:t> weekly</a:t>
            </a:r>
          </a:p>
          <a:p>
            <a:pPr fontAlgn="base">
              <a:spcBef>
                <a:spcPct val="0"/>
              </a:spcBef>
              <a:spcAft>
                <a:spcPct val="0"/>
              </a:spcAft>
            </a:pPr>
            <a:endParaRPr lang="en-US" sz="3600" dirty="0">
              <a:solidFill>
                <a:prstClr val="white"/>
              </a:solidFill>
            </a:endParaRPr>
          </a:p>
          <a:p>
            <a:pPr fontAlgn="base">
              <a:spcBef>
                <a:spcPct val="0"/>
              </a:spcBef>
              <a:spcAft>
                <a:spcPct val="0"/>
              </a:spcAft>
            </a:pPr>
            <a:r>
              <a:rPr lang="en-US" sz="3600" dirty="0" smtClean="0">
                <a:solidFill>
                  <a:prstClr val="white"/>
                </a:solidFill>
              </a:rPr>
              <a:t>Diazinon registration </a:t>
            </a:r>
            <a:r>
              <a:rPr lang="en-US" sz="3600" dirty="0">
                <a:solidFill>
                  <a:prstClr val="white"/>
                </a:solidFill>
              </a:rPr>
              <a:t>for in-home use </a:t>
            </a:r>
            <a:r>
              <a:rPr lang="en-US" sz="3600" dirty="0" smtClean="0">
                <a:solidFill>
                  <a:prstClr val="white"/>
                </a:solidFill>
              </a:rPr>
              <a:t>withdrawn by manufacturer in </a:t>
            </a:r>
            <a:r>
              <a:rPr lang="en-US" sz="3600" dirty="0">
                <a:solidFill>
                  <a:prstClr val="white"/>
                </a:solidFill>
              </a:rPr>
              <a:t>2004</a:t>
            </a: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2601"/>
          <a:stretch/>
        </p:blipFill>
        <p:spPr>
          <a:xfrm>
            <a:off x="228601" y="3398301"/>
            <a:ext cx="3944880" cy="3383499"/>
          </a:xfrm>
          <a:prstGeom prst="rect">
            <a:avLst/>
          </a:prstGeom>
          <a:ln>
            <a:noFill/>
          </a:ln>
          <a:effectLst>
            <a:softEdge rad="112500"/>
          </a:effectLst>
        </p:spPr>
      </p:pic>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8899" y="2733617"/>
            <a:ext cx="2768388" cy="183838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a:spLocks noGrp="1" noChangeArrowheads="1"/>
          </p:cNvSpPr>
          <p:nvPr>
            <p:ph type="title"/>
          </p:nvPr>
        </p:nvSpPr>
        <p:spPr>
          <a:xfrm>
            <a:off x="487417" y="-31750"/>
            <a:ext cx="7086600" cy="641350"/>
          </a:xfrm>
        </p:spPr>
        <p:txBody>
          <a:bodyPr>
            <a:noAutofit/>
          </a:bodyPr>
          <a:lstStyle/>
          <a:p>
            <a:r>
              <a:rPr lang="en-US" sz="4000" b="1" cap="none" dirty="0" smtClean="0">
                <a:solidFill>
                  <a:srgbClr val="FFFF00"/>
                </a:solidFill>
              </a:rPr>
              <a:t>Resurgence</a:t>
            </a:r>
            <a:endParaRPr lang="en-US" sz="4000" b="1" cap="none" dirty="0">
              <a:solidFill>
                <a:srgbClr val="FFFF00"/>
              </a:solidFill>
            </a:endParaRPr>
          </a:p>
        </p:txBody>
      </p:sp>
    </p:spTree>
    <p:extLst>
      <p:ext uri="{BB962C8B-B14F-4D97-AF65-F5344CB8AC3E}">
        <p14:creationId xmlns:p14="http://schemas.microsoft.com/office/powerpoint/2010/main" val="6933879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381000"/>
            <a:ext cx="8534402" cy="6553200"/>
          </a:xfrm>
        </p:spPr>
        <p:txBody>
          <a:bodyPr>
            <a:normAutofit fontScale="90000"/>
          </a:bodyPr>
          <a:lstStyle/>
          <a:p>
            <a:r>
              <a:rPr lang="en-US" dirty="0" err="1" smtClean="0">
                <a:solidFill>
                  <a:srgbClr val="FFFF00"/>
                </a:solidFill>
              </a:rPr>
              <a:t>Bedbugapocalypse</a:t>
            </a:r>
            <a:r>
              <a:rPr lang="en-US" dirty="0" smtClean="0">
                <a:solidFill>
                  <a:srgbClr val="FFFF00"/>
                </a:solidFill>
              </a:rPr>
              <a:t>!</a:t>
            </a:r>
            <a:r>
              <a:rPr lang="en-US" dirty="0" smtClean="0">
                <a:solidFill>
                  <a:schemeClr val="tx1"/>
                </a:solidFill>
              </a:rPr>
              <a:t> </a:t>
            </a:r>
            <a:r>
              <a:rPr lang="en-US" cap="none" dirty="0" smtClean="0">
                <a:solidFill>
                  <a:schemeClr val="tx1"/>
                </a:solidFill>
              </a:rPr>
              <a:t>Overall increase </a:t>
            </a:r>
            <a:br>
              <a:rPr lang="en-US" cap="none" dirty="0" smtClean="0">
                <a:solidFill>
                  <a:schemeClr val="tx1"/>
                </a:solidFill>
              </a:rPr>
            </a:br>
            <a:r>
              <a:rPr lang="en-US" cap="none" dirty="0" smtClean="0">
                <a:solidFill>
                  <a:schemeClr val="tx1"/>
                </a:solidFill>
              </a:rPr>
              <a:t>of 20% between 2012 and 2013</a:t>
            </a:r>
            <a:br>
              <a:rPr lang="en-US" cap="none" dirty="0" smtClean="0">
                <a:solidFill>
                  <a:schemeClr val="tx1"/>
                </a:solidFill>
              </a:rPr>
            </a:br>
            <a:r>
              <a:rPr lang="en-US" cap="none" dirty="0" smtClean="0">
                <a:solidFill>
                  <a:schemeClr val="tx1"/>
                </a:solidFill>
              </a:rPr>
              <a:t>1. Chicago</a:t>
            </a:r>
            <a:br>
              <a:rPr lang="en-US" cap="none" dirty="0" smtClean="0">
                <a:solidFill>
                  <a:schemeClr val="tx1"/>
                </a:solidFill>
              </a:rPr>
            </a:br>
            <a:r>
              <a:rPr lang="en-US" cap="none" dirty="0" smtClean="0">
                <a:solidFill>
                  <a:schemeClr val="tx1"/>
                </a:solidFill>
              </a:rPr>
              <a:t>2. Los Angeles (+1)</a:t>
            </a:r>
            <a:br>
              <a:rPr lang="en-US" cap="none" dirty="0" smtClean="0">
                <a:solidFill>
                  <a:schemeClr val="tx1"/>
                </a:solidFill>
              </a:rPr>
            </a:br>
            <a:r>
              <a:rPr lang="en-US" cap="none" dirty="0" smtClean="0">
                <a:solidFill>
                  <a:schemeClr val="tx1"/>
                </a:solidFill>
              </a:rPr>
              <a:t>3. Columbus, Ohio (+3)</a:t>
            </a:r>
            <a:br>
              <a:rPr lang="en-US" cap="none" dirty="0" smtClean="0">
                <a:solidFill>
                  <a:schemeClr val="tx1"/>
                </a:solidFill>
              </a:rPr>
            </a:br>
            <a:r>
              <a:rPr lang="en-US" cap="none" dirty="0" smtClean="0">
                <a:solidFill>
                  <a:schemeClr val="tx1"/>
                </a:solidFill>
              </a:rPr>
              <a:t>4. Detroit (-2)</a:t>
            </a:r>
            <a:br>
              <a:rPr lang="en-US" cap="none" dirty="0" smtClean="0">
                <a:solidFill>
                  <a:schemeClr val="tx1"/>
                </a:solidFill>
              </a:rPr>
            </a:br>
            <a:r>
              <a:rPr lang="en-US" cap="none" dirty="0" smtClean="0">
                <a:solidFill>
                  <a:schemeClr val="tx1"/>
                </a:solidFill>
              </a:rPr>
              <a:t>5. Cincinnati</a:t>
            </a:r>
            <a:br>
              <a:rPr lang="en-US" cap="none" dirty="0" smtClean="0">
                <a:solidFill>
                  <a:schemeClr val="tx1"/>
                </a:solidFill>
              </a:rPr>
            </a:br>
            <a:r>
              <a:rPr lang="en-US" cap="none" dirty="0" smtClean="0">
                <a:solidFill>
                  <a:schemeClr val="tx1"/>
                </a:solidFill>
              </a:rPr>
              <a:t>6. Cleveland/Akron/Canton (+2)</a:t>
            </a:r>
            <a:br>
              <a:rPr lang="en-US" cap="none" dirty="0" smtClean="0">
                <a:solidFill>
                  <a:schemeClr val="tx1"/>
                </a:solidFill>
              </a:rPr>
            </a:br>
            <a:r>
              <a:rPr lang="en-US" cap="none" dirty="0" smtClean="0">
                <a:solidFill>
                  <a:schemeClr val="tx1"/>
                </a:solidFill>
              </a:rPr>
              <a:t>7. Dayton (+4)</a:t>
            </a:r>
            <a:br>
              <a:rPr lang="en-US" cap="none" dirty="0" smtClean="0">
                <a:solidFill>
                  <a:schemeClr val="tx1"/>
                </a:solidFill>
              </a:rPr>
            </a:br>
            <a:r>
              <a:rPr lang="en-US" cap="none" dirty="0" smtClean="0">
                <a:solidFill>
                  <a:schemeClr val="tx1"/>
                </a:solidFill>
              </a:rPr>
              <a:t>8. Washington D.C. (-1)</a:t>
            </a:r>
            <a:br>
              <a:rPr lang="en-US" cap="none" dirty="0" smtClean="0">
                <a:solidFill>
                  <a:schemeClr val="tx1"/>
                </a:solidFill>
              </a:rPr>
            </a:br>
            <a:r>
              <a:rPr lang="en-US" cap="none" dirty="0" smtClean="0">
                <a:solidFill>
                  <a:schemeClr val="tx1"/>
                </a:solidFill>
              </a:rPr>
              <a:t>9. </a:t>
            </a:r>
            <a:r>
              <a:rPr lang="en-US" cap="none" dirty="0" smtClean="0">
                <a:solidFill>
                  <a:srgbClr val="FFFF00"/>
                </a:solidFill>
              </a:rPr>
              <a:t>Denver (-5)</a:t>
            </a:r>
            <a:r>
              <a:rPr lang="en-US" cap="none" dirty="0" smtClean="0">
                <a:solidFill>
                  <a:schemeClr val="tx1"/>
                </a:solidFill>
              </a:rPr>
              <a:t/>
            </a:r>
            <a:br>
              <a:rPr lang="en-US" cap="none" dirty="0" smtClean="0">
                <a:solidFill>
                  <a:schemeClr val="tx1"/>
                </a:solidFill>
              </a:rPr>
            </a:br>
            <a:r>
              <a:rPr lang="en-US" cap="none" dirty="0" smtClean="0">
                <a:solidFill>
                  <a:schemeClr val="tx1"/>
                </a:solidFill>
              </a:rPr>
              <a:t>10. Indianapolis (+6)</a:t>
            </a:r>
            <a:br>
              <a:rPr lang="en-US" cap="none" dirty="0" smtClean="0">
                <a:solidFill>
                  <a:schemeClr val="tx1"/>
                </a:solidFill>
              </a:rPr>
            </a:br>
            <a:r>
              <a:rPr lang="en-US" cap="none" dirty="0" smtClean="0">
                <a:solidFill>
                  <a:schemeClr val="tx1"/>
                </a:solidFill>
              </a:rPr>
              <a:t>11. Richmond/Petersburg, Va. (+1)</a:t>
            </a:r>
            <a:br>
              <a:rPr lang="en-US" cap="none" dirty="0" smtClean="0">
                <a:solidFill>
                  <a:schemeClr val="tx1"/>
                </a:solidFill>
              </a:rPr>
            </a:br>
            <a:r>
              <a:rPr lang="en-US" cap="none" dirty="0" smtClean="0">
                <a:solidFill>
                  <a:schemeClr val="tx1"/>
                </a:solidFill>
              </a:rPr>
              <a:t>12. Raleigh/Durham/Fayetteville, N.C. (+3)</a:t>
            </a:r>
            <a:br>
              <a:rPr lang="en-US" cap="none" dirty="0" smtClean="0">
                <a:solidFill>
                  <a:schemeClr val="tx1"/>
                </a:solidFill>
              </a:rPr>
            </a:br>
            <a:r>
              <a:rPr lang="en-US" cap="none" dirty="0" smtClean="0">
                <a:solidFill>
                  <a:schemeClr val="tx1"/>
                </a:solidFill>
              </a:rPr>
              <a:t>13. Dallas/Ft. Worth (-4)</a:t>
            </a:r>
            <a:r>
              <a:rPr lang="en-US" cap="none" dirty="0" smtClean="0">
                <a:solidFill>
                  <a:srgbClr val="FFFF00"/>
                </a:solidFill>
              </a:rPr>
              <a:t/>
            </a:r>
            <a:br>
              <a:rPr lang="en-US" cap="none" dirty="0" smtClean="0">
                <a:solidFill>
                  <a:srgbClr val="FFFF00"/>
                </a:solidFill>
              </a:rPr>
            </a:br>
            <a:endParaRPr lang="en-US" cap="none" dirty="0" smtClean="0">
              <a:solidFill>
                <a:srgbClr val="FFFF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590310">
            <a:off x="6049890" y="844181"/>
            <a:ext cx="3481347" cy="2319951"/>
          </a:xfrm>
          <a:prstGeom prst="rect">
            <a:avLst/>
          </a:prstGeom>
          <a:ln>
            <a:noFill/>
          </a:ln>
          <a:effectLst>
            <a:softEdge rad="112500"/>
          </a:effec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824998"/>
            <a:ext cx="2286002" cy="189000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08570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2" descr="http://urbanentomology.tamu.edu/images/bedbugs/bed%20bug%20life%20cycle.jpg"/>
          <p:cNvPicPr>
            <a:picLocks noChangeAspect="1" noChangeArrowheads="1"/>
          </p:cNvPicPr>
          <p:nvPr/>
        </p:nvPicPr>
        <p:blipFill>
          <a:blip r:embed="rId3" cstate="screen"/>
          <a:srcRect/>
          <a:stretch>
            <a:fillRect/>
          </a:stretch>
        </p:blipFill>
        <p:spPr bwMode="auto">
          <a:xfrm>
            <a:off x="685800" y="914400"/>
            <a:ext cx="7772400" cy="5638800"/>
          </a:xfrm>
          <a:prstGeom prst="rect">
            <a:avLst/>
          </a:prstGeom>
          <a:noFill/>
          <a:ln w="9525">
            <a:noFill/>
            <a:miter lim="800000"/>
            <a:headEnd/>
            <a:tailEnd/>
          </a:ln>
        </p:spPr>
      </p:pic>
      <p:sp>
        <p:nvSpPr>
          <p:cNvPr id="24580" name="TextBox 5"/>
          <p:cNvSpPr txBox="1">
            <a:spLocks noChangeArrowheads="1"/>
          </p:cNvSpPr>
          <p:nvPr/>
        </p:nvSpPr>
        <p:spPr bwMode="auto">
          <a:xfrm>
            <a:off x="3810000" y="1600203"/>
            <a:ext cx="1828800" cy="646113"/>
          </a:xfrm>
          <a:prstGeom prst="rect">
            <a:avLst/>
          </a:prstGeom>
          <a:solidFill>
            <a:schemeClr val="tx1"/>
          </a:solidFill>
          <a:ln w="9525">
            <a:noFill/>
            <a:miter lim="800000"/>
            <a:headEnd/>
            <a:tailEnd/>
          </a:ln>
        </p:spPr>
        <p:txBody>
          <a:bodyPr>
            <a:spAutoFit/>
          </a:bodyPr>
          <a:lstStyle/>
          <a:p>
            <a:pPr fontAlgn="base">
              <a:spcBef>
                <a:spcPct val="0"/>
              </a:spcBef>
              <a:spcAft>
                <a:spcPct val="0"/>
              </a:spcAft>
            </a:pPr>
            <a:r>
              <a:rPr lang="en-US">
                <a:solidFill>
                  <a:srgbClr val="3B3B3B"/>
                </a:solidFill>
                <a:latin typeface="Arial" pitchFamily="34" charset="0"/>
              </a:rPr>
              <a:t>First Stage</a:t>
            </a:r>
            <a:br>
              <a:rPr lang="en-US">
                <a:solidFill>
                  <a:srgbClr val="3B3B3B"/>
                </a:solidFill>
                <a:latin typeface="Arial" pitchFamily="34" charset="0"/>
              </a:rPr>
            </a:br>
            <a:r>
              <a:rPr lang="en-US">
                <a:solidFill>
                  <a:srgbClr val="3B3B3B"/>
                </a:solidFill>
                <a:latin typeface="Arial" pitchFamily="34" charset="0"/>
              </a:rPr>
              <a:t>(1.5 mm long)</a:t>
            </a:r>
          </a:p>
        </p:txBody>
      </p:sp>
      <p:sp>
        <p:nvSpPr>
          <p:cNvPr id="24581" name="TextBox 6"/>
          <p:cNvSpPr txBox="1">
            <a:spLocks noChangeArrowheads="1"/>
          </p:cNvSpPr>
          <p:nvPr/>
        </p:nvSpPr>
        <p:spPr bwMode="auto">
          <a:xfrm>
            <a:off x="5257800" y="2286004"/>
            <a:ext cx="1828800" cy="646113"/>
          </a:xfrm>
          <a:prstGeom prst="rect">
            <a:avLst/>
          </a:prstGeom>
          <a:solidFill>
            <a:schemeClr val="tx1"/>
          </a:solidFill>
          <a:ln w="9525">
            <a:noFill/>
            <a:miter lim="800000"/>
            <a:headEnd/>
            <a:tailEnd/>
          </a:ln>
        </p:spPr>
        <p:txBody>
          <a:bodyPr>
            <a:spAutoFit/>
          </a:bodyPr>
          <a:lstStyle/>
          <a:p>
            <a:pPr fontAlgn="base">
              <a:spcBef>
                <a:spcPct val="0"/>
              </a:spcBef>
              <a:spcAft>
                <a:spcPct val="0"/>
              </a:spcAft>
            </a:pPr>
            <a:r>
              <a:rPr lang="en-US">
                <a:solidFill>
                  <a:srgbClr val="3B3B3B"/>
                </a:solidFill>
                <a:latin typeface="Arial" pitchFamily="34" charset="0"/>
              </a:rPr>
              <a:t>Second Stage</a:t>
            </a:r>
            <a:br>
              <a:rPr lang="en-US">
                <a:solidFill>
                  <a:srgbClr val="3B3B3B"/>
                </a:solidFill>
                <a:latin typeface="Arial" pitchFamily="34" charset="0"/>
              </a:rPr>
            </a:br>
            <a:r>
              <a:rPr lang="en-US">
                <a:solidFill>
                  <a:srgbClr val="3B3B3B"/>
                </a:solidFill>
                <a:latin typeface="Arial" pitchFamily="34" charset="0"/>
              </a:rPr>
              <a:t>(2 mm long)</a:t>
            </a:r>
          </a:p>
        </p:txBody>
      </p:sp>
      <p:sp>
        <p:nvSpPr>
          <p:cNvPr id="24582" name="TextBox 7"/>
          <p:cNvSpPr txBox="1">
            <a:spLocks noChangeArrowheads="1"/>
          </p:cNvSpPr>
          <p:nvPr/>
        </p:nvSpPr>
        <p:spPr bwMode="auto">
          <a:xfrm>
            <a:off x="2895600" y="1828804"/>
            <a:ext cx="914400" cy="646113"/>
          </a:xfrm>
          <a:prstGeom prst="rect">
            <a:avLst/>
          </a:prstGeom>
          <a:solidFill>
            <a:schemeClr val="tx1"/>
          </a:solidFill>
          <a:ln w="9525">
            <a:noFill/>
            <a:miter lim="800000"/>
            <a:headEnd/>
            <a:tailEnd/>
          </a:ln>
        </p:spPr>
        <p:txBody>
          <a:bodyPr>
            <a:spAutoFit/>
          </a:bodyPr>
          <a:lstStyle/>
          <a:p>
            <a:pPr fontAlgn="base">
              <a:spcBef>
                <a:spcPct val="0"/>
              </a:spcBef>
              <a:spcAft>
                <a:spcPct val="0"/>
              </a:spcAft>
            </a:pPr>
            <a:r>
              <a:rPr lang="en-US">
                <a:solidFill>
                  <a:srgbClr val="3B3B3B"/>
                </a:solidFill>
                <a:latin typeface="Arial" pitchFamily="34" charset="0"/>
              </a:rPr>
              <a:t>Egg</a:t>
            </a:r>
            <a:br>
              <a:rPr lang="en-US">
                <a:solidFill>
                  <a:srgbClr val="3B3B3B"/>
                </a:solidFill>
                <a:latin typeface="Arial" pitchFamily="34" charset="0"/>
              </a:rPr>
            </a:br>
            <a:r>
              <a:rPr lang="en-US">
                <a:solidFill>
                  <a:srgbClr val="3B3B3B"/>
                </a:solidFill>
                <a:latin typeface="Arial" pitchFamily="34" charset="0"/>
              </a:rPr>
              <a:t>(1 mm)</a:t>
            </a:r>
          </a:p>
        </p:txBody>
      </p:sp>
      <p:sp>
        <p:nvSpPr>
          <p:cNvPr id="24583" name="TextBox 8"/>
          <p:cNvSpPr txBox="1">
            <a:spLocks noChangeArrowheads="1"/>
          </p:cNvSpPr>
          <p:nvPr/>
        </p:nvSpPr>
        <p:spPr bwMode="auto">
          <a:xfrm>
            <a:off x="3810000" y="3048004"/>
            <a:ext cx="1828800" cy="646113"/>
          </a:xfrm>
          <a:prstGeom prst="rect">
            <a:avLst/>
          </a:prstGeom>
          <a:solidFill>
            <a:schemeClr val="tx1"/>
          </a:solidFill>
          <a:ln w="9525">
            <a:noFill/>
            <a:miter lim="800000"/>
            <a:headEnd/>
            <a:tailEnd/>
          </a:ln>
        </p:spPr>
        <p:txBody>
          <a:bodyPr>
            <a:spAutoFit/>
          </a:bodyPr>
          <a:lstStyle/>
          <a:p>
            <a:pPr fontAlgn="base">
              <a:spcBef>
                <a:spcPct val="0"/>
              </a:spcBef>
              <a:spcAft>
                <a:spcPct val="0"/>
              </a:spcAft>
            </a:pPr>
            <a:r>
              <a:rPr lang="en-US" dirty="0">
                <a:solidFill>
                  <a:srgbClr val="3B3B3B"/>
                </a:solidFill>
                <a:latin typeface="Arial" pitchFamily="34" charset="0"/>
              </a:rPr>
              <a:t>Cimex</a:t>
            </a:r>
            <a:br>
              <a:rPr lang="en-US" dirty="0">
                <a:solidFill>
                  <a:srgbClr val="3B3B3B"/>
                </a:solidFill>
                <a:latin typeface="Arial" pitchFamily="34" charset="0"/>
              </a:rPr>
            </a:br>
            <a:r>
              <a:rPr lang="en-US" dirty="0">
                <a:solidFill>
                  <a:srgbClr val="3B3B3B"/>
                </a:solidFill>
                <a:latin typeface="Arial" pitchFamily="34" charset="0"/>
              </a:rPr>
              <a:t>lectularius</a:t>
            </a:r>
          </a:p>
        </p:txBody>
      </p:sp>
      <p:sp>
        <p:nvSpPr>
          <p:cNvPr id="24584" name="TextBox 9"/>
          <p:cNvSpPr txBox="1">
            <a:spLocks noChangeArrowheads="1"/>
          </p:cNvSpPr>
          <p:nvPr/>
        </p:nvSpPr>
        <p:spPr bwMode="auto">
          <a:xfrm>
            <a:off x="5943600" y="4114804"/>
            <a:ext cx="1828800" cy="646113"/>
          </a:xfrm>
          <a:prstGeom prst="rect">
            <a:avLst/>
          </a:prstGeom>
          <a:solidFill>
            <a:schemeClr val="tx1"/>
          </a:solidFill>
          <a:ln w="9525">
            <a:noFill/>
            <a:miter lim="800000"/>
            <a:headEnd/>
            <a:tailEnd/>
          </a:ln>
        </p:spPr>
        <p:txBody>
          <a:bodyPr>
            <a:spAutoFit/>
          </a:bodyPr>
          <a:lstStyle/>
          <a:p>
            <a:pPr fontAlgn="base">
              <a:spcBef>
                <a:spcPct val="0"/>
              </a:spcBef>
              <a:spcAft>
                <a:spcPct val="0"/>
              </a:spcAft>
            </a:pPr>
            <a:r>
              <a:rPr lang="en-US">
                <a:solidFill>
                  <a:srgbClr val="3B3B3B"/>
                </a:solidFill>
                <a:latin typeface="Arial" pitchFamily="34" charset="0"/>
              </a:rPr>
              <a:t>Third Stage</a:t>
            </a:r>
            <a:br>
              <a:rPr lang="en-US">
                <a:solidFill>
                  <a:srgbClr val="3B3B3B"/>
                </a:solidFill>
                <a:latin typeface="Arial" pitchFamily="34" charset="0"/>
              </a:rPr>
            </a:br>
            <a:r>
              <a:rPr lang="en-US">
                <a:solidFill>
                  <a:srgbClr val="3B3B3B"/>
                </a:solidFill>
                <a:latin typeface="Arial" pitchFamily="34" charset="0"/>
              </a:rPr>
              <a:t>(2.5 mm long)</a:t>
            </a:r>
          </a:p>
        </p:txBody>
      </p:sp>
      <p:sp>
        <p:nvSpPr>
          <p:cNvPr id="24585" name="TextBox 10"/>
          <p:cNvSpPr txBox="1">
            <a:spLocks noChangeArrowheads="1"/>
          </p:cNvSpPr>
          <p:nvPr/>
        </p:nvSpPr>
        <p:spPr bwMode="auto">
          <a:xfrm>
            <a:off x="4724400" y="6107117"/>
            <a:ext cx="2819400" cy="369887"/>
          </a:xfrm>
          <a:prstGeom prst="rect">
            <a:avLst/>
          </a:prstGeom>
          <a:solidFill>
            <a:schemeClr val="tx1"/>
          </a:solidFill>
          <a:ln w="9525">
            <a:solidFill>
              <a:schemeClr val="tx1"/>
            </a:solidFill>
            <a:miter lim="800000"/>
            <a:headEnd/>
            <a:tailEnd/>
          </a:ln>
        </p:spPr>
        <p:txBody>
          <a:bodyPr>
            <a:spAutoFit/>
          </a:bodyPr>
          <a:lstStyle/>
          <a:p>
            <a:pPr fontAlgn="base">
              <a:spcBef>
                <a:spcPct val="0"/>
              </a:spcBef>
              <a:spcAft>
                <a:spcPct val="0"/>
              </a:spcAft>
            </a:pPr>
            <a:r>
              <a:rPr lang="en-US">
                <a:solidFill>
                  <a:srgbClr val="3B3B3B"/>
                </a:solidFill>
                <a:latin typeface="Arial" pitchFamily="34" charset="0"/>
              </a:rPr>
              <a:t>Fourth Stage (3 mm long)</a:t>
            </a:r>
          </a:p>
        </p:txBody>
      </p:sp>
      <p:sp>
        <p:nvSpPr>
          <p:cNvPr id="24586" name="TextBox 11"/>
          <p:cNvSpPr txBox="1">
            <a:spLocks noChangeArrowheads="1"/>
          </p:cNvSpPr>
          <p:nvPr/>
        </p:nvSpPr>
        <p:spPr bwMode="auto">
          <a:xfrm>
            <a:off x="2286000" y="5830888"/>
            <a:ext cx="2057400" cy="646112"/>
          </a:xfrm>
          <a:prstGeom prst="rect">
            <a:avLst/>
          </a:prstGeom>
          <a:solidFill>
            <a:schemeClr val="tx1"/>
          </a:solidFill>
          <a:ln w="9525">
            <a:noFill/>
            <a:miter lim="800000"/>
            <a:headEnd/>
            <a:tailEnd/>
          </a:ln>
        </p:spPr>
        <p:txBody>
          <a:bodyPr>
            <a:spAutoFit/>
          </a:bodyPr>
          <a:lstStyle/>
          <a:p>
            <a:pPr fontAlgn="base">
              <a:spcBef>
                <a:spcPct val="0"/>
              </a:spcBef>
              <a:spcAft>
                <a:spcPct val="0"/>
              </a:spcAft>
            </a:pPr>
            <a:r>
              <a:rPr lang="en-US">
                <a:solidFill>
                  <a:srgbClr val="3B3B3B"/>
                </a:solidFill>
                <a:latin typeface="Arial" pitchFamily="34" charset="0"/>
              </a:rPr>
              <a:t>Fifth Stage</a:t>
            </a:r>
            <a:br>
              <a:rPr lang="en-US">
                <a:solidFill>
                  <a:srgbClr val="3B3B3B"/>
                </a:solidFill>
                <a:latin typeface="Arial" pitchFamily="34" charset="0"/>
              </a:rPr>
            </a:br>
            <a:r>
              <a:rPr lang="en-US">
                <a:solidFill>
                  <a:srgbClr val="3B3B3B"/>
                </a:solidFill>
                <a:latin typeface="Arial" pitchFamily="34" charset="0"/>
              </a:rPr>
              <a:t>(4.5 mm long)</a:t>
            </a:r>
          </a:p>
        </p:txBody>
      </p:sp>
      <p:sp>
        <p:nvSpPr>
          <p:cNvPr id="24587" name="TextBox 12"/>
          <p:cNvSpPr txBox="1">
            <a:spLocks noChangeArrowheads="1"/>
          </p:cNvSpPr>
          <p:nvPr/>
        </p:nvSpPr>
        <p:spPr bwMode="auto">
          <a:xfrm>
            <a:off x="1066800" y="3810004"/>
            <a:ext cx="2667000" cy="646113"/>
          </a:xfrm>
          <a:prstGeom prst="rect">
            <a:avLst/>
          </a:prstGeom>
          <a:solidFill>
            <a:schemeClr val="tx1"/>
          </a:solidFill>
          <a:ln w="9525">
            <a:noFill/>
            <a:miter lim="800000"/>
            <a:headEnd/>
            <a:tailEnd/>
          </a:ln>
        </p:spPr>
        <p:txBody>
          <a:bodyPr>
            <a:spAutoFit/>
          </a:bodyPr>
          <a:lstStyle/>
          <a:p>
            <a:pPr fontAlgn="base">
              <a:spcBef>
                <a:spcPct val="0"/>
              </a:spcBef>
              <a:spcAft>
                <a:spcPct val="0"/>
              </a:spcAft>
            </a:pPr>
            <a:r>
              <a:rPr lang="en-US">
                <a:solidFill>
                  <a:srgbClr val="3B3B3B"/>
                </a:solidFill>
                <a:latin typeface="Arial" pitchFamily="34" charset="0"/>
              </a:rPr>
              <a:t>Adult (5.5 mm long)</a:t>
            </a:r>
            <a:br>
              <a:rPr lang="en-US">
                <a:solidFill>
                  <a:srgbClr val="3B3B3B"/>
                </a:solidFill>
                <a:latin typeface="Arial" pitchFamily="34" charset="0"/>
              </a:rPr>
            </a:br>
            <a:endParaRPr lang="en-US">
              <a:solidFill>
                <a:srgbClr val="3B3B3B"/>
              </a:solidFill>
              <a:latin typeface="Arial" pitchFamily="34" charset="0"/>
            </a:endParaRPr>
          </a:p>
        </p:txBody>
      </p:sp>
      <p:sp>
        <p:nvSpPr>
          <p:cNvPr id="5" name="Rectangle 4"/>
          <p:cNvSpPr/>
          <p:nvPr/>
        </p:nvSpPr>
        <p:spPr>
          <a:xfrm>
            <a:off x="332096" y="381536"/>
            <a:ext cx="8534400" cy="6247864"/>
          </a:xfrm>
          <a:prstGeom prst="rect">
            <a:avLst/>
          </a:prstGeom>
          <a:gradFill>
            <a:gsLst>
              <a:gs pos="0">
                <a:schemeClr val="accent3">
                  <a:lumMod val="60000"/>
                  <a:lumOff val="40000"/>
                </a:schemeClr>
              </a:gs>
              <a:gs pos="0">
                <a:schemeClr val="accent3">
                  <a:lumMod val="60000"/>
                  <a:lumOff val="40000"/>
                </a:schemeClr>
              </a:gs>
              <a:gs pos="50000">
                <a:schemeClr val="accent1">
                  <a:tint val="44500"/>
                  <a:satMod val="160000"/>
                </a:schemeClr>
              </a:gs>
              <a:gs pos="50000">
                <a:schemeClr val="accent1">
                  <a:tint val="44500"/>
                  <a:satMod val="160000"/>
                </a:schemeClr>
              </a:gs>
              <a:gs pos="100000">
                <a:schemeClr val="accent1">
                  <a:tint val="23500"/>
                  <a:satMod val="160000"/>
                </a:schemeClr>
              </a:gs>
            </a:gsLst>
            <a:lin ang="5400000" scaled="0"/>
          </a:gradFill>
          <a:scene3d>
            <a:camera prst="orthographicFront"/>
            <a:lightRig rig="threePt" dir="t"/>
          </a:scene3d>
          <a:sp3d>
            <a:bevelT/>
          </a:sp3d>
        </p:spPr>
        <p:txBody>
          <a:bodyPr>
            <a:spAutoFit/>
          </a:bodyPr>
          <a:lstStyle/>
          <a:p>
            <a:pPr>
              <a:defRPr/>
            </a:pPr>
            <a:r>
              <a:rPr lang="en-US" sz="8000" dirty="0">
                <a:solidFill>
                  <a:srgbClr val="002060"/>
                </a:solidFill>
              </a:rPr>
              <a:t>40 bed bugs are in a 70°F room on May 2.  By Nov 2 </a:t>
            </a:r>
            <a:r>
              <a:rPr lang="en-US" sz="8000" dirty="0" smtClean="0">
                <a:solidFill>
                  <a:srgbClr val="002060"/>
                </a:solidFill>
              </a:rPr>
              <a:t>how many are there? </a:t>
            </a:r>
            <a:endParaRPr lang="en-US" sz="8000" dirty="0">
              <a:solidFill>
                <a:srgbClr val="002060"/>
              </a:solidFill>
            </a:endParaRPr>
          </a:p>
        </p:txBody>
      </p:sp>
      <p:cxnSp>
        <p:nvCxnSpPr>
          <p:cNvPr id="15" name="Straight Connector 14"/>
          <p:cNvCxnSpPr/>
          <p:nvPr/>
        </p:nvCxnSpPr>
        <p:spPr>
          <a:xfrm>
            <a:off x="2286000" y="6477000"/>
            <a:ext cx="21034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1"/>
          </p:nvPr>
        </p:nvSpPr>
        <p:spPr/>
        <p:txBody>
          <a:bodyPr/>
          <a:lstStyle/>
          <a:p>
            <a:endParaRPr lang="en-US"/>
          </a:p>
        </p:txBody>
      </p:sp>
      <p:sp>
        <p:nvSpPr>
          <p:cNvPr id="2" name="Rectangle 1"/>
          <p:cNvSpPr/>
          <p:nvPr/>
        </p:nvSpPr>
        <p:spPr>
          <a:xfrm>
            <a:off x="3733800" y="5266278"/>
            <a:ext cx="3132589" cy="1323439"/>
          </a:xfrm>
          <a:prstGeom prst="rect">
            <a:avLst/>
          </a:prstGeom>
          <a:noFill/>
        </p:spPr>
        <p:txBody>
          <a:bodyPr wrap="none" lIns="91440" tIns="45720" rIns="91440" bIns="45720">
            <a:spAutoFit/>
          </a:bodyPr>
          <a:lstStyle/>
          <a:p>
            <a:pPr algn="ctr"/>
            <a:r>
              <a:rPr lang="en-US" sz="8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5,905!</a:t>
            </a:r>
            <a:endParaRPr lang="en-US" sz="8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032240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G_0606_1.jpg"/>
          <p:cNvPicPr>
            <a:picLocks noChangeAspect="1"/>
          </p:cNvPicPr>
          <p:nvPr/>
        </p:nvPicPr>
        <p:blipFill>
          <a:blip r:embed="rId3" cstate="print"/>
          <a:stretch>
            <a:fillRect/>
          </a:stretch>
        </p:blipFill>
        <p:spPr>
          <a:xfrm>
            <a:off x="0" y="1"/>
            <a:ext cx="9144000" cy="6858000"/>
          </a:xfrm>
          <a:prstGeom prst="rect">
            <a:avLst/>
          </a:prstGeom>
        </p:spPr>
      </p:pic>
    </p:spTree>
    <p:extLst>
      <p:ext uri="{BB962C8B-B14F-4D97-AF65-F5344CB8AC3E}">
        <p14:creationId xmlns:p14="http://schemas.microsoft.com/office/powerpoint/2010/main" val="2548310913"/>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595_1.jpg"/>
          <p:cNvPicPr>
            <a:picLocks noChangeAspect="1"/>
          </p:cNvPicPr>
          <p:nvPr/>
        </p:nvPicPr>
        <p:blipFill>
          <a:blip r:embed="rId3" cstate="print"/>
          <a:stretch>
            <a:fillRect/>
          </a:stretch>
        </p:blipFill>
        <p:spPr>
          <a:xfrm>
            <a:off x="0" y="4"/>
            <a:ext cx="9144000" cy="6857999"/>
          </a:xfrm>
          <a:prstGeom prst="rect">
            <a:avLst/>
          </a:prstGeom>
        </p:spPr>
      </p:pic>
      <p:pic>
        <p:nvPicPr>
          <p:cNvPr id="5" name="Picture 4" descr="IMG_0595_1.jpg"/>
          <p:cNvPicPr>
            <a:picLocks noChangeAspect="1"/>
          </p:cNvPicPr>
          <p:nvPr/>
        </p:nvPicPr>
        <p:blipFill>
          <a:blip r:embed="rId4" cstate="print">
            <a:lum bright="20000"/>
          </a:blip>
          <a:srcRect/>
          <a:stretch>
            <a:fillRect/>
          </a:stretch>
        </p:blipFill>
        <p:spPr>
          <a:xfrm>
            <a:off x="-13714" y="11636"/>
            <a:ext cx="9157714" cy="6846365"/>
          </a:xfrm>
          <a:prstGeom prst="rect">
            <a:avLst/>
          </a:prstGeom>
        </p:spPr>
      </p:pic>
    </p:spTree>
    <p:extLst>
      <p:ext uri="{BB962C8B-B14F-4D97-AF65-F5344CB8AC3E}">
        <p14:creationId xmlns:p14="http://schemas.microsoft.com/office/powerpoint/2010/main" val="3033089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76200"/>
            <a:ext cx="8229600" cy="707886"/>
          </a:xfrm>
          <a:prstGeom prst="rect">
            <a:avLst/>
          </a:prstGeom>
        </p:spPr>
        <p:txBody>
          <a:bodyPr wrap="square">
            <a:spAutoFit/>
          </a:bodyPr>
          <a:lstStyle/>
          <a:p>
            <a:pPr fontAlgn="base">
              <a:spcBef>
                <a:spcPct val="0"/>
              </a:spcBef>
              <a:spcAft>
                <a:spcPct val="0"/>
              </a:spcAft>
            </a:pPr>
            <a:r>
              <a:rPr lang="en-US" sz="4000" b="1" u="sng" dirty="0" smtClean="0">
                <a:solidFill>
                  <a:srgbClr val="FFFF00"/>
                </a:solidFill>
              </a:rPr>
              <a:t>What are we going to cover?</a:t>
            </a:r>
            <a:endParaRPr lang="en-US" sz="4000" dirty="0">
              <a:solidFill>
                <a:srgbClr val="FFFFCC"/>
              </a:solidFill>
            </a:endParaRPr>
          </a:p>
        </p:txBody>
      </p:sp>
      <p:sp>
        <p:nvSpPr>
          <p:cNvPr id="3" name="TextBox 2"/>
          <p:cNvSpPr txBox="1"/>
          <p:nvPr/>
        </p:nvSpPr>
        <p:spPr>
          <a:xfrm>
            <a:off x="532493" y="878145"/>
            <a:ext cx="4261103" cy="6494085"/>
          </a:xfrm>
          <a:prstGeom prst="rect">
            <a:avLst/>
          </a:prstGeom>
          <a:noFill/>
        </p:spPr>
        <p:txBody>
          <a:bodyPr wrap="none" rtlCol="0">
            <a:spAutoFit/>
          </a:bodyPr>
          <a:lstStyle/>
          <a:p>
            <a:pPr marL="457200" indent="-457200">
              <a:buFont typeface="Arial" panose="020B0604020202020204" pitchFamily="34" charset="0"/>
              <a:buChar char="•"/>
            </a:pPr>
            <a:r>
              <a:rPr lang="en-US" sz="3200" dirty="0" smtClean="0"/>
              <a:t>What are bed bugs</a:t>
            </a:r>
          </a:p>
          <a:p>
            <a:pPr marL="457200" indent="-457200">
              <a:buFont typeface="Arial" panose="020B0604020202020204" pitchFamily="34" charset="0"/>
              <a:buChar char="•"/>
            </a:pPr>
            <a:r>
              <a:rPr lang="en-US" sz="3200" dirty="0" smtClean="0"/>
              <a:t>History</a:t>
            </a:r>
          </a:p>
          <a:p>
            <a:pPr marL="457200" indent="-457200">
              <a:buFont typeface="Arial" panose="020B0604020202020204" pitchFamily="34" charset="0"/>
              <a:buChar char="•"/>
            </a:pPr>
            <a:r>
              <a:rPr lang="en-US" sz="3200" dirty="0" smtClean="0"/>
              <a:t>Resurgence</a:t>
            </a:r>
          </a:p>
          <a:p>
            <a:pPr marL="457200" indent="-457200">
              <a:buFont typeface="Arial" panose="020B0604020202020204" pitchFamily="34" charset="0"/>
              <a:buChar char="•"/>
            </a:pPr>
            <a:r>
              <a:rPr lang="en-US" sz="3200" dirty="0" smtClean="0"/>
              <a:t>Biology</a:t>
            </a:r>
          </a:p>
          <a:p>
            <a:pPr marL="457200" indent="-457200">
              <a:buFont typeface="Arial" panose="020B0604020202020204" pitchFamily="34" charset="0"/>
              <a:buChar char="•"/>
            </a:pPr>
            <a:r>
              <a:rPr lang="en-US" sz="3200" dirty="0" smtClean="0"/>
              <a:t>Signs</a:t>
            </a:r>
          </a:p>
          <a:p>
            <a:pPr marL="457200" indent="-457200">
              <a:buFont typeface="Arial" panose="020B0604020202020204" pitchFamily="34" charset="0"/>
              <a:buChar char="•"/>
            </a:pPr>
            <a:r>
              <a:rPr lang="en-US" sz="3200" dirty="0" smtClean="0"/>
              <a:t>Control</a:t>
            </a:r>
          </a:p>
          <a:p>
            <a:pPr marL="457200" indent="-457200">
              <a:buFont typeface="Arial" panose="020B0604020202020204" pitchFamily="34" charset="0"/>
              <a:buChar char="•"/>
            </a:pPr>
            <a:r>
              <a:rPr lang="en-US" sz="3200" dirty="0" smtClean="0"/>
              <a:t>Detection</a:t>
            </a:r>
          </a:p>
          <a:p>
            <a:pPr marL="457200" indent="-457200">
              <a:buFont typeface="Arial" panose="020B0604020202020204" pitchFamily="34" charset="0"/>
              <a:buChar char="•"/>
            </a:pPr>
            <a:r>
              <a:rPr lang="en-US" sz="3200" dirty="0" smtClean="0"/>
              <a:t>Disposal</a:t>
            </a:r>
          </a:p>
          <a:p>
            <a:pPr marL="457200" indent="-457200">
              <a:buFont typeface="Arial" panose="020B0604020202020204" pitchFamily="34" charset="0"/>
              <a:buChar char="•"/>
            </a:pPr>
            <a:r>
              <a:rPr lang="en-US" sz="3200" dirty="0" smtClean="0"/>
              <a:t>School</a:t>
            </a:r>
          </a:p>
          <a:p>
            <a:pPr marL="457200" indent="-457200">
              <a:buFont typeface="Arial" panose="020B0604020202020204" pitchFamily="34" charset="0"/>
              <a:buChar char="•"/>
            </a:pPr>
            <a:r>
              <a:rPr lang="en-US" sz="3200" dirty="0" smtClean="0"/>
              <a:t>Social </a:t>
            </a:r>
            <a:br>
              <a:rPr lang="en-US" sz="3200" dirty="0" smtClean="0"/>
            </a:br>
            <a:r>
              <a:rPr lang="en-US" sz="3200" dirty="0" smtClean="0"/>
              <a:t>impacts</a:t>
            </a:r>
          </a:p>
          <a:p>
            <a:pPr marL="457200" indent="-457200">
              <a:buFont typeface="Arial" panose="020B0604020202020204" pitchFamily="34" charset="0"/>
              <a:buChar char="•"/>
            </a:pPr>
            <a:r>
              <a:rPr lang="en-US" sz="3200" dirty="0" smtClean="0"/>
              <a:t>Chemical disasters</a:t>
            </a:r>
          </a:p>
          <a:p>
            <a:endParaRPr lang="en-US" sz="32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4400" y="2133600"/>
            <a:ext cx="5461000" cy="4095750"/>
          </a:xfrm>
          <a:prstGeom prst="rect">
            <a:avLst/>
          </a:prstGeom>
          <a:ln>
            <a:noFill/>
          </a:ln>
          <a:effectLst>
            <a:softEdge rad="112500"/>
          </a:effectLst>
        </p:spPr>
      </p:pic>
    </p:spTree>
    <p:extLst>
      <p:ext uri="{BB962C8B-B14F-4D97-AF65-F5344CB8AC3E}">
        <p14:creationId xmlns:p14="http://schemas.microsoft.com/office/powerpoint/2010/main" val="5707562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553.jpg"/>
          <p:cNvPicPr>
            <a:picLocks noChangeAspect="1"/>
          </p:cNvPicPr>
          <p:nvPr/>
        </p:nvPicPr>
        <p:blipFill>
          <a:blip r:embed="rId2" cstate="print"/>
          <a:srcRect/>
          <a:stretch>
            <a:fillRect/>
          </a:stretch>
        </p:blipFill>
        <p:spPr>
          <a:xfrm>
            <a:off x="0" y="0"/>
            <a:ext cx="9144000" cy="6836636"/>
          </a:xfrm>
          <a:prstGeom prst="rect">
            <a:avLst/>
          </a:prstGeom>
          <a:ln>
            <a:noFill/>
          </a:ln>
          <a:effectLst>
            <a:softEdge rad="112500"/>
          </a:effectLst>
        </p:spPr>
      </p:pic>
    </p:spTree>
    <p:extLst>
      <p:ext uri="{BB962C8B-B14F-4D97-AF65-F5344CB8AC3E}">
        <p14:creationId xmlns:p14="http://schemas.microsoft.com/office/powerpoint/2010/main" val="24929353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605_1.jpg"/>
          <p:cNvPicPr>
            <a:picLocks noChangeAspect="1"/>
          </p:cNvPicPr>
          <p:nvPr/>
        </p:nvPicPr>
        <p:blipFill>
          <a:blip r:embed="rId3" cstate="print"/>
          <a:srcRect/>
          <a:stretch>
            <a:fillRect/>
          </a:stretch>
        </p:blipFill>
        <p:spPr>
          <a:xfrm rot="16200000">
            <a:off x="1026202" y="-1205148"/>
            <a:ext cx="6858001" cy="9268294"/>
          </a:xfrm>
          <a:prstGeom prst="rect">
            <a:avLst/>
          </a:prstGeom>
        </p:spPr>
      </p:pic>
    </p:spTree>
    <p:extLst>
      <p:ext uri="{BB962C8B-B14F-4D97-AF65-F5344CB8AC3E}">
        <p14:creationId xmlns:p14="http://schemas.microsoft.com/office/powerpoint/2010/main" val="2929340703"/>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cstate="screen"/>
          <a:srcRect/>
          <a:stretch>
            <a:fillRect/>
          </a:stretch>
        </p:blipFill>
        <p:spPr bwMode="auto">
          <a:xfrm>
            <a:off x="6019800" y="304804"/>
            <a:ext cx="2857500" cy="2143125"/>
          </a:xfrm>
          <a:prstGeom prst="rect">
            <a:avLst/>
          </a:prstGeom>
          <a:ln>
            <a:noFill/>
          </a:ln>
          <a:effectLst>
            <a:softEdge rad="112500"/>
          </a:effectLst>
        </p:spPr>
      </p:pic>
      <p:pic>
        <p:nvPicPr>
          <p:cNvPr id="40963" name="Picture 4"/>
          <p:cNvPicPr>
            <a:picLocks noChangeAspect="1" noChangeArrowheads="1"/>
          </p:cNvPicPr>
          <p:nvPr/>
        </p:nvPicPr>
        <p:blipFill>
          <a:blip r:embed="rId4" cstate="screen"/>
          <a:srcRect/>
          <a:stretch>
            <a:fillRect/>
          </a:stretch>
        </p:blipFill>
        <p:spPr bwMode="auto">
          <a:xfrm>
            <a:off x="6019800" y="4191004"/>
            <a:ext cx="2857500" cy="2447925"/>
          </a:xfrm>
          <a:prstGeom prst="rect">
            <a:avLst/>
          </a:prstGeom>
          <a:ln>
            <a:noFill/>
          </a:ln>
          <a:effectLst>
            <a:softEdge rad="112500"/>
          </a:effectLst>
        </p:spPr>
      </p:pic>
      <p:pic>
        <p:nvPicPr>
          <p:cNvPr id="40964" name="Picture 5"/>
          <p:cNvPicPr>
            <a:picLocks noChangeAspect="1" noChangeArrowheads="1"/>
          </p:cNvPicPr>
          <p:nvPr/>
        </p:nvPicPr>
        <p:blipFill>
          <a:blip r:embed="rId5" cstate="screen"/>
          <a:srcRect/>
          <a:stretch>
            <a:fillRect/>
          </a:stretch>
        </p:blipFill>
        <p:spPr bwMode="auto">
          <a:xfrm>
            <a:off x="457200" y="3962400"/>
            <a:ext cx="4173538" cy="2628900"/>
          </a:xfrm>
          <a:prstGeom prst="rect">
            <a:avLst/>
          </a:prstGeom>
          <a:ln>
            <a:noFill/>
          </a:ln>
          <a:effectLst>
            <a:softEdge rad="112500"/>
          </a:effectLst>
        </p:spPr>
      </p:pic>
      <p:pic>
        <p:nvPicPr>
          <p:cNvPr id="40965" name="Picture 2"/>
          <p:cNvPicPr>
            <a:picLocks noChangeAspect="1" noChangeArrowheads="1"/>
          </p:cNvPicPr>
          <p:nvPr/>
        </p:nvPicPr>
        <p:blipFill>
          <a:blip r:embed="rId6" cstate="screen"/>
          <a:srcRect/>
          <a:stretch>
            <a:fillRect/>
          </a:stretch>
        </p:blipFill>
        <p:spPr bwMode="auto">
          <a:xfrm>
            <a:off x="3581400" y="2286000"/>
            <a:ext cx="1981200" cy="2209800"/>
          </a:xfrm>
          <a:prstGeom prst="rect">
            <a:avLst/>
          </a:prstGeom>
          <a:ln>
            <a:noFill/>
          </a:ln>
          <a:effectLst>
            <a:softEdge rad="112500"/>
          </a:effectLst>
        </p:spPr>
      </p:pic>
      <p:pic>
        <p:nvPicPr>
          <p:cNvPr id="40966" name="Picture 3"/>
          <p:cNvPicPr>
            <a:picLocks noChangeAspect="1" noChangeArrowheads="1"/>
          </p:cNvPicPr>
          <p:nvPr/>
        </p:nvPicPr>
        <p:blipFill>
          <a:blip r:embed="rId7" cstate="screen"/>
          <a:srcRect/>
          <a:stretch>
            <a:fillRect/>
          </a:stretch>
        </p:blipFill>
        <p:spPr bwMode="auto">
          <a:xfrm>
            <a:off x="5410200" y="2209804"/>
            <a:ext cx="2857500" cy="2143125"/>
          </a:xfrm>
          <a:prstGeom prst="rect">
            <a:avLst/>
          </a:prstGeom>
          <a:ln>
            <a:noFill/>
          </a:ln>
          <a:effectLst>
            <a:softEdge rad="112500"/>
          </a:effectLst>
        </p:spPr>
      </p:pic>
      <p:sp>
        <p:nvSpPr>
          <p:cNvPr id="40967" name="Rectangle 7"/>
          <p:cNvSpPr>
            <a:spLocks noChangeArrowheads="1"/>
          </p:cNvSpPr>
          <p:nvPr/>
        </p:nvSpPr>
        <p:spPr bwMode="auto">
          <a:xfrm>
            <a:off x="609600" y="228600"/>
            <a:ext cx="4572000" cy="3046988"/>
          </a:xfrm>
          <a:prstGeom prst="rect">
            <a:avLst/>
          </a:prstGeom>
          <a:noFill/>
          <a:ln w="9525">
            <a:noFill/>
            <a:miter lim="800000"/>
            <a:headEnd/>
            <a:tailEnd/>
          </a:ln>
        </p:spPr>
        <p:txBody>
          <a:bodyPr>
            <a:spAutoFit/>
          </a:bodyPr>
          <a:lstStyle/>
          <a:p>
            <a:pPr fontAlgn="base">
              <a:spcBef>
                <a:spcPct val="0"/>
              </a:spcBef>
              <a:spcAft>
                <a:spcPct val="0"/>
              </a:spcAft>
              <a:buFont typeface="Arial" pitchFamily="34" charset="0"/>
              <a:buChar char="•"/>
            </a:pPr>
            <a:r>
              <a:rPr lang="en-US" sz="3200" dirty="0">
                <a:solidFill>
                  <a:prstClr val="white"/>
                </a:solidFill>
              </a:rPr>
              <a:t>Combine inspection with vacuum cleaning </a:t>
            </a:r>
          </a:p>
          <a:p>
            <a:pPr fontAlgn="base">
              <a:spcBef>
                <a:spcPct val="0"/>
              </a:spcBef>
              <a:spcAft>
                <a:spcPct val="0"/>
              </a:spcAft>
              <a:buFont typeface="Arial" pitchFamily="34" charset="0"/>
              <a:buChar char="•"/>
            </a:pPr>
            <a:r>
              <a:rPr lang="en-US" sz="3200" dirty="0">
                <a:solidFill>
                  <a:prstClr val="white"/>
                </a:solidFill>
              </a:rPr>
              <a:t>Use a brush, flash-light, canister vacuum </a:t>
            </a:r>
            <a:br>
              <a:rPr lang="en-US" sz="3200" dirty="0">
                <a:solidFill>
                  <a:prstClr val="white"/>
                </a:solidFill>
              </a:rPr>
            </a:br>
            <a:r>
              <a:rPr lang="en-US" sz="3200" dirty="0">
                <a:solidFill>
                  <a:prstClr val="white"/>
                </a:solidFill>
              </a:rPr>
              <a:t>with a crevice </a:t>
            </a:r>
            <a:br>
              <a:rPr lang="en-US" sz="3200" dirty="0">
                <a:solidFill>
                  <a:prstClr val="white"/>
                </a:solidFill>
              </a:rPr>
            </a:br>
            <a:r>
              <a:rPr lang="en-US" sz="3200" dirty="0">
                <a:solidFill>
                  <a:prstClr val="white"/>
                </a:solidFill>
              </a:rPr>
              <a:t>attachment</a:t>
            </a:r>
          </a:p>
        </p:txBody>
      </p:sp>
      <p:pic>
        <p:nvPicPr>
          <p:cNvPr id="9" name="Picture 8" descr="IMG_0572.jpg"/>
          <p:cNvPicPr>
            <a:picLocks noChangeAspect="1"/>
          </p:cNvPicPr>
          <p:nvPr/>
        </p:nvPicPr>
        <p:blipFill>
          <a:blip r:embed="rId8" cstate="print"/>
          <a:srcRect/>
          <a:stretch>
            <a:fillRect/>
          </a:stretch>
        </p:blipFill>
        <p:spPr>
          <a:xfrm>
            <a:off x="381001" y="0"/>
            <a:ext cx="8610600" cy="6912990"/>
          </a:xfrm>
          <a:prstGeom prst="rect">
            <a:avLst/>
          </a:prstGeom>
          <a:ln>
            <a:noFill/>
          </a:ln>
          <a:effectLst>
            <a:softEdge rad="112500"/>
          </a:effectLst>
        </p:spPr>
      </p:pic>
      <p:pic>
        <p:nvPicPr>
          <p:cNvPr id="8" name="Picture 7" descr="IMG_0592.jpg"/>
          <p:cNvPicPr>
            <a:picLocks noChangeAspect="1"/>
          </p:cNvPicPr>
          <p:nvPr/>
        </p:nvPicPr>
        <p:blipFill>
          <a:blip r:embed="rId9" cstate="print"/>
          <a:srcRect/>
          <a:stretch>
            <a:fillRect/>
          </a:stretch>
        </p:blipFill>
        <p:spPr>
          <a:xfrm>
            <a:off x="304800" y="0"/>
            <a:ext cx="7184572" cy="6858000"/>
          </a:xfrm>
          <a:prstGeom prst="rect">
            <a:avLst/>
          </a:prstGeom>
          <a:ln>
            <a:noFill/>
          </a:ln>
          <a:effectLst>
            <a:softEdge rad="112500"/>
          </a:effectLst>
        </p:spPr>
      </p:pic>
      <p:pic>
        <p:nvPicPr>
          <p:cNvPr id="11" name="Picture 10" descr="IMG_0559.jpg"/>
          <p:cNvPicPr>
            <a:picLocks noChangeAspect="1"/>
          </p:cNvPicPr>
          <p:nvPr/>
        </p:nvPicPr>
        <p:blipFill>
          <a:blip r:embed="rId10" cstate="print"/>
          <a:srcRect/>
          <a:stretch>
            <a:fillRect/>
          </a:stretch>
        </p:blipFill>
        <p:spPr>
          <a:xfrm>
            <a:off x="0" y="3"/>
            <a:ext cx="9144000" cy="6858001"/>
          </a:xfrm>
          <a:prstGeom prst="rect">
            <a:avLst/>
          </a:prstGeom>
        </p:spPr>
      </p:pic>
    </p:spTree>
    <p:extLst>
      <p:ext uri="{BB962C8B-B14F-4D97-AF65-F5344CB8AC3E}">
        <p14:creationId xmlns:p14="http://schemas.microsoft.com/office/powerpoint/2010/main" val="3158191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0.05"/>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 calcmode="lin" valueType="num">
                                      <p:cBhvr>
                                        <p:cTn id="9" dur="500" fill="hold"/>
                                        <p:tgtEl>
                                          <p:spTgt spid="8"/>
                                        </p:tgtEl>
                                        <p:attrNameLst>
                                          <p:attrName>ppt_x</p:attrName>
                                        </p:attrNameLst>
                                      </p:cBhvr>
                                      <p:tavLst>
                                        <p:tav tm="0">
                                          <p:val>
                                            <p:strVal val="#ppt_x-.2"/>
                                          </p:val>
                                        </p:tav>
                                        <p:tav tm="100000">
                                          <p:val>
                                            <p:strVal val="#ppt_x"/>
                                          </p:val>
                                        </p:tav>
                                      </p:tavLst>
                                    </p:anim>
                                    <p:anim calcmode="lin" valueType="num">
                                      <p:cBhvr>
                                        <p:cTn id="10" dur="500" fill="hold"/>
                                        <p:tgtEl>
                                          <p:spTgt spid="8"/>
                                        </p:tgtEl>
                                        <p:attrNameLst>
                                          <p:attrName>ppt_y</p:attrName>
                                        </p:attrNameLst>
                                      </p:cBhvr>
                                      <p:tavLst>
                                        <p:tav tm="0">
                                          <p:val>
                                            <p:strVal val="#ppt_y"/>
                                          </p:val>
                                        </p:tav>
                                        <p:tav tm="100000">
                                          <p:val>
                                            <p:strVal val="#ppt_y"/>
                                          </p:val>
                                        </p:tav>
                                      </p:tavLst>
                                    </p:anim>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amond(in)">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81000" y="1828800"/>
            <a:ext cx="8229600" cy="4419600"/>
          </a:xfrm>
        </p:spPr>
        <p:txBody>
          <a:bodyPr/>
          <a:lstStyle/>
          <a:p>
            <a:pPr eaLnBrk="1" hangingPunct="1">
              <a:buFontTx/>
              <a:buChar char="•"/>
            </a:pPr>
            <a:r>
              <a:rPr lang="en-US" sz="3200" dirty="0" smtClean="0"/>
              <a:t>Immigration from third world countries    </a:t>
            </a:r>
          </a:p>
          <a:p>
            <a:pPr eaLnBrk="1" hangingPunct="1">
              <a:buFontTx/>
              <a:buChar char="•"/>
            </a:pPr>
            <a:r>
              <a:rPr lang="en-US" sz="3200" dirty="0" smtClean="0"/>
              <a:t>Transient homeless during economic downturn</a:t>
            </a:r>
          </a:p>
          <a:p>
            <a:pPr eaLnBrk="1" hangingPunct="1">
              <a:buFontTx/>
              <a:buChar char="•"/>
            </a:pPr>
            <a:r>
              <a:rPr lang="en-US" sz="3200" dirty="0" smtClean="0"/>
              <a:t>Home transitions increased</a:t>
            </a:r>
          </a:p>
          <a:p>
            <a:pPr eaLnBrk="1" hangingPunct="1">
              <a:buFontTx/>
              <a:buChar char="•"/>
            </a:pPr>
            <a:r>
              <a:rPr lang="en-US" sz="3200" dirty="0" smtClean="0"/>
              <a:t>Loss </a:t>
            </a:r>
            <a:r>
              <a:rPr lang="en-US" sz="3200" dirty="0"/>
              <a:t>of DDT? – </a:t>
            </a:r>
            <a:r>
              <a:rPr lang="en-US" sz="3200" dirty="0" smtClean="0"/>
              <a:t>Not likely!</a:t>
            </a:r>
            <a:endParaRPr lang="en-US" sz="3200" dirty="0"/>
          </a:p>
          <a:p>
            <a:pPr eaLnBrk="1" hangingPunct="1">
              <a:buFontTx/>
              <a:buChar char="•"/>
            </a:pPr>
            <a:endParaRPr lang="en-US" sz="3200" dirty="0" smtClean="0"/>
          </a:p>
          <a:p>
            <a:pPr eaLnBrk="1" hangingPunct="1">
              <a:buFontTx/>
              <a:buChar char="•"/>
            </a:pPr>
            <a:endParaRPr lang="en-US" sz="3200" dirty="0" smtClean="0"/>
          </a:p>
          <a:p>
            <a:pPr eaLnBrk="1" hangingPunct="1">
              <a:buFontTx/>
              <a:buChar char="•"/>
            </a:pPr>
            <a:endParaRPr lang="en-US" sz="3200" dirty="0" smtClean="0"/>
          </a:p>
          <a:p>
            <a:pPr eaLnBrk="1" hangingPunct="1"/>
            <a:endParaRPr lang="en-US" sz="3200" dirty="0" smtClean="0"/>
          </a:p>
          <a:p>
            <a:pPr eaLnBrk="1" hangingPunct="1"/>
            <a:endParaRPr lang="en-US" sz="3200" dirty="0" smtClean="0"/>
          </a:p>
          <a:p>
            <a:pPr eaLnBrk="1" hangingPunct="1"/>
            <a:endParaRPr lang="en-US" sz="3200" dirty="0" smtClean="0"/>
          </a:p>
        </p:txBody>
      </p:sp>
      <p:sp>
        <p:nvSpPr>
          <p:cNvPr id="4" name="Text Placeholder 2"/>
          <p:cNvSpPr txBox="1">
            <a:spLocks/>
          </p:cNvSpPr>
          <p:nvPr/>
        </p:nvSpPr>
        <p:spPr>
          <a:xfrm>
            <a:off x="381000" y="152400"/>
            <a:ext cx="8229600" cy="914400"/>
          </a:xfrm>
          <a:prstGeom prst="rect">
            <a:avLst/>
          </a:prstGeom>
        </p:spPr>
        <p:txBody>
          <a:bodyPr rIns="9144"/>
          <a:lstStyle/>
          <a:p>
            <a:pPr fontAlgn="auto">
              <a:spcBef>
                <a:spcPct val="20000"/>
              </a:spcBef>
              <a:spcAft>
                <a:spcPts val="0"/>
              </a:spcAft>
              <a:defRPr/>
            </a:pPr>
            <a:r>
              <a:rPr lang="en-US" sz="3200" b="1" kern="0" dirty="0">
                <a:latin typeface="+mn-lt"/>
              </a:rPr>
              <a:t>Why have bed bug infestations re-emerged in the developed world</a:t>
            </a:r>
            <a:r>
              <a:rPr lang="en-US" sz="3200" b="1" kern="0" dirty="0" smtClean="0">
                <a:latin typeface="+mn-lt"/>
              </a:rPr>
              <a:t>?</a:t>
            </a:r>
          </a:p>
          <a:p>
            <a:pPr fontAlgn="auto">
              <a:spcBef>
                <a:spcPct val="20000"/>
              </a:spcBef>
              <a:spcAft>
                <a:spcPts val="0"/>
              </a:spcAft>
              <a:defRPr/>
            </a:pPr>
            <a:r>
              <a:rPr lang="en-US" sz="3200" b="1" kern="0" dirty="0" smtClean="0"/>
              <a:t>To a lesser extent:</a:t>
            </a:r>
            <a:endParaRPr lang="en-US" sz="3200" b="1" kern="0" dirty="0">
              <a:latin typeface="+mn-lt"/>
            </a:endParaRPr>
          </a:p>
        </p:txBody>
      </p:sp>
      <p:pic>
        <p:nvPicPr>
          <p:cNvPr id="227330" name="Picture 2" descr="http://t1.gstatic.com/images?q=tbn:ANd9GcRXuywDBV_RynAvX3N-6lASezi2k75A5UeAJU6IePDV2nDhcGAzyA"/>
          <p:cNvPicPr>
            <a:picLocks noChangeAspect="1" noChangeArrowheads="1"/>
          </p:cNvPicPr>
          <p:nvPr/>
        </p:nvPicPr>
        <p:blipFill>
          <a:blip r:embed="rId2" cstate="print"/>
          <a:srcRect t="10997"/>
          <a:stretch>
            <a:fillRect/>
          </a:stretch>
        </p:blipFill>
        <p:spPr bwMode="auto">
          <a:xfrm>
            <a:off x="1981200" y="4646977"/>
            <a:ext cx="2781298" cy="1854199"/>
          </a:xfrm>
          <a:prstGeom prst="rect">
            <a:avLst/>
          </a:prstGeom>
          <a:ln>
            <a:noFill/>
          </a:ln>
          <a:effectLst>
            <a:softEdge rad="112500"/>
          </a:effec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5589" r="11996"/>
          <a:stretch/>
        </p:blipFill>
        <p:spPr>
          <a:xfrm>
            <a:off x="5943600" y="3276600"/>
            <a:ext cx="2935014" cy="3356485"/>
          </a:xfrm>
          <a:prstGeom prst="rect">
            <a:avLst/>
          </a:prstGeom>
          <a:ln>
            <a:noFill/>
          </a:ln>
          <a:effectLst>
            <a:softEdge rad="112500"/>
          </a:effectLst>
        </p:spPr>
      </p:pic>
    </p:spTree>
    <p:extLst>
      <p:ext uri="{BB962C8B-B14F-4D97-AF65-F5344CB8AC3E}">
        <p14:creationId xmlns:p14="http://schemas.microsoft.com/office/powerpoint/2010/main" val="1797600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strVal val="#ppt_w*2.5"/>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0.01"/>
                                          </p:val>
                                        </p:tav>
                                        <p:tav tm="100000">
                                          <p:val>
                                            <p:strVal val="#ppt_h"/>
                                          </p:val>
                                        </p:tav>
                                      </p:tavLst>
                                    </p:anim>
                                    <p:anim calcmode="lin" valueType="num">
                                      <p:cBhvr>
                                        <p:cTn id="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0" dur="500" fill="hold"/>
                                        <p:tgtEl>
                                          <p:spTgt spid="3">
                                            <p:txEl>
                                              <p:pRg st="0" end="0"/>
                                            </p:txEl>
                                          </p:spTgt>
                                        </p:tgtEl>
                                        <p:attrNameLst>
                                          <p:attrName>ppt_y</p:attrName>
                                        </p:attrNameLst>
                                      </p:cBhvr>
                                      <p:tavLst>
                                        <p:tav tm="0">
                                          <p:val>
                                            <p:strVal val="#ppt_h+1"/>
                                          </p:val>
                                        </p:tav>
                                        <p:tav tm="100000">
                                          <p:val>
                                            <p:strVal val="#ppt_y"/>
                                          </p:val>
                                        </p:tav>
                                      </p:tavLst>
                                    </p:anim>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500" fill="hold"/>
                                        <p:tgtEl>
                                          <p:spTgt spid="3">
                                            <p:txEl>
                                              <p:pRg st="1" end="1"/>
                                            </p:txEl>
                                          </p:spTgt>
                                        </p:tgtEl>
                                        <p:attrNameLst>
                                          <p:attrName>ppt_w</p:attrName>
                                        </p:attrNameLst>
                                      </p:cBhvr>
                                      <p:tavLst>
                                        <p:tav tm="0">
                                          <p:val>
                                            <p:strVal val="#ppt_w*2.5"/>
                                          </p:val>
                                        </p:tav>
                                        <p:tav tm="100000">
                                          <p:val>
                                            <p:strVal val="#ppt_w"/>
                                          </p:val>
                                        </p:tav>
                                      </p:tavLst>
                                    </p:anim>
                                    <p:anim calcmode="lin" valueType="num">
                                      <p:cBhvr>
                                        <p:cTn id="17" dur="500" fill="hold"/>
                                        <p:tgtEl>
                                          <p:spTgt spid="3">
                                            <p:txEl>
                                              <p:pRg st="1" end="1"/>
                                            </p:txEl>
                                          </p:spTgt>
                                        </p:tgtEl>
                                        <p:attrNameLst>
                                          <p:attrName>ppt_h</p:attrName>
                                        </p:attrNameLst>
                                      </p:cBhvr>
                                      <p:tavLst>
                                        <p:tav tm="0">
                                          <p:val>
                                            <p:strVal val="#ppt_h*0.01"/>
                                          </p:val>
                                        </p:tav>
                                        <p:tav tm="100000">
                                          <p:val>
                                            <p:strVal val="#ppt_h"/>
                                          </p:val>
                                        </p:tav>
                                      </p:tavLst>
                                    </p:anim>
                                    <p:anim calcmode="lin" valueType="num">
                                      <p:cBhvr>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1" end="1"/>
                                            </p:txEl>
                                          </p:spTgt>
                                        </p:tgtEl>
                                        <p:attrNameLst>
                                          <p:attrName>ppt_y</p:attrName>
                                        </p:attrNameLst>
                                      </p:cBhvr>
                                      <p:tavLst>
                                        <p:tav tm="0">
                                          <p:val>
                                            <p:strVal val="#ppt_h+1"/>
                                          </p:val>
                                        </p:tav>
                                        <p:tav tm="100000">
                                          <p:val>
                                            <p:strVal val="#ppt_y"/>
                                          </p:val>
                                        </p:tav>
                                      </p:tavLst>
                                    </p:anim>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8" presetClass="entr" presetSubtype="0" accel="10000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strVal val="#ppt_w*2.5"/>
                                          </p:val>
                                        </p:tav>
                                        <p:tav tm="100000">
                                          <p:val>
                                            <p:strVal val="#ppt_w"/>
                                          </p:val>
                                        </p:tav>
                                      </p:tavLst>
                                    </p:anim>
                                    <p:anim calcmode="lin" valueType="num">
                                      <p:cBhvr>
                                        <p:cTn id="26" dur="500" fill="hold"/>
                                        <p:tgtEl>
                                          <p:spTgt spid="3">
                                            <p:txEl>
                                              <p:pRg st="2" end="2"/>
                                            </p:txEl>
                                          </p:spTgt>
                                        </p:tgtEl>
                                        <p:attrNameLst>
                                          <p:attrName>ppt_h</p:attrName>
                                        </p:attrNameLst>
                                      </p:cBhvr>
                                      <p:tavLst>
                                        <p:tav tm="0">
                                          <p:val>
                                            <p:strVal val="#ppt_h*0.01"/>
                                          </p:val>
                                        </p:tav>
                                        <p:tav tm="100000">
                                          <p:val>
                                            <p:strVal val="#ppt_h"/>
                                          </p:val>
                                        </p:tav>
                                      </p:tavLst>
                                    </p:anim>
                                    <p:anim calcmode="lin" valueType="num">
                                      <p:cBhvr>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3">
                                            <p:txEl>
                                              <p:pRg st="2" end="2"/>
                                            </p:txEl>
                                          </p:spTgt>
                                        </p:tgtEl>
                                        <p:attrNameLst>
                                          <p:attrName>ppt_y</p:attrName>
                                        </p:attrNameLst>
                                      </p:cBhvr>
                                      <p:tavLst>
                                        <p:tav tm="0">
                                          <p:val>
                                            <p:strVal val="#ppt_h+1"/>
                                          </p:val>
                                        </p:tav>
                                        <p:tav tm="100000">
                                          <p:val>
                                            <p:strVal val="#ppt_y"/>
                                          </p:val>
                                        </p:tav>
                                      </p:tavLst>
                                    </p:anim>
                                    <p:animEffect transition="in" filter="fade">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8" presetClass="entr" presetSubtype="0" accel="10000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p:cTn id="34" dur="500" fill="hold"/>
                                        <p:tgtEl>
                                          <p:spTgt spid="3">
                                            <p:txEl>
                                              <p:pRg st="3" end="3"/>
                                            </p:txEl>
                                          </p:spTgt>
                                        </p:tgtEl>
                                        <p:attrNameLst>
                                          <p:attrName>ppt_w</p:attrName>
                                        </p:attrNameLst>
                                      </p:cBhvr>
                                      <p:tavLst>
                                        <p:tav tm="0">
                                          <p:val>
                                            <p:strVal val="#ppt_w*2.5"/>
                                          </p:val>
                                        </p:tav>
                                        <p:tav tm="100000">
                                          <p:val>
                                            <p:strVal val="#ppt_w"/>
                                          </p:val>
                                        </p:tav>
                                      </p:tavLst>
                                    </p:anim>
                                    <p:anim calcmode="lin" valueType="num">
                                      <p:cBhvr>
                                        <p:cTn id="35" dur="500" fill="hold"/>
                                        <p:tgtEl>
                                          <p:spTgt spid="3">
                                            <p:txEl>
                                              <p:pRg st="3" end="3"/>
                                            </p:txEl>
                                          </p:spTgt>
                                        </p:tgtEl>
                                        <p:attrNameLst>
                                          <p:attrName>ppt_h</p:attrName>
                                        </p:attrNameLst>
                                      </p:cBhvr>
                                      <p:tavLst>
                                        <p:tav tm="0">
                                          <p:val>
                                            <p:strVal val="#ppt_h*0.01"/>
                                          </p:val>
                                        </p:tav>
                                        <p:tav tm="100000">
                                          <p:val>
                                            <p:strVal val="#ppt_h"/>
                                          </p:val>
                                        </p:tav>
                                      </p:tavLst>
                                    </p:anim>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h+1"/>
                                          </p:val>
                                        </p:tav>
                                        <p:tav tm="100000">
                                          <p:val>
                                            <p:strVal val="#ppt_y"/>
                                          </p:val>
                                        </p:tav>
                                      </p:tavLst>
                                    </p:anim>
                                    <p:animEffect transition="in" filter="fade">
                                      <p:cBhvr>
                                        <p:cTn id="3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14400" y="1981200"/>
            <a:ext cx="7543800" cy="4678204"/>
          </a:xfrm>
          <a:prstGeom prst="rect">
            <a:avLst/>
          </a:prstGeom>
          <a:noFill/>
        </p:spPr>
        <p:txBody>
          <a:bodyPr wrap="square" rtlCol="0">
            <a:spAutoFit/>
          </a:bodyPr>
          <a:lstStyle/>
          <a:p>
            <a:pPr marL="514350" indent="-514350">
              <a:buFont typeface="+mj-lt"/>
              <a:buAutoNum type="arabicPeriod"/>
            </a:pPr>
            <a:r>
              <a:rPr lang="en-US" sz="3200" dirty="0" smtClean="0"/>
              <a:t>Changes in pest management strategies  </a:t>
            </a:r>
          </a:p>
          <a:p>
            <a:endParaRPr lang="en-US" sz="1000" dirty="0"/>
          </a:p>
          <a:p>
            <a:pPr marL="909638" lvl="1" indent="-444500">
              <a:buFont typeface="Wingdings" charset="2"/>
              <a:buChar char="Ø"/>
            </a:pPr>
            <a:r>
              <a:rPr lang="en-US" sz="3200" dirty="0" smtClean="0"/>
              <a:t>Reduction in pesticide use indoors</a:t>
            </a:r>
          </a:p>
          <a:p>
            <a:pPr marL="465138" lvl="1"/>
            <a:endParaRPr lang="en-US" sz="3200" dirty="0" smtClean="0"/>
          </a:p>
          <a:p>
            <a:pPr marL="914400" lvl="1" indent="-457200">
              <a:buFont typeface="Wingdings" charset="2"/>
              <a:buChar char="Ø"/>
            </a:pPr>
            <a:r>
              <a:rPr lang="en-US" sz="3200" dirty="0" smtClean="0"/>
              <a:t>Introduction and use of pest specific baits instead of liquid pesticides</a:t>
            </a:r>
          </a:p>
          <a:p>
            <a:pPr lvl="1"/>
            <a:endParaRPr lang="en-US" sz="3200" dirty="0" smtClean="0"/>
          </a:p>
          <a:p>
            <a:pPr marL="0" lvl="1"/>
            <a:r>
              <a:rPr lang="en-US" sz="3200" dirty="0" smtClean="0"/>
              <a:t>Bed bugs don’t eat baits!</a:t>
            </a:r>
          </a:p>
        </p:txBody>
      </p:sp>
      <p:sp>
        <p:nvSpPr>
          <p:cNvPr id="9" name="Rectangle 2"/>
          <p:cNvSpPr txBox="1">
            <a:spLocks noChangeArrowheads="1"/>
          </p:cNvSpPr>
          <p:nvPr/>
        </p:nvSpPr>
        <p:spPr>
          <a:xfrm>
            <a:off x="228600" y="228600"/>
            <a:ext cx="8763000" cy="685800"/>
          </a:xfrm>
          <a:prstGeom prst="rect">
            <a:avLst/>
          </a:prstGeom>
        </p:spPr>
        <p:txBody>
          <a:bodyPr>
            <a:no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algn="ctr"/>
            <a:r>
              <a:rPr lang="en-US" sz="4000" b="1" kern="0" cap="none" dirty="0" smtClean="0">
                <a:solidFill>
                  <a:schemeClr val="tx1"/>
                </a:solidFill>
              </a:rPr>
              <a:t>Why Bed Bugs Have Returned</a:t>
            </a:r>
          </a:p>
          <a:p>
            <a:r>
              <a:rPr lang="en-US" sz="4000" b="1" kern="0" cap="none" dirty="0" smtClean="0">
                <a:solidFill>
                  <a:schemeClr val="tx1"/>
                </a:solidFill>
              </a:rPr>
              <a:t>More significantly:</a:t>
            </a:r>
            <a:endParaRPr lang="en-US" sz="4000" b="1" kern="0" cap="none" dirty="0">
              <a:solidFill>
                <a:schemeClr val="tx1"/>
              </a:solidFill>
            </a:endParaRPr>
          </a:p>
        </p:txBody>
      </p:sp>
    </p:spTree>
    <p:extLst>
      <p:ext uri="{BB962C8B-B14F-4D97-AF65-F5344CB8AC3E}">
        <p14:creationId xmlns:p14="http://schemas.microsoft.com/office/powerpoint/2010/main" val="3392125790"/>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283030" y="5029199"/>
            <a:ext cx="2860970" cy="1799167"/>
          </a:xfrm>
          <a:prstGeom prst="rect">
            <a:avLst/>
          </a:prstGeom>
        </p:spPr>
      </p:pic>
      <p:sp>
        <p:nvSpPr>
          <p:cNvPr id="8" name="TextBox 7"/>
          <p:cNvSpPr txBox="1"/>
          <p:nvPr/>
        </p:nvSpPr>
        <p:spPr>
          <a:xfrm>
            <a:off x="228600" y="1066800"/>
            <a:ext cx="8686800" cy="3693318"/>
          </a:xfrm>
          <a:prstGeom prst="rect">
            <a:avLst/>
          </a:prstGeom>
          <a:noFill/>
        </p:spPr>
        <p:txBody>
          <a:bodyPr wrap="square" rtlCol="0">
            <a:spAutoFit/>
          </a:bodyPr>
          <a:lstStyle/>
          <a:p>
            <a:pPr marL="514350" lvl="1" indent="-514350">
              <a:buFont typeface="+mj-lt"/>
              <a:buAutoNum type="arabicPeriod" startAt="2"/>
            </a:pPr>
            <a:r>
              <a:rPr lang="en-US" sz="3200" dirty="0"/>
              <a:t>Increase in global </a:t>
            </a:r>
            <a:r>
              <a:rPr lang="en-US" sz="3200" dirty="0" smtClean="0"/>
              <a:t>and domestic travel</a:t>
            </a:r>
          </a:p>
          <a:p>
            <a:pPr marL="0" lvl="1"/>
            <a:endParaRPr lang="en-US" sz="1000" dirty="0" smtClean="0"/>
          </a:p>
          <a:p>
            <a:pPr marL="914400" lvl="1" indent="-457200">
              <a:buFont typeface="Wingdings" charset="2"/>
              <a:buChar char="Ø"/>
            </a:pPr>
            <a:r>
              <a:rPr lang="en-US" sz="3200" dirty="0" smtClean="0"/>
              <a:t>Introduction of bed bugs into U.S. by foreign travelers, and re-infestation by native bugs previously restricted</a:t>
            </a:r>
          </a:p>
          <a:p>
            <a:pPr marL="914400" lvl="1" indent="-457200">
              <a:buFont typeface="Wingdings" charset="2"/>
              <a:buChar char="Ø"/>
            </a:pPr>
            <a:r>
              <a:rPr lang="en-US" sz="3200" dirty="0" smtClean="0"/>
              <a:t>Mobile society that can carry bed bugs to all corners of the U.S.</a:t>
            </a:r>
          </a:p>
          <a:p>
            <a:pPr marL="914400" lvl="1" indent="-457200">
              <a:buFont typeface="Wingdings" charset="2"/>
              <a:buChar char="Ø"/>
            </a:pPr>
            <a:endParaRPr lang="en-US" sz="3200" dirty="0"/>
          </a:p>
        </p:txBody>
      </p:sp>
      <p:sp>
        <p:nvSpPr>
          <p:cNvPr id="9" name="Rectangle 2"/>
          <p:cNvSpPr txBox="1">
            <a:spLocks noChangeArrowheads="1"/>
          </p:cNvSpPr>
          <p:nvPr/>
        </p:nvSpPr>
        <p:spPr>
          <a:xfrm>
            <a:off x="228600" y="228600"/>
            <a:ext cx="8763000" cy="685800"/>
          </a:xfrm>
          <a:prstGeom prst="rect">
            <a:avLst/>
          </a:prstGeom>
        </p:spPr>
        <p:txBody>
          <a:bodyPr>
            <a:no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algn="ctr"/>
            <a:r>
              <a:rPr lang="en-US" sz="4000" b="1" kern="0" cap="none" dirty="0" smtClean="0">
                <a:solidFill>
                  <a:schemeClr val="tx1"/>
                </a:solidFill>
              </a:rPr>
              <a:t>Why Bed Bugs Have Returned</a:t>
            </a:r>
            <a:endParaRPr lang="en-US" sz="4000" b="1" kern="0" cap="none" dirty="0">
              <a:solidFill>
                <a:schemeClr val="tx1"/>
              </a:solidFill>
            </a:endParaRPr>
          </a:p>
        </p:txBody>
      </p:sp>
      <p:pic>
        <p:nvPicPr>
          <p:cNvPr id="3" name="Picture 2"/>
          <p:cNvPicPr>
            <a:picLocks noChangeAspect="1"/>
          </p:cNvPicPr>
          <p:nvPr/>
        </p:nvPicPr>
        <p:blipFill>
          <a:blip r:embed="rId4"/>
          <a:stretch>
            <a:fillRect/>
          </a:stretch>
        </p:blipFill>
        <p:spPr>
          <a:xfrm>
            <a:off x="152400" y="4267200"/>
            <a:ext cx="6303433" cy="3052114"/>
          </a:xfrm>
          <a:prstGeom prst="rect">
            <a:avLst/>
          </a:prstGeom>
        </p:spPr>
      </p:pic>
    </p:spTree>
    <p:extLst>
      <p:ext uri="{BB962C8B-B14F-4D97-AF65-F5344CB8AC3E}">
        <p14:creationId xmlns:p14="http://schemas.microsoft.com/office/powerpoint/2010/main" val="3646079346"/>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8600" y="1066800"/>
            <a:ext cx="8686800" cy="3200876"/>
          </a:xfrm>
          <a:prstGeom prst="rect">
            <a:avLst/>
          </a:prstGeom>
          <a:noFill/>
        </p:spPr>
        <p:txBody>
          <a:bodyPr wrap="square" rtlCol="0">
            <a:spAutoFit/>
          </a:bodyPr>
          <a:lstStyle/>
          <a:p>
            <a:pPr marL="514350" lvl="1" indent="-514350">
              <a:buFont typeface="+mj-lt"/>
              <a:buAutoNum type="arabicPeriod" startAt="3"/>
            </a:pPr>
            <a:r>
              <a:rPr lang="en-US" sz="3200" dirty="0"/>
              <a:t>Bed bugs </a:t>
            </a:r>
            <a:r>
              <a:rPr lang="en-US" sz="3200" dirty="0" smtClean="0"/>
              <a:t>show </a:t>
            </a:r>
            <a:r>
              <a:rPr lang="en-US" sz="3200" dirty="0"/>
              <a:t>increased resistance to </a:t>
            </a:r>
            <a:r>
              <a:rPr lang="en-US" sz="3200" dirty="0" smtClean="0"/>
              <a:t>insecticides </a:t>
            </a:r>
            <a:r>
              <a:rPr lang="en-US" sz="3200" dirty="0"/>
              <a:t>that are widely </a:t>
            </a:r>
            <a:r>
              <a:rPr lang="en-US" sz="3200" dirty="0" smtClean="0"/>
              <a:t>used</a:t>
            </a:r>
          </a:p>
          <a:p>
            <a:pPr marL="0" lvl="1"/>
            <a:endParaRPr lang="en-US" sz="1000" dirty="0" smtClean="0"/>
          </a:p>
          <a:p>
            <a:pPr marL="1376363" lvl="1" indent="-466725">
              <a:buFont typeface="Wingdings" charset="2"/>
              <a:buChar char="Ø"/>
            </a:pPr>
            <a:r>
              <a:rPr lang="en-US" altLang="en-US" sz="3200" dirty="0"/>
              <a:t>Metabolic </a:t>
            </a:r>
            <a:r>
              <a:rPr lang="en-US" altLang="en-US" sz="3200" dirty="0" smtClean="0"/>
              <a:t>enzymes </a:t>
            </a:r>
          </a:p>
          <a:p>
            <a:pPr marL="1376363" lvl="1" indent="-466725">
              <a:buFont typeface="Wingdings" charset="2"/>
              <a:buChar char="Ø"/>
            </a:pPr>
            <a:r>
              <a:rPr lang="en-US" altLang="en-US" sz="3200" dirty="0" err="1" smtClean="0"/>
              <a:t>Kdr</a:t>
            </a:r>
            <a:r>
              <a:rPr lang="en-US" altLang="en-US" sz="3200" dirty="0" smtClean="0"/>
              <a:t> mutations</a:t>
            </a:r>
            <a:endParaRPr lang="en-US" altLang="en-US" sz="3200" dirty="0"/>
          </a:p>
          <a:p>
            <a:pPr marL="1376363" lvl="1" indent="-466725">
              <a:buFont typeface="Wingdings" charset="2"/>
              <a:buChar char="Ø"/>
            </a:pPr>
            <a:r>
              <a:rPr lang="en-US" altLang="en-US" sz="3200" dirty="0" err="1" smtClean="0"/>
              <a:t>Cuticular</a:t>
            </a:r>
            <a:r>
              <a:rPr lang="en-US" altLang="en-US" sz="3200" dirty="0" smtClean="0"/>
              <a:t> proteins</a:t>
            </a:r>
          </a:p>
          <a:p>
            <a:pPr marL="1376363" lvl="1" indent="-466725">
              <a:buFont typeface="Wingdings" charset="2"/>
              <a:buChar char="Ø"/>
            </a:pPr>
            <a:r>
              <a:rPr lang="en-US" altLang="en-US" sz="3200" dirty="0" err="1" smtClean="0"/>
              <a:t>Abc</a:t>
            </a:r>
            <a:r>
              <a:rPr lang="en-US" altLang="en-US" sz="3200" dirty="0" smtClean="0"/>
              <a:t> transporters</a:t>
            </a:r>
            <a:endParaRPr lang="en-US" altLang="en-US" sz="3200" dirty="0"/>
          </a:p>
        </p:txBody>
      </p:sp>
      <p:sp>
        <p:nvSpPr>
          <p:cNvPr id="9" name="Rectangle 2"/>
          <p:cNvSpPr txBox="1">
            <a:spLocks noChangeArrowheads="1"/>
          </p:cNvSpPr>
          <p:nvPr/>
        </p:nvSpPr>
        <p:spPr>
          <a:xfrm>
            <a:off x="228600" y="228600"/>
            <a:ext cx="8763000" cy="685800"/>
          </a:xfrm>
          <a:prstGeom prst="rect">
            <a:avLst/>
          </a:prstGeom>
        </p:spPr>
        <p:txBody>
          <a:bodyPr>
            <a:no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algn="ctr"/>
            <a:r>
              <a:rPr lang="en-US" sz="4000" b="1" kern="0" cap="none" dirty="0" smtClean="0">
                <a:solidFill>
                  <a:schemeClr val="tx1"/>
                </a:solidFill>
              </a:rPr>
              <a:t>Why Bed Bugs Have Returned</a:t>
            </a:r>
            <a:endParaRPr lang="en-US" sz="4000" b="1" kern="0" cap="none" dirty="0">
              <a:solidFill>
                <a:schemeClr val="tx1"/>
              </a:solidFill>
            </a:endParaRPr>
          </a:p>
        </p:txBody>
      </p:sp>
      <p:pic>
        <p:nvPicPr>
          <p:cNvPr id="5" name="Picture 4" descr="Screen Shot 2014-10-22 at 11.43.34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4572000"/>
            <a:ext cx="4051837" cy="2260600"/>
          </a:xfrm>
          <a:prstGeom prst="rect">
            <a:avLst/>
          </a:prstGeom>
          <a:effectLst>
            <a:softEdge rad="88900"/>
          </a:effectLst>
        </p:spPr>
      </p:pic>
      <p:pic>
        <p:nvPicPr>
          <p:cNvPr id="3" name="Picture 2"/>
          <p:cNvPicPr>
            <a:picLocks noChangeAspect="1"/>
          </p:cNvPicPr>
          <p:nvPr/>
        </p:nvPicPr>
        <p:blipFill>
          <a:blip r:embed="rId4"/>
          <a:stretch>
            <a:fillRect/>
          </a:stretch>
        </p:blipFill>
        <p:spPr>
          <a:xfrm>
            <a:off x="4321843" y="4419600"/>
            <a:ext cx="4813690" cy="2235200"/>
          </a:xfrm>
          <a:prstGeom prst="rect">
            <a:avLst/>
          </a:prstGeom>
        </p:spPr>
      </p:pic>
      <p:pic>
        <p:nvPicPr>
          <p:cNvPr id="6" name="Picture 5"/>
          <p:cNvPicPr>
            <a:picLocks noChangeAspect="1"/>
          </p:cNvPicPr>
          <p:nvPr/>
        </p:nvPicPr>
        <p:blipFill>
          <a:blip r:embed="rId5"/>
          <a:stretch>
            <a:fillRect/>
          </a:stretch>
        </p:blipFill>
        <p:spPr>
          <a:xfrm>
            <a:off x="5867400" y="2590800"/>
            <a:ext cx="3089012" cy="1451303"/>
          </a:xfrm>
          <a:prstGeom prst="rect">
            <a:avLst/>
          </a:prstGeom>
          <a:effectLst>
            <a:softEdge rad="50800"/>
          </a:effectLst>
        </p:spPr>
      </p:pic>
    </p:spTree>
    <p:extLst>
      <p:ext uri="{BB962C8B-B14F-4D97-AF65-F5344CB8AC3E}">
        <p14:creationId xmlns:p14="http://schemas.microsoft.com/office/powerpoint/2010/main" val="2747620840"/>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a:xfrm>
            <a:off x="457200" y="-76200"/>
            <a:ext cx="8229600" cy="1249362"/>
          </a:xfrm>
        </p:spPr>
        <p:txBody>
          <a:bodyPr/>
          <a:lstStyle/>
          <a:p>
            <a:pPr eaLnBrk="1" hangingPunct="1"/>
            <a:r>
              <a:rPr lang="en-US" dirty="0" smtClean="0">
                <a:solidFill>
                  <a:srgbClr val="FFFF00"/>
                </a:solidFill>
              </a:rPr>
              <a:t>bed bugs arrive</a:t>
            </a:r>
          </a:p>
        </p:txBody>
      </p:sp>
      <p:sp>
        <p:nvSpPr>
          <p:cNvPr id="32771" name="Rectangle 6"/>
          <p:cNvSpPr>
            <a:spLocks noGrp="1" noChangeArrowheads="1"/>
          </p:cNvSpPr>
          <p:nvPr>
            <p:ph type="body" sz="half" idx="1"/>
          </p:nvPr>
        </p:nvSpPr>
        <p:spPr>
          <a:xfrm>
            <a:off x="457200" y="990600"/>
            <a:ext cx="4038600" cy="4525963"/>
          </a:xfrm>
        </p:spPr>
        <p:txBody>
          <a:bodyPr/>
          <a:lstStyle/>
          <a:p>
            <a:pPr eaLnBrk="1" hangingPunct="1">
              <a:lnSpc>
                <a:spcPct val="90000"/>
              </a:lnSpc>
              <a:buFontTx/>
              <a:buNone/>
            </a:pPr>
            <a:r>
              <a:rPr lang="en-US" sz="3600" dirty="0" smtClean="0"/>
              <a:t>	</a:t>
            </a:r>
            <a:r>
              <a:rPr lang="en-US" sz="3600" b="1" dirty="0" smtClean="0"/>
              <a:t>Passive</a:t>
            </a:r>
          </a:p>
          <a:p>
            <a:pPr marL="0" indent="0" eaLnBrk="1" hangingPunct="1">
              <a:lnSpc>
                <a:spcPct val="90000"/>
              </a:lnSpc>
              <a:buNone/>
            </a:pPr>
            <a:r>
              <a:rPr lang="en-US" sz="3200" dirty="0" smtClean="0"/>
              <a:t>Bed bug is introduced hitchhiking on something:</a:t>
            </a:r>
          </a:p>
          <a:p>
            <a:pPr eaLnBrk="1" hangingPunct="1">
              <a:lnSpc>
                <a:spcPct val="90000"/>
              </a:lnSpc>
            </a:pPr>
            <a:r>
              <a:rPr lang="en-US" sz="3200" dirty="0" smtClean="0"/>
              <a:t>Furniture</a:t>
            </a:r>
          </a:p>
          <a:p>
            <a:pPr eaLnBrk="1" hangingPunct="1">
              <a:lnSpc>
                <a:spcPct val="90000"/>
              </a:lnSpc>
            </a:pPr>
            <a:r>
              <a:rPr lang="en-US" sz="3200" dirty="0" smtClean="0"/>
              <a:t>Mattress</a:t>
            </a:r>
          </a:p>
          <a:p>
            <a:pPr eaLnBrk="1" hangingPunct="1">
              <a:lnSpc>
                <a:spcPct val="90000"/>
              </a:lnSpc>
            </a:pPr>
            <a:r>
              <a:rPr lang="en-US" sz="3200" dirty="0" smtClean="0"/>
              <a:t>Things we carry or wear (purse, coat, shoes, backpacks)</a:t>
            </a:r>
          </a:p>
        </p:txBody>
      </p:sp>
      <p:sp>
        <p:nvSpPr>
          <p:cNvPr id="32772" name="Rectangle 7"/>
          <p:cNvSpPr>
            <a:spLocks noGrp="1" noChangeArrowheads="1"/>
          </p:cNvSpPr>
          <p:nvPr>
            <p:ph type="body" sz="half" idx="2"/>
          </p:nvPr>
        </p:nvSpPr>
        <p:spPr>
          <a:xfrm>
            <a:off x="4419600" y="152400"/>
            <a:ext cx="4495800" cy="4525963"/>
          </a:xfrm>
        </p:spPr>
        <p:txBody>
          <a:bodyPr/>
          <a:lstStyle/>
          <a:p>
            <a:pPr eaLnBrk="1" hangingPunct="1">
              <a:lnSpc>
                <a:spcPct val="90000"/>
              </a:lnSpc>
              <a:buFontTx/>
              <a:buNone/>
            </a:pPr>
            <a:r>
              <a:rPr lang="en-US" sz="3600" dirty="0" smtClean="0"/>
              <a:t>	      </a:t>
            </a:r>
            <a:r>
              <a:rPr lang="en-US" sz="3600" b="1" dirty="0" smtClean="0"/>
              <a:t>Active</a:t>
            </a:r>
          </a:p>
          <a:p>
            <a:pPr marL="0" indent="0" eaLnBrk="1" hangingPunct="1">
              <a:lnSpc>
                <a:spcPct val="90000"/>
              </a:lnSpc>
              <a:buNone/>
            </a:pPr>
            <a:r>
              <a:rPr lang="en-US" sz="3200" dirty="0" smtClean="0"/>
              <a:t>Bed bug moves by walking from an infested area:</a:t>
            </a:r>
          </a:p>
          <a:p>
            <a:pPr eaLnBrk="1" hangingPunct="1">
              <a:lnSpc>
                <a:spcPct val="90000"/>
              </a:lnSpc>
            </a:pPr>
            <a:r>
              <a:rPr lang="en-US" sz="3200" dirty="0" smtClean="0"/>
              <a:t>From one room to another</a:t>
            </a:r>
          </a:p>
          <a:p>
            <a:pPr eaLnBrk="1" hangingPunct="1">
              <a:lnSpc>
                <a:spcPct val="90000"/>
              </a:lnSpc>
            </a:pPr>
            <a:r>
              <a:rPr lang="en-US" sz="3200" dirty="0" smtClean="0"/>
              <a:t>From one apartment to another via pipes, telephone or cable wires</a:t>
            </a:r>
          </a:p>
          <a:p>
            <a:pPr eaLnBrk="1" hangingPunct="1">
              <a:lnSpc>
                <a:spcPct val="90000"/>
              </a:lnSpc>
            </a:pPr>
            <a:r>
              <a:rPr lang="en-US" sz="3200" dirty="0" smtClean="0"/>
              <a:t>Down a hallway after dropping of an item being discarded</a:t>
            </a:r>
          </a:p>
        </p:txBody>
      </p:sp>
    </p:spTree>
    <p:extLst>
      <p:ext uri="{BB962C8B-B14F-4D97-AF65-F5344CB8AC3E}">
        <p14:creationId xmlns:p14="http://schemas.microsoft.com/office/powerpoint/2010/main" val="36958870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81000" y="304800"/>
            <a:ext cx="7086600" cy="641350"/>
          </a:xfrm>
          <a:prstGeom prst="rect">
            <a:avLst/>
          </a:prstGeom>
        </p:spPr>
        <p:txBody>
          <a:bodyPr>
            <a:normAutofit fontScale="97500"/>
          </a:bodyPr>
          <a:lstStyle/>
          <a:p>
            <a:pPr eaLnBrk="0" fontAlgn="base" hangingPunct="0">
              <a:spcBef>
                <a:spcPct val="0"/>
              </a:spcBef>
              <a:spcAft>
                <a:spcPct val="0"/>
              </a:spcAft>
              <a:defRPr/>
            </a:pPr>
            <a:r>
              <a:rPr lang="en-US" sz="3400" kern="0" cap="all" dirty="0" smtClean="0">
                <a:solidFill>
                  <a:srgbClr val="FFFF00"/>
                </a:solidFill>
                <a:effectLst>
                  <a:outerShdw blurRad="51000" dist="37000" dir="5400000" algn="tl" rotWithShape="0">
                    <a:srgbClr val="000000">
                      <a:alpha val="25000"/>
                    </a:srgbClr>
                  </a:outerShdw>
                </a:effectLst>
              </a:rPr>
              <a:t>Biology</a:t>
            </a:r>
            <a:endParaRPr lang="en-US" sz="3400" kern="0" cap="all" dirty="0">
              <a:solidFill>
                <a:srgbClr val="FFFF00"/>
              </a:solidFill>
              <a:effectLst>
                <a:outerShdw blurRad="51000" dist="37000" dir="5400000" algn="tl" rotWithShape="0">
                  <a:srgbClr val="000000">
                    <a:alpha val="25000"/>
                  </a:srgbClr>
                </a:outerShdw>
              </a:effectLst>
            </a:endParaRPr>
          </a:p>
        </p:txBody>
      </p:sp>
      <p:pic>
        <p:nvPicPr>
          <p:cNvPr id="285698" name="Picture 2" descr="http://themurkyfringe.com/wp-content/uploads/2011/05/SunFull_50s_9Aug2003Captioned.jpg"/>
          <p:cNvPicPr>
            <a:picLocks noChangeAspect="1" noChangeArrowheads="1"/>
          </p:cNvPicPr>
          <p:nvPr/>
        </p:nvPicPr>
        <p:blipFill>
          <a:blip r:embed="rId2" cstate="print"/>
          <a:srcRect l="12083" t="-2223" r="10833" b="-556"/>
          <a:stretch>
            <a:fillRect/>
          </a:stretch>
        </p:blipFill>
        <p:spPr bwMode="auto">
          <a:xfrm>
            <a:off x="7010400" y="0"/>
            <a:ext cx="2133600" cy="2133600"/>
          </a:xfrm>
          <a:prstGeom prst="ellipse">
            <a:avLst/>
          </a:prstGeom>
          <a:ln>
            <a:noFill/>
          </a:ln>
          <a:effectLst>
            <a:softEdge rad="112500"/>
          </a:effectLst>
        </p:spPr>
      </p:pic>
      <p:pic>
        <p:nvPicPr>
          <p:cNvPr id="285700" name="Picture 4" descr="http://t3.gstatic.com/images?q=tbn:ANd9GcSage5J30VPJNybnzIpQ391itd0ccqwBt-FcBksw4pgxXZa_W6FgQ&amp;t=1"/>
          <p:cNvPicPr>
            <a:picLocks noChangeAspect="1" noChangeArrowheads="1"/>
          </p:cNvPicPr>
          <p:nvPr/>
        </p:nvPicPr>
        <p:blipFill>
          <a:blip r:embed="rId3" cstate="print"/>
          <a:srcRect/>
          <a:stretch>
            <a:fillRect/>
          </a:stretch>
        </p:blipFill>
        <p:spPr bwMode="auto">
          <a:xfrm>
            <a:off x="0" y="4438650"/>
            <a:ext cx="2085975" cy="2190750"/>
          </a:xfrm>
          <a:prstGeom prst="ellipse">
            <a:avLst/>
          </a:prstGeom>
          <a:ln>
            <a:noFill/>
          </a:ln>
          <a:effectLst>
            <a:softEdge rad="112500"/>
          </a:effectLst>
        </p:spPr>
      </p:pic>
      <p:pic>
        <p:nvPicPr>
          <p:cNvPr id="285702" name="Picture 6" descr="http://www.bedbuginfo.com/images/bed-bugs-mattress-pictures-1a.jpg"/>
          <p:cNvPicPr>
            <a:picLocks noChangeAspect="1" noChangeArrowheads="1"/>
          </p:cNvPicPr>
          <p:nvPr/>
        </p:nvPicPr>
        <p:blipFill>
          <a:blip r:embed="rId4" cstate="print"/>
          <a:srcRect/>
          <a:stretch>
            <a:fillRect/>
          </a:stretch>
        </p:blipFill>
        <p:spPr bwMode="auto">
          <a:xfrm>
            <a:off x="3886200" y="838200"/>
            <a:ext cx="3048000" cy="2032001"/>
          </a:xfrm>
          <a:prstGeom prst="rect">
            <a:avLst/>
          </a:prstGeom>
          <a:ln>
            <a:noFill/>
          </a:ln>
          <a:effectLst>
            <a:softEdge rad="112500"/>
          </a:effectLst>
        </p:spPr>
      </p:pic>
      <p:pic>
        <p:nvPicPr>
          <p:cNvPr id="285704" name="Picture 8" descr="bed bugs exterminator bed bugs extermination">
            <a:hlinkClick r:id="rId5"/>
          </p:cNvPr>
          <p:cNvPicPr>
            <a:picLocks noChangeAspect="1" noChangeArrowheads="1"/>
          </p:cNvPicPr>
          <p:nvPr/>
        </p:nvPicPr>
        <p:blipFill>
          <a:blip r:embed="rId6" cstate="print"/>
          <a:srcRect l="10256"/>
          <a:stretch>
            <a:fillRect/>
          </a:stretch>
        </p:blipFill>
        <p:spPr bwMode="auto">
          <a:xfrm>
            <a:off x="5943600" y="4267200"/>
            <a:ext cx="2926080" cy="2438400"/>
          </a:xfrm>
          <a:prstGeom prst="rect">
            <a:avLst/>
          </a:prstGeom>
          <a:ln>
            <a:noFill/>
          </a:ln>
          <a:effectLst>
            <a:softEdge rad="112500"/>
          </a:effectLst>
        </p:spPr>
      </p:pic>
      <p:pic>
        <p:nvPicPr>
          <p:cNvPr id="285706" name="Picture 10" descr="http://bedsbugs.net/wp-content/uploads/2011/01/bed-bugs-picture-11.jpg"/>
          <p:cNvPicPr>
            <a:picLocks noChangeAspect="1" noChangeArrowheads="1"/>
          </p:cNvPicPr>
          <p:nvPr/>
        </p:nvPicPr>
        <p:blipFill>
          <a:blip r:embed="rId7" cstate="print"/>
          <a:srcRect/>
          <a:stretch>
            <a:fillRect/>
          </a:stretch>
        </p:blipFill>
        <p:spPr bwMode="auto">
          <a:xfrm>
            <a:off x="483679" y="1600201"/>
            <a:ext cx="2488121" cy="2819400"/>
          </a:xfrm>
          <a:prstGeom prst="rect">
            <a:avLst/>
          </a:prstGeom>
          <a:ln>
            <a:noFill/>
          </a:ln>
          <a:effectLst>
            <a:softEdge rad="112500"/>
          </a:effectLst>
        </p:spPr>
      </p:pic>
      <p:pic>
        <p:nvPicPr>
          <p:cNvPr id="285708" name="Picture 12" descr="http://bedbugsproducts.com/wp-content/uploads/2010/07/Signs-of-Bed-Bugs2.jpg"/>
          <p:cNvPicPr>
            <a:picLocks noChangeAspect="1" noChangeArrowheads="1"/>
          </p:cNvPicPr>
          <p:nvPr/>
        </p:nvPicPr>
        <p:blipFill>
          <a:blip r:embed="rId8" cstate="print"/>
          <a:srcRect/>
          <a:stretch>
            <a:fillRect/>
          </a:stretch>
        </p:blipFill>
        <p:spPr bwMode="auto">
          <a:xfrm>
            <a:off x="3514725" y="2819400"/>
            <a:ext cx="2505075" cy="3200401"/>
          </a:xfrm>
          <a:prstGeom prst="rect">
            <a:avLst/>
          </a:prstGeom>
          <a:ln>
            <a:noFill/>
          </a:ln>
          <a:effectLst>
            <a:softEdge rad="112500"/>
          </a:effectLst>
        </p:spPr>
      </p:pic>
      <p:pic>
        <p:nvPicPr>
          <p:cNvPr id="285710" name="Picture 14" descr="http://www.whatarebedbugs.com/wp-content/uploads/2011/03/bed-bugs-infestation.jpg"/>
          <p:cNvPicPr>
            <a:picLocks noChangeAspect="1" noChangeArrowheads="1"/>
          </p:cNvPicPr>
          <p:nvPr/>
        </p:nvPicPr>
        <p:blipFill>
          <a:blip r:embed="rId9" cstate="print">
            <a:lum bright="10000"/>
          </a:blip>
          <a:srcRect t="9609" b="20727"/>
          <a:stretch>
            <a:fillRect/>
          </a:stretch>
        </p:blipFill>
        <p:spPr bwMode="auto">
          <a:xfrm>
            <a:off x="5715000" y="2133600"/>
            <a:ext cx="3352800" cy="2209800"/>
          </a:xfrm>
          <a:prstGeom prst="rect">
            <a:avLst/>
          </a:prstGeom>
          <a:ln>
            <a:noFill/>
          </a:ln>
          <a:effectLst>
            <a:softEdge rad="112500"/>
          </a:effectLst>
        </p:spPr>
      </p:pic>
      <p:sp>
        <p:nvSpPr>
          <p:cNvPr id="10" name="TextBox 9"/>
          <p:cNvSpPr txBox="1"/>
          <p:nvPr/>
        </p:nvSpPr>
        <p:spPr>
          <a:xfrm>
            <a:off x="533400" y="990600"/>
            <a:ext cx="1705916" cy="584775"/>
          </a:xfrm>
          <a:prstGeom prst="rect">
            <a:avLst/>
          </a:prstGeom>
          <a:noFill/>
        </p:spPr>
        <p:txBody>
          <a:bodyPr wrap="none" rtlCol="0">
            <a:spAutoFit/>
          </a:bodyPr>
          <a:lstStyle/>
          <a:p>
            <a:pPr fontAlgn="base">
              <a:spcBef>
                <a:spcPct val="0"/>
              </a:spcBef>
              <a:spcAft>
                <a:spcPct val="0"/>
              </a:spcAft>
            </a:pPr>
            <a:r>
              <a:rPr lang="en-US" sz="3200" dirty="0">
                <a:solidFill>
                  <a:prstClr val="white"/>
                </a:solidFill>
              </a:rPr>
              <a:t>Feeding</a:t>
            </a:r>
          </a:p>
        </p:txBody>
      </p:sp>
      <p:sp>
        <p:nvSpPr>
          <p:cNvPr id="11" name="TextBox 10"/>
          <p:cNvSpPr txBox="1"/>
          <p:nvPr/>
        </p:nvSpPr>
        <p:spPr>
          <a:xfrm>
            <a:off x="3993684" y="6019800"/>
            <a:ext cx="1492716" cy="584775"/>
          </a:xfrm>
          <a:prstGeom prst="rect">
            <a:avLst/>
          </a:prstGeom>
          <a:noFill/>
        </p:spPr>
        <p:txBody>
          <a:bodyPr wrap="none" rtlCol="0">
            <a:spAutoFit/>
          </a:bodyPr>
          <a:lstStyle/>
          <a:p>
            <a:pPr fontAlgn="base">
              <a:spcBef>
                <a:spcPct val="0"/>
              </a:spcBef>
              <a:spcAft>
                <a:spcPct val="0"/>
              </a:spcAft>
            </a:pPr>
            <a:r>
              <a:rPr lang="en-US" sz="3200" dirty="0">
                <a:solidFill>
                  <a:prstClr val="white"/>
                </a:solidFill>
              </a:rPr>
              <a:t>Hiding</a:t>
            </a:r>
          </a:p>
        </p:txBody>
      </p:sp>
    </p:spTree>
    <p:extLst>
      <p:ext uri="{BB962C8B-B14F-4D97-AF65-F5344CB8AC3E}">
        <p14:creationId xmlns:p14="http://schemas.microsoft.com/office/powerpoint/2010/main" val="26051559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2" descr="http://urbanentomology.tamu.edu/images/bedbugs/bed%20bug%20life%20cycle.jpg"/>
          <p:cNvPicPr>
            <a:picLocks noChangeAspect="1" noChangeArrowheads="1"/>
          </p:cNvPicPr>
          <p:nvPr/>
        </p:nvPicPr>
        <p:blipFill>
          <a:blip r:embed="rId3" cstate="screen"/>
          <a:srcRect/>
          <a:stretch>
            <a:fillRect/>
          </a:stretch>
        </p:blipFill>
        <p:spPr bwMode="auto">
          <a:xfrm>
            <a:off x="236838" y="201706"/>
            <a:ext cx="8754762" cy="6351494"/>
          </a:xfrm>
          <a:prstGeom prst="rect">
            <a:avLst/>
          </a:prstGeom>
          <a:noFill/>
          <a:ln w="9525">
            <a:noFill/>
            <a:miter lim="800000"/>
            <a:headEnd/>
            <a:tailEnd/>
          </a:ln>
        </p:spPr>
      </p:pic>
      <p:sp>
        <p:nvSpPr>
          <p:cNvPr id="24580" name="TextBox 5"/>
          <p:cNvSpPr txBox="1">
            <a:spLocks noChangeArrowheads="1"/>
          </p:cNvSpPr>
          <p:nvPr/>
        </p:nvSpPr>
        <p:spPr bwMode="auto">
          <a:xfrm>
            <a:off x="3733800" y="1011236"/>
            <a:ext cx="1905000" cy="646113"/>
          </a:xfrm>
          <a:prstGeom prst="rect">
            <a:avLst/>
          </a:prstGeom>
          <a:solidFill>
            <a:schemeClr val="tx1"/>
          </a:solidFill>
          <a:ln w="9525">
            <a:noFill/>
            <a:miter lim="800000"/>
            <a:headEnd/>
            <a:tailEnd/>
          </a:ln>
        </p:spPr>
        <p:txBody>
          <a:bodyPr wrap="square">
            <a:spAutoFit/>
          </a:bodyPr>
          <a:lstStyle/>
          <a:p>
            <a:r>
              <a:rPr lang="en-US" dirty="0">
                <a:solidFill>
                  <a:schemeClr val="bg2"/>
                </a:solidFill>
              </a:rPr>
              <a:t>First Stage</a:t>
            </a:r>
            <a:br>
              <a:rPr lang="en-US" dirty="0">
                <a:solidFill>
                  <a:schemeClr val="bg2"/>
                </a:solidFill>
              </a:rPr>
            </a:br>
            <a:r>
              <a:rPr lang="en-US" dirty="0">
                <a:solidFill>
                  <a:schemeClr val="bg2"/>
                </a:solidFill>
              </a:rPr>
              <a:t>(1.5 mm long)</a:t>
            </a:r>
          </a:p>
        </p:txBody>
      </p:sp>
      <p:sp>
        <p:nvSpPr>
          <p:cNvPr id="24581" name="TextBox 6"/>
          <p:cNvSpPr txBox="1">
            <a:spLocks noChangeArrowheads="1"/>
          </p:cNvSpPr>
          <p:nvPr/>
        </p:nvSpPr>
        <p:spPr bwMode="auto">
          <a:xfrm>
            <a:off x="5562600" y="1716087"/>
            <a:ext cx="1828800" cy="646113"/>
          </a:xfrm>
          <a:prstGeom prst="rect">
            <a:avLst/>
          </a:prstGeom>
          <a:solidFill>
            <a:schemeClr val="tx1"/>
          </a:solidFill>
          <a:ln w="9525">
            <a:noFill/>
            <a:miter lim="800000"/>
            <a:headEnd/>
            <a:tailEnd/>
          </a:ln>
        </p:spPr>
        <p:txBody>
          <a:bodyPr>
            <a:spAutoFit/>
          </a:bodyPr>
          <a:lstStyle/>
          <a:p>
            <a:r>
              <a:rPr lang="en-US" dirty="0">
                <a:solidFill>
                  <a:schemeClr val="bg2"/>
                </a:solidFill>
              </a:rPr>
              <a:t>Second Stage</a:t>
            </a:r>
            <a:br>
              <a:rPr lang="en-US" dirty="0">
                <a:solidFill>
                  <a:schemeClr val="bg2"/>
                </a:solidFill>
              </a:rPr>
            </a:br>
            <a:r>
              <a:rPr lang="en-US" dirty="0">
                <a:solidFill>
                  <a:schemeClr val="bg2"/>
                </a:solidFill>
              </a:rPr>
              <a:t>(2 mm long)</a:t>
            </a:r>
          </a:p>
        </p:txBody>
      </p:sp>
      <p:sp>
        <p:nvSpPr>
          <p:cNvPr id="24582" name="TextBox 7"/>
          <p:cNvSpPr txBox="1">
            <a:spLocks noChangeArrowheads="1"/>
          </p:cNvSpPr>
          <p:nvPr/>
        </p:nvSpPr>
        <p:spPr bwMode="auto">
          <a:xfrm>
            <a:off x="2743200" y="1219200"/>
            <a:ext cx="914400" cy="646113"/>
          </a:xfrm>
          <a:prstGeom prst="rect">
            <a:avLst/>
          </a:prstGeom>
          <a:solidFill>
            <a:schemeClr val="tx1"/>
          </a:solidFill>
          <a:ln w="9525">
            <a:noFill/>
            <a:miter lim="800000"/>
            <a:headEnd/>
            <a:tailEnd/>
          </a:ln>
        </p:spPr>
        <p:txBody>
          <a:bodyPr>
            <a:spAutoFit/>
          </a:bodyPr>
          <a:lstStyle/>
          <a:p>
            <a:r>
              <a:rPr lang="en-US" dirty="0">
                <a:solidFill>
                  <a:schemeClr val="bg2"/>
                </a:solidFill>
              </a:rPr>
              <a:t>Egg</a:t>
            </a:r>
            <a:br>
              <a:rPr lang="en-US" dirty="0">
                <a:solidFill>
                  <a:schemeClr val="bg2"/>
                </a:solidFill>
              </a:rPr>
            </a:br>
            <a:r>
              <a:rPr lang="en-US" dirty="0">
                <a:solidFill>
                  <a:schemeClr val="bg2"/>
                </a:solidFill>
              </a:rPr>
              <a:t>(1 mm)</a:t>
            </a:r>
          </a:p>
        </p:txBody>
      </p:sp>
      <p:sp>
        <p:nvSpPr>
          <p:cNvPr id="24583" name="TextBox 8"/>
          <p:cNvSpPr txBox="1">
            <a:spLocks noChangeArrowheads="1"/>
          </p:cNvSpPr>
          <p:nvPr/>
        </p:nvSpPr>
        <p:spPr bwMode="auto">
          <a:xfrm>
            <a:off x="3810000" y="2514600"/>
            <a:ext cx="2133600" cy="1384995"/>
          </a:xfrm>
          <a:prstGeom prst="rect">
            <a:avLst/>
          </a:prstGeom>
          <a:solidFill>
            <a:schemeClr val="tx1"/>
          </a:solidFill>
          <a:ln w="9525">
            <a:noFill/>
            <a:miter lim="800000"/>
            <a:headEnd/>
            <a:tailEnd/>
          </a:ln>
        </p:spPr>
        <p:txBody>
          <a:bodyPr wrap="square">
            <a:spAutoFit/>
          </a:bodyPr>
          <a:lstStyle/>
          <a:p>
            <a:r>
              <a:rPr lang="en-US" sz="2800" b="1" dirty="0" smtClean="0">
                <a:solidFill>
                  <a:schemeClr val="bg2"/>
                </a:solidFill>
              </a:rPr>
              <a:t>Bed bug</a:t>
            </a:r>
          </a:p>
          <a:p>
            <a:r>
              <a:rPr lang="en-US" sz="2800" b="1" dirty="0">
                <a:solidFill>
                  <a:schemeClr val="bg2"/>
                </a:solidFill>
              </a:rPr>
              <a:t>l</a:t>
            </a:r>
            <a:r>
              <a:rPr lang="en-US" sz="2800" b="1" dirty="0" smtClean="0">
                <a:solidFill>
                  <a:schemeClr val="bg2"/>
                </a:solidFill>
              </a:rPr>
              <a:t>ife cycle</a:t>
            </a:r>
            <a:br>
              <a:rPr lang="en-US" sz="2800" b="1" dirty="0" smtClean="0">
                <a:solidFill>
                  <a:schemeClr val="bg2"/>
                </a:solidFill>
              </a:rPr>
            </a:br>
            <a:endParaRPr lang="en-US" sz="2800" b="1" dirty="0">
              <a:solidFill>
                <a:schemeClr val="bg2"/>
              </a:solidFill>
            </a:endParaRPr>
          </a:p>
        </p:txBody>
      </p:sp>
      <p:sp>
        <p:nvSpPr>
          <p:cNvPr id="24584" name="TextBox 9"/>
          <p:cNvSpPr txBox="1">
            <a:spLocks noChangeArrowheads="1"/>
          </p:cNvSpPr>
          <p:nvPr/>
        </p:nvSpPr>
        <p:spPr bwMode="auto">
          <a:xfrm>
            <a:off x="6134100" y="3810000"/>
            <a:ext cx="2171700" cy="646113"/>
          </a:xfrm>
          <a:prstGeom prst="rect">
            <a:avLst/>
          </a:prstGeom>
          <a:solidFill>
            <a:schemeClr val="tx1"/>
          </a:solidFill>
          <a:ln w="9525">
            <a:noFill/>
            <a:miter lim="800000"/>
            <a:headEnd/>
            <a:tailEnd/>
          </a:ln>
        </p:spPr>
        <p:txBody>
          <a:bodyPr wrap="square">
            <a:spAutoFit/>
          </a:bodyPr>
          <a:lstStyle/>
          <a:p>
            <a:r>
              <a:rPr lang="en-US" dirty="0">
                <a:solidFill>
                  <a:schemeClr val="bg2"/>
                </a:solidFill>
              </a:rPr>
              <a:t>Third Stage</a:t>
            </a:r>
            <a:br>
              <a:rPr lang="en-US" dirty="0">
                <a:solidFill>
                  <a:schemeClr val="bg2"/>
                </a:solidFill>
              </a:rPr>
            </a:br>
            <a:r>
              <a:rPr lang="en-US" dirty="0">
                <a:solidFill>
                  <a:schemeClr val="bg2"/>
                </a:solidFill>
              </a:rPr>
              <a:t>(2.5 mm long)</a:t>
            </a:r>
          </a:p>
        </p:txBody>
      </p:sp>
      <p:sp>
        <p:nvSpPr>
          <p:cNvPr id="24585" name="TextBox 10"/>
          <p:cNvSpPr txBox="1">
            <a:spLocks noChangeArrowheads="1"/>
          </p:cNvSpPr>
          <p:nvPr/>
        </p:nvSpPr>
        <p:spPr bwMode="auto">
          <a:xfrm>
            <a:off x="4724400" y="5943600"/>
            <a:ext cx="2819400" cy="646331"/>
          </a:xfrm>
          <a:prstGeom prst="rect">
            <a:avLst/>
          </a:prstGeom>
          <a:solidFill>
            <a:schemeClr val="tx1"/>
          </a:solidFill>
          <a:ln w="9525">
            <a:solidFill>
              <a:schemeClr val="tx1"/>
            </a:solidFill>
            <a:miter lim="800000"/>
            <a:headEnd/>
            <a:tailEnd/>
          </a:ln>
        </p:spPr>
        <p:txBody>
          <a:bodyPr>
            <a:spAutoFit/>
          </a:bodyPr>
          <a:lstStyle/>
          <a:p>
            <a:r>
              <a:rPr lang="en-US" dirty="0">
                <a:solidFill>
                  <a:schemeClr val="bg2"/>
                </a:solidFill>
              </a:rPr>
              <a:t>Fourth Stage (3 mm long</a:t>
            </a:r>
            <a:r>
              <a:rPr lang="en-US" dirty="0" smtClean="0">
                <a:solidFill>
                  <a:schemeClr val="bg2"/>
                </a:solidFill>
              </a:rPr>
              <a:t>)</a:t>
            </a:r>
            <a:br>
              <a:rPr lang="en-US" dirty="0" smtClean="0">
                <a:solidFill>
                  <a:schemeClr val="bg2"/>
                </a:solidFill>
              </a:rPr>
            </a:br>
            <a:endParaRPr lang="en-US" dirty="0">
              <a:solidFill>
                <a:schemeClr val="bg2"/>
              </a:solidFill>
            </a:endParaRPr>
          </a:p>
        </p:txBody>
      </p:sp>
      <p:sp>
        <p:nvSpPr>
          <p:cNvPr id="24586" name="TextBox 11"/>
          <p:cNvSpPr txBox="1">
            <a:spLocks noChangeArrowheads="1"/>
          </p:cNvSpPr>
          <p:nvPr/>
        </p:nvSpPr>
        <p:spPr bwMode="auto">
          <a:xfrm>
            <a:off x="2286000" y="5715000"/>
            <a:ext cx="2103438" cy="923330"/>
          </a:xfrm>
          <a:prstGeom prst="rect">
            <a:avLst/>
          </a:prstGeom>
          <a:solidFill>
            <a:schemeClr val="tx1"/>
          </a:solidFill>
          <a:ln w="9525">
            <a:noFill/>
            <a:miter lim="800000"/>
            <a:headEnd/>
            <a:tailEnd/>
          </a:ln>
        </p:spPr>
        <p:txBody>
          <a:bodyPr wrap="square">
            <a:spAutoFit/>
          </a:bodyPr>
          <a:lstStyle/>
          <a:p>
            <a:r>
              <a:rPr lang="en-US" dirty="0">
                <a:solidFill>
                  <a:schemeClr val="bg2"/>
                </a:solidFill>
              </a:rPr>
              <a:t>Fifth Stage</a:t>
            </a:r>
            <a:br>
              <a:rPr lang="en-US" dirty="0">
                <a:solidFill>
                  <a:schemeClr val="bg2"/>
                </a:solidFill>
              </a:rPr>
            </a:br>
            <a:r>
              <a:rPr lang="en-US" dirty="0">
                <a:solidFill>
                  <a:schemeClr val="bg2"/>
                </a:solidFill>
              </a:rPr>
              <a:t>(4.5 mm long</a:t>
            </a:r>
            <a:r>
              <a:rPr lang="en-US" dirty="0" smtClean="0">
                <a:solidFill>
                  <a:schemeClr val="bg2"/>
                </a:solidFill>
              </a:rPr>
              <a:t>)</a:t>
            </a:r>
            <a:br>
              <a:rPr lang="en-US" dirty="0" smtClean="0">
                <a:solidFill>
                  <a:schemeClr val="bg2"/>
                </a:solidFill>
              </a:rPr>
            </a:br>
            <a:endParaRPr lang="en-US" dirty="0">
              <a:solidFill>
                <a:schemeClr val="bg2"/>
              </a:solidFill>
            </a:endParaRPr>
          </a:p>
        </p:txBody>
      </p:sp>
      <p:sp>
        <p:nvSpPr>
          <p:cNvPr id="24587" name="TextBox 12"/>
          <p:cNvSpPr txBox="1">
            <a:spLocks noChangeArrowheads="1"/>
          </p:cNvSpPr>
          <p:nvPr/>
        </p:nvSpPr>
        <p:spPr bwMode="auto">
          <a:xfrm>
            <a:off x="762000" y="3581400"/>
            <a:ext cx="2895600" cy="646113"/>
          </a:xfrm>
          <a:prstGeom prst="rect">
            <a:avLst/>
          </a:prstGeom>
          <a:solidFill>
            <a:schemeClr val="tx1"/>
          </a:solidFill>
          <a:ln w="9525">
            <a:noFill/>
            <a:miter lim="800000"/>
            <a:headEnd/>
            <a:tailEnd/>
          </a:ln>
        </p:spPr>
        <p:txBody>
          <a:bodyPr wrap="square">
            <a:spAutoFit/>
          </a:bodyPr>
          <a:lstStyle/>
          <a:p>
            <a:r>
              <a:rPr lang="en-US" dirty="0">
                <a:solidFill>
                  <a:schemeClr val="bg2"/>
                </a:solidFill>
              </a:rPr>
              <a:t>Adult (5.5 mm long)</a:t>
            </a:r>
            <a:br>
              <a:rPr lang="en-US" dirty="0">
                <a:solidFill>
                  <a:schemeClr val="bg2"/>
                </a:solidFill>
              </a:rPr>
            </a:br>
            <a:endParaRPr lang="en-US" dirty="0">
              <a:solidFill>
                <a:schemeClr val="bg2"/>
              </a:solidFill>
            </a:endParaRPr>
          </a:p>
        </p:txBody>
      </p:sp>
      <p:cxnSp>
        <p:nvCxnSpPr>
          <p:cNvPr id="15" name="Straight Connector 14"/>
          <p:cNvCxnSpPr/>
          <p:nvPr/>
        </p:nvCxnSpPr>
        <p:spPr>
          <a:xfrm>
            <a:off x="2286000" y="6477000"/>
            <a:ext cx="21034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057400" y="6553200"/>
            <a:ext cx="563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197088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41055"/>
            <a:ext cx="8229600" cy="2554545"/>
          </a:xfrm>
          <a:prstGeom prst="rect">
            <a:avLst/>
          </a:prstGeom>
        </p:spPr>
        <p:txBody>
          <a:bodyPr wrap="square">
            <a:spAutoFit/>
          </a:bodyPr>
          <a:lstStyle/>
          <a:p>
            <a:pPr fontAlgn="base">
              <a:spcBef>
                <a:spcPct val="0"/>
              </a:spcBef>
              <a:spcAft>
                <a:spcPct val="0"/>
              </a:spcAft>
            </a:pPr>
            <a:r>
              <a:rPr lang="en-US" sz="4000" b="1" u="sng" dirty="0">
                <a:solidFill>
                  <a:srgbClr val="FFFF00"/>
                </a:solidFill>
              </a:rPr>
              <a:t>Anyone</a:t>
            </a:r>
            <a:r>
              <a:rPr lang="en-US" sz="4000" dirty="0">
                <a:solidFill>
                  <a:srgbClr val="FFFF00"/>
                </a:solidFill>
              </a:rPr>
              <a:t> </a:t>
            </a:r>
            <a:br>
              <a:rPr lang="en-US" sz="4000" dirty="0">
                <a:solidFill>
                  <a:srgbClr val="FFFF00"/>
                </a:solidFill>
              </a:rPr>
            </a:br>
            <a:r>
              <a:rPr lang="en-US" sz="4000" dirty="0">
                <a:solidFill>
                  <a:srgbClr val="FFFF00"/>
                </a:solidFill>
              </a:rPr>
              <a:t>can accidently </a:t>
            </a:r>
            <a:br>
              <a:rPr lang="en-US" sz="4000" dirty="0">
                <a:solidFill>
                  <a:srgbClr val="FFFF00"/>
                </a:solidFill>
              </a:rPr>
            </a:br>
            <a:r>
              <a:rPr lang="en-US" sz="4000" dirty="0">
                <a:solidFill>
                  <a:srgbClr val="FFFF00"/>
                </a:solidFill>
              </a:rPr>
              <a:t>acquire bed </a:t>
            </a:r>
            <a:br>
              <a:rPr lang="en-US" sz="4000" dirty="0">
                <a:solidFill>
                  <a:srgbClr val="FFFF00"/>
                </a:solidFill>
              </a:rPr>
            </a:br>
            <a:r>
              <a:rPr lang="en-US" sz="4000" dirty="0">
                <a:solidFill>
                  <a:srgbClr val="FFFF00"/>
                </a:solidFill>
              </a:rPr>
              <a:t>bugs</a:t>
            </a:r>
            <a:endParaRPr lang="en-US" sz="4000" dirty="0">
              <a:solidFill>
                <a:srgbClr val="FFFFCC"/>
              </a:solidFill>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0163"/>
          <a:stretch/>
        </p:blipFill>
        <p:spPr>
          <a:xfrm>
            <a:off x="228600" y="3124200"/>
            <a:ext cx="4725365" cy="3505199"/>
          </a:xfrm>
          <a:prstGeom prst="rect">
            <a:avLst/>
          </a:prstGeom>
          <a:ln>
            <a:noFill/>
          </a:ln>
          <a:effectLst>
            <a:softEdge rad="112500"/>
          </a:effectLst>
        </p:spPr>
      </p:pic>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0572">
            <a:off x="4128615" y="675073"/>
            <a:ext cx="4900420" cy="3748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0561" y="4171949"/>
            <a:ext cx="304800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38307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IFAS UFL bed bug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5175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0537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Placeholder 2"/>
          <p:cNvSpPr>
            <a:spLocks noGrp="1"/>
          </p:cNvSpPr>
          <p:nvPr>
            <p:ph type="body" sz="quarter" idx="11"/>
          </p:nvPr>
        </p:nvSpPr>
        <p:spPr>
          <a:xfrm>
            <a:off x="533400" y="2362200"/>
            <a:ext cx="8001000" cy="4419600"/>
          </a:xfrm>
        </p:spPr>
        <p:txBody>
          <a:bodyPr/>
          <a:lstStyle/>
          <a:p>
            <a:pPr eaLnBrk="1" hangingPunct="1">
              <a:buFontTx/>
              <a:buChar char="•"/>
            </a:pPr>
            <a:r>
              <a:rPr lang="en-US" sz="4000" dirty="0" smtClean="0"/>
              <a:t>Bed bugs feed on the blood of humans, birds and mice </a:t>
            </a:r>
          </a:p>
          <a:p>
            <a:pPr eaLnBrk="1" hangingPunct="1">
              <a:buFontTx/>
              <a:buChar char="•"/>
            </a:pPr>
            <a:r>
              <a:rPr lang="en-US" sz="4000" dirty="0" smtClean="0"/>
              <a:t>Feed at night – </a:t>
            </a:r>
            <a:br>
              <a:rPr lang="en-US" sz="4000" dirty="0" smtClean="0"/>
            </a:br>
            <a:r>
              <a:rPr lang="en-US" sz="4000" dirty="0" smtClean="0"/>
              <a:t>mainly</a:t>
            </a:r>
          </a:p>
          <a:p>
            <a:pPr eaLnBrk="1" hangingPunct="1">
              <a:buFontTx/>
              <a:buChar char="•"/>
            </a:pPr>
            <a:r>
              <a:rPr lang="en-US" sz="4000" dirty="0" smtClean="0"/>
              <a:t>Saliva can cause a </a:t>
            </a:r>
            <a:br>
              <a:rPr lang="en-US" sz="4000" dirty="0" smtClean="0"/>
            </a:br>
            <a:r>
              <a:rPr lang="en-US" sz="4000" dirty="0" smtClean="0"/>
              <a:t>person to itch </a:t>
            </a:r>
            <a:br>
              <a:rPr lang="en-US" sz="4000" dirty="0" smtClean="0"/>
            </a:br>
            <a:r>
              <a:rPr lang="en-US" sz="4000" dirty="0" smtClean="0"/>
              <a:t>and cause swelling</a:t>
            </a:r>
          </a:p>
          <a:p>
            <a:pPr eaLnBrk="1" hangingPunct="1">
              <a:buFontTx/>
              <a:buChar char="•"/>
            </a:pPr>
            <a:r>
              <a:rPr lang="en-US" sz="4000" dirty="0" smtClean="0"/>
              <a:t>Scratching can </a:t>
            </a:r>
            <a:br>
              <a:rPr lang="en-US" sz="4000" dirty="0" smtClean="0"/>
            </a:br>
            <a:r>
              <a:rPr lang="en-US" sz="4000" dirty="0" smtClean="0"/>
              <a:t>lead to infected </a:t>
            </a:r>
            <a:br>
              <a:rPr lang="en-US" sz="4000" dirty="0" smtClean="0"/>
            </a:br>
            <a:r>
              <a:rPr lang="en-US" sz="4000" dirty="0" smtClean="0"/>
              <a:t>sores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3050" y="1905000"/>
            <a:ext cx="3543300" cy="4724400"/>
          </a:xfrm>
          <a:prstGeom prst="rect">
            <a:avLst/>
          </a:prstGeom>
          <a:ln>
            <a:noFill/>
          </a:ln>
          <a:effectLst>
            <a:softEdge rad="112500"/>
          </a:effectLst>
        </p:spPr>
      </p:pic>
    </p:spTree>
    <p:extLst>
      <p:ext uri="{BB962C8B-B14F-4D97-AF65-F5344CB8AC3E}">
        <p14:creationId xmlns:p14="http://schemas.microsoft.com/office/powerpoint/2010/main" val="1438036944"/>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normAutofit fontScale="90000"/>
          </a:bodyPr>
          <a:lstStyle/>
          <a:p>
            <a:pPr marL="571500" indent="-571500">
              <a:buFont typeface="Arial" pitchFamily="34" charset="0"/>
              <a:buChar char="•"/>
            </a:pPr>
            <a:r>
              <a:rPr lang="en-US" sz="4000" b="1" cap="none" dirty="0" smtClean="0">
                <a:solidFill>
                  <a:schemeClr val="tx1"/>
                </a:solidFill>
                <a:effectLst/>
              </a:rPr>
              <a:t>Bites </a:t>
            </a:r>
            <a:r>
              <a:rPr lang="en-US" sz="4000" b="1" u="sng" cap="none" dirty="0" smtClean="0">
                <a:solidFill>
                  <a:schemeClr val="tx1"/>
                </a:solidFill>
                <a:effectLst/>
              </a:rPr>
              <a:t>may</a:t>
            </a:r>
            <a:r>
              <a:rPr lang="en-US" sz="4000" b="1" cap="none" dirty="0" smtClean="0">
                <a:solidFill>
                  <a:schemeClr val="tx1"/>
                </a:solidFill>
                <a:effectLst/>
              </a:rPr>
              <a:t> occur in lines</a:t>
            </a:r>
            <a:br>
              <a:rPr lang="en-US" sz="4000" b="1" cap="none" dirty="0" smtClean="0">
                <a:solidFill>
                  <a:schemeClr val="tx1"/>
                </a:solidFill>
                <a:effectLst/>
              </a:rPr>
            </a:br>
            <a:r>
              <a:rPr lang="en-US" sz="4000" b="1" cap="none" dirty="0" smtClean="0">
                <a:solidFill>
                  <a:schemeClr val="tx1"/>
                </a:solidFill>
                <a:effectLst/>
              </a:rPr>
              <a:t>- usually on exposed skin</a:t>
            </a:r>
          </a:p>
        </p:txBody>
      </p:sp>
      <p:pic>
        <p:nvPicPr>
          <p:cNvPr id="52228" name="Picture 2" descr="http://t1.gstatic.com/images?q=tbn:ANd9GcQOxTTDtaf8HMU6QR31HJrbbWVr2L4O-dE7JBxVteai6vbI-sW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2" y="1828800"/>
            <a:ext cx="4068811" cy="304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352"/>
          <a:stretch/>
        </p:blipFill>
        <p:spPr bwMode="auto">
          <a:xfrm>
            <a:off x="685800" y="2057400"/>
            <a:ext cx="3352800" cy="44699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26872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a:xfrm>
            <a:off x="-228600" y="0"/>
            <a:ext cx="5791200" cy="6248400"/>
          </a:xfrm>
        </p:spPr>
        <p:txBody>
          <a:bodyPr/>
          <a:lstStyle/>
          <a:p>
            <a:pPr lvl="1" eaLnBrk="1" hangingPunct="1">
              <a:lnSpc>
                <a:spcPct val="90000"/>
              </a:lnSpc>
            </a:pPr>
            <a:r>
              <a:rPr lang="en-US" altLang="en-US" sz="3600" b="1" dirty="0" smtClean="0"/>
              <a:t>One study found 30% had a reaction</a:t>
            </a:r>
          </a:p>
          <a:p>
            <a:pPr lvl="1" eaLnBrk="1" hangingPunct="1">
              <a:lnSpc>
                <a:spcPct val="90000"/>
              </a:lnSpc>
            </a:pPr>
            <a:r>
              <a:rPr lang="en-US" altLang="en-US" sz="3600" b="1" dirty="0" smtClean="0"/>
              <a:t>Another study indicated 96% (of refugees in Sierra Leone) had reactions</a:t>
            </a:r>
          </a:p>
          <a:p>
            <a:pPr lvl="1" eaLnBrk="1" hangingPunct="1">
              <a:lnSpc>
                <a:spcPct val="90000"/>
              </a:lnSpc>
            </a:pPr>
            <a:r>
              <a:rPr lang="en-US" altLang="en-US" sz="3600" b="1" dirty="0" smtClean="0"/>
              <a:t>Reactions vary depending on your immune system and number of bites</a:t>
            </a:r>
          </a:p>
          <a:p>
            <a:pPr lvl="1" eaLnBrk="1" hangingPunct="1">
              <a:lnSpc>
                <a:spcPct val="90000"/>
              </a:lnSpc>
            </a:pPr>
            <a:r>
              <a:rPr lang="en-US" altLang="en-US" sz="3600" b="1" dirty="0" smtClean="0"/>
              <a:t>Bites do not confirm bed bug infestations</a:t>
            </a:r>
          </a:p>
        </p:txBody>
      </p:sp>
      <p:pic>
        <p:nvPicPr>
          <p:cNvPr id="14340" name="Picture 5" descr="welts-from-bed-bug-bi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048000"/>
            <a:ext cx="2667000" cy="355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04800"/>
            <a:ext cx="3117850" cy="265353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12092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Placeholder 2"/>
          <p:cNvSpPr>
            <a:spLocks noGrp="1"/>
          </p:cNvSpPr>
          <p:nvPr>
            <p:ph type="body" sz="quarter" idx="11"/>
          </p:nvPr>
        </p:nvSpPr>
        <p:spPr>
          <a:xfrm>
            <a:off x="533400" y="685800"/>
            <a:ext cx="8229600" cy="5943600"/>
          </a:xfrm>
        </p:spPr>
        <p:txBody>
          <a:bodyPr/>
          <a:lstStyle/>
          <a:p>
            <a:pPr eaLnBrk="1" hangingPunct="1"/>
            <a:r>
              <a:rPr lang="en-US" sz="3800" dirty="0" smtClean="0"/>
              <a:t>Saliva causes a “sensitivity” to bites</a:t>
            </a:r>
          </a:p>
          <a:p>
            <a:pPr eaLnBrk="1" hangingPunct="1">
              <a:buFont typeface="Wingdings" pitchFamily="2" charset="2"/>
              <a:buChar char="§"/>
            </a:pPr>
            <a:r>
              <a:rPr lang="en-US" sz="3800" dirty="0" smtClean="0"/>
              <a:t> 	</a:t>
            </a:r>
            <a:r>
              <a:rPr lang="en-US" sz="3800" u="sng" dirty="0" smtClean="0"/>
              <a:t>5</a:t>
            </a:r>
            <a:r>
              <a:rPr lang="en-US" sz="3800" dirty="0" smtClean="0"/>
              <a:t> </a:t>
            </a:r>
            <a:r>
              <a:rPr lang="en-US" sz="3800" u="sng" dirty="0" smtClean="0"/>
              <a:t>stages</a:t>
            </a:r>
            <a:r>
              <a:rPr lang="en-US" sz="3800" dirty="0" smtClean="0"/>
              <a:t>:   no reaction;  delayed reaction;  both immediate  &amp; delayed;  immediate reaction only; &amp;  finally, no reaction.  </a:t>
            </a:r>
          </a:p>
          <a:p>
            <a:pPr eaLnBrk="1" hangingPunct="1">
              <a:buFontTx/>
              <a:buChar char="•"/>
            </a:pPr>
            <a:r>
              <a:rPr lang="en-US" sz="3800" dirty="0" smtClean="0"/>
              <a:t>True hypersensitivity can develop</a:t>
            </a:r>
          </a:p>
          <a:p>
            <a:pPr eaLnBrk="1" hangingPunct="1">
              <a:buFontTx/>
              <a:buChar char="•"/>
            </a:pPr>
            <a:r>
              <a:rPr lang="en-US" sz="3800" dirty="0" smtClean="0"/>
              <a:t>Anemia</a:t>
            </a:r>
          </a:p>
          <a:p>
            <a:pPr eaLnBrk="1" hangingPunct="1">
              <a:buFontTx/>
              <a:buChar char="•"/>
            </a:pPr>
            <a:r>
              <a:rPr lang="en-US" sz="3800" dirty="0" smtClean="0"/>
              <a:t>Asthma</a:t>
            </a:r>
          </a:p>
          <a:p>
            <a:pPr eaLnBrk="1" hangingPunct="1">
              <a:buFontTx/>
              <a:buChar char="•"/>
            </a:pPr>
            <a:r>
              <a:rPr lang="en-US" sz="3800" dirty="0" smtClean="0"/>
              <a:t>Skin lesions </a:t>
            </a:r>
            <a:br>
              <a:rPr lang="en-US" sz="3800" dirty="0" smtClean="0"/>
            </a:br>
            <a:r>
              <a:rPr lang="en-US" sz="3800" dirty="0" smtClean="0"/>
              <a:t>(multiple bites)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4114800"/>
            <a:ext cx="3736848" cy="2490216"/>
          </a:xfrm>
          <a:prstGeom prst="rect">
            <a:avLst/>
          </a:prstGeom>
          <a:ln>
            <a:noFill/>
          </a:ln>
          <a:effectLst>
            <a:softEdge rad="112500"/>
          </a:effectLst>
        </p:spPr>
      </p:pic>
    </p:spTree>
    <p:extLst>
      <p:ext uri="{BB962C8B-B14F-4D97-AF65-F5344CB8AC3E}">
        <p14:creationId xmlns:p14="http://schemas.microsoft.com/office/powerpoint/2010/main" val="341960883"/>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52400" y="228600"/>
            <a:ext cx="8305800" cy="5105400"/>
          </a:xfrm>
        </p:spPr>
        <p:txBody>
          <a:bodyPr/>
          <a:lstStyle/>
          <a:p>
            <a:pPr eaLnBrk="1" hangingPunct="1"/>
            <a:r>
              <a:rPr lang="en-US" altLang="en-US" sz="3600" b="1" dirty="0" smtClean="0"/>
              <a:t>Probe the skin to find a capillary space that allows the blood to flow rapidly   </a:t>
            </a:r>
          </a:p>
          <a:p>
            <a:pPr eaLnBrk="1" hangingPunct="1"/>
            <a:r>
              <a:rPr lang="en-US" altLang="en-US" sz="3600" b="1" dirty="0" smtClean="0"/>
              <a:t>May probe the skin several times before feeding</a:t>
            </a:r>
          </a:p>
          <a:p>
            <a:pPr eaLnBrk="1" hangingPunct="1"/>
            <a:r>
              <a:rPr lang="en-US" altLang="en-US" sz="3600" b="1" dirty="0" smtClean="0"/>
              <a:t>Feed for 5-10 min  </a:t>
            </a:r>
          </a:p>
          <a:p>
            <a:pPr eaLnBrk="1" hangingPunct="1"/>
            <a:r>
              <a:rPr lang="en-US" altLang="en-US" sz="3600" b="1" dirty="0" smtClean="0"/>
              <a:t>After feeding, move</a:t>
            </a:r>
            <a:br>
              <a:rPr lang="en-US" altLang="en-US" sz="3600" b="1" dirty="0" smtClean="0"/>
            </a:br>
            <a:r>
              <a:rPr lang="en-US" altLang="en-US" sz="3600" b="1" dirty="0" smtClean="0"/>
              <a:t>to aggregations</a:t>
            </a:r>
          </a:p>
          <a:p>
            <a:pPr eaLnBrk="1" hangingPunct="1"/>
            <a:r>
              <a:rPr lang="en-US" altLang="en-US" sz="3600" b="1" dirty="0" smtClean="0"/>
              <a:t>Bed bugs usually </a:t>
            </a:r>
            <a:br>
              <a:rPr lang="en-US" altLang="en-US" sz="3600" b="1" dirty="0" smtClean="0"/>
            </a:br>
            <a:r>
              <a:rPr lang="en-US" altLang="en-US" sz="3600" b="1" dirty="0" smtClean="0"/>
              <a:t>feed every 3-7 days</a:t>
            </a:r>
          </a:p>
        </p:txBody>
      </p:sp>
      <p:pic>
        <p:nvPicPr>
          <p:cNvPr id="8196" name="Picture 4" descr="bed bug feedign color adjust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0" y="2971800"/>
            <a:ext cx="3467100" cy="3581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0472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a:off x="304800" y="228600"/>
            <a:ext cx="8077200" cy="5562600"/>
          </a:xfrm>
        </p:spPr>
        <p:txBody>
          <a:bodyPr/>
          <a:lstStyle/>
          <a:p>
            <a:pPr eaLnBrk="1" hangingPunct="1"/>
            <a:r>
              <a:rPr lang="en-US" altLang="en-US" sz="3600" b="1" dirty="0" smtClean="0"/>
              <a:t>After feeding adults become interested in mating</a:t>
            </a:r>
            <a:endParaRPr lang="en-US" altLang="en-US" sz="1200" b="1" dirty="0" smtClean="0"/>
          </a:p>
          <a:p>
            <a:pPr eaLnBrk="1" hangingPunct="1"/>
            <a:r>
              <a:rPr lang="en-US" altLang="en-US" sz="3600" b="1" dirty="0" smtClean="0"/>
              <a:t>They engage in </a:t>
            </a:r>
            <a:br>
              <a:rPr lang="en-US" altLang="en-US" sz="3600" b="1" dirty="0" smtClean="0"/>
            </a:br>
            <a:r>
              <a:rPr lang="en-US" altLang="en-US" sz="3600" b="1" dirty="0" smtClean="0"/>
              <a:t>traumatic </a:t>
            </a:r>
            <a:br>
              <a:rPr lang="en-US" altLang="en-US" sz="3600" b="1" dirty="0" smtClean="0"/>
            </a:br>
            <a:r>
              <a:rPr lang="en-US" altLang="en-US" sz="3600" b="1" dirty="0" smtClean="0"/>
              <a:t>insemination</a:t>
            </a:r>
          </a:p>
          <a:p>
            <a:pPr eaLnBrk="1" hangingPunct="1"/>
            <a:r>
              <a:rPr lang="en-US" altLang="en-US" sz="3600" b="1" dirty="0" smtClean="0"/>
              <a:t>Females may be </a:t>
            </a:r>
            <a:br>
              <a:rPr lang="en-US" altLang="en-US" sz="3600" b="1" dirty="0" smtClean="0"/>
            </a:br>
            <a:r>
              <a:rPr lang="en-US" altLang="en-US" sz="3600" b="1" dirty="0" smtClean="0"/>
              <a:t>mated by many </a:t>
            </a:r>
            <a:br>
              <a:rPr lang="en-US" altLang="en-US" sz="3600" b="1" dirty="0" smtClean="0"/>
            </a:br>
            <a:r>
              <a:rPr lang="en-US" altLang="en-US" sz="3600" b="1" dirty="0" smtClean="0"/>
              <a:t>different males</a:t>
            </a:r>
          </a:p>
          <a:p>
            <a:pPr eaLnBrk="1" hangingPunct="1"/>
            <a:r>
              <a:rPr lang="en-US" altLang="en-US" sz="3600" b="1" dirty="0" smtClean="0"/>
              <a:t>Females  leave </a:t>
            </a:r>
            <a:br>
              <a:rPr lang="en-US" altLang="en-US" sz="3600" b="1" dirty="0" smtClean="0"/>
            </a:br>
            <a:r>
              <a:rPr lang="en-US" altLang="en-US" sz="3600" b="1" dirty="0" smtClean="0"/>
              <a:t>aggregations after </a:t>
            </a:r>
            <a:br>
              <a:rPr lang="en-US" altLang="en-US" sz="3600" b="1" dirty="0" smtClean="0"/>
            </a:br>
            <a:r>
              <a:rPr lang="en-US" altLang="en-US" sz="3600" b="1" dirty="0" smtClean="0"/>
              <a:t>being mated several times</a:t>
            </a:r>
          </a:p>
          <a:p>
            <a:pPr eaLnBrk="1" hangingPunct="1"/>
            <a:endParaRPr lang="en-US" altLang="en-US" sz="3600" b="1" dirty="0" smtClean="0"/>
          </a:p>
          <a:p>
            <a:pPr eaLnBrk="1" hangingPunct="1"/>
            <a:endParaRPr lang="en-US" altLang="en-US" sz="1800" b="1" dirty="0" smtClean="0"/>
          </a:p>
          <a:p>
            <a:pPr eaLnBrk="1" hangingPunct="1"/>
            <a:endParaRPr lang="en-US" altLang="en-US" sz="1200" b="1" dirty="0" smtClean="0"/>
          </a:p>
        </p:txBody>
      </p:sp>
      <p:pic>
        <p:nvPicPr>
          <p:cNvPr id="9220" name="Picture 6" descr="bed bugs mating less contra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762000"/>
            <a:ext cx="2358426" cy="2514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926" t="4811" r="9746" b="640"/>
          <a:stretch/>
        </p:blipFill>
        <p:spPr bwMode="auto">
          <a:xfrm>
            <a:off x="5367280" y="3389312"/>
            <a:ext cx="3104343" cy="27066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57169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sz="half" idx="1"/>
          </p:nvPr>
        </p:nvSpPr>
        <p:spPr>
          <a:xfrm>
            <a:off x="228600" y="152400"/>
            <a:ext cx="8610600" cy="6477000"/>
          </a:xfrm>
        </p:spPr>
        <p:txBody>
          <a:bodyPr/>
          <a:lstStyle/>
          <a:p>
            <a:pPr eaLnBrk="1" hangingPunct="1"/>
            <a:r>
              <a:rPr lang="en-US" altLang="en-US" sz="3600" b="1" dirty="0" smtClean="0"/>
              <a:t>Females that mate only once will produce 25% more eggs than multi-mated females</a:t>
            </a:r>
            <a:endParaRPr lang="en-US" altLang="en-US" sz="3600" dirty="0" smtClean="0"/>
          </a:p>
          <a:p>
            <a:pPr eaLnBrk="1" hangingPunct="1"/>
            <a:r>
              <a:rPr lang="en-US" altLang="en-US" sz="3600" b="1" dirty="0" smtClean="0"/>
              <a:t>A single mated female can cause an infestation</a:t>
            </a:r>
          </a:p>
          <a:p>
            <a:pPr eaLnBrk="1" hangingPunct="1"/>
            <a:r>
              <a:rPr lang="en-US" altLang="en-US" sz="3600" b="1" dirty="0" smtClean="0"/>
              <a:t>After taking a blood </a:t>
            </a:r>
            <a:br>
              <a:rPr lang="en-US" altLang="en-US" sz="3600" b="1" dirty="0" smtClean="0"/>
            </a:br>
            <a:r>
              <a:rPr lang="en-US" altLang="en-US" sz="3600" b="1" dirty="0" smtClean="0"/>
              <a:t>meal females </a:t>
            </a:r>
            <a:br>
              <a:rPr lang="en-US" altLang="en-US" sz="3600" b="1" dirty="0" smtClean="0"/>
            </a:br>
            <a:r>
              <a:rPr lang="en-US" altLang="en-US" sz="3600" b="1" dirty="0" smtClean="0"/>
              <a:t>produce 5-20 eggs </a:t>
            </a:r>
            <a:br>
              <a:rPr lang="en-US" altLang="en-US" sz="3600" b="1" dirty="0" smtClean="0"/>
            </a:br>
            <a:r>
              <a:rPr lang="en-US" altLang="en-US" sz="3600" b="1" dirty="0" smtClean="0"/>
              <a:t>over ~12 days</a:t>
            </a:r>
          </a:p>
          <a:p>
            <a:pPr eaLnBrk="1" hangingPunct="1"/>
            <a:r>
              <a:rPr lang="en-US" altLang="en-US" sz="3600" b="1" dirty="0" smtClean="0"/>
              <a:t>Females produce </a:t>
            </a:r>
            <a:br>
              <a:rPr lang="en-US" altLang="en-US" sz="3600" b="1" dirty="0" smtClean="0"/>
            </a:br>
            <a:r>
              <a:rPr lang="en-US" altLang="en-US" sz="3600" b="1" dirty="0" smtClean="0"/>
              <a:t>~143 eggs in a lifetime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9370" t="31681" r="38416" b="12320"/>
          <a:stretch/>
        </p:blipFill>
        <p:spPr>
          <a:xfrm>
            <a:off x="5486400" y="2667669"/>
            <a:ext cx="3429000" cy="3411494"/>
          </a:xfrm>
          <a:prstGeom prst="rect">
            <a:avLst/>
          </a:prstGeom>
          <a:ln>
            <a:noFill/>
          </a:ln>
          <a:effectLst>
            <a:softEdge rad="112500"/>
          </a:effectLst>
        </p:spPr>
      </p:pic>
    </p:spTree>
    <p:extLst>
      <p:ext uri="{BB962C8B-B14F-4D97-AF65-F5344CB8AC3E}">
        <p14:creationId xmlns:p14="http://schemas.microsoft.com/office/powerpoint/2010/main" val="22985754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sz="half" idx="1"/>
          </p:nvPr>
        </p:nvSpPr>
        <p:spPr>
          <a:xfrm>
            <a:off x="381000" y="228600"/>
            <a:ext cx="8305800" cy="5638800"/>
          </a:xfrm>
        </p:spPr>
        <p:txBody>
          <a:bodyPr/>
          <a:lstStyle/>
          <a:p>
            <a:pPr eaLnBrk="1" hangingPunct="1">
              <a:lnSpc>
                <a:spcPct val="90000"/>
              </a:lnSpc>
            </a:pPr>
            <a:r>
              <a:rPr lang="en-US" altLang="en-US" sz="3600" b="1" dirty="0" smtClean="0"/>
              <a:t>Aggregate in cracks and crevices all day</a:t>
            </a:r>
          </a:p>
          <a:p>
            <a:pPr eaLnBrk="1" hangingPunct="1">
              <a:lnSpc>
                <a:spcPct val="90000"/>
              </a:lnSpc>
            </a:pPr>
            <a:r>
              <a:rPr lang="en-US" altLang="en-US" sz="3600" b="1" dirty="0" smtClean="0"/>
              <a:t>If hungry they become active between midnight and 5:00 am</a:t>
            </a:r>
          </a:p>
          <a:p>
            <a:pPr eaLnBrk="1" hangingPunct="1">
              <a:lnSpc>
                <a:spcPct val="90000"/>
              </a:lnSpc>
            </a:pPr>
            <a:r>
              <a:rPr lang="en-US" altLang="en-US" sz="3600" b="1" dirty="0" smtClean="0"/>
              <a:t>Stimulated by the </a:t>
            </a:r>
            <a:br>
              <a:rPr lang="en-US" altLang="en-US" sz="3600" b="1" dirty="0" smtClean="0"/>
            </a:br>
            <a:r>
              <a:rPr lang="en-US" altLang="en-US" sz="3600" b="1" dirty="0" smtClean="0"/>
              <a:t>increase of CO</a:t>
            </a:r>
            <a:r>
              <a:rPr lang="en-US" altLang="en-US" sz="3600" b="1" baseline="-25000" dirty="0" smtClean="0"/>
              <a:t>2</a:t>
            </a:r>
            <a:r>
              <a:rPr lang="en-US" altLang="en-US" sz="3600" b="1" dirty="0" smtClean="0"/>
              <a:t> in </a:t>
            </a:r>
            <a:br>
              <a:rPr lang="en-US" altLang="en-US" sz="3600" b="1" dirty="0" smtClean="0"/>
            </a:br>
            <a:r>
              <a:rPr lang="en-US" altLang="en-US" sz="3600" b="1" dirty="0" smtClean="0"/>
              <a:t>the room</a:t>
            </a:r>
          </a:p>
          <a:p>
            <a:pPr eaLnBrk="1" hangingPunct="1">
              <a:lnSpc>
                <a:spcPct val="90000"/>
              </a:lnSpc>
            </a:pPr>
            <a:r>
              <a:rPr lang="en-US" altLang="en-US" sz="3600" b="1" dirty="0" smtClean="0"/>
              <a:t>Travel many yards </a:t>
            </a:r>
            <a:br>
              <a:rPr lang="en-US" altLang="en-US" sz="3600" b="1" dirty="0" smtClean="0"/>
            </a:br>
            <a:r>
              <a:rPr lang="en-US" altLang="en-US" sz="3600" b="1" dirty="0" smtClean="0"/>
              <a:t>to get to host </a:t>
            </a:r>
          </a:p>
          <a:p>
            <a:pPr eaLnBrk="1" hangingPunct="1">
              <a:lnSpc>
                <a:spcPct val="90000"/>
              </a:lnSpc>
            </a:pPr>
            <a:r>
              <a:rPr lang="en-US" altLang="en-US" sz="3600" b="1" dirty="0" smtClean="0"/>
              <a:t>Bed bugs detect</a:t>
            </a:r>
            <a:br>
              <a:rPr lang="en-US" altLang="en-US" sz="3600" b="1" dirty="0" smtClean="0"/>
            </a:br>
            <a:r>
              <a:rPr lang="en-US" altLang="en-US" sz="3600" b="1" dirty="0" smtClean="0"/>
              <a:t>temperature, </a:t>
            </a:r>
            <a:r>
              <a:rPr lang="en-US" altLang="en-US" sz="3600" b="1" dirty="0" smtClean="0">
                <a:solidFill>
                  <a:prstClr val="white"/>
                </a:solidFill>
              </a:rPr>
              <a:t>CO</a:t>
            </a:r>
            <a:r>
              <a:rPr lang="en-US" altLang="en-US" sz="3600" b="1" baseline="-25000" dirty="0" smtClean="0">
                <a:solidFill>
                  <a:prstClr val="white"/>
                </a:solidFill>
              </a:rPr>
              <a:t>2,</a:t>
            </a:r>
            <a:br>
              <a:rPr lang="en-US" altLang="en-US" sz="3600" b="1" baseline="-25000" dirty="0" smtClean="0">
                <a:solidFill>
                  <a:prstClr val="white"/>
                </a:solidFill>
              </a:rPr>
            </a:br>
            <a:r>
              <a:rPr lang="en-US" altLang="en-US" sz="3600" b="1" dirty="0" smtClean="0">
                <a:solidFill>
                  <a:prstClr val="white"/>
                </a:solidFill>
              </a:rPr>
              <a:t>other chemicals</a:t>
            </a:r>
          </a:p>
          <a:p>
            <a:pPr marL="0" indent="0" eaLnBrk="1" hangingPunct="1">
              <a:lnSpc>
                <a:spcPct val="90000"/>
              </a:lnSpc>
              <a:buNone/>
            </a:pPr>
            <a:endParaRPr lang="en-US" altLang="en-US" sz="3600" b="1" dirty="0" smtClean="0"/>
          </a:p>
          <a:p>
            <a:pPr eaLnBrk="1" hangingPunct="1">
              <a:lnSpc>
                <a:spcPct val="90000"/>
              </a:lnSpc>
            </a:pPr>
            <a:endParaRPr lang="en-US" altLang="en-US" sz="3600" b="1" dirty="0" smtClean="0"/>
          </a:p>
        </p:txBody>
      </p:sp>
      <p:sp>
        <p:nvSpPr>
          <p:cNvPr id="7172" name="Text Box 4"/>
          <p:cNvSpPr txBox="1">
            <a:spLocks noChangeArrowheads="1"/>
          </p:cNvSpPr>
          <p:nvPr/>
        </p:nvSpPr>
        <p:spPr bwMode="auto">
          <a:xfrm>
            <a:off x="5791200" y="57150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spcBef>
                <a:spcPct val="0"/>
              </a:spcBef>
              <a:buFontTx/>
              <a:buNone/>
            </a:pPr>
            <a:endParaRPr lang="en-US" altLang="en-US" sz="2400">
              <a:solidFill>
                <a:schemeClr val="tx1"/>
              </a:solidFill>
            </a:endParaRPr>
          </a:p>
        </p:txBody>
      </p:sp>
      <p:pic>
        <p:nvPicPr>
          <p:cNvPr id="7173" name="Picture 5" descr="resize bed bugs room 50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410200" y="2514600"/>
            <a:ext cx="2590800" cy="20214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r="25481"/>
          <a:stretch/>
        </p:blipFill>
        <p:spPr>
          <a:xfrm>
            <a:off x="6096000" y="4419601"/>
            <a:ext cx="2810797" cy="2514599"/>
          </a:xfrm>
          <a:prstGeom prst="rect">
            <a:avLst/>
          </a:prstGeom>
          <a:ln>
            <a:noFill/>
          </a:ln>
          <a:effectLst>
            <a:softEdge rad="112500"/>
          </a:effectLst>
        </p:spPr>
      </p:pic>
    </p:spTree>
    <p:extLst>
      <p:ext uri="{BB962C8B-B14F-4D97-AF65-F5344CB8AC3E}">
        <p14:creationId xmlns:p14="http://schemas.microsoft.com/office/powerpoint/2010/main" val="16671833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4"/>
          <p:cNvSpPr>
            <a:spLocks noGrp="1" noChangeArrowheads="1"/>
          </p:cNvSpPr>
          <p:nvPr>
            <p:ph type="body" sz="half" idx="1"/>
          </p:nvPr>
        </p:nvSpPr>
        <p:spPr>
          <a:xfrm>
            <a:off x="457200" y="990600"/>
            <a:ext cx="8229600" cy="4267200"/>
          </a:xfrm>
        </p:spPr>
        <p:txBody>
          <a:bodyPr/>
          <a:lstStyle/>
          <a:p>
            <a:pPr eaLnBrk="1" hangingPunct="1"/>
            <a:r>
              <a:rPr lang="en-US" altLang="en-US" sz="3600" b="1" dirty="0" smtClean="0"/>
              <a:t>Excreted </a:t>
            </a:r>
            <a:br>
              <a:rPr lang="en-US" altLang="en-US" sz="3600" b="1" dirty="0" smtClean="0"/>
            </a:br>
            <a:r>
              <a:rPr lang="en-US" altLang="en-US" sz="3600" b="1" dirty="0" smtClean="0"/>
              <a:t>digested blood</a:t>
            </a:r>
          </a:p>
          <a:p>
            <a:pPr eaLnBrk="1" hangingPunct="1"/>
            <a:r>
              <a:rPr lang="en-US" altLang="en-US" sz="3600" b="1" dirty="0" smtClean="0"/>
              <a:t>Looks like </a:t>
            </a:r>
            <a:br>
              <a:rPr lang="en-US" altLang="en-US" sz="3600" b="1" dirty="0" smtClean="0"/>
            </a:br>
            <a:r>
              <a:rPr lang="en-US" altLang="en-US" sz="3600" b="1" dirty="0" smtClean="0"/>
              <a:t>cockroach </a:t>
            </a:r>
            <a:br>
              <a:rPr lang="en-US" altLang="en-US" sz="3600" b="1" dirty="0" smtClean="0"/>
            </a:br>
            <a:r>
              <a:rPr lang="en-US" altLang="en-US" sz="3600" b="1" dirty="0" smtClean="0"/>
              <a:t>feces but </a:t>
            </a:r>
            <a:r>
              <a:rPr lang="en-US" altLang="en-US" sz="3600" b="1" i="1" dirty="0" smtClean="0"/>
              <a:t>feels</a:t>
            </a:r>
            <a:r>
              <a:rPr lang="en-US" altLang="en-US" sz="3600" b="1" dirty="0" smtClean="0"/>
              <a:t> </a:t>
            </a:r>
            <a:br>
              <a:rPr lang="en-US" altLang="en-US" sz="3600" b="1" dirty="0" smtClean="0"/>
            </a:br>
            <a:r>
              <a:rPr lang="en-US" altLang="en-US" sz="3600" b="1" dirty="0" smtClean="0"/>
              <a:t>flat or smooth</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5025" y="533400"/>
            <a:ext cx="4556575" cy="5334000"/>
          </a:xfrm>
          <a:prstGeom prst="rect">
            <a:avLst/>
          </a:prstGeom>
          <a:ln>
            <a:noFill/>
          </a:ln>
          <a:effectLst>
            <a:softEdge rad="112500"/>
          </a:effectLst>
        </p:spPr>
      </p:pic>
      <p:sp>
        <p:nvSpPr>
          <p:cNvPr id="4" name="Rectangle 2"/>
          <p:cNvSpPr txBox="1">
            <a:spLocks noChangeArrowheads="1"/>
          </p:cNvSpPr>
          <p:nvPr/>
        </p:nvSpPr>
        <p:spPr>
          <a:xfrm>
            <a:off x="381000" y="304800"/>
            <a:ext cx="7086600" cy="641350"/>
          </a:xfrm>
          <a:prstGeom prst="rect">
            <a:avLst/>
          </a:prstGeom>
        </p:spPr>
        <p:txBody>
          <a:bodyPr>
            <a:normAutofit fontScale="97500"/>
          </a:bodyPr>
          <a:lstStyle/>
          <a:p>
            <a:pPr eaLnBrk="0" fontAlgn="base" hangingPunct="0">
              <a:spcBef>
                <a:spcPct val="0"/>
              </a:spcBef>
              <a:spcAft>
                <a:spcPct val="0"/>
              </a:spcAft>
              <a:defRPr/>
            </a:pPr>
            <a:r>
              <a:rPr lang="en-US" sz="3400" kern="0" cap="all" dirty="0" smtClean="0">
                <a:solidFill>
                  <a:srgbClr val="FFFF00"/>
                </a:solidFill>
                <a:effectLst>
                  <a:outerShdw blurRad="51000" dist="37000" dir="5400000" algn="tl" rotWithShape="0">
                    <a:srgbClr val="000000">
                      <a:alpha val="25000"/>
                    </a:srgbClr>
                  </a:outerShdw>
                </a:effectLst>
              </a:rPr>
              <a:t>Signs</a:t>
            </a:r>
            <a:endParaRPr lang="en-US" sz="3400" kern="0" cap="all" dirty="0">
              <a:solidFill>
                <a:srgbClr val="FFFF00"/>
              </a:solidFill>
              <a:effectLst>
                <a:outerShdw blurRad="51000" dist="37000" dir="5400000" algn="tl" rotWithShape="0">
                  <a:srgbClr val="000000">
                    <a:alpha val="25000"/>
                  </a:srgbClr>
                </a:outerShdw>
              </a:effectLst>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37" y="4572000"/>
            <a:ext cx="3408363"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68303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title"/>
          </p:nvPr>
        </p:nvSpPr>
        <p:spPr>
          <a:xfrm>
            <a:off x="533400" y="228600"/>
            <a:ext cx="7086600" cy="641350"/>
          </a:xfrm>
        </p:spPr>
        <p:txBody>
          <a:bodyPr>
            <a:noAutofit/>
          </a:bodyPr>
          <a:lstStyle/>
          <a:p>
            <a:r>
              <a:rPr lang="en-US" sz="4000" b="1" cap="none" dirty="0" smtClean="0">
                <a:solidFill>
                  <a:srgbClr val="FFFF00"/>
                </a:solidFill>
              </a:rPr>
              <a:t>What are bed bugs?</a:t>
            </a:r>
            <a:endParaRPr lang="en-US" sz="4000" b="1" cap="none" dirty="0">
              <a:solidFill>
                <a:srgbClr val="FFFF00"/>
              </a:solidFill>
            </a:endParaRPr>
          </a:p>
        </p:txBody>
      </p:sp>
      <p:sp>
        <p:nvSpPr>
          <p:cNvPr id="3" name="TextBox 2"/>
          <p:cNvSpPr txBox="1"/>
          <p:nvPr/>
        </p:nvSpPr>
        <p:spPr>
          <a:xfrm>
            <a:off x="226406" y="1219200"/>
            <a:ext cx="8576387" cy="4154984"/>
          </a:xfrm>
          <a:prstGeom prst="rect">
            <a:avLst/>
          </a:prstGeom>
          <a:noFill/>
        </p:spPr>
        <p:txBody>
          <a:bodyPr wrap="none" rtlCol="0">
            <a:spAutoFit/>
          </a:bodyPr>
          <a:lstStyle/>
          <a:p>
            <a:pPr fontAlgn="base">
              <a:spcBef>
                <a:spcPct val="0"/>
              </a:spcBef>
              <a:spcAft>
                <a:spcPct val="0"/>
              </a:spcAft>
            </a:pPr>
            <a:r>
              <a:rPr lang="en-US" sz="3300" dirty="0">
                <a:solidFill>
                  <a:srgbClr val="CCAF0A">
                    <a:lumMod val="40000"/>
                    <a:lumOff val="60000"/>
                  </a:srgbClr>
                </a:solidFill>
              </a:rPr>
              <a:t>Blood feeding true bugs </a:t>
            </a:r>
            <a:r>
              <a:rPr lang="en-US" sz="3300" dirty="0">
                <a:solidFill>
                  <a:prstClr val="white"/>
                </a:solidFill>
              </a:rPr>
              <a:t>- order Hemiptera </a:t>
            </a:r>
          </a:p>
          <a:p>
            <a:pPr fontAlgn="base">
              <a:spcBef>
                <a:spcPct val="0"/>
              </a:spcBef>
              <a:spcAft>
                <a:spcPct val="0"/>
              </a:spcAft>
            </a:pPr>
            <a:r>
              <a:rPr lang="en-US" sz="3300" dirty="0">
                <a:solidFill>
                  <a:prstClr val="white"/>
                </a:solidFill>
              </a:rPr>
              <a:t>Eggs hatch and </a:t>
            </a:r>
            <a:r>
              <a:rPr lang="en-US" sz="3300" dirty="0" err="1" smtClean="0">
                <a:solidFill>
                  <a:prstClr val="white"/>
                </a:solidFill>
              </a:rPr>
              <a:t>immatures</a:t>
            </a:r>
            <a:r>
              <a:rPr lang="en-US" sz="3300" dirty="0">
                <a:solidFill>
                  <a:prstClr val="white"/>
                </a:solidFill>
              </a:rPr>
              <a:t/>
            </a:r>
            <a:br>
              <a:rPr lang="en-US" sz="3300" dirty="0">
                <a:solidFill>
                  <a:prstClr val="white"/>
                </a:solidFill>
              </a:rPr>
            </a:br>
            <a:r>
              <a:rPr lang="en-US" sz="3300" dirty="0" smtClean="0">
                <a:solidFill>
                  <a:prstClr val="white"/>
                </a:solidFill>
              </a:rPr>
              <a:t>go through </a:t>
            </a:r>
            <a:r>
              <a:rPr lang="en-US" sz="3300" dirty="0">
                <a:solidFill>
                  <a:prstClr val="white"/>
                </a:solidFill>
              </a:rPr>
              <a:t/>
            </a:r>
            <a:br>
              <a:rPr lang="en-US" sz="3300" dirty="0">
                <a:solidFill>
                  <a:prstClr val="white"/>
                </a:solidFill>
              </a:rPr>
            </a:br>
            <a:r>
              <a:rPr lang="en-US" sz="3300" dirty="0">
                <a:solidFill>
                  <a:srgbClr val="CCAF0A">
                    <a:lumMod val="40000"/>
                    <a:lumOff val="60000"/>
                  </a:srgbClr>
                </a:solidFill>
              </a:rPr>
              <a:t>5 nymph stages</a:t>
            </a:r>
            <a:r>
              <a:rPr lang="en-US" sz="3300" dirty="0">
                <a:solidFill>
                  <a:prstClr val="white"/>
                </a:solidFill>
              </a:rPr>
              <a:t/>
            </a:r>
            <a:br>
              <a:rPr lang="en-US" sz="3300" dirty="0">
                <a:solidFill>
                  <a:prstClr val="white"/>
                </a:solidFill>
              </a:rPr>
            </a:br>
            <a:r>
              <a:rPr lang="en-US" sz="3300" dirty="0">
                <a:solidFill>
                  <a:prstClr val="white"/>
                </a:solidFill>
              </a:rPr>
              <a:t>before </a:t>
            </a:r>
            <a:r>
              <a:rPr lang="en-US" sz="3300" dirty="0" smtClean="0">
                <a:solidFill>
                  <a:prstClr val="white"/>
                </a:solidFill>
              </a:rPr>
              <a:t/>
            </a:r>
            <a:br>
              <a:rPr lang="en-US" sz="3300" dirty="0" smtClean="0">
                <a:solidFill>
                  <a:prstClr val="white"/>
                </a:solidFill>
              </a:rPr>
            </a:br>
            <a:r>
              <a:rPr lang="en-US" sz="3300" dirty="0" smtClean="0">
                <a:solidFill>
                  <a:prstClr val="white"/>
                </a:solidFill>
              </a:rPr>
              <a:t>becoming</a:t>
            </a:r>
            <a:r>
              <a:rPr lang="en-US" sz="3300" dirty="0">
                <a:solidFill>
                  <a:prstClr val="white"/>
                </a:solidFill>
              </a:rPr>
              <a:t/>
            </a:r>
            <a:br>
              <a:rPr lang="en-US" sz="3300" dirty="0">
                <a:solidFill>
                  <a:prstClr val="white"/>
                </a:solidFill>
              </a:rPr>
            </a:br>
            <a:r>
              <a:rPr lang="en-US" sz="3300" dirty="0">
                <a:solidFill>
                  <a:prstClr val="white"/>
                </a:solidFill>
              </a:rPr>
              <a:t>adults </a:t>
            </a:r>
            <a:br>
              <a:rPr lang="en-US" sz="3300" dirty="0">
                <a:solidFill>
                  <a:prstClr val="white"/>
                </a:solidFill>
              </a:rPr>
            </a:br>
            <a:r>
              <a:rPr lang="en-US" sz="3300" dirty="0">
                <a:solidFill>
                  <a:prstClr val="white"/>
                </a:solidFill>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304105">
            <a:off x="3807436" y="1828855"/>
            <a:ext cx="4280949" cy="5735775"/>
          </a:xfrm>
          <a:prstGeom prst="ellipse">
            <a:avLst/>
          </a:prstGeom>
          <a:ln>
            <a:noFill/>
          </a:ln>
          <a:effectLst>
            <a:softEdge rad="112500"/>
          </a:effectLst>
        </p:spPr>
      </p:pic>
    </p:spTree>
    <p:extLst>
      <p:ext uri="{BB962C8B-B14F-4D97-AF65-F5344CB8AC3E}">
        <p14:creationId xmlns:p14="http://schemas.microsoft.com/office/powerpoint/2010/main" val="119764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03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41479"/>
          <a:stretch/>
        </p:blipFill>
        <p:spPr bwMode="auto">
          <a:xfrm>
            <a:off x="2225212" y="4035425"/>
            <a:ext cx="3108788" cy="2819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0869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4"/>
          <p:cNvSpPr>
            <a:spLocks noGrp="1" noChangeArrowheads="1"/>
          </p:cNvSpPr>
          <p:nvPr>
            <p:ph type="body" sz="half" idx="1"/>
          </p:nvPr>
        </p:nvSpPr>
        <p:spPr>
          <a:xfrm>
            <a:off x="228600" y="228600"/>
            <a:ext cx="8229600" cy="5410200"/>
          </a:xfrm>
        </p:spPr>
        <p:txBody>
          <a:bodyPr/>
          <a:lstStyle/>
          <a:p>
            <a:pPr eaLnBrk="1" hangingPunct="1"/>
            <a:r>
              <a:rPr lang="en-US" altLang="en-US" sz="3600" b="1" dirty="0" smtClean="0"/>
              <a:t>Frass spots (bed bug poop)</a:t>
            </a:r>
          </a:p>
          <a:p>
            <a:pPr lvl="1" eaLnBrk="1" hangingPunct="1"/>
            <a:r>
              <a:rPr lang="en-US" altLang="en-US" sz="3200" b="1" dirty="0" smtClean="0"/>
              <a:t>Mattress seams and on the tag</a:t>
            </a:r>
          </a:p>
          <a:p>
            <a:pPr lvl="1" eaLnBrk="1" hangingPunct="1"/>
            <a:r>
              <a:rPr lang="en-US" altLang="en-US" sz="3200" b="1" dirty="0" smtClean="0"/>
              <a:t>Wood frame of the box springs</a:t>
            </a:r>
          </a:p>
          <a:p>
            <a:pPr lvl="1" eaLnBrk="1" hangingPunct="1"/>
            <a:r>
              <a:rPr lang="en-US" altLang="en-US" sz="3200" b="1" dirty="0" smtClean="0"/>
              <a:t>Behind the head board</a:t>
            </a:r>
          </a:p>
          <a:p>
            <a:pPr lvl="1" eaLnBrk="1" hangingPunct="1"/>
            <a:r>
              <a:rPr lang="en-US" altLang="en-US" sz="3200" b="1" dirty="0" smtClean="0"/>
              <a:t>Along the tops of </a:t>
            </a:r>
            <a:br>
              <a:rPr lang="en-US" altLang="en-US" sz="3200" b="1" dirty="0" smtClean="0"/>
            </a:br>
            <a:r>
              <a:rPr lang="en-US" altLang="en-US" sz="3200" b="1" dirty="0" smtClean="0"/>
              <a:t>baseboards / the edge </a:t>
            </a:r>
            <a:br>
              <a:rPr lang="en-US" altLang="en-US" sz="3200" b="1" dirty="0" smtClean="0"/>
            </a:br>
            <a:r>
              <a:rPr lang="en-US" altLang="en-US" sz="3200" b="1" dirty="0" smtClean="0"/>
              <a:t>of carpeting</a:t>
            </a:r>
          </a:p>
          <a:p>
            <a:pPr lvl="1" eaLnBrk="1" hangingPunct="1"/>
            <a:r>
              <a:rPr lang="en-US" altLang="en-US" sz="3200" b="1" dirty="0" smtClean="0"/>
              <a:t>Ceiling / wall junctions </a:t>
            </a:r>
            <a:br>
              <a:rPr lang="en-US" altLang="en-US" sz="3200" b="1" dirty="0" smtClean="0"/>
            </a:br>
            <a:r>
              <a:rPr lang="en-US" altLang="en-US" sz="3200" b="1" dirty="0" smtClean="0"/>
              <a:t>behind pictures</a:t>
            </a:r>
          </a:p>
          <a:p>
            <a:pPr lvl="1" eaLnBrk="1" hangingPunct="1"/>
            <a:r>
              <a:rPr lang="en-US" altLang="en-US" sz="3200" b="1" dirty="0" smtClean="0"/>
              <a:t>Electrical outlets</a:t>
            </a:r>
          </a:p>
          <a:p>
            <a:pPr lvl="1" eaLnBrk="1" hangingPunct="1"/>
            <a:r>
              <a:rPr lang="en-US" altLang="en-US" sz="3200" b="1" dirty="0" smtClean="0"/>
              <a:t>In curtain seams </a:t>
            </a:r>
          </a:p>
        </p:txBody>
      </p:sp>
      <p:pic>
        <p:nvPicPr>
          <p:cNvPr id="16388" name="Picture 6" descr="feces on outlet"/>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949950" y="2209800"/>
            <a:ext cx="3041650" cy="4495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556222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533400" y="685800"/>
            <a:ext cx="8229600" cy="944562"/>
          </a:xfrm>
        </p:spPr>
        <p:txBody>
          <a:bodyPr>
            <a:noAutofit/>
          </a:bodyPr>
          <a:lstStyle/>
          <a:p>
            <a:pPr eaLnBrk="1" hangingPunct="1"/>
            <a:r>
              <a:rPr lang="en-US" altLang="en-US" b="1" dirty="0" smtClean="0"/>
              <a:t>Fecal </a:t>
            </a:r>
            <a:r>
              <a:rPr lang="en-US" altLang="en-US" b="1" dirty="0"/>
              <a:t>C</a:t>
            </a:r>
            <a:r>
              <a:rPr lang="en-US" altLang="en-US" b="1" dirty="0" smtClean="0"/>
              <a:t>rust</a:t>
            </a:r>
            <a:br>
              <a:rPr lang="en-US" altLang="en-US" b="1" dirty="0" smtClean="0"/>
            </a:br>
            <a:endParaRPr lang="en-US" altLang="en-US" b="1" dirty="0" smtClean="0"/>
          </a:p>
        </p:txBody>
      </p:sp>
      <p:pic>
        <p:nvPicPr>
          <p:cNvPr id="17411"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67000"/>
            <a:ext cx="5384800" cy="4038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9578" y="21329"/>
            <a:ext cx="4962022" cy="3712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81556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mera Dump2 131 Quick e-mail view.jpg"/>
          <p:cNvPicPr>
            <a:picLocks noChangeAspect="1"/>
          </p:cNvPicPr>
          <p:nvPr/>
        </p:nvPicPr>
        <p:blipFill>
          <a:blip r:embed="rId3" cstate="print"/>
          <a:stretch>
            <a:fillRect/>
          </a:stretch>
        </p:blipFill>
        <p:spPr>
          <a:xfrm>
            <a:off x="0" y="2295525"/>
            <a:ext cx="6096000" cy="4562475"/>
          </a:xfrm>
          <a:prstGeom prst="rect">
            <a:avLst/>
          </a:prstGeom>
          <a:ln>
            <a:noFill/>
          </a:ln>
          <a:effectLst>
            <a:softEdge rad="112500"/>
          </a:effectLst>
        </p:spPr>
      </p:pic>
      <p:pic>
        <p:nvPicPr>
          <p:cNvPr id="6" name="Picture 5" descr="Camera Dump2 132 Large Web view.jpg"/>
          <p:cNvPicPr>
            <a:picLocks noChangeAspect="1"/>
          </p:cNvPicPr>
          <p:nvPr/>
        </p:nvPicPr>
        <p:blipFill>
          <a:blip r:embed="rId4" cstate="print">
            <a:lum bright="10000"/>
          </a:blip>
          <a:srcRect l="8691" b="10000"/>
          <a:stretch>
            <a:fillRect/>
          </a:stretch>
        </p:blipFill>
        <p:spPr>
          <a:xfrm>
            <a:off x="4495800" y="1"/>
            <a:ext cx="4648200" cy="3428999"/>
          </a:xfrm>
          <a:prstGeom prst="rect">
            <a:avLst/>
          </a:prstGeom>
          <a:ln>
            <a:noFill/>
          </a:ln>
          <a:effectLst>
            <a:softEdge rad="112500"/>
          </a:effectLst>
        </p:spPr>
      </p:pic>
      <p:sp>
        <p:nvSpPr>
          <p:cNvPr id="7" name="TextBox 6"/>
          <p:cNvSpPr txBox="1"/>
          <p:nvPr/>
        </p:nvSpPr>
        <p:spPr>
          <a:xfrm>
            <a:off x="381000" y="457200"/>
            <a:ext cx="3921266" cy="1754326"/>
          </a:xfrm>
          <a:prstGeom prst="rect">
            <a:avLst/>
          </a:prstGeom>
          <a:noFill/>
        </p:spPr>
        <p:txBody>
          <a:bodyPr wrap="none" rtlCol="0">
            <a:spAutoFit/>
          </a:bodyPr>
          <a:lstStyle/>
          <a:p>
            <a:r>
              <a:rPr lang="en-US" sz="3600" dirty="0" smtClean="0">
                <a:latin typeface="+mj-lt"/>
              </a:rPr>
              <a:t>Blind resident in </a:t>
            </a:r>
            <a:br>
              <a:rPr lang="en-US" sz="3600" dirty="0" smtClean="0">
                <a:latin typeface="+mj-lt"/>
              </a:rPr>
            </a:br>
            <a:r>
              <a:rPr lang="en-US" sz="3600" dirty="0" smtClean="0">
                <a:latin typeface="+mj-lt"/>
              </a:rPr>
              <a:t>disabled public </a:t>
            </a:r>
          </a:p>
          <a:p>
            <a:r>
              <a:rPr lang="en-US" sz="3600" dirty="0" smtClean="0">
                <a:latin typeface="+mj-lt"/>
              </a:rPr>
              <a:t>housing</a:t>
            </a:r>
            <a:endParaRPr lang="en-US" sz="3600" dirty="0">
              <a:latin typeface="+mj-lt"/>
            </a:endParaRPr>
          </a:p>
        </p:txBody>
      </p:sp>
    </p:spTree>
    <p:extLst>
      <p:ext uri="{BB962C8B-B14F-4D97-AF65-F5344CB8AC3E}">
        <p14:creationId xmlns:p14="http://schemas.microsoft.com/office/powerpoint/2010/main" val="3166499210"/>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amera Dump2 143 Large Web view.jpg"/>
          <p:cNvPicPr>
            <a:picLocks noChangeAspect="1"/>
          </p:cNvPicPr>
          <p:nvPr/>
        </p:nvPicPr>
        <p:blipFill>
          <a:blip r:embed="rId3" cstate="print">
            <a:lum bright="20000"/>
          </a:blip>
          <a:stretch>
            <a:fillRect/>
          </a:stretch>
        </p:blipFill>
        <p:spPr>
          <a:xfrm>
            <a:off x="-19088" y="2895600"/>
            <a:ext cx="5294230" cy="3962400"/>
          </a:xfrm>
          <a:prstGeom prst="rect">
            <a:avLst/>
          </a:prstGeom>
          <a:ln>
            <a:noFill/>
          </a:ln>
          <a:effectLst>
            <a:softEdge rad="112500"/>
          </a:effectLst>
        </p:spPr>
      </p:pic>
      <p:pic>
        <p:nvPicPr>
          <p:cNvPr id="12" name="Picture 11" descr="Camera Dump2 134 Large Web view.jpg"/>
          <p:cNvPicPr>
            <a:picLocks noChangeAspect="1"/>
          </p:cNvPicPr>
          <p:nvPr/>
        </p:nvPicPr>
        <p:blipFill>
          <a:blip r:embed="rId4" cstate="print">
            <a:lum bright="10000"/>
          </a:blip>
          <a:srcRect l="11791"/>
          <a:stretch>
            <a:fillRect/>
          </a:stretch>
        </p:blipFill>
        <p:spPr>
          <a:xfrm>
            <a:off x="4114800" y="1"/>
            <a:ext cx="5029200" cy="4267199"/>
          </a:xfrm>
          <a:prstGeom prst="rect">
            <a:avLst/>
          </a:prstGeom>
          <a:ln>
            <a:noFill/>
          </a:ln>
          <a:effectLst>
            <a:softEdge rad="112500"/>
          </a:effectLst>
        </p:spPr>
      </p:pic>
      <p:pic>
        <p:nvPicPr>
          <p:cNvPr id="5" name="Picture 4" descr="staining.jpg"/>
          <p:cNvPicPr>
            <a:picLocks noChangeAspect="1"/>
          </p:cNvPicPr>
          <p:nvPr/>
        </p:nvPicPr>
        <p:blipFill>
          <a:blip r:embed="rId5" cstate="print">
            <a:lum bright="20000"/>
          </a:blip>
          <a:stretch>
            <a:fillRect/>
          </a:stretch>
        </p:blipFill>
        <p:spPr>
          <a:xfrm>
            <a:off x="228600" y="152400"/>
            <a:ext cx="3810000" cy="2536031"/>
          </a:xfrm>
          <a:prstGeom prst="rect">
            <a:avLst/>
          </a:prstGeom>
          <a:ln>
            <a:noFill/>
          </a:ln>
          <a:effectLst>
            <a:softEdge rad="112500"/>
          </a:effectLst>
        </p:spPr>
      </p:pic>
    </p:spTree>
    <p:extLst>
      <p:ext uri="{BB962C8B-B14F-4D97-AF65-F5344CB8AC3E}">
        <p14:creationId xmlns:p14="http://schemas.microsoft.com/office/powerpoint/2010/main" val="3376408278"/>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ridderthermal.com/wp-content/uploads/2008/11/sofa1.png"/>
          <p:cNvPicPr>
            <a:picLocks noChangeAspect="1" noChangeArrowheads="1"/>
          </p:cNvPicPr>
          <p:nvPr/>
        </p:nvPicPr>
        <p:blipFill>
          <a:blip r:embed="rId3" cstate="print"/>
          <a:srcRect/>
          <a:stretch>
            <a:fillRect/>
          </a:stretch>
        </p:blipFill>
        <p:spPr bwMode="auto">
          <a:xfrm>
            <a:off x="304800" y="304800"/>
            <a:ext cx="8534400" cy="6400800"/>
          </a:xfrm>
          <a:prstGeom prst="rect">
            <a:avLst/>
          </a:prstGeom>
          <a:ln>
            <a:noFill/>
          </a:ln>
          <a:effectLst>
            <a:softEdge rad="112500"/>
          </a:effectLst>
        </p:spPr>
      </p:pic>
    </p:spTree>
    <p:extLst>
      <p:ext uri="{BB962C8B-B14F-4D97-AF65-F5344CB8AC3E}">
        <p14:creationId xmlns:p14="http://schemas.microsoft.com/office/powerpoint/2010/main" val="212899682"/>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W¥ل云玗İαЂÕØÚáÛ丫:Téxt Plàçèhòlðêr 表¥鷗字㌍_W 2"/>
          <p:cNvSpPr>
            <a:spLocks noGrp="1"/>
          </p:cNvSpPr>
          <p:nvPr>
            <p:ph type="body" sz="quarter" idx="11"/>
          </p:nvPr>
        </p:nvSpPr>
        <p:spPr>
          <a:xfrm>
            <a:off x="533400" y="-457200"/>
            <a:ext cx="8305800" cy="1295400"/>
          </a:xfrm>
        </p:spPr>
        <p:txBody>
          <a:bodyPr/>
          <a:lstStyle/>
          <a:p>
            <a:pPr eaLnBrk="1" hangingPunct="1"/>
            <a:r>
              <a:rPr lang="en-US" sz="3600" dirty="0" smtClean="0"/>
              <a:t>Not all aggregations are obvious</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838200"/>
            <a:ext cx="6781800" cy="5086350"/>
          </a:xfrm>
          <a:prstGeom prst="rect">
            <a:avLst/>
          </a:prstGeom>
          <a:ln>
            <a:noFill/>
          </a:ln>
          <a:effectLst>
            <a:softEdge rad="112500"/>
          </a:effectLst>
        </p:spPr>
      </p:pic>
      <p:pic>
        <p:nvPicPr>
          <p:cNvPr id="1536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2162" r="11049"/>
          <a:stretch/>
        </p:blipFill>
        <p:spPr bwMode="auto">
          <a:xfrm>
            <a:off x="152400" y="4080164"/>
            <a:ext cx="3657600" cy="27016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8854106"/>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72000" cy="6858000"/>
          </a:xfrm>
          <a:prstGeom prst="rect">
            <a:avLst/>
          </a:prstGeom>
          <a:ln>
            <a:noFill/>
          </a:ln>
          <a:effectLst>
            <a:softEdge rad="1125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693779">
            <a:off x="4116560" y="1634925"/>
            <a:ext cx="5085617" cy="3390411"/>
          </a:xfrm>
          <a:prstGeom prst="rect">
            <a:avLst/>
          </a:prstGeom>
          <a:ln>
            <a:noFill/>
          </a:ln>
          <a:effectLst>
            <a:softEdge rad="112500"/>
          </a:effectLst>
        </p:spPr>
      </p:pic>
    </p:spTree>
    <p:extLst>
      <p:ext uri="{BB962C8B-B14F-4D97-AF65-F5344CB8AC3E}">
        <p14:creationId xmlns:p14="http://schemas.microsoft.com/office/powerpoint/2010/main" val="2643344928"/>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152400"/>
            <a:ext cx="8229600" cy="762000"/>
          </a:xfrm>
        </p:spPr>
        <p:txBody>
          <a:bodyPr/>
          <a:lstStyle/>
          <a:p>
            <a:pPr eaLnBrk="1" hangingPunct="1"/>
            <a:r>
              <a:rPr lang="en-US" altLang="en-US" b="1" smtClean="0"/>
              <a:t>Molted Skins</a:t>
            </a:r>
          </a:p>
        </p:txBody>
      </p:sp>
      <p:pic>
        <p:nvPicPr>
          <p:cNvPr id="19459" name="ClipArt Placeholder 4"/>
          <p:cNvPicPr>
            <a:picLocks noGrp="1" noChangeAspect="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762000" y="990600"/>
            <a:ext cx="4144963" cy="5710238"/>
          </a:xfrm>
          <a:prstGeom prst="rect">
            <a:avLst/>
          </a:prstGeom>
          <a:ln>
            <a:noFill/>
          </a:ln>
          <a:effectLst>
            <a:softEdge rad="112500"/>
          </a:effec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0912" y="457200"/>
            <a:ext cx="3675888" cy="5650992"/>
          </a:xfrm>
          <a:prstGeom prst="rect">
            <a:avLst/>
          </a:prstGeom>
          <a:ln>
            <a:noFill/>
          </a:ln>
          <a:effectLst>
            <a:softEdge rad="112500"/>
          </a:effectLst>
        </p:spPr>
      </p:pic>
    </p:spTree>
    <p:extLst>
      <p:ext uri="{BB962C8B-B14F-4D97-AF65-F5344CB8AC3E}">
        <p14:creationId xmlns:p14="http://schemas.microsoft.com/office/powerpoint/2010/main" val="20789060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fontScale="90000"/>
          </a:bodyPr>
          <a:lstStyle/>
          <a:p>
            <a:pPr eaLnBrk="1" hangingPunct="1"/>
            <a:r>
              <a:rPr lang="en-US" altLang="en-US" sz="4000" b="1" smtClean="0"/>
              <a:t>Less Obvious Unless You Know</a:t>
            </a:r>
          </a:p>
        </p:txBody>
      </p:sp>
      <p:sp>
        <p:nvSpPr>
          <p:cNvPr id="21507" name="Rectangle 3"/>
          <p:cNvSpPr>
            <a:spLocks noGrp="1" noChangeArrowheads="1"/>
          </p:cNvSpPr>
          <p:nvPr>
            <p:ph type="body" sz="half" idx="1"/>
          </p:nvPr>
        </p:nvSpPr>
        <p:spPr>
          <a:xfrm>
            <a:off x="304800" y="2057400"/>
            <a:ext cx="3810000" cy="4648200"/>
          </a:xfrm>
        </p:spPr>
        <p:txBody>
          <a:bodyPr/>
          <a:lstStyle/>
          <a:p>
            <a:pPr eaLnBrk="1" hangingPunct="1"/>
            <a:r>
              <a:rPr lang="en-US" altLang="en-US" sz="3200" b="1" dirty="0" smtClean="0"/>
              <a:t>Looks like mold</a:t>
            </a:r>
          </a:p>
          <a:p>
            <a:pPr eaLnBrk="1" hangingPunct="1"/>
            <a:r>
              <a:rPr lang="en-US" altLang="en-US" sz="3200" b="1" dirty="0" smtClean="0"/>
              <a:t>But are actually bed bug aggregations</a:t>
            </a:r>
          </a:p>
        </p:txBody>
      </p:sp>
      <p:pic>
        <p:nvPicPr>
          <p:cNvPr id="21508" name="Picture 4" descr="ceiling b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905000"/>
            <a:ext cx="4572000" cy="31638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5"/>
          <p:cNvSpPr txBox="1">
            <a:spLocks noChangeArrowheads="1"/>
          </p:cNvSpPr>
          <p:nvPr/>
        </p:nvSpPr>
        <p:spPr bwMode="auto">
          <a:xfrm>
            <a:off x="5334000" y="5334000"/>
            <a:ext cx="2800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1800" b="1">
                <a:latin typeface="Arial" charset="0"/>
              </a:rPr>
              <a:t>What are we looking at?</a:t>
            </a:r>
          </a:p>
        </p:txBody>
      </p:sp>
      <p:pic>
        <p:nvPicPr>
          <p:cNvPr id="658438" name="Picture 6" descr="ceiling close 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747838"/>
            <a:ext cx="4648200" cy="39528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604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58438"/>
                                        </p:tgtEl>
                                        <p:attrNameLst>
                                          <p:attrName>style.visibility</p:attrName>
                                        </p:attrNameLst>
                                      </p:cBhvr>
                                      <p:to>
                                        <p:strVal val="visible"/>
                                      </p:to>
                                    </p:set>
                                    <p:animEffect transition="in" filter="blinds(horizontal)">
                                      <p:cBhvr>
                                        <p:cTn id="7" dur="500"/>
                                        <p:tgtEl>
                                          <p:spTgt spid="65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title"/>
          </p:nvPr>
        </p:nvSpPr>
        <p:spPr>
          <a:xfrm>
            <a:off x="533400" y="425450"/>
            <a:ext cx="7086600" cy="641350"/>
          </a:xfrm>
        </p:spPr>
        <p:txBody>
          <a:bodyPr>
            <a:noAutofit/>
          </a:bodyPr>
          <a:lstStyle/>
          <a:p>
            <a:r>
              <a:rPr lang="en-US" sz="3600" b="1" cap="none" dirty="0" smtClean="0"/>
              <a:t>Adults are about the size of an apple seed</a:t>
            </a:r>
            <a:endParaRPr lang="en-US" sz="3600" b="1" cap="none" dirty="0"/>
          </a:p>
        </p:txBody>
      </p:sp>
      <p:pic>
        <p:nvPicPr>
          <p:cNvPr id="93186" name="Picture 2" descr="http://www.injuryboard.com/uploadedImages/InjuryBoardcom_Content/Blogs/News_Blog/News/bed%20bugs%20wiki%20commons%20500.jpg"/>
          <p:cNvPicPr>
            <a:picLocks noChangeAspect="1" noChangeArrowheads="1"/>
          </p:cNvPicPr>
          <p:nvPr/>
        </p:nvPicPr>
        <p:blipFill>
          <a:blip r:embed="rId2" cstate="print"/>
          <a:srcRect/>
          <a:stretch>
            <a:fillRect/>
          </a:stretch>
        </p:blipFill>
        <p:spPr bwMode="auto">
          <a:xfrm>
            <a:off x="228600" y="1676400"/>
            <a:ext cx="3195145" cy="2895600"/>
          </a:xfrm>
          <a:prstGeom prst="rect">
            <a:avLst/>
          </a:prstGeom>
          <a:ln>
            <a:noFill/>
          </a:ln>
          <a:effectLst>
            <a:softEdge rad="112500"/>
          </a:effectLst>
        </p:spPr>
      </p:pic>
      <p:pic>
        <p:nvPicPr>
          <p:cNvPr id="93192" name="Picture 8" descr="http://howtogetridofbedbugsnow.com/bedbugpicture.jpg"/>
          <p:cNvPicPr>
            <a:picLocks noChangeAspect="1" noChangeArrowheads="1"/>
          </p:cNvPicPr>
          <p:nvPr/>
        </p:nvPicPr>
        <p:blipFill>
          <a:blip r:embed="rId3" cstate="print"/>
          <a:srcRect/>
          <a:stretch>
            <a:fillRect/>
          </a:stretch>
        </p:blipFill>
        <p:spPr bwMode="auto">
          <a:xfrm>
            <a:off x="3352800" y="2920177"/>
            <a:ext cx="5638800" cy="3756851"/>
          </a:xfrm>
          <a:prstGeom prst="rect">
            <a:avLst/>
          </a:prstGeom>
          <a:ln>
            <a:noFill/>
          </a:ln>
          <a:effectLst>
            <a:softEdge rad="112500"/>
          </a:effectLst>
        </p:spPr>
      </p:pic>
      <p:pic>
        <p:nvPicPr>
          <p:cNvPr id="93190" name="Picture 6" descr="http://www.bedbugsguide.com/bed-bug-waste.jpg"/>
          <p:cNvPicPr>
            <a:picLocks noChangeAspect="1" noChangeArrowheads="1"/>
          </p:cNvPicPr>
          <p:nvPr/>
        </p:nvPicPr>
        <p:blipFill>
          <a:blip r:embed="rId4" cstate="print"/>
          <a:srcRect/>
          <a:stretch>
            <a:fillRect/>
          </a:stretch>
        </p:blipFill>
        <p:spPr bwMode="auto">
          <a:xfrm>
            <a:off x="4760881" y="762000"/>
            <a:ext cx="4019414" cy="2667000"/>
          </a:xfrm>
          <a:prstGeom prst="rect">
            <a:avLst/>
          </a:prstGeom>
          <a:ln>
            <a:noFill/>
          </a:ln>
          <a:effectLst>
            <a:softEdge rad="112500"/>
          </a:effectLst>
        </p:spPr>
      </p:pic>
    </p:spTree>
    <p:extLst>
      <p:ext uri="{BB962C8B-B14F-4D97-AF65-F5344CB8AC3E}">
        <p14:creationId xmlns:p14="http://schemas.microsoft.com/office/powerpoint/2010/main" val="42485662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457200"/>
            <a:ext cx="9144000" cy="6096000"/>
          </a:xfrm>
          <a:prstGeom prst="rect">
            <a:avLst/>
          </a:prstGeom>
          <a:ln>
            <a:noFill/>
          </a:ln>
          <a:effectLst>
            <a:softEdge rad="112500"/>
          </a:effectLst>
        </p:spPr>
      </p:pic>
      <p:pic>
        <p:nvPicPr>
          <p:cNvPr id="614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1753" t="31105" r="25833" b="32496"/>
          <a:stretch/>
        </p:blipFill>
        <p:spPr bwMode="auto">
          <a:xfrm>
            <a:off x="26276" y="825"/>
            <a:ext cx="9117724" cy="682595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958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676" name="Picture 4" descr="smashes on the 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124200"/>
            <a:ext cx="4869140" cy="36702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8677" name="Picture 5" descr="blood spat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4871810" cy="41837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5014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762000" y="1066800"/>
            <a:ext cx="8229600" cy="1143000"/>
          </a:xfrm>
        </p:spPr>
        <p:txBody>
          <a:bodyPr>
            <a:normAutofit fontScale="90000"/>
          </a:bodyPr>
          <a:lstStyle/>
          <a:p>
            <a:pPr eaLnBrk="1" hangingPunct="1"/>
            <a:r>
              <a:rPr lang="en-US" altLang="en-US" b="1" dirty="0" smtClean="0">
                <a:solidFill>
                  <a:srgbClr val="FFFF99"/>
                </a:solidFill>
              </a:rPr>
              <a:t>Blood</a:t>
            </a:r>
            <a:br>
              <a:rPr lang="en-US" altLang="en-US" b="1" dirty="0" smtClean="0">
                <a:solidFill>
                  <a:srgbClr val="FFFF99"/>
                </a:solidFill>
              </a:rPr>
            </a:br>
            <a:r>
              <a:rPr lang="en-US" altLang="en-US" b="1" dirty="0">
                <a:solidFill>
                  <a:srgbClr val="FFFF99"/>
                </a:solidFill>
              </a:rPr>
              <a:t/>
            </a:r>
            <a:br>
              <a:rPr lang="en-US" altLang="en-US" b="1" dirty="0">
                <a:solidFill>
                  <a:srgbClr val="FFFF99"/>
                </a:solidFill>
              </a:rPr>
            </a:br>
            <a:r>
              <a:rPr lang="en-US" altLang="en-US" b="1" dirty="0" smtClean="0">
                <a:solidFill>
                  <a:schemeClr val="tx1"/>
                </a:solidFill>
              </a:rPr>
              <a:t>Smash </a:t>
            </a:r>
            <a:br>
              <a:rPr lang="en-US" altLang="en-US" b="1" dirty="0" smtClean="0">
                <a:solidFill>
                  <a:schemeClr val="tx1"/>
                </a:solidFill>
              </a:rPr>
            </a:br>
            <a:r>
              <a:rPr lang="en-US" altLang="en-US" b="1" dirty="0" smtClean="0">
                <a:solidFill>
                  <a:schemeClr val="tx1"/>
                </a:solidFill>
              </a:rPr>
              <a:t>and </a:t>
            </a:r>
            <a:br>
              <a:rPr lang="en-US" altLang="en-US" b="1" dirty="0" smtClean="0">
                <a:solidFill>
                  <a:schemeClr val="tx1"/>
                </a:solidFill>
              </a:rPr>
            </a:br>
            <a:r>
              <a:rPr lang="en-US" altLang="en-US" b="1" dirty="0" smtClean="0">
                <a:solidFill>
                  <a:schemeClr val="tx1"/>
                </a:solidFill>
              </a:rPr>
              <a:t>Drag</a:t>
            </a:r>
          </a:p>
        </p:txBody>
      </p:sp>
      <p:pic>
        <p:nvPicPr>
          <p:cNvPr id="22531" name="Picture 3" descr="bed bug smash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76600"/>
            <a:ext cx="3755116" cy="3276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bed bug smash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119352"/>
            <a:ext cx="3490913" cy="5105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8288" y="0"/>
            <a:ext cx="3489512" cy="6858000"/>
          </a:xfrm>
          <a:prstGeom prst="rect">
            <a:avLst/>
          </a:prstGeom>
          <a:ln>
            <a:noFill/>
          </a:ln>
          <a:effectLst>
            <a:softEdge rad="112500"/>
          </a:effectLst>
        </p:spPr>
      </p:pic>
    </p:spTree>
    <p:extLst>
      <p:ext uri="{BB962C8B-B14F-4D97-AF65-F5344CB8AC3E}">
        <p14:creationId xmlns:p14="http://schemas.microsoft.com/office/powerpoint/2010/main" val="7992114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7010400" cy="5257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8965" t="11954" r="22413" b="45000"/>
          <a:stretch/>
        </p:blipFill>
        <p:spPr>
          <a:xfrm>
            <a:off x="4500101" y="228601"/>
            <a:ext cx="4289176" cy="2362200"/>
          </a:xfrm>
          <a:prstGeom prst="rect">
            <a:avLst/>
          </a:prstGeom>
          <a:ln>
            <a:noFill/>
          </a:ln>
          <a:effectLst>
            <a:softEdge rad="112500"/>
          </a:effectLst>
        </p:spPr>
      </p:pic>
    </p:spTree>
    <p:extLst>
      <p:ext uri="{BB962C8B-B14F-4D97-AF65-F5344CB8AC3E}">
        <p14:creationId xmlns:p14="http://schemas.microsoft.com/office/powerpoint/2010/main" val="1497412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33400" y="457200"/>
            <a:ext cx="4057650" cy="5410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108841"/>
            <a:ext cx="4057650" cy="5410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54858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3365500"/>
            <a:ext cx="4452937" cy="33401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304800"/>
            <a:ext cx="2206885" cy="297179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730885" y="76200"/>
            <a:ext cx="5148003" cy="384439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5181600"/>
            <a:ext cx="2771775" cy="16478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15085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33400"/>
            <a:ext cx="3684182" cy="48071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05350" y="1295400"/>
            <a:ext cx="3905250" cy="5207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69724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304800" y="304800"/>
            <a:ext cx="8686800" cy="5257800"/>
          </a:xfrm>
        </p:spPr>
        <p:txBody>
          <a:bodyPr/>
          <a:lstStyle/>
          <a:p>
            <a:pPr eaLnBrk="1" hangingPunct="1"/>
            <a:r>
              <a:rPr lang="en-US" altLang="en-US" sz="3200" b="1" dirty="0" smtClean="0"/>
              <a:t>Most products will kill some bed bugs </a:t>
            </a:r>
          </a:p>
          <a:p>
            <a:pPr eaLnBrk="1" hangingPunct="1"/>
            <a:r>
              <a:rPr lang="en-US" altLang="en-US" sz="3200" b="1" dirty="0" smtClean="0"/>
              <a:t>Consumers do not realize that killing bed bugs </a:t>
            </a:r>
            <a:r>
              <a:rPr lang="en-US" altLang="en-US" sz="3200" b="1" i="1" dirty="0" smtClean="0"/>
              <a:t>we can see</a:t>
            </a:r>
            <a:r>
              <a:rPr lang="en-US" altLang="en-US" sz="3200" b="1" dirty="0" smtClean="0"/>
              <a:t> is not the problem</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1955800"/>
            <a:ext cx="7239000" cy="4826000"/>
          </a:xfrm>
          <a:prstGeom prst="rect">
            <a:avLst/>
          </a:prstGeom>
          <a:ln>
            <a:noFill/>
          </a:ln>
          <a:effectLst>
            <a:softEdge rad="112500"/>
          </a:effectLst>
        </p:spPr>
      </p:pic>
      <p:sp>
        <p:nvSpPr>
          <p:cNvPr id="2" name="TextBox 1"/>
          <p:cNvSpPr txBox="1"/>
          <p:nvPr/>
        </p:nvSpPr>
        <p:spPr>
          <a:xfrm>
            <a:off x="304800" y="3505200"/>
            <a:ext cx="2029723" cy="1384995"/>
          </a:xfrm>
          <a:prstGeom prst="rect">
            <a:avLst/>
          </a:prstGeom>
          <a:solidFill>
            <a:schemeClr val="bg1"/>
          </a:solidFill>
        </p:spPr>
        <p:txBody>
          <a:bodyPr wrap="none" rtlCol="0">
            <a:spAutoFit/>
          </a:bodyPr>
          <a:lstStyle/>
          <a:p>
            <a:r>
              <a:rPr lang="en-US" sz="2800" dirty="0" smtClean="0"/>
              <a:t>1 exterior</a:t>
            </a:r>
          </a:p>
          <a:p>
            <a:r>
              <a:rPr lang="en-US" sz="2800" dirty="0" smtClean="0"/>
              <a:t>3 partial</a:t>
            </a:r>
          </a:p>
          <a:p>
            <a:r>
              <a:rPr lang="en-US" sz="2800" dirty="0" smtClean="0"/>
              <a:t>16 internal</a:t>
            </a:r>
            <a:endParaRPr lang="en-US" sz="2800" dirty="0"/>
          </a:p>
        </p:txBody>
      </p:sp>
    </p:spTree>
    <p:extLst>
      <p:ext uri="{BB962C8B-B14F-4D97-AF65-F5344CB8AC3E}">
        <p14:creationId xmlns:p14="http://schemas.microsoft.com/office/powerpoint/2010/main" val="25274580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33400" y="228600"/>
            <a:ext cx="8229600" cy="944563"/>
          </a:xfrm>
        </p:spPr>
        <p:txBody>
          <a:bodyPr>
            <a:normAutofit/>
          </a:bodyPr>
          <a:lstStyle/>
          <a:p>
            <a:pPr eaLnBrk="1" hangingPunct="1"/>
            <a:r>
              <a:rPr lang="en-US" altLang="en-US" sz="4000" b="1" dirty="0" smtClean="0">
                <a:solidFill>
                  <a:srgbClr val="FFFF00"/>
                </a:solidFill>
              </a:rPr>
              <a:t>Control</a:t>
            </a:r>
          </a:p>
        </p:txBody>
      </p:sp>
      <p:sp>
        <p:nvSpPr>
          <p:cNvPr id="31747" name="Rectangle 3"/>
          <p:cNvSpPr>
            <a:spLocks noGrp="1" noChangeArrowheads="1"/>
          </p:cNvSpPr>
          <p:nvPr>
            <p:ph type="body" sz="half" idx="1"/>
          </p:nvPr>
        </p:nvSpPr>
        <p:spPr>
          <a:xfrm>
            <a:off x="304800" y="1371600"/>
            <a:ext cx="8458199" cy="5105400"/>
          </a:xfrm>
        </p:spPr>
        <p:txBody>
          <a:bodyPr/>
          <a:lstStyle/>
          <a:p>
            <a:pPr eaLnBrk="1" hangingPunct="1"/>
            <a:r>
              <a:rPr lang="en-US" altLang="en-US" sz="3200" b="1" dirty="0" smtClean="0"/>
              <a:t>Multiple applications of </a:t>
            </a:r>
            <a:br>
              <a:rPr lang="en-US" altLang="en-US" sz="3200" b="1" dirty="0" smtClean="0"/>
            </a:br>
            <a:r>
              <a:rPr lang="en-US" altLang="en-US" sz="3200" b="1" dirty="0" smtClean="0"/>
              <a:t>insecticides</a:t>
            </a:r>
          </a:p>
          <a:p>
            <a:pPr eaLnBrk="1" hangingPunct="1"/>
            <a:r>
              <a:rPr lang="en-US" altLang="en-US" sz="3200" b="1" dirty="0" smtClean="0"/>
              <a:t>Crack and crevice applications</a:t>
            </a:r>
          </a:p>
          <a:p>
            <a:pPr eaLnBrk="1" hangingPunct="1"/>
            <a:r>
              <a:rPr lang="en-US" altLang="en-US" sz="3200" b="1" dirty="0" smtClean="0"/>
              <a:t>Resistance to pyrethroid </a:t>
            </a:r>
            <a:br>
              <a:rPr lang="en-US" altLang="en-US" sz="3200" b="1" dirty="0" smtClean="0"/>
            </a:br>
            <a:r>
              <a:rPr lang="en-US" altLang="en-US" sz="3200" b="1" dirty="0" smtClean="0"/>
              <a:t>products is </a:t>
            </a:r>
            <a:r>
              <a:rPr lang="en-US" altLang="en-US" sz="3200" b="1" u="sng" dirty="0" smtClean="0"/>
              <a:t>very high </a:t>
            </a:r>
          </a:p>
          <a:p>
            <a:pPr eaLnBrk="1" hangingPunct="1"/>
            <a:r>
              <a:rPr lang="en-US" altLang="en-US" sz="3200" b="1" dirty="0" smtClean="0"/>
              <a:t>Not all populations are </a:t>
            </a:r>
            <a:br>
              <a:rPr lang="en-US" altLang="en-US" sz="3200" b="1" dirty="0" smtClean="0"/>
            </a:br>
            <a:r>
              <a:rPr lang="en-US" altLang="en-US" sz="3200" b="1" dirty="0" smtClean="0"/>
              <a:t>resistant to the same </a:t>
            </a:r>
            <a:br>
              <a:rPr lang="en-US" altLang="en-US" sz="3200" b="1" dirty="0" smtClean="0"/>
            </a:br>
            <a:r>
              <a:rPr lang="en-US" altLang="en-US" sz="3200" b="1" dirty="0" smtClean="0"/>
              <a:t>products </a:t>
            </a:r>
          </a:p>
          <a:p>
            <a:pPr eaLnBrk="1" hangingPunct="1"/>
            <a:r>
              <a:rPr lang="en-US" altLang="en-US" sz="3200" b="1" dirty="0" smtClean="0"/>
              <a:t>Three general types of </a:t>
            </a:r>
            <a:br>
              <a:rPr lang="en-US" altLang="en-US" sz="3200" b="1" dirty="0" smtClean="0"/>
            </a:br>
            <a:r>
              <a:rPr lang="en-US" altLang="en-US" sz="3200" b="1" dirty="0" smtClean="0"/>
              <a:t>resistance occurring </a:t>
            </a:r>
          </a:p>
          <a:p>
            <a:pPr eaLnBrk="1" hangingPunct="1"/>
            <a:endParaRPr lang="en-US" altLang="en-US" sz="3200" b="1" dirty="0" smtClean="0"/>
          </a:p>
        </p:txBody>
      </p:sp>
      <p:pic>
        <p:nvPicPr>
          <p:cNvPr id="695301" name="Picture 5" descr="david spraying"/>
          <p:cNvPicPr>
            <a:picLocks noChangeAspect="1" noChangeArrowheads="1"/>
          </p:cNvPicPr>
          <p:nvPr/>
        </p:nvPicPr>
        <p:blipFill>
          <a:blip r:embed="rId3">
            <a:extLst>
              <a:ext uri="{28A0092B-C50C-407E-A947-70E740481C1C}">
                <a14:useLocalDpi xmlns:a14="http://schemas.microsoft.com/office/drawing/2010/main" val="0"/>
              </a:ext>
            </a:extLst>
          </a:blip>
          <a:srcRect t="7912"/>
          <a:stretch>
            <a:fillRect/>
          </a:stretch>
        </p:blipFill>
        <p:spPr bwMode="auto">
          <a:xfrm>
            <a:off x="6207125" y="3276600"/>
            <a:ext cx="2708275" cy="3352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6" descr="aerosols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172200" y="304800"/>
            <a:ext cx="2667000" cy="20447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234006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33400" y="228600"/>
            <a:ext cx="8229600" cy="944563"/>
          </a:xfrm>
        </p:spPr>
        <p:txBody>
          <a:bodyPr>
            <a:normAutofit/>
          </a:bodyPr>
          <a:lstStyle/>
          <a:p>
            <a:pPr eaLnBrk="1" hangingPunct="1"/>
            <a:r>
              <a:rPr lang="en-US" altLang="en-US" sz="4000" b="1" dirty="0" smtClean="0"/>
              <a:t>Resistance</a:t>
            </a:r>
          </a:p>
        </p:txBody>
      </p:sp>
      <p:sp>
        <p:nvSpPr>
          <p:cNvPr id="31747" name="Rectangle 3"/>
          <p:cNvSpPr>
            <a:spLocks noGrp="1" noChangeArrowheads="1"/>
          </p:cNvSpPr>
          <p:nvPr>
            <p:ph type="body" sz="half" idx="1"/>
          </p:nvPr>
        </p:nvSpPr>
        <p:spPr>
          <a:xfrm>
            <a:off x="304800" y="1066800"/>
            <a:ext cx="8458199" cy="5105400"/>
          </a:xfrm>
        </p:spPr>
        <p:txBody>
          <a:bodyPr/>
          <a:lstStyle/>
          <a:p>
            <a:pPr eaLnBrk="1" hangingPunct="1"/>
            <a:r>
              <a:rPr lang="en-US" altLang="en-US" sz="3200" b="1" dirty="0" smtClean="0"/>
              <a:t>Metabolic </a:t>
            </a:r>
            <a:r>
              <a:rPr lang="en-US" altLang="en-US" sz="3200" b="1" dirty="0"/>
              <a:t>enzyme cytochrome p450, </a:t>
            </a:r>
            <a:r>
              <a:rPr lang="en-US" altLang="en-US" sz="3200" b="1" dirty="0" smtClean="0"/>
              <a:t>helps </a:t>
            </a:r>
            <a:r>
              <a:rPr lang="en-US" altLang="en-US" sz="3200" b="1" dirty="0"/>
              <a:t>to break down </a:t>
            </a:r>
            <a:r>
              <a:rPr lang="en-US" altLang="en-US" sz="3200" b="1" dirty="0" smtClean="0"/>
              <a:t>toxins – one gene </a:t>
            </a:r>
            <a:r>
              <a:rPr lang="en-US" altLang="en-US" sz="3200" b="1" dirty="0"/>
              <a:t>variant that confers resistance enables the bed bug to produce large quantities of the </a:t>
            </a:r>
            <a:r>
              <a:rPr lang="en-US" altLang="en-US" sz="3200" b="1" dirty="0" smtClean="0"/>
              <a:t>enzyme</a:t>
            </a:r>
            <a:endParaRPr lang="en-US" altLang="en-US" sz="3200" b="1" dirty="0"/>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590800" y="3733799"/>
            <a:ext cx="5029200" cy="2825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95645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200" y="1066800"/>
            <a:ext cx="8653604" cy="5638800"/>
          </a:xfrm>
          <a:prstGeom prst="rect">
            <a:avLst/>
          </a:prstGeom>
          <a:ln>
            <a:noFill/>
          </a:ln>
          <a:effectLst>
            <a:softEdge rad="112500"/>
          </a:effectLst>
        </p:spPr>
      </p:pic>
    </p:spTree>
    <p:extLst>
      <p:ext uri="{BB962C8B-B14F-4D97-AF65-F5344CB8AC3E}">
        <p14:creationId xmlns:p14="http://schemas.microsoft.com/office/powerpoint/2010/main" val="291813580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33400" y="228600"/>
            <a:ext cx="8229600" cy="944563"/>
          </a:xfrm>
        </p:spPr>
        <p:txBody>
          <a:bodyPr>
            <a:normAutofit/>
          </a:bodyPr>
          <a:lstStyle/>
          <a:p>
            <a:pPr eaLnBrk="1" hangingPunct="1"/>
            <a:r>
              <a:rPr lang="en-US" altLang="en-US" sz="4000" b="1" dirty="0" smtClean="0"/>
              <a:t>Resistance</a:t>
            </a:r>
          </a:p>
        </p:txBody>
      </p:sp>
      <p:sp>
        <p:nvSpPr>
          <p:cNvPr id="31747" name="Rectangle 3"/>
          <p:cNvSpPr>
            <a:spLocks noGrp="1" noChangeArrowheads="1"/>
          </p:cNvSpPr>
          <p:nvPr>
            <p:ph type="body" sz="half" idx="1"/>
          </p:nvPr>
        </p:nvSpPr>
        <p:spPr>
          <a:xfrm>
            <a:off x="304800" y="1066800"/>
            <a:ext cx="8458199" cy="5105400"/>
          </a:xfrm>
        </p:spPr>
        <p:txBody>
          <a:bodyPr/>
          <a:lstStyle/>
          <a:p>
            <a:pPr eaLnBrk="1" hangingPunct="1"/>
            <a:r>
              <a:rPr lang="en-US" altLang="en-US" sz="3200" b="1" dirty="0" smtClean="0"/>
              <a:t>Commonly </a:t>
            </a:r>
            <a:r>
              <a:rPr lang="en-US" altLang="en-US" sz="3200" b="1" dirty="0"/>
              <a:t>used insecticides target </a:t>
            </a:r>
            <a:r>
              <a:rPr lang="en-US" altLang="en-US" sz="3200" b="1" dirty="0" smtClean="0"/>
              <a:t>an ion </a:t>
            </a:r>
            <a:r>
              <a:rPr lang="en-US" altLang="en-US" sz="3200" b="1" dirty="0"/>
              <a:t>channel and cause nerves to fire continuously, paralyzing and quickly killing the </a:t>
            </a:r>
            <a:r>
              <a:rPr lang="en-US" altLang="en-US" sz="3200" b="1" dirty="0" smtClean="0"/>
              <a:t>insects - resistant </a:t>
            </a:r>
            <a:r>
              <a:rPr lang="en-US" altLang="en-US" sz="3200" b="1" dirty="0"/>
              <a:t>bed bugs </a:t>
            </a:r>
            <a:r>
              <a:rPr lang="en-US" altLang="en-US" sz="3200" b="1" dirty="0" smtClean="0"/>
              <a:t>may carry </a:t>
            </a:r>
            <a:r>
              <a:rPr lang="en-US" altLang="en-US" sz="3200" b="1" dirty="0"/>
              <a:t>a mutation in the ion channel that prevents the pesticide from </a:t>
            </a:r>
            <a:r>
              <a:rPr lang="en-US" altLang="en-US" sz="3200" b="1" dirty="0" smtClean="0"/>
              <a:t/>
            </a:r>
            <a:br>
              <a:rPr lang="en-US" altLang="en-US" sz="3200" b="1" dirty="0" smtClean="0"/>
            </a:br>
            <a:r>
              <a:rPr lang="en-US" altLang="en-US" sz="3200" b="1" dirty="0" smtClean="0"/>
              <a:t>binding</a:t>
            </a:r>
          </a:p>
          <a:p>
            <a:pPr marL="0" indent="0" eaLnBrk="1" hangingPunct="1">
              <a:buNone/>
            </a:pPr>
            <a:r>
              <a:rPr lang="en-US" altLang="en-US" sz="3200" b="1" i="1" dirty="0" smtClean="0">
                <a:solidFill>
                  <a:srgbClr val="FFFF00"/>
                </a:solidFill>
              </a:rPr>
              <a:t>            </a:t>
            </a:r>
            <a:r>
              <a:rPr lang="en-US" altLang="en-US" sz="3200" b="1" i="1" dirty="0" err="1" smtClean="0">
                <a:solidFill>
                  <a:srgbClr val="FFFF00"/>
                </a:solidFill>
              </a:rPr>
              <a:t>kdr</a:t>
            </a:r>
            <a:r>
              <a:rPr lang="en-US" altLang="en-US" sz="3200" b="1" dirty="0" smtClean="0">
                <a:solidFill>
                  <a:srgbClr val="FFFF00"/>
                </a:solidFill>
              </a:rPr>
              <a:t>-type</a:t>
            </a: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72000" y="4209393"/>
            <a:ext cx="4267200" cy="2427890"/>
          </a:xfrm>
          <a:prstGeom prst="rect">
            <a:avLst/>
          </a:prstGeom>
        </p:spPr>
      </p:pic>
    </p:spTree>
    <p:extLst>
      <p:ext uri="{BB962C8B-B14F-4D97-AF65-F5344CB8AC3E}">
        <p14:creationId xmlns:p14="http://schemas.microsoft.com/office/powerpoint/2010/main" val="34527363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33400" y="228600"/>
            <a:ext cx="8229600" cy="944563"/>
          </a:xfrm>
        </p:spPr>
        <p:txBody>
          <a:bodyPr>
            <a:normAutofit/>
          </a:bodyPr>
          <a:lstStyle/>
          <a:p>
            <a:pPr eaLnBrk="1" hangingPunct="1"/>
            <a:r>
              <a:rPr lang="en-US" altLang="en-US" sz="4000" b="1" dirty="0" smtClean="0"/>
              <a:t>Resistance</a:t>
            </a:r>
          </a:p>
        </p:txBody>
      </p:sp>
      <p:sp>
        <p:nvSpPr>
          <p:cNvPr id="31747" name="Rectangle 3"/>
          <p:cNvSpPr>
            <a:spLocks noGrp="1" noChangeArrowheads="1"/>
          </p:cNvSpPr>
          <p:nvPr>
            <p:ph type="body" sz="half" idx="1"/>
          </p:nvPr>
        </p:nvSpPr>
        <p:spPr>
          <a:xfrm>
            <a:off x="304800" y="1066800"/>
            <a:ext cx="8458199" cy="5105400"/>
          </a:xfrm>
        </p:spPr>
        <p:txBody>
          <a:bodyPr/>
          <a:lstStyle/>
          <a:p>
            <a:pPr eaLnBrk="1" hangingPunct="1"/>
            <a:r>
              <a:rPr lang="en-US" altLang="en-US" sz="3200" b="1" dirty="0" smtClean="0"/>
              <a:t>Reduced </a:t>
            </a:r>
            <a:r>
              <a:rPr lang="en-US" altLang="en-US" sz="3200" b="1" dirty="0" err="1" smtClean="0"/>
              <a:t>cuticular</a:t>
            </a:r>
            <a:r>
              <a:rPr lang="en-US" altLang="en-US" sz="3200" b="1" dirty="0" smtClean="0"/>
              <a:t> </a:t>
            </a:r>
            <a:r>
              <a:rPr lang="en-US" altLang="en-US" sz="3200" b="1" dirty="0"/>
              <a:t>penetration </a:t>
            </a:r>
            <a:r>
              <a:rPr lang="en-US" altLang="en-US" sz="3200" b="1" dirty="0" smtClean="0"/>
              <a:t>– thickening or </a:t>
            </a:r>
            <a:r>
              <a:rPr lang="en-US" altLang="en-US" sz="3200" b="1" dirty="0"/>
              <a:t>remodeling of the bed bug cuticle may contribute to decreased insecticide </a:t>
            </a:r>
            <a:r>
              <a:rPr lang="en-US" altLang="en-US" sz="3200" b="1" dirty="0" smtClean="0"/>
              <a:t>penetration</a:t>
            </a:r>
          </a:p>
        </p:txBody>
      </p:sp>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752600" y="3200400"/>
            <a:ext cx="4953000" cy="32959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60468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304800"/>
            <a:ext cx="6477000" cy="965200"/>
          </a:xfrm>
        </p:spPr>
        <p:txBody>
          <a:bodyPr>
            <a:normAutofit fontScale="90000"/>
          </a:bodyPr>
          <a:lstStyle/>
          <a:p>
            <a:pPr eaLnBrk="1" hangingPunct="1"/>
            <a:r>
              <a:rPr lang="en-US" altLang="en-US" sz="3600" b="1" smtClean="0"/>
              <a:t>Many Legitimate Products</a:t>
            </a:r>
          </a:p>
        </p:txBody>
      </p:sp>
      <p:sp>
        <p:nvSpPr>
          <p:cNvPr id="32771" name="Content Placeholder 2"/>
          <p:cNvSpPr>
            <a:spLocks noGrp="1"/>
          </p:cNvSpPr>
          <p:nvPr>
            <p:ph idx="1"/>
          </p:nvPr>
        </p:nvSpPr>
        <p:spPr>
          <a:xfrm>
            <a:off x="152400" y="1343025"/>
            <a:ext cx="8458200" cy="5338763"/>
          </a:xfrm>
        </p:spPr>
        <p:txBody>
          <a:bodyPr/>
          <a:lstStyle/>
          <a:p>
            <a:pPr eaLnBrk="1" hangingPunct="1"/>
            <a:r>
              <a:rPr lang="en-US" altLang="en-US" sz="2800" b="1" dirty="0" smtClean="0">
                <a:cs typeface="Times New Roman" pitchFamily="18" charset="0"/>
              </a:rPr>
              <a:t>Novel pesticide formulations </a:t>
            </a:r>
          </a:p>
          <a:p>
            <a:pPr lvl="1" eaLnBrk="1" hangingPunct="1"/>
            <a:r>
              <a:rPr lang="en-US" altLang="en-US" sz="2800" b="1" dirty="0" smtClean="0">
                <a:cs typeface="Times New Roman" pitchFamily="18" charset="0"/>
              </a:rPr>
              <a:t>Temprid (</a:t>
            </a:r>
            <a:r>
              <a:rPr lang="el-GR" altLang="en-US" sz="2800" b="1" dirty="0" smtClean="0">
                <a:cs typeface="Times New Roman" pitchFamily="18" charset="0"/>
              </a:rPr>
              <a:t>β</a:t>
            </a:r>
            <a:r>
              <a:rPr lang="en-US" altLang="en-US" sz="2800" b="1" dirty="0" smtClean="0">
                <a:cs typeface="Times New Roman" pitchFamily="18" charset="0"/>
              </a:rPr>
              <a:t>-cyfluthrin </a:t>
            </a:r>
            <a:r>
              <a:rPr lang="en-US" altLang="en-US" sz="2800" b="1" dirty="0" smtClean="0">
                <a:solidFill>
                  <a:srgbClr val="FFFF00"/>
                </a:solidFill>
                <a:cs typeface="Times New Roman" pitchFamily="18" charset="0"/>
              </a:rPr>
              <a:t>&amp;</a:t>
            </a:r>
            <a:r>
              <a:rPr lang="en-US" altLang="en-US" sz="2800" b="1" dirty="0" smtClean="0">
                <a:cs typeface="Times New Roman" pitchFamily="18" charset="0"/>
              </a:rPr>
              <a:t> imidacloprid</a:t>
            </a:r>
          </a:p>
          <a:p>
            <a:pPr lvl="1" eaLnBrk="1" hangingPunct="1"/>
            <a:r>
              <a:rPr lang="en-US" altLang="en-US" sz="2800" b="1" dirty="0" smtClean="0">
                <a:cs typeface="Times New Roman" pitchFamily="18" charset="0"/>
              </a:rPr>
              <a:t>Transport (bifenthrin </a:t>
            </a:r>
            <a:r>
              <a:rPr lang="en-US" altLang="en-US" sz="2800" b="1" dirty="0" smtClean="0">
                <a:solidFill>
                  <a:srgbClr val="FFFF00"/>
                </a:solidFill>
                <a:cs typeface="Times New Roman" pitchFamily="18" charset="0"/>
              </a:rPr>
              <a:t>&amp;</a:t>
            </a:r>
            <a:r>
              <a:rPr lang="en-US" altLang="en-US" sz="2800" b="1" dirty="0" smtClean="0">
                <a:cs typeface="Times New Roman" pitchFamily="18" charset="0"/>
              </a:rPr>
              <a:t> </a:t>
            </a:r>
            <a:r>
              <a:rPr lang="en-US" altLang="en-US" sz="2800" b="1" dirty="0" err="1" smtClean="0">
                <a:cs typeface="Times New Roman" pitchFamily="18" charset="0"/>
              </a:rPr>
              <a:t>acetamiprid</a:t>
            </a:r>
            <a:r>
              <a:rPr lang="en-US" altLang="en-US" sz="2800" b="1" dirty="0" smtClean="0">
                <a:cs typeface="Times New Roman" pitchFamily="18" charset="0"/>
              </a:rPr>
              <a:t>)</a:t>
            </a:r>
          </a:p>
          <a:p>
            <a:pPr lvl="1" eaLnBrk="1" hangingPunct="1"/>
            <a:r>
              <a:rPr lang="en-US" altLang="en-US" sz="2800" b="1" dirty="0" err="1" smtClean="0">
                <a:cs typeface="Times New Roman" pitchFamily="18" charset="0"/>
              </a:rPr>
              <a:t>Tandam</a:t>
            </a:r>
            <a:r>
              <a:rPr lang="en-US" altLang="en-US" sz="2800" b="1" dirty="0" smtClean="0">
                <a:cs typeface="Times New Roman" pitchFamily="18" charset="0"/>
              </a:rPr>
              <a:t> (ƛ-</a:t>
            </a:r>
            <a:r>
              <a:rPr lang="en-US" altLang="en-US" sz="2800" b="1" dirty="0" err="1" smtClean="0">
                <a:cs typeface="Times New Roman" pitchFamily="18" charset="0"/>
              </a:rPr>
              <a:t>cyhalothrin</a:t>
            </a:r>
            <a:r>
              <a:rPr lang="en-US" altLang="en-US" sz="2800" b="1" dirty="0" smtClean="0">
                <a:cs typeface="Times New Roman" pitchFamily="18" charset="0"/>
              </a:rPr>
              <a:t> </a:t>
            </a:r>
            <a:r>
              <a:rPr lang="en-US" altLang="en-US" sz="2800" b="1" dirty="0" smtClean="0">
                <a:solidFill>
                  <a:srgbClr val="FFFF00"/>
                </a:solidFill>
                <a:cs typeface="Times New Roman" pitchFamily="18" charset="0"/>
              </a:rPr>
              <a:t>&amp;</a:t>
            </a:r>
            <a:r>
              <a:rPr lang="en-US" altLang="en-US" sz="2800" b="1" dirty="0" smtClean="0">
                <a:cs typeface="Times New Roman" pitchFamily="18" charset="0"/>
              </a:rPr>
              <a:t> </a:t>
            </a:r>
            <a:r>
              <a:rPr lang="en-US" altLang="en-US" sz="2800" b="1" dirty="0" err="1" smtClean="0">
                <a:cs typeface="Times New Roman" pitchFamily="18" charset="0"/>
              </a:rPr>
              <a:t>thiomethoxam</a:t>
            </a:r>
            <a:endParaRPr lang="en-US" altLang="en-US" sz="2800" b="1" dirty="0" smtClean="0">
              <a:cs typeface="Times New Roman" pitchFamily="18" charset="0"/>
            </a:endParaRPr>
          </a:p>
          <a:p>
            <a:pPr eaLnBrk="1" hangingPunct="1"/>
            <a:r>
              <a:rPr lang="en-US" altLang="en-US" sz="2800" b="1" dirty="0" err="1" smtClean="0">
                <a:cs typeface="Times New Roman" pitchFamily="18" charset="0"/>
              </a:rPr>
              <a:t>Chlorfenapyr</a:t>
            </a:r>
            <a:r>
              <a:rPr lang="en-US" altLang="en-US" sz="2800" b="1" dirty="0" smtClean="0">
                <a:cs typeface="Times New Roman" pitchFamily="18" charset="0"/>
              </a:rPr>
              <a:t> </a:t>
            </a:r>
          </a:p>
          <a:p>
            <a:pPr lvl="1" eaLnBrk="1" hangingPunct="1"/>
            <a:r>
              <a:rPr lang="en-US" altLang="en-US" sz="2800" b="1" dirty="0" err="1" smtClean="0">
                <a:cs typeface="Times New Roman" pitchFamily="18" charset="0"/>
              </a:rPr>
              <a:t>pyrolle</a:t>
            </a:r>
            <a:r>
              <a:rPr lang="en-US" altLang="en-US" sz="2800" b="1" dirty="0" smtClean="0">
                <a:cs typeface="Times New Roman" pitchFamily="18" charset="0"/>
              </a:rPr>
              <a:t>; “pro-insecticide”</a:t>
            </a:r>
          </a:p>
          <a:p>
            <a:pPr eaLnBrk="1" hangingPunct="1"/>
            <a:r>
              <a:rPr lang="en-US" altLang="en-US" sz="2800" b="1" dirty="0" smtClean="0">
                <a:cs typeface="Times New Roman" pitchFamily="18" charset="0"/>
              </a:rPr>
              <a:t>Alpine Dust</a:t>
            </a:r>
          </a:p>
          <a:p>
            <a:pPr lvl="1" eaLnBrk="1" hangingPunct="1"/>
            <a:r>
              <a:rPr lang="en-US" altLang="en-US" sz="2800" b="1" dirty="0" smtClean="0">
                <a:cs typeface="Times New Roman" pitchFamily="18" charset="0"/>
              </a:rPr>
              <a:t>Dinotefuran and DE</a:t>
            </a:r>
          </a:p>
          <a:p>
            <a:pPr eaLnBrk="1" hangingPunct="1"/>
            <a:r>
              <a:rPr lang="en-US" altLang="en-US" sz="2800" b="1" dirty="0" err="1" smtClean="0">
                <a:cs typeface="Times New Roman" pitchFamily="18" charset="0"/>
              </a:rPr>
              <a:t>CimeXa</a:t>
            </a:r>
            <a:endParaRPr lang="en-US" altLang="en-US" sz="2800" b="1" dirty="0" smtClean="0">
              <a:cs typeface="Times New Roman" pitchFamily="18" charset="0"/>
            </a:endParaRPr>
          </a:p>
          <a:p>
            <a:pPr lvl="1" eaLnBrk="1" hangingPunct="1"/>
            <a:r>
              <a:rPr lang="en-US" altLang="en-US" sz="2800" b="1" dirty="0" smtClean="0">
                <a:cs typeface="Times New Roman" pitchFamily="18" charset="0"/>
              </a:rPr>
              <a:t>Amorphous silica gel</a:t>
            </a:r>
          </a:p>
        </p:txBody>
      </p:sp>
      <p:pic>
        <p:nvPicPr>
          <p:cNvPr id="32772" name="Picture 4" descr="WMDMOPC-Temprid-SC-400mL-500x500"/>
          <p:cNvPicPr>
            <a:picLocks noChangeAspect="1" noChangeArrowheads="1"/>
          </p:cNvPicPr>
          <p:nvPr/>
        </p:nvPicPr>
        <p:blipFill>
          <a:blip r:embed="rId2" cstate="print">
            <a:extLst>
              <a:ext uri="{28A0092B-C50C-407E-A947-70E740481C1C}">
                <a14:useLocalDpi xmlns:a14="http://schemas.microsoft.com/office/drawing/2010/main" val="0"/>
              </a:ext>
            </a:extLst>
          </a:blip>
          <a:srcRect l="13440" r="13440"/>
          <a:stretch>
            <a:fillRect/>
          </a:stretch>
        </p:blipFill>
        <p:spPr bwMode="auto">
          <a:xfrm>
            <a:off x="7924800" y="266700"/>
            <a:ext cx="1098550" cy="16593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6" descr="transpo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8653" y="5105400"/>
            <a:ext cx="1120097" cy="16033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0759" y="4724400"/>
            <a:ext cx="1790804" cy="19494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21563" y="3505200"/>
            <a:ext cx="987152" cy="1600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1860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4638"/>
            <a:ext cx="8229600" cy="868362"/>
          </a:xfrm>
        </p:spPr>
        <p:txBody>
          <a:bodyPr/>
          <a:lstStyle/>
          <a:p>
            <a:pPr eaLnBrk="1" hangingPunct="1"/>
            <a:r>
              <a:rPr lang="en-US" altLang="en-US" b="1" dirty="0" smtClean="0"/>
              <a:t>Non Chemical Methods</a:t>
            </a:r>
          </a:p>
        </p:txBody>
      </p:sp>
      <p:sp>
        <p:nvSpPr>
          <p:cNvPr id="34819" name="Rectangle 3"/>
          <p:cNvSpPr>
            <a:spLocks noGrp="1" noChangeArrowheads="1"/>
          </p:cNvSpPr>
          <p:nvPr>
            <p:ph type="body" idx="1"/>
          </p:nvPr>
        </p:nvSpPr>
        <p:spPr>
          <a:xfrm>
            <a:off x="381000" y="1143000"/>
            <a:ext cx="8534400" cy="5181600"/>
          </a:xfrm>
        </p:spPr>
        <p:txBody>
          <a:bodyPr/>
          <a:lstStyle/>
          <a:p>
            <a:pPr eaLnBrk="1" hangingPunct="1">
              <a:defRPr/>
            </a:pPr>
            <a:r>
              <a:rPr lang="en-US" sz="3600" b="1" dirty="0" smtClean="0">
                <a:solidFill>
                  <a:srgbClr val="FFFF00"/>
                </a:solidFill>
              </a:rPr>
              <a:t>Becoming the primary methods used in combination with chemical methods</a:t>
            </a:r>
            <a:endParaRPr lang="en-US" sz="3600" b="1" dirty="0" smtClean="0"/>
          </a:p>
          <a:p>
            <a:pPr lvl="1" eaLnBrk="1" hangingPunct="1">
              <a:defRPr/>
            </a:pPr>
            <a:r>
              <a:rPr lang="en-US" sz="3600" b="1" dirty="0" smtClean="0"/>
              <a:t>Heat/Cold</a:t>
            </a:r>
          </a:p>
          <a:p>
            <a:pPr lvl="1" eaLnBrk="1" hangingPunct="1">
              <a:defRPr/>
            </a:pPr>
            <a:r>
              <a:rPr lang="en-US" sz="3600" b="1" dirty="0" smtClean="0"/>
              <a:t>Vacuuming</a:t>
            </a:r>
          </a:p>
          <a:p>
            <a:pPr lvl="1" eaLnBrk="1" hangingPunct="1">
              <a:defRPr/>
            </a:pPr>
            <a:r>
              <a:rPr lang="en-US" sz="3600" b="1" dirty="0" smtClean="0"/>
              <a:t>Mattress </a:t>
            </a:r>
            <a:br>
              <a:rPr lang="en-US" sz="3600" b="1" dirty="0" smtClean="0"/>
            </a:br>
            <a:r>
              <a:rPr lang="en-US" sz="3600" b="1" dirty="0" smtClean="0"/>
              <a:t>encasements </a:t>
            </a:r>
          </a:p>
          <a:p>
            <a:pPr lvl="1" eaLnBrk="1" hangingPunct="1">
              <a:defRPr/>
            </a:pPr>
            <a:r>
              <a:rPr lang="en-US" sz="3600" b="1" dirty="0" smtClean="0"/>
              <a:t>Desiccant dusts</a:t>
            </a:r>
          </a:p>
          <a:p>
            <a:pPr lvl="1" eaLnBrk="1" hangingPunct="1">
              <a:defRPr/>
            </a:pPr>
            <a:r>
              <a:rPr lang="en-US" sz="3600" b="1" dirty="0" smtClean="0"/>
              <a:t>Other</a:t>
            </a:r>
          </a:p>
          <a:p>
            <a:pPr marL="457200" lvl="1" indent="0" eaLnBrk="1" hangingPunct="1">
              <a:buFontTx/>
              <a:buNone/>
              <a:defRPr/>
            </a:pPr>
            <a:endParaRPr lang="en-US" sz="3600" b="1" dirty="0" smtClean="0"/>
          </a:p>
        </p:txBody>
      </p:sp>
      <p:sp>
        <p:nvSpPr>
          <p:cNvPr id="34820" name="Text Box 5"/>
          <p:cNvSpPr txBox="1">
            <a:spLocks noChangeArrowheads="1"/>
          </p:cNvSpPr>
          <p:nvPr/>
        </p:nvSpPr>
        <p:spPr bwMode="auto">
          <a:xfrm>
            <a:off x="4972050" y="6096000"/>
            <a:ext cx="417195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eaLnBrk="1" hangingPunct="1">
              <a:spcBef>
                <a:spcPct val="0"/>
              </a:spcBef>
              <a:buFontTx/>
              <a:buNone/>
            </a:pPr>
            <a:r>
              <a:rPr lang="en-US" altLang="en-US" sz="1600" b="1">
                <a:latin typeface="Arial" charset="0"/>
              </a:rPr>
              <a:t>How do you treat libraries?</a:t>
            </a:r>
          </a:p>
        </p:txBody>
      </p:sp>
      <p:pic>
        <p:nvPicPr>
          <p:cNvPr id="34821" name="Picture 4" descr="bed bugs on book 2 rachael resize"/>
          <p:cNvPicPr>
            <a:picLocks noChangeAspect="1" noChangeArrowheads="1"/>
          </p:cNvPicPr>
          <p:nvPr/>
        </p:nvPicPr>
        <p:blipFill>
          <a:blip r:embed="rId3">
            <a:extLst>
              <a:ext uri="{28A0092B-C50C-407E-A947-70E740481C1C}">
                <a14:useLocalDpi xmlns:a14="http://schemas.microsoft.com/office/drawing/2010/main" val="0"/>
              </a:ext>
            </a:extLst>
          </a:blip>
          <a:srcRect b="12000"/>
          <a:stretch>
            <a:fillRect/>
          </a:stretch>
        </p:blipFill>
        <p:spPr bwMode="auto">
          <a:xfrm>
            <a:off x="5486400" y="2813050"/>
            <a:ext cx="3168650" cy="2978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426979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953000" y="274638"/>
            <a:ext cx="4191000" cy="792162"/>
          </a:xfrm>
        </p:spPr>
        <p:txBody>
          <a:bodyPr>
            <a:normAutofit fontScale="90000"/>
          </a:bodyPr>
          <a:lstStyle/>
          <a:p>
            <a:pPr eaLnBrk="1" hangingPunct="1"/>
            <a:r>
              <a:rPr lang="en-US" altLang="en-US" b="1" dirty="0" smtClean="0">
                <a:solidFill>
                  <a:srgbClr val="FFFF66"/>
                </a:solidFill>
              </a:rPr>
              <a:t>Treatment Preparations</a:t>
            </a:r>
          </a:p>
        </p:txBody>
      </p:sp>
      <p:sp>
        <p:nvSpPr>
          <p:cNvPr id="35843" name="Rectangle 3"/>
          <p:cNvSpPr>
            <a:spLocks noGrp="1" noChangeArrowheads="1"/>
          </p:cNvSpPr>
          <p:nvPr>
            <p:ph type="body" idx="1"/>
          </p:nvPr>
        </p:nvSpPr>
        <p:spPr>
          <a:xfrm>
            <a:off x="228600" y="152400"/>
            <a:ext cx="4343400" cy="5715000"/>
          </a:xfrm>
        </p:spPr>
        <p:txBody>
          <a:bodyPr/>
          <a:lstStyle/>
          <a:p>
            <a:pPr eaLnBrk="1" hangingPunct="1">
              <a:lnSpc>
                <a:spcPct val="80000"/>
              </a:lnSpc>
            </a:pPr>
            <a:r>
              <a:rPr lang="en-US" altLang="en-US" sz="3600" b="1" dirty="0" smtClean="0"/>
              <a:t>Most PMPs provide preparation instructions </a:t>
            </a:r>
          </a:p>
          <a:p>
            <a:pPr eaLnBrk="1" hangingPunct="1">
              <a:lnSpc>
                <a:spcPct val="80000"/>
              </a:lnSpc>
            </a:pPr>
            <a:r>
              <a:rPr lang="en-US" altLang="en-US" sz="3600" b="1" dirty="0" smtClean="0"/>
              <a:t>Instructions make treatments easier for PMP</a:t>
            </a:r>
          </a:p>
          <a:p>
            <a:pPr eaLnBrk="1" hangingPunct="1">
              <a:lnSpc>
                <a:spcPct val="80000"/>
              </a:lnSpc>
            </a:pPr>
            <a:r>
              <a:rPr lang="en-US" altLang="en-US" sz="3600" b="1" dirty="0" smtClean="0"/>
              <a:t>Difficult for the resident: laundry bill</a:t>
            </a:r>
          </a:p>
          <a:p>
            <a:pPr eaLnBrk="1" hangingPunct="1">
              <a:lnSpc>
                <a:spcPct val="80000"/>
              </a:lnSpc>
            </a:pPr>
            <a:r>
              <a:rPr lang="en-US" altLang="en-US" sz="3600" b="1" dirty="0" smtClean="0"/>
              <a:t>Top complaint is lack of tenant cooperation</a:t>
            </a:r>
          </a:p>
          <a:p>
            <a:pPr lvl="1" eaLnBrk="1" hangingPunct="1">
              <a:lnSpc>
                <a:spcPct val="80000"/>
              </a:lnSpc>
            </a:pPr>
            <a:endParaRPr lang="en-US" altLang="en-US" sz="3200" b="1" dirty="0" smtClean="0"/>
          </a:p>
        </p:txBody>
      </p:sp>
      <p:sp>
        <p:nvSpPr>
          <p:cNvPr id="35844" name="Text Box 5"/>
          <p:cNvSpPr txBox="1">
            <a:spLocks noChangeArrowheads="1"/>
          </p:cNvSpPr>
          <p:nvPr/>
        </p:nvSpPr>
        <p:spPr bwMode="auto">
          <a:xfrm>
            <a:off x="4953000" y="4876800"/>
            <a:ext cx="37338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eaLnBrk="1" hangingPunct="1">
              <a:spcBef>
                <a:spcPct val="0"/>
              </a:spcBef>
              <a:buFontTx/>
              <a:buNone/>
            </a:pPr>
            <a:r>
              <a:rPr lang="en-US" altLang="en-US" sz="2800" dirty="0">
                <a:solidFill>
                  <a:srgbClr val="FFFF00"/>
                </a:solidFill>
                <a:latin typeface="+mj-lt"/>
              </a:rPr>
              <a:t>New way of thinking!</a:t>
            </a:r>
          </a:p>
          <a:p>
            <a:pPr algn="ctr" eaLnBrk="1" hangingPunct="1">
              <a:spcBef>
                <a:spcPct val="0"/>
              </a:spcBef>
              <a:buFontTx/>
              <a:buNone/>
            </a:pPr>
            <a:r>
              <a:rPr lang="en-US" altLang="en-US" sz="2800" dirty="0">
                <a:solidFill>
                  <a:srgbClr val="FFFF00"/>
                </a:solidFill>
                <a:latin typeface="+mj-lt"/>
              </a:rPr>
              <a:t>Leave the infestation in </a:t>
            </a:r>
            <a:r>
              <a:rPr lang="en-US" altLang="en-US" sz="2800" dirty="0" smtClean="0">
                <a:solidFill>
                  <a:srgbClr val="FFFF00"/>
                </a:solidFill>
                <a:latin typeface="+mj-lt"/>
              </a:rPr>
              <a:t>place</a:t>
            </a:r>
            <a:endParaRPr lang="en-US" altLang="en-US" sz="2800" dirty="0">
              <a:solidFill>
                <a:srgbClr val="FFFF00"/>
              </a:solidFill>
              <a:latin typeface="+mj-lt"/>
            </a:endParaRPr>
          </a:p>
        </p:txBody>
      </p:sp>
      <p:pic>
        <p:nvPicPr>
          <p:cNvPr id="35845" name="Picture 6" descr="messy_r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4478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M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1424" y="1346200"/>
            <a:ext cx="4297776" cy="34163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445612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105400" y="228600"/>
            <a:ext cx="3657600" cy="1143000"/>
          </a:xfrm>
        </p:spPr>
        <p:txBody>
          <a:bodyPr/>
          <a:lstStyle/>
          <a:p>
            <a:pPr eaLnBrk="1" hangingPunct="1"/>
            <a:r>
              <a:rPr lang="en-US" altLang="en-US" b="1" dirty="0" smtClean="0">
                <a:solidFill>
                  <a:srgbClr val="FFFF66"/>
                </a:solidFill>
              </a:rPr>
              <a:t>Canine Detection</a:t>
            </a:r>
            <a:r>
              <a:rPr lang="en-US" altLang="en-US" b="1" dirty="0" smtClean="0"/>
              <a:t> </a:t>
            </a:r>
            <a:endParaRPr lang="en-US" altLang="en-US" sz="2400" b="1" dirty="0" smtClean="0"/>
          </a:p>
        </p:txBody>
      </p:sp>
      <p:sp>
        <p:nvSpPr>
          <p:cNvPr id="36867" name="Rectangle 3"/>
          <p:cNvSpPr>
            <a:spLocks noGrp="1" noChangeArrowheads="1"/>
          </p:cNvSpPr>
          <p:nvPr>
            <p:ph type="body" sz="half" idx="1"/>
          </p:nvPr>
        </p:nvSpPr>
        <p:spPr>
          <a:xfrm>
            <a:off x="304800" y="152400"/>
            <a:ext cx="4495800" cy="5867400"/>
          </a:xfrm>
        </p:spPr>
        <p:txBody>
          <a:bodyPr/>
          <a:lstStyle/>
          <a:p>
            <a:pPr eaLnBrk="1" hangingPunct="1">
              <a:lnSpc>
                <a:spcPct val="90000"/>
              </a:lnSpc>
            </a:pPr>
            <a:r>
              <a:rPr lang="en-US" altLang="en-US" sz="3600" b="1" dirty="0" smtClean="0">
                <a:cs typeface="Times New Roman" pitchFamily="18" charset="0"/>
              </a:rPr>
              <a:t>Excellent detectors</a:t>
            </a:r>
            <a:endParaRPr lang="en-US" altLang="en-US" sz="1050" b="1" dirty="0" smtClean="0">
              <a:cs typeface="Times New Roman" pitchFamily="18" charset="0"/>
            </a:endParaRPr>
          </a:p>
          <a:p>
            <a:pPr eaLnBrk="1" hangingPunct="1">
              <a:lnSpc>
                <a:spcPct val="90000"/>
              </a:lnSpc>
            </a:pPr>
            <a:r>
              <a:rPr lang="en-US" altLang="en-US" sz="3600" b="1" dirty="0" smtClean="0">
                <a:cs typeface="Times New Roman" pitchFamily="18" charset="0"/>
              </a:rPr>
              <a:t>Can distinguish between live and dead bugs</a:t>
            </a:r>
          </a:p>
          <a:p>
            <a:pPr eaLnBrk="1" hangingPunct="1">
              <a:lnSpc>
                <a:spcPct val="90000"/>
              </a:lnSpc>
            </a:pPr>
            <a:endParaRPr lang="en-US" altLang="en-US" sz="1050" b="1" dirty="0" smtClean="0">
              <a:cs typeface="Times New Roman" pitchFamily="18" charset="0"/>
            </a:endParaRPr>
          </a:p>
          <a:p>
            <a:pPr eaLnBrk="1" hangingPunct="1">
              <a:lnSpc>
                <a:spcPct val="90000"/>
              </a:lnSpc>
            </a:pPr>
            <a:r>
              <a:rPr lang="en-US" altLang="en-US" sz="3600" b="1" dirty="0" smtClean="0">
                <a:cs typeface="Times New Roman" pitchFamily="18" charset="0"/>
              </a:rPr>
              <a:t>Good for lawsuit defense</a:t>
            </a:r>
          </a:p>
          <a:p>
            <a:pPr eaLnBrk="1" hangingPunct="1">
              <a:lnSpc>
                <a:spcPct val="90000"/>
              </a:lnSpc>
            </a:pPr>
            <a:r>
              <a:rPr lang="en-US" altLang="en-US" sz="3600" b="1" dirty="0" smtClean="0">
                <a:cs typeface="Times New Roman" pitchFamily="18" charset="0"/>
              </a:rPr>
              <a:t>Expensive and require constant training</a:t>
            </a:r>
            <a:endParaRPr lang="en-US" altLang="en-US" sz="1050" b="1" dirty="0" smtClean="0">
              <a:cs typeface="Times New Roman" pitchFamily="18" charset="0"/>
            </a:endParaRPr>
          </a:p>
          <a:p>
            <a:pPr eaLnBrk="1" hangingPunct="1">
              <a:lnSpc>
                <a:spcPct val="90000"/>
              </a:lnSpc>
            </a:pPr>
            <a:r>
              <a:rPr lang="en-US" altLang="en-US" sz="3600" b="1" dirty="0" smtClean="0">
                <a:cs typeface="Times New Roman" pitchFamily="18" charset="0"/>
              </a:rPr>
              <a:t>Are only as good as their handler</a:t>
            </a:r>
          </a:p>
          <a:p>
            <a:pPr lvl="2" eaLnBrk="1" hangingPunct="1">
              <a:lnSpc>
                <a:spcPct val="90000"/>
              </a:lnSpc>
              <a:buFontTx/>
              <a:buNone/>
            </a:pPr>
            <a:endParaRPr lang="en-US" altLang="en-US" sz="2800" b="1" dirty="0" smtClean="0">
              <a:cs typeface="Times New Roman" pitchFamily="18" charset="0"/>
            </a:endParaRPr>
          </a:p>
        </p:txBody>
      </p:sp>
      <p:pic>
        <p:nvPicPr>
          <p:cNvPr id="36868" name="Picture 7" descr="bed bug d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524000"/>
            <a:ext cx="3657600" cy="24257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038600"/>
            <a:ext cx="3657600" cy="2590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6598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059261"/>
            <a:ext cx="6783475" cy="476063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W¥ل云玗İαЂÕØÚáÛ丫:Téxt Plàçèhòlðêr 表¥鷗字㌍_W 2"/>
          <p:cNvSpPr>
            <a:spLocks noGrp="1"/>
          </p:cNvSpPr>
          <p:nvPr>
            <p:ph type="body" sz="quarter" idx="11"/>
          </p:nvPr>
        </p:nvSpPr>
        <p:spPr>
          <a:xfrm>
            <a:off x="381000" y="152400"/>
            <a:ext cx="8458200" cy="1981200"/>
          </a:xfrm>
        </p:spPr>
        <p:txBody>
          <a:bodyPr/>
          <a:lstStyle/>
          <a:p>
            <a:pPr marL="571500" indent="-571500" eaLnBrk="1" hangingPunct="1">
              <a:buFont typeface="Arial" panose="020B0604020202020204" pitchFamily="34" charset="0"/>
              <a:buChar char="•"/>
            </a:pPr>
            <a:r>
              <a:rPr lang="en-US" sz="3600" dirty="0" smtClean="0"/>
              <a:t>Training varies</a:t>
            </a:r>
          </a:p>
          <a:p>
            <a:pPr marL="571500" indent="-571500" eaLnBrk="1" hangingPunct="1">
              <a:buFont typeface="Arial" panose="020B0604020202020204" pitchFamily="34" charset="0"/>
              <a:buChar char="•"/>
            </a:pPr>
            <a:r>
              <a:rPr lang="en-US" sz="3600" dirty="0" smtClean="0"/>
              <a:t>Verification differs</a:t>
            </a:r>
          </a:p>
          <a:p>
            <a:pPr marL="571500" indent="-571500" eaLnBrk="1" hangingPunct="1">
              <a:buFont typeface="Arial" panose="020B0604020202020204" pitchFamily="34" charset="0"/>
              <a:buChar char="•"/>
            </a:pPr>
            <a:r>
              <a:rPr lang="en-US" sz="3600" dirty="0" smtClean="0"/>
              <a:t>Few third party certifications</a:t>
            </a:r>
          </a:p>
        </p:txBody>
      </p:sp>
    </p:spTree>
    <p:extLst>
      <p:ext uri="{BB962C8B-B14F-4D97-AF65-F5344CB8AC3E}">
        <p14:creationId xmlns:p14="http://schemas.microsoft.com/office/powerpoint/2010/main" val="954245421"/>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274638"/>
            <a:ext cx="8229600" cy="715962"/>
          </a:xfrm>
        </p:spPr>
        <p:txBody>
          <a:bodyPr/>
          <a:lstStyle/>
          <a:p>
            <a:pPr eaLnBrk="1" hangingPunct="1"/>
            <a:r>
              <a:rPr lang="en-US" altLang="en-US" sz="4000" b="1" smtClean="0">
                <a:solidFill>
                  <a:srgbClr val="FFFF66"/>
                </a:solidFill>
              </a:rPr>
              <a:t>Active Monitors</a:t>
            </a:r>
          </a:p>
        </p:txBody>
      </p:sp>
      <p:sp>
        <p:nvSpPr>
          <p:cNvPr id="37891" name="Rectangle 7"/>
          <p:cNvSpPr>
            <a:spLocks noChangeArrowheads="1"/>
          </p:cNvSpPr>
          <p:nvPr/>
        </p:nvSpPr>
        <p:spPr bwMode="auto">
          <a:xfrm>
            <a:off x="92075" y="2057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endParaRPr lang="en-US" altLang="en-US" sz="1800">
              <a:solidFill>
                <a:schemeClr val="tx1"/>
              </a:solidFill>
              <a:latin typeface="Arial" charset="0"/>
            </a:endParaRPr>
          </a:p>
        </p:txBody>
      </p:sp>
      <p:sp>
        <p:nvSpPr>
          <p:cNvPr id="37892" name="Rectangle 9"/>
          <p:cNvSpPr>
            <a:spLocks noChangeArrowheads="1"/>
          </p:cNvSpPr>
          <p:nvPr/>
        </p:nvSpPr>
        <p:spPr bwMode="auto">
          <a:xfrm>
            <a:off x="92075" y="2057400"/>
            <a:ext cx="2063750" cy="5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tabLst>
                <a:tab pos="1879600" algn="l"/>
              </a:tabLst>
              <a:defRPr sz="3200">
                <a:solidFill>
                  <a:schemeClr val="bg1"/>
                </a:solidFill>
                <a:latin typeface="Times New Roman" pitchFamily="18" charset="0"/>
              </a:defRPr>
            </a:lvl1pPr>
            <a:lvl2pPr marL="742950" indent="-285750" eaLnBrk="0" hangingPunct="0">
              <a:spcBef>
                <a:spcPct val="20000"/>
              </a:spcBef>
              <a:buChar char="–"/>
              <a:tabLst>
                <a:tab pos="1879600" algn="l"/>
              </a:tabLst>
              <a:defRPr sz="2800">
                <a:solidFill>
                  <a:schemeClr val="bg1"/>
                </a:solidFill>
                <a:latin typeface="Times New Roman" pitchFamily="18" charset="0"/>
              </a:defRPr>
            </a:lvl2pPr>
            <a:lvl3pPr marL="1143000" indent="-228600" eaLnBrk="0" hangingPunct="0">
              <a:spcBef>
                <a:spcPct val="20000"/>
              </a:spcBef>
              <a:buChar char="•"/>
              <a:tabLst>
                <a:tab pos="1879600" algn="l"/>
              </a:tabLst>
              <a:defRPr sz="2400">
                <a:solidFill>
                  <a:schemeClr val="bg1"/>
                </a:solidFill>
                <a:latin typeface="Times New Roman" pitchFamily="18" charset="0"/>
              </a:defRPr>
            </a:lvl3pPr>
            <a:lvl4pPr marL="1600200" indent="-228600" eaLnBrk="0" hangingPunct="0">
              <a:spcBef>
                <a:spcPct val="20000"/>
              </a:spcBef>
              <a:buChar char="–"/>
              <a:tabLst>
                <a:tab pos="1879600" algn="l"/>
              </a:tabLst>
              <a:defRPr sz="2000">
                <a:solidFill>
                  <a:schemeClr val="bg1"/>
                </a:solidFill>
                <a:latin typeface="Times New Roman" pitchFamily="18" charset="0"/>
              </a:defRPr>
            </a:lvl4pPr>
            <a:lvl5pPr marL="2057400" indent="-228600" eaLnBrk="0" hangingPunct="0">
              <a:spcBef>
                <a:spcPct val="20000"/>
              </a:spcBef>
              <a:buChar char="»"/>
              <a:tabLst>
                <a:tab pos="1879600" algn="l"/>
              </a:tabLst>
              <a:defRPr sz="2000">
                <a:solidFill>
                  <a:schemeClr val="bg1"/>
                </a:solidFill>
                <a:latin typeface="Times New Roman" pitchFamily="18" charset="0"/>
              </a:defRPr>
            </a:lvl5pPr>
            <a:lvl6pPr marL="2514600" indent="-228600" eaLnBrk="0" fontAlgn="base" hangingPunct="0">
              <a:spcBef>
                <a:spcPct val="20000"/>
              </a:spcBef>
              <a:spcAft>
                <a:spcPct val="0"/>
              </a:spcAft>
              <a:buChar char="»"/>
              <a:tabLst>
                <a:tab pos="1879600" algn="l"/>
              </a:tabLst>
              <a:defRPr sz="2000">
                <a:solidFill>
                  <a:schemeClr val="bg1"/>
                </a:solidFill>
                <a:latin typeface="Times New Roman" pitchFamily="18" charset="0"/>
              </a:defRPr>
            </a:lvl6pPr>
            <a:lvl7pPr marL="2971800" indent="-228600" eaLnBrk="0" fontAlgn="base" hangingPunct="0">
              <a:spcBef>
                <a:spcPct val="20000"/>
              </a:spcBef>
              <a:spcAft>
                <a:spcPct val="0"/>
              </a:spcAft>
              <a:buChar char="»"/>
              <a:tabLst>
                <a:tab pos="1879600" algn="l"/>
              </a:tabLst>
              <a:defRPr sz="2000">
                <a:solidFill>
                  <a:schemeClr val="bg1"/>
                </a:solidFill>
                <a:latin typeface="Times New Roman" pitchFamily="18" charset="0"/>
              </a:defRPr>
            </a:lvl7pPr>
            <a:lvl8pPr marL="3429000" indent="-228600" eaLnBrk="0" fontAlgn="base" hangingPunct="0">
              <a:spcBef>
                <a:spcPct val="20000"/>
              </a:spcBef>
              <a:spcAft>
                <a:spcPct val="0"/>
              </a:spcAft>
              <a:buChar char="»"/>
              <a:tabLst>
                <a:tab pos="1879600" algn="l"/>
              </a:tabLst>
              <a:defRPr sz="2000">
                <a:solidFill>
                  <a:schemeClr val="bg1"/>
                </a:solidFill>
                <a:latin typeface="Times New Roman" pitchFamily="18" charset="0"/>
              </a:defRPr>
            </a:lvl8pPr>
            <a:lvl9pPr marL="3886200" indent="-228600" eaLnBrk="0" fontAlgn="base" hangingPunct="0">
              <a:spcBef>
                <a:spcPct val="20000"/>
              </a:spcBef>
              <a:spcAft>
                <a:spcPct val="0"/>
              </a:spcAft>
              <a:buChar char="»"/>
              <a:tabLst>
                <a:tab pos="1879600" algn="l"/>
              </a:tabLst>
              <a:defRPr sz="2000">
                <a:solidFill>
                  <a:schemeClr val="bg1"/>
                </a:solidFill>
                <a:latin typeface="Times New Roman" pitchFamily="18" charset="0"/>
              </a:defRPr>
            </a:lvl9pPr>
          </a:lstStyle>
          <a:p>
            <a:pPr eaLnBrk="1" hangingPunct="1">
              <a:spcBef>
                <a:spcPct val="0"/>
              </a:spcBef>
              <a:buFontTx/>
              <a:buNone/>
            </a:pPr>
            <a:r>
              <a:rPr lang="en-US" altLang="zh-CN" sz="1100">
                <a:solidFill>
                  <a:schemeClr val="tx1"/>
                </a:solidFill>
                <a:ea typeface="SimSun" pitchFamily="2" charset="-122"/>
                <a:cs typeface="Times New Roman" pitchFamily="18" charset="0"/>
              </a:rPr>
              <a:t>	</a:t>
            </a:r>
            <a:endParaRPr lang="en-US" altLang="zh-CN" sz="1100">
              <a:solidFill>
                <a:schemeClr val="tx1"/>
              </a:solidFill>
              <a:latin typeface="Arial" charset="0"/>
              <a:ea typeface="SimSun" pitchFamily="2" charset="-122"/>
              <a:cs typeface="Times New Roman" pitchFamily="18" charset="0"/>
            </a:endParaRPr>
          </a:p>
          <a:p>
            <a:pPr>
              <a:spcBef>
                <a:spcPct val="0"/>
              </a:spcBef>
              <a:buFontTx/>
              <a:buNone/>
            </a:pPr>
            <a:endParaRPr lang="en-US" altLang="zh-CN" sz="1800">
              <a:solidFill>
                <a:schemeClr val="tx1"/>
              </a:solidFill>
              <a:latin typeface="Arial" charset="0"/>
              <a:ea typeface="SimSun" pitchFamily="2" charset="-122"/>
              <a:cs typeface="Times New Roman" pitchFamily="18" charset="0"/>
            </a:endParaRPr>
          </a:p>
        </p:txBody>
      </p:sp>
      <p:pic>
        <p:nvPicPr>
          <p:cNvPr id="37893" name="Picture 10" descr="Nightwatch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3124200" cy="2343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5" descr="Buggy bed tr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343400"/>
            <a:ext cx="3200400" cy="15319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6" descr="bed bug bea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3886200"/>
            <a:ext cx="1778000" cy="2438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Text Box 17"/>
          <p:cNvSpPr txBox="1">
            <a:spLocks noChangeArrowheads="1"/>
          </p:cNvSpPr>
          <p:nvPr/>
        </p:nvSpPr>
        <p:spPr bwMode="auto">
          <a:xfrm>
            <a:off x="838200" y="990600"/>
            <a:ext cx="19207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err="1">
                <a:solidFill>
                  <a:schemeClr val="tx1"/>
                </a:solidFill>
                <a:latin typeface="+mj-lt"/>
              </a:rPr>
              <a:t>NightWatch</a:t>
            </a:r>
            <a:endParaRPr lang="en-US" altLang="en-US" sz="2400" dirty="0">
              <a:solidFill>
                <a:schemeClr val="tx1"/>
              </a:solidFill>
              <a:latin typeface="+mj-lt"/>
            </a:endParaRPr>
          </a:p>
        </p:txBody>
      </p:sp>
      <p:sp>
        <p:nvSpPr>
          <p:cNvPr id="37897" name="Text Box 18"/>
          <p:cNvSpPr txBox="1">
            <a:spLocks noChangeArrowheads="1"/>
          </p:cNvSpPr>
          <p:nvPr/>
        </p:nvSpPr>
        <p:spPr bwMode="auto">
          <a:xfrm>
            <a:off x="4267200" y="5943600"/>
            <a:ext cx="17283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err="1">
                <a:solidFill>
                  <a:schemeClr val="tx1"/>
                </a:solidFill>
                <a:latin typeface="+mj-lt"/>
              </a:rPr>
              <a:t>BuggyBed</a:t>
            </a:r>
            <a:r>
              <a:rPr lang="en-US" altLang="en-US" sz="2400" dirty="0">
                <a:solidFill>
                  <a:schemeClr val="tx1"/>
                </a:solidFill>
                <a:latin typeface="+mj-lt"/>
              </a:rPr>
              <a:t> </a:t>
            </a:r>
          </a:p>
        </p:txBody>
      </p:sp>
      <p:sp>
        <p:nvSpPr>
          <p:cNvPr id="37898" name="Text Box 20"/>
          <p:cNvSpPr txBox="1">
            <a:spLocks noChangeArrowheads="1"/>
          </p:cNvSpPr>
          <p:nvPr/>
        </p:nvSpPr>
        <p:spPr bwMode="auto">
          <a:xfrm>
            <a:off x="4114800" y="1447800"/>
            <a:ext cx="10775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err="1">
                <a:solidFill>
                  <a:schemeClr val="tx1"/>
                </a:solidFill>
                <a:latin typeface="+mj-lt"/>
              </a:rPr>
              <a:t>Verifi</a:t>
            </a:r>
            <a:r>
              <a:rPr lang="en-US" altLang="en-US" sz="2400" dirty="0">
                <a:solidFill>
                  <a:schemeClr val="tx1"/>
                </a:solidFill>
                <a:latin typeface="+mj-lt"/>
              </a:rPr>
              <a:t> </a:t>
            </a:r>
          </a:p>
        </p:txBody>
      </p:sp>
      <p:sp>
        <p:nvSpPr>
          <p:cNvPr id="37899" name="Text Box 21"/>
          <p:cNvSpPr txBox="1">
            <a:spLocks noChangeArrowheads="1"/>
          </p:cNvSpPr>
          <p:nvPr/>
        </p:nvSpPr>
        <p:spPr bwMode="auto">
          <a:xfrm>
            <a:off x="6648450" y="6400800"/>
            <a:ext cx="25939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a:solidFill>
                  <a:schemeClr val="tx1"/>
                </a:solidFill>
                <a:latin typeface="+mj-lt"/>
              </a:rPr>
              <a:t>Bed Bug Beacon </a:t>
            </a:r>
          </a:p>
        </p:txBody>
      </p:sp>
      <p:pic>
        <p:nvPicPr>
          <p:cNvPr id="37900" name="Picture 22" descr="cdc-3000-bed-bug-monit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371600"/>
            <a:ext cx="3200400" cy="24050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1" name="Text Box 23"/>
          <p:cNvSpPr txBox="1">
            <a:spLocks noChangeArrowheads="1"/>
          </p:cNvSpPr>
          <p:nvPr/>
        </p:nvSpPr>
        <p:spPr bwMode="auto">
          <a:xfrm>
            <a:off x="7086600" y="914400"/>
            <a:ext cx="16401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a:solidFill>
                  <a:schemeClr val="tx1"/>
                </a:solidFill>
                <a:latin typeface="+mj-lt"/>
              </a:rPr>
              <a:t>CDC 3000</a:t>
            </a:r>
          </a:p>
        </p:txBody>
      </p:sp>
      <p:pic>
        <p:nvPicPr>
          <p:cNvPr id="37902" name="Picture 24" descr="bed bug frist respons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4191000"/>
            <a:ext cx="2857500" cy="2133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3" name="Text Box 25"/>
          <p:cNvSpPr txBox="1">
            <a:spLocks noChangeArrowheads="1"/>
          </p:cNvSpPr>
          <p:nvPr/>
        </p:nvSpPr>
        <p:spPr bwMode="auto">
          <a:xfrm>
            <a:off x="0" y="6400800"/>
            <a:ext cx="39437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a:solidFill>
                  <a:schemeClr val="tx1"/>
                </a:solidFill>
                <a:latin typeface="+mj-lt"/>
              </a:rPr>
              <a:t>2 Bed Bug First Response </a:t>
            </a:r>
          </a:p>
        </p:txBody>
      </p:sp>
      <p:pic>
        <p:nvPicPr>
          <p:cNvPr id="37904" name="Content Placeholder 4" descr="FMC Trial 097.JPG"/>
          <p:cNvPicPr>
            <a:picLocks noChangeAspect="1"/>
          </p:cNvPicPr>
          <p:nvPr/>
        </p:nvPicPr>
        <p:blipFill>
          <a:blip r:embed="rId7">
            <a:extLst>
              <a:ext uri="{28A0092B-C50C-407E-A947-70E740481C1C}">
                <a14:useLocalDpi xmlns:a14="http://schemas.microsoft.com/office/drawing/2010/main" val="0"/>
              </a:ext>
            </a:extLst>
          </a:blip>
          <a:srcRect t="-17924" b="-17924"/>
          <a:stretch>
            <a:fillRect/>
          </a:stretch>
        </p:blipFill>
        <p:spPr bwMode="auto">
          <a:xfrm>
            <a:off x="3733800" y="1752600"/>
            <a:ext cx="2019300" cy="2057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58314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idx="4294967295"/>
          </p:nvPr>
        </p:nvSpPr>
        <p:spPr>
          <a:xfrm>
            <a:off x="533400" y="228600"/>
            <a:ext cx="8229600" cy="868363"/>
          </a:xfrm>
        </p:spPr>
        <p:txBody>
          <a:bodyPr/>
          <a:lstStyle/>
          <a:p>
            <a:pPr eaLnBrk="1" hangingPunct="1"/>
            <a:r>
              <a:rPr lang="en-US" altLang="en-US" smtClean="0"/>
              <a:t>Passive Monitors/Traps</a:t>
            </a:r>
          </a:p>
        </p:txBody>
      </p:sp>
      <p:pic>
        <p:nvPicPr>
          <p:cNvPr id="38915" name="Content Placeholder 8" descr="CSC_0346-2.jpg"/>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04800" y="4343400"/>
            <a:ext cx="3124200" cy="1811338"/>
          </a:xfrm>
          <a:prstGeom prst="rect">
            <a:avLst/>
          </a:prstGeom>
          <a:ln>
            <a:noFill/>
          </a:ln>
          <a:effectLst>
            <a:softEdge rad="112500"/>
          </a:effectLst>
        </p:spPr>
      </p:pic>
      <p:pic>
        <p:nvPicPr>
          <p:cNvPr id="38916" name="Picture 9" descr="BDS -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96013" y="4343400"/>
            <a:ext cx="2947987" cy="16605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12"/>
          <p:cNvSpPr txBox="1">
            <a:spLocks noChangeArrowheads="1"/>
          </p:cNvSpPr>
          <p:nvPr/>
        </p:nvSpPr>
        <p:spPr bwMode="auto">
          <a:xfrm>
            <a:off x="6096000" y="6035675"/>
            <a:ext cx="3048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eaLnBrk="1" hangingPunct="1">
              <a:spcBef>
                <a:spcPct val="0"/>
              </a:spcBef>
              <a:buFontTx/>
              <a:buNone/>
            </a:pPr>
            <a:r>
              <a:rPr lang="en-US" altLang="en-US" sz="2400" dirty="0">
                <a:solidFill>
                  <a:schemeClr val="tx1"/>
                </a:solidFill>
                <a:latin typeface="+mj-lt"/>
                <a:cs typeface="Arial" charset="0"/>
              </a:rPr>
              <a:t>6 BB Detection System </a:t>
            </a:r>
          </a:p>
        </p:txBody>
      </p:sp>
      <p:sp>
        <p:nvSpPr>
          <p:cNvPr id="38918" name="TextBox 13"/>
          <p:cNvSpPr txBox="1">
            <a:spLocks noChangeArrowheads="1"/>
          </p:cNvSpPr>
          <p:nvPr/>
        </p:nvSpPr>
        <p:spPr bwMode="auto">
          <a:xfrm>
            <a:off x="1143000" y="60960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a:solidFill>
                  <a:schemeClr val="tx1"/>
                </a:solidFill>
                <a:latin typeface="+mj-lt"/>
                <a:cs typeface="Arial" charset="0"/>
              </a:rPr>
              <a:t>BB Alert  </a:t>
            </a:r>
          </a:p>
        </p:txBody>
      </p:sp>
      <p:pic>
        <p:nvPicPr>
          <p:cNvPr id="38919" name="Picture 4" descr="DSC_056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54588" y="1676400"/>
            <a:ext cx="3119437" cy="2362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Rectangle 8"/>
          <p:cNvSpPr>
            <a:spLocks noChangeArrowheads="1"/>
          </p:cNvSpPr>
          <p:nvPr/>
        </p:nvSpPr>
        <p:spPr bwMode="auto">
          <a:xfrm>
            <a:off x="5791200" y="1219200"/>
            <a:ext cx="19848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a:solidFill>
                  <a:schemeClr val="tx1"/>
                </a:solidFill>
                <a:latin typeface="+mj-lt"/>
                <a:cs typeface="Arial" charset="0"/>
              </a:rPr>
              <a:t>4 Bed Moat  </a:t>
            </a:r>
          </a:p>
        </p:txBody>
      </p:sp>
      <p:pic>
        <p:nvPicPr>
          <p:cNvPr id="38921" name="Picture 9" descr="climbup devi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1676400"/>
            <a:ext cx="2895600" cy="2292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2" name="Rectangle 10"/>
          <p:cNvSpPr>
            <a:spLocks noChangeArrowheads="1"/>
          </p:cNvSpPr>
          <p:nvPr/>
        </p:nvSpPr>
        <p:spPr bwMode="auto">
          <a:xfrm>
            <a:off x="1371600" y="1219200"/>
            <a:ext cx="381065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a:solidFill>
                  <a:schemeClr val="tx1"/>
                </a:solidFill>
                <a:latin typeface="+mj-lt"/>
                <a:cs typeface="Arial" charset="0"/>
              </a:rPr>
              <a:t>4 Climb Up Interceptors  </a:t>
            </a:r>
          </a:p>
        </p:txBody>
      </p:sp>
      <p:pic>
        <p:nvPicPr>
          <p:cNvPr id="38923" name="Picture 11" descr="CVT bed bug tra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5105400"/>
            <a:ext cx="2133600" cy="14716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4" name="Text Box 12"/>
          <p:cNvSpPr txBox="1">
            <a:spLocks noChangeArrowheads="1"/>
          </p:cNvSpPr>
          <p:nvPr/>
        </p:nvSpPr>
        <p:spPr bwMode="auto">
          <a:xfrm>
            <a:off x="3657600" y="4603750"/>
            <a:ext cx="248177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a:solidFill>
                  <a:schemeClr val="tx1"/>
                </a:solidFill>
                <a:latin typeface="+mj-lt"/>
              </a:rPr>
              <a:t>4 CVT BB Trap </a:t>
            </a:r>
          </a:p>
        </p:txBody>
      </p:sp>
    </p:spTree>
    <p:extLst>
      <p:ext uri="{BB962C8B-B14F-4D97-AF65-F5344CB8AC3E}">
        <p14:creationId xmlns:p14="http://schemas.microsoft.com/office/powerpoint/2010/main" val="24620995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533400" y="0"/>
            <a:ext cx="4038600" cy="1143000"/>
          </a:xfrm>
        </p:spPr>
        <p:txBody>
          <a:bodyPr/>
          <a:lstStyle/>
          <a:p>
            <a:pPr eaLnBrk="1" hangingPunct="1"/>
            <a:r>
              <a:rPr lang="en-US" altLang="en-US" b="1" smtClean="0"/>
              <a:t>Vacuuming</a:t>
            </a:r>
          </a:p>
        </p:txBody>
      </p:sp>
      <p:sp>
        <p:nvSpPr>
          <p:cNvPr id="39939" name="Rectangle 3"/>
          <p:cNvSpPr>
            <a:spLocks noGrp="1" noChangeArrowheads="1"/>
          </p:cNvSpPr>
          <p:nvPr>
            <p:ph type="body" sz="half" idx="1"/>
          </p:nvPr>
        </p:nvSpPr>
        <p:spPr>
          <a:xfrm>
            <a:off x="304800" y="990600"/>
            <a:ext cx="8382000" cy="5715000"/>
          </a:xfrm>
        </p:spPr>
        <p:txBody>
          <a:bodyPr/>
          <a:lstStyle/>
          <a:p>
            <a:pPr eaLnBrk="1" hangingPunct="1"/>
            <a:r>
              <a:rPr lang="en-US" altLang="en-US" sz="3600" b="1" dirty="0" smtClean="0"/>
              <a:t>The value of </a:t>
            </a:r>
            <a:br>
              <a:rPr lang="en-US" altLang="en-US" sz="3600" b="1" dirty="0" smtClean="0"/>
            </a:br>
            <a:r>
              <a:rPr lang="en-US" altLang="en-US" sz="3600" b="1" dirty="0" smtClean="0"/>
              <a:t>vacuuming is it </a:t>
            </a:r>
            <a:br>
              <a:rPr lang="en-US" altLang="en-US" sz="3600" b="1" dirty="0" smtClean="0"/>
            </a:br>
            <a:r>
              <a:rPr lang="en-US" altLang="en-US" sz="3600" b="1" dirty="0" smtClean="0"/>
              <a:t>makes inspections </a:t>
            </a:r>
            <a:br>
              <a:rPr lang="en-US" altLang="en-US" sz="3600" b="1" dirty="0" smtClean="0"/>
            </a:br>
            <a:r>
              <a:rPr lang="en-US" altLang="en-US" sz="3600" b="1" dirty="0" smtClean="0"/>
              <a:t>easier</a:t>
            </a:r>
          </a:p>
          <a:p>
            <a:pPr eaLnBrk="1" hangingPunct="1"/>
            <a:r>
              <a:rPr lang="en-US" altLang="en-US" sz="3600" b="1" dirty="0" smtClean="0"/>
              <a:t>Large infestations, </a:t>
            </a:r>
            <a:br>
              <a:rPr lang="en-US" altLang="en-US" sz="3600" b="1" dirty="0" smtClean="0"/>
            </a:br>
            <a:r>
              <a:rPr lang="en-US" altLang="en-US" sz="3600" b="1" dirty="0" smtClean="0"/>
              <a:t>harborage areas are </a:t>
            </a:r>
            <a:br>
              <a:rPr lang="en-US" altLang="en-US" sz="3600" b="1" dirty="0" smtClean="0"/>
            </a:br>
            <a:r>
              <a:rPr lang="en-US" altLang="en-US" sz="3600" b="1" dirty="0" smtClean="0"/>
              <a:t>filled with live bed </a:t>
            </a:r>
            <a:br>
              <a:rPr lang="en-US" altLang="en-US" sz="3600" b="1" dirty="0" smtClean="0"/>
            </a:br>
            <a:r>
              <a:rPr lang="en-US" altLang="en-US" sz="3600" b="1" dirty="0" smtClean="0"/>
              <a:t>bugs, dead bed bugs, </a:t>
            </a:r>
            <a:br>
              <a:rPr lang="en-US" altLang="en-US" sz="3600" b="1" dirty="0" smtClean="0"/>
            </a:br>
            <a:r>
              <a:rPr lang="en-US" altLang="en-US" sz="3600" b="1" dirty="0" smtClean="0"/>
              <a:t>molted skins, hatched </a:t>
            </a:r>
            <a:br>
              <a:rPr lang="en-US" altLang="en-US" sz="3600" b="1" dirty="0" smtClean="0"/>
            </a:br>
            <a:r>
              <a:rPr lang="en-US" altLang="en-US" sz="3600" b="1" dirty="0" smtClean="0"/>
              <a:t>egg shells, and feces</a:t>
            </a:r>
          </a:p>
        </p:txBody>
      </p:sp>
      <p:pic>
        <p:nvPicPr>
          <p:cNvPr id="39940" name="Picture 4" descr="Vacuumi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983288" y="533400"/>
            <a:ext cx="2855912" cy="54403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453211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8FE9CAC1-D034-4E8B-899B-8FDCA3F568BA}" type="slidenum">
              <a:rPr lang="en-US">
                <a:solidFill>
                  <a:srgbClr val="000000"/>
                </a:solidFill>
              </a:rPr>
              <a:pPr/>
              <a:t>7</a:t>
            </a:fld>
            <a:endParaRPr lang="en-US">
              <a:solidFill>
                <a:srgbClr val="000000"/>
              </a:solidFill>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1166"/>
          <a:stretch/>
        </p:blipFill>
        <p:spPr>
          <a:xfrm>
            <a:off x="112482" y="1349477"/>
            <a:ext cx="8919036" cy="5279923"/>
          </a:xfrm>
          <a:prstGeom prst="rect">
            <a:avLst/>
          </a:prstGeom>
          <a:ln>
            <a:noFill/>
          </a:ln>
          <a:effectLst>
            <a:softEdge rad="112500"/>
          </a:effectLst>
        </p:spPr>
      </p:pic>
      <p:sp>
        <p:nvSpPr>
          <p:cNvPr id="4" name="Rectangle 2"/>
          <p:cNvSpPr txBox="1">
            <a:spLocks noChangeArrowheads="1"/>
          </p:cNvSpPr>
          <p:nvPr/>
        </p:nvSpPr>
        <p:spPr>
          <a:xfrm>
            <a:off x="457200" y="274638"/>
            <a:ext cx="8229600" cy="1249362"/>
          </a:xfrm>
          <a:prstGeom prst="rect">
            <a:avLst/>
          </a:prstGeom>
        </p:spPr>
        <p:txBody>
          <a:bodyPr anchor="ctr">
            <a:normAutofit fontScale="90000" lnSpcReduction="20000"/>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all" spc="0" normalizeH="0" baseline="0" noProof="0" smtClean="0">
                <a:ln>
                  <a:noFill/>
                </a:ln>
                <a:solidFill>
                  <a:srgbClr val="FFFF00"/>
                </a:solidFill>
                <a:effectLst/>
                <a:uLnTx/>
                <a:uFillTx/>
                <a:latin typeface="Century Schoolbook"/>
              </a:rPr>
              <a:t>Bed bugs are </a:t>
            </a:r>
            <a:r>
              <a:rPr kumimoji="0" lang="en-US" sz="3200" b="0" i="0" u="sng" strike="noStrike" kern="0" cap="all" spc="0" normalizeH="0" baseline="0" noProof="0" smtClean="0">
                <a:ln>
                  <a:noFill/>
                </a:ln>
                <a:solidFill>
                  <a:srgbClr val="FFFF00"/>
                </a:solidFill>
                <a:effectLst/>
                <a:uLnTx/>
                <a:uFillTx/>
                <a:latin typeface="Century Schoolbook"/>
              </a:rPr>
              <a:t>not</a:t>
            </a:r>
            <a:r>
              <a:rPr kumimoji="0" lang="en-US" sz="3200" b="0" i="0" u="none" strike="noStrike" kern="0" cap="all" spc="0" normalizeH="0" baseline="0" noProof="0" smtClean="0">
                <a:ln>
                  <a:noFill/>
                </a:ln>
                <a:solidFill>
                  <a:srgbClr val="FFFF00"/>
                </a:solidFill>
                <a:effectLst/>
                <a:uLnTx/>
                <a:uFillTx/>
                <a:latin typeface="Century Schoolbook"/>
              </a:rPr>
              <a:t> known to transmit disease organisms</a:t>
            </a:r>
            <a:br>
              <a:rPr kumimoji="0" lang="en-US" sz="3200" b="0" i="0" u="none" strike="noStrike" kern="0" cap="all" spc="0" normalizeH="0" baseline="0" noProof="0" smtClean="0">
                <a:ln>
                  <a:noFill/>
                </a:ln>
                <a:solidFill>
                  <a:srgbClr val="FFFF00"/>
                </a:solidFill>
                <a:effectLst/>
                <a:uLnTx/>
                <a:uFillTx/>
                <a:latin typeface="Century Schoolbook"/>
              </a:rPr>
            </a:br>
            <a:endParaRPr kumimoji="0" lang="en-US" sz="3200" b="0" i="0" u="none" strike="noStrike" kern="0" cap="all" spc="0" normalizeH="0" baseline="0" noProof="0" dirty="0" smtClean="0">
              <a:ln>
                <a:noFill/>
              </a:ln>
              <a:solidFill>
                <a:srgbClr val="FFFF00"/>
              </a:solidFill>
              <a:effectLst/>
              <a:uLnTx/>
              <a:uFillTx/>
              <a:latin typeface="Century Schoolbook"/>
            </a:endParaRPr>
          </a:p>
        </p:txBody>
      </p:sp>
    </p:spTree>
    <p:extLst>
      <p:ext uri="{BB962C8B-B14F-4D97-AF65-F5344CB8AC3E}">
        <p14:creationId xmlns:p14="http://schemas.microsoft.com/office/powerpoint/2010/main" val="35118354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381000" y="-76200"/>
            <a:ext cx="8229600" cy="1249362"/>
          </a:xfrm>
        </p:spPr>
        <p:txBody>
          <a:bodyPr/>
          <a:lstStyle/>
          <a:p>
            <a:r>
              <a:rPr lang="en-US" dirty="0" smtClean="0">
                <a:solidFill>
                  <a:srgbClr val="FFFF00"/>
                </a:solidFill>
              </a:rPr>
              <a:t>Heat kills bed bugs Best of All!</a:t>
            </a:r>
          </a:p>
        </p:txBody>
      </p:sp>
      <p:sp>
        <p:nvSpPr>
          <p:cNvPr id="75779" name="Rectangle 3"/>
          <p:cNvSpPr>
            <a:spLocks noGrp="1" noChangeArrowheads="1"/>
          </p:cNvSpPr>
          <p:nvPr>
            <p:ph type="body" idx="1"/>
          </p:nvPr>
        </p:nvSpPr>
        <p:spPr>
          <a:xfrm>
            <a:off x="381000" y="838200"/>
            <a:ext cx="8229600" cy="5695950"/>
          </a:xfrm>
        </p:spPr>
        <p:txBody>
          <a:bodyPr/>
          <a:lstStyle/>
          <a:p>
            <a:r>
              <a:rPr lang="en-US" sz="3600" dirty="0" smtClean="0"/>
              <a:t>Items can be placed in a hot dryer dry for 40 minutes after items </a:t>
            </a:r>
            <a:br>
              <a:rPr lang="en-US" sz="3600" dirty="0" smtClean="0"/>
            </a:br>
            <a:r>
              <a:rPr lang="en-US" sz="3600" dirty="0" smtClean="0"/>
              <a:t>are dry</a:t>
            </a:r>
          </a:p>
          <a:p>
            <a:r>
              <a:rPr lang="en-US" sz="3600" dirty="0" smtClean="0"/>
              <a:t>Washing only,</a:t>
            </a:r>
            <a:br>
              <a:rPr lang="en-US" sz="3600" dirty="0" smtClean="0"/>
            </a:br>
            <a:r>
              <a:rPr lang="en-US" sz="3600" b="1" u="sng" dirty="0" smtClean="0"/>
              <a:t>does not </a:t>
            </a:r>
            <a:r>
              <a:rPr lang="en-US" sz="3600" dirty="0" smtClean="0"/>
              <a:t>kill </a:t>
            </a:r>
            <a:br>
              <a:rPr lang="en-US" sz="3600" dirty="0" smtClean="0"/>
            </a:br>
            <a:r>
              <a:rPr lang="en-US" sz="3600" dirty="0" smtClean="0"/>
              <a:t>bed bugs</a:t>
            </a:r>
          </a:p>
          <a:p>
            <a:r>
              <a:rPr lang="en-US" sz="3600" dirty="0" smtClean="0"/>
              <a:t>Heat box</a:t>
            </a:r>
            <a:br>
              <a:rPr lang="en-US" sz="3600" dirty="0" smtClean="0"/>
            </a:br>
            <a:endParaRPr lang="en-US" sz="3600" dirty="0" smtClean="0"/>
          </a:p>
        </p:txBody>
      </p:sp>
      <p:pic>
        <p:nvPicPr>
          <p:cNvPr id="75780" name="Picture 5" descr="comm-d-55-new">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202" y="2057400"/>
            <a:ext cx="4704198" cy="35337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724400"/>
            <a:ext cx="2953902" cy="19718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56126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5" name="Rectangle 2"/>
          <p:cNvSpPr>
            <a:spLocks noGrp="1" noChangeArrowheads="1"/>
          </p:cNvSpPr>
          <p:nvPr>
            <p:ph type="ctrTitle"/>
          </p:nvPr>
        </p:nvSpPr>
        <p:spPr>
          <a:xfrm>
            <a:off x="1143002" y="1904999"/>
            <a:ext cx="4152900" cy="990601"/>
          </a:xfrm>
        </p:spPr>
        <p:txBody>
          <a:bodyPr>
            <a:normAutofit fontScale="90000"/>
          </a:bodyPr>
          <a:lstStyle/>
          <a:p>
            <a:pPr algn="l"/>
            <a:r>
              <a:rPr lang="en-US" cap="none" dirty="0" smtClean="0"/>
              <a:t>Showering removes bugs from your person</a:t>
            </a:r>
          </a:p>
        </p:txBody>
      </p:sp>
      <p:pic>
        <p:nvPicPr>
          <p:cNvPr id="1026" name="Picture 2" descr="http://www.everythingsimple.com/wp-content/uploads/2010/09/Shower-Ar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371599"/>
            <a:ext cx="3448050" cy="51816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http://static.freepik.com/free-photo/shower-soap-material-clean_33075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2" y="3276604"/>
            <a:ext cx="4178244" cy="27832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8491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876800" y="274638"/>
            <a:ext cx="3810000" cy="1249362"/>
          </a:xfrm>
        </p:spPr>
        <p:txBody>
          <a:bodyPr/>
          <a:lstStyle/>
          <a:p>
            <a:pPr eaLnBrk="1" hangingPunct="1"/>
            <a:r>
              <a:rPr lang="en-US" altLang="en-US" b="1" dirty="0" smtClean="0"/>
              <a:t>Steam Cleaning</a:t>
            </a:r>
          </a:p>
        </p:txBody>
      </p:sp>
      <p:sp>
        <p:nvSpPr>
          <p:cNvPr id="41987" name="Rectangle 3"/>
          <p:cNvSpPr>
            <a:spLocks noGrp="1" noChangeArrowheads="1"/>
          </p:cNvSpPr>
          <p:nvPr>
            <p:ph type="body" idx="1"/>
          </p:nvPr>
        </p:nvSpPr>
        <p:spPr>
          <a:xfrm>
            <a:off x="381000" y="381000"/>
            <a:ext cx="8077200" cy="4876800"/>
          </a:xfrm>
        </p:spPr>
        <p:txBody>
          <a:bodyPr/>
          <a:lstStyle/>
          <a:p>
            <a:pPr eaLnBrk="1" hangingPunct="1">
              <a:lnSpc>
                <a:spcPct val="90000"/>
              </a:lnSpc>
            </a:pPr>
            <a:r>
              <a:rPr lang="en-US" altLang="en-US" sz="3600" b="1" dirty="0" smtClean="0"/>
              <a:t>Steam </a:t>
            </a:r>
            <a:br>
              <a:rPr lang="en-US" altLang="en-US" sz="3600" b="1" dirty="0" smtClean="0"/>
            </a:br>
            <a:r>
              <a:rPr lang="en-US" altLang="en-US" sz="3600" b="1" dirty="0" smtClean="0"/>
              <a:t>temperature </a:t>
            </a:r>
            <a:br>
              <a:rPr lang="en-US" altLang="en-US" sz="3600" b="1" dirty="0" smtClean="0"/>
            </a:br>
            <a:r>
              <a:rPr lang="en-US" altLang="en-US" sz="3600" b="1" dirty="0" smtClean="0"/>
              <a:t>(at the bed bug) </a:t>
            </a:r>
            <a:br>
              <a:rPr lang="en-US" altLang="en-US" sz="3600" b="1" dirty="0" smtClean="0"/>
            </a:br>
            <a:r>
              <a:rPr lang="en-US" altLang="en-US" sz="3600" b="1" dirty="0" smtClean="0">
                <a:solidFill>
                  <a:srgbClr val="FFFF00"/>
                </a:solidFill>
              </a:rPr>
              <a:t>must be </a:t>
            </a:r>
            <a:r>
              <a:rPr lang="en-US" altLang="en-US" sz="3600" b="1" dirty="0" smtClean="0"/>
              <a:t>130</a:t>
            </a:r>
            <a:r>
              <a:rPr lang="en-US" altLang="en-US" sz="3600" b="1" baseline="30000" dirty="0" smtClean="0"/>
              <a:t>o</a:t>
            </a:r>
            <a:r>
              <a:rPr lang="en-US" altLang="en-US" sz="3600" b="1" dirty="0" smtClean="0"/>
              <a:t> F (54</a:t>
            </a:r>
            <a:r>
              <a:rPr lang="en-US" altLang="en-US" sz="3600" b="1" baseline="30000" dirty="0" smtClean="0"/>
              <a:t>o</a:t>
            </a:r>
            <a:r>
              <a:rPr lang="en-US" altLang="en-US" sz="3600" b="1" dirty="0" smtClean="0"/>
              <a:t> C) or greater</a:t>
            </a:r>
          </a:p>
          <a:p>
            <a:pPr eaLnBrk="1" hangingPunct="1">
              <a:lnSpc>
                <a:spcPct val="90000"/>
              </a:lnSpc>
            </a:pPr>
            <a:r>
              <a:rPr lang="en-US" altLang="en-US" sz="3600" b="1" dirty="0" smtClean="0"/>
              <a:t>The steam head </a:t>
            </a:r>
            <a:br>
              <a:rPr lang="en-US" altLang="en-US" sz="3600" b="1" dirty="0" smtClean="0"/>
            </a:br>
            <a:r>
              <a:rPr lang="en-US" altLang="en-US" sz="3600" b="1" dirty="0" smtClean="0"/>
              <a:t>must be large</a:t>
            </a:r>
          </a:p>
          <a:p>
            <a:pPr eaLnBrk="1" hangingPunct="1">
              <a:lnSpc>
                <a:spcPct val="90000"/>
              </a:lnSpc>
            </a:pPr>
            <a:r>
              <a:rPr lang="en-US" altLang="en-US" sz="3600" b="1" dirty="0" smtClean="0"/>
              <a:t>Steam power </a:t>
            </a:r>
            <a:br>
              <a:rPr lang="en-US" altLang="en-US" sz="3600" b="1" dirty="0" smtClean="0"/>
            </a:br>
            <a:r>
              <a:rPr lang="en-US" altLang="en-US" sz="3600" b="1" dirty="0" smtClean="0"/>
              <a:t>will kill bed bugs </a:t>
            </a:r>
            <a:br>
              <a:rPr lang="en-US" altLang="en-US" sz="3600" b="1" dirty="0" smtClean="0"/>
            </a:br>
            <a:r>
              <a:rPr lang="en-US" altLang="en-US" sz="3600" b="1" dirty="0" smtClean="0"/>
              <a:t>and their eggs</a:t>
            </a:r>
          </a:p>
          <a:p>
            <a:pPr eaLnBrk="1" hangingPunct="1">
              <a:lnSpc>
                <a:spcPct val="90000"/>
              </a:lnSpc>
            </a:pPr>
            <a:r>
              <a:rPr lang="en-US" altLang="en-US" sz="3600" b="1" dirty="0" smtClean="0"/>
              <a:t>Steaming is slow </a:t>
            </a:r>
            <a:br>
              <a:rPr lang="en-US" altLang="en-US" sz="3600" b="1" dirty="0" smtClean="0"/>
            </a:br>
            <a:r>
              <a:rPr lang="en-US" altLang="en-US" sz="3600" b="1" dirty="0" smtClean="0"/>
              <a:t>and labor intensive</a:t>
            </a:r>
          </a:p>
        </p:txBody>
      </p:sp>
      <p:pic>
        <p:nvPicPr>
          <p:cNvPr id="41988" name="Picture 4" descr="Baseboard steam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0462" y="2473325"/>
            <a:ext cx="3812537" cy="25558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860232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idx="4294967295"/>
          </p:nvPr>
        </p:nvSpPr>
        <p:spPr>
          <a:xfrm>
            <a:off x="621397" y="609600"/>
            <a:ext cx="4572000" cy="1143000"/>
          </a:xfrm>
        </p:spPr>
        <p:txBody>
          <a:bodyPr/>
          <a:lstStyle/>
          <a:p>
            <a:pPr eaLnBrk="1" hangingPunct="1"/>
            <a:r>
              <a:rPr lang="en-US" altLang="en-US" b="1" dirty="0" smtClean="0"/>
              <a:t>Heat </a:t>
            </a:r>
            <a:br>
              <a:rPr lang="en-US" altLang="en-US" b="1" dirty="0" smtClean="0"/>
            </a:br>
            <a:r>
              <a:rPr lang="en-US" altLang="en-US" b="1" dirty="0" smtClean="0"/>
              <a:t>Chambers</a:t>
            </a:r>
          </a:p>
        </p:txBody>
      </p:sp>
      <p:pic>
        <p:nvPicPr>
          <p:cNvPr id="4403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647" y="3622675"/>
            <a:ext cx="4857750" cy="32353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7" descr="pactite 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950" y="4038600"/>
            <a:ext cx="3581400" cy="26860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 Box 9"/>
          <p:cNvSpPr txBox="1">
            <a:spLocks noChangeArrowheads="1"/>
          </p:cNvSpPr>
          <p:nvPr/>
        </p:nvSpPr>
        <p:spPr bwMode="auto">
          <a:xfrm>
            <a:off x="5486400" y="1752600"/>
            <a:ext cx="2163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b="1">
                <a:latin typeface="Arial" charset="0"/>
              </a:rPr>
              <a:t>Do it Yourself</a:t>
            </a:r>
          </a:p>
        </p:txBody>
      </p:sp>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6723" y="228600"/>
            <a:ext cx="4527218" cy="33988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66283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457200" y="274638"/>
            <a:ext cx="8229600" cy="639762"/>
          </a:xfrm>
        </p:spPr>
        <p:txBody>
          <a:bodyPr>
            <a:normAutofit fontScale="90000"/>
          </a:bodyPr>
          <a:lstStyle/>
          <a:p>
            <a:pPr eaLnBrk="1" hangingPunct="1"/>
            <a:r>
              <a:rPr lang="en-US" altLang="en-US" sz="4000" b="1" smtClean="0"/>
              <a:t>Whole Home Heat </a:t>
            </a:r>
          </a:p>
        </p:txBody>
      </p:sp>
      <p:sp>
        <p:nvSpPr>
          <p:cNvPr id="45059" name="Rectangle 3"/>
          <p:cNvSpPr>
            <a:spLocks noGrp="1" noChangeArrowheads="1"/>
          </p:cNvSpPr>
          <p:nvPr>
            <p:ph type="body" idx="4294967295"/>
          </p:nvPr>
        </p:nvSpPr>
        <p:spPr>
          <a:xfrm>
            <a:off x="304800" y="1066800"/>
            <a:ext cx="5181600" cy="5257800"/>
          </a:xfrm>
        </p:spPr>
        <p:txBody>
          <a:bodyPr/>
          <a:lstStyle/>
          <a:p>
            <a:pPr eaLnBrk="1" hangingPunct="1"/>
            <a:r>
              <a:rPr lang="en-US" altLang="en-US" sz="3600" b="1" dirty="0" smtClean="0"/>
              <a:t>Propane or electric</a:t>
            </a:r>
          </a:p>
          <a:p>
            <a:pPr eaLnBrk="1" hangingPunct="1"/>
            <a:r>
              <a:rPr lang="en-US" altLang="en-US" sz="3600" b="1" dirty="0" smtClean="0"/>
              <a:t>Temperature ~140°F</a:t>
            </a:r>
            <a:r>
              <a:rPr lang="en-US" altLang="en-US" sz="3600" b="1" dirty="0"/>
              <a:t> </a:t>
            </a:r>
            <a:r>
              <a:rPr lang="en-US" altLang="en-US" sz="3600" b="1" dirty="0" smtClean="0"/>
              <a:t> </a:t>
            </a:r>
          </a:p>
          <a:p>
            <a:pPr eaLnBrk="1" hangingPunct="1"/>
            <a:r>
              <a:rPr lang="en-US" altLang="en-US" sz="3600" b="1" dirty="0" smtClean="0"/>
              <a:t>Time 4 hours</a:t>
            </a:r>
          </a:p>
          <a:p>
            <a:pPr lvl="1" eaLnBrk="1" hangingPunct="1">
              <a:buFontTx/>
              <a:buNone/>
            </a:pPr>
            <a:endParaRPr lang="en-US" altLang="en-US" sz="3600" b="1" dirty="0" smtClean="0"/>
          </a:p>
        </p:txBody>
      </p:sp>
      <p:pic>
        <p:nvPicPr>
          <p:cNvPr id="45060" name="Picture 4" descr="three heating units in dorm r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066800"/>
            <a:ext cx="2486025"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Fans for directing he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648200"/>
            <a:ext cx="2286000" cy="19796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5497" y="3657600"/>
            <a:ext cx="4354932" cy="2895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007818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5562600" y="274638"/>
            <a:ext cx="3505200" cy="868362"/>
          </a:xfrm>
        </p:spPr>
        <p:txBody>
          <a:bodyPr/>
          <a:lstStyle/>
          <a:p>
            <a:pPr eaLnBrk="1" hangingPunct="1"/>
            <a:r>
              <a:rPr lang="en-US" altLang="en-US" b="1" dirty="0" err="1" smtClean="0"/>
              <a:t>Cryonite</a:t>
            </a:r>
            <a:r>
              <a:rPr lang="en-US" altLang="en-US" b="1" dirty="0" smtClean="0"/>
              <a:t>®</a:t>
            </a:r>
          </a:p>
        </p:txBody>
      </p:sp>
      <p:sp>
        <p:nvSpPr>
          <p:cNvPr id="46083" name="Rectangle 3"/>
          <p:cNvSpPr>
            <a:spLocks noGrp="1" noChangeArrowheads="1"/>
          </p:cNvSpPr>
          <p:nvPr>
            <p:ph type="body" idx="4294967295"/>
          </p:nvPr>
        </p:nvSpPr>
        <p:spPr>
          <a:xfrm>
            <a:off x="381000" y="304800"/>
            <a:ext cx="8153400" cy="5181600"/>
          </a:xfrm>
        </p:spPr>
        <p:txBody>
          <a:bodyPr/>
          <a:lstStyle/>
          <a:p>
            <a:pPr eaLnBrk="1" hangingPunct="1">
              <a:lnSpc>
                <a:spcPct val="90000"/>
              </a:lnSpc>
            </a:pPr>
            <a:r>
              <a:rPr lang="en-US" altLang="en-US" sz="3600" b="1" dirty="0" smtClean="0">
                <a:cs typeface="Times New Roman" pitchFamily="18" charset="0"/>
              </a:rPr>
              <a:t>Bed bugs exposed </a:t>
            </a:r>
            <a:br>
              <a:rPr lang="en-US" altLang="en-US" sz="3600" b="1" dirty="0" smtClean="0">
                <a:cs typeface="Times New Roman" pitchFamily="18" charset="0"/>
              </a:rPr>
            </a:br>
            <a:r>
              <a:rPr lang="en-US" altLang="en-US" sz="3600" b="1" dirty="0" smtClean="0">
                <a:cs typeface="Times New Roman" pitchFamily="18" charset="0"/>
              </a:rPr>
              <a:t>to CO</a:t>
            </a:r>
            <a:r>
              <a:rPr lang="en-US" altLang="en-US" sz="3600" b="1" baseline="-25000" dirty="0" smtClean="0">
                <a:cs typeface="Times New Roman" pitchFamily="18" charset="0"/>
              </a:rPr>
              <a:t>2</a:t>
            </a:r>
            <a:r>
              <a:rPr lang="en-US" altLang="en-US" sz="3600" b="1" dirty="0" smtClean="0">
                <a:cs typeface="Times New Roman" pitchFamily="18" charset="0"/>
              </a:rPr>
              <a:t> snow at </a:t>
            </a:r>
            <a:br>
              <a:rPr lang="en-US" altLang="en-US" sz="3600" b="1" dirty="0" smtClean="0">
                <a:cs typeface="Times New Roman" pitchFamily="18" charset="0"/>
              </a:rPr>
            </a:br>
            <a:r>
              <a:rPr lang="en-US" altLang="en-US" sz="3600" b="1" dirty="0" smtClean="0">
                <a:cs typeface="Times New Roman" pitchFamily="18" charset="0"/>
              </a:rPr>
              <a:t>-42</a:t>
            </a:r>
            <a:r>
              <a:rPr lang="en-US" altLang="en-US" sz="3600" b="1" baseline="30000" dirty="0" smtClean="0">
                <a:cs typeface="Times New Roman" pitchFamily="18" charset="0"/>
              </a:rPr>
              <a:t>o</a:t>
            </a:r>
            <a:r>
              <a:rPr lang="en-US" altLang="en-US" sz="3600" b="1" dirty="0" smtClean="0">
                <a:cs typeface="Times New Roman" pitchFamily="18" charset="0"/>
              </a:rPr>
              <a:t> C</a:t>
            </a:r>
          </a:p>
          <a:p>
            <a:pPr eaLnBrk="1" hangingPunct="1">
              <a:lnSpc>
                <a:spcPct val="90000"/>
              </a:lnSpc>
            </a:pPr>
            <a:r>
              <a:rPr lang="en-US" altLang="en-US" sz="3600" b="1" dirty="0" smtClean="0">
                <a:cs typeface="Times New Roman" pitchFamily="18" charset="0"/>
              </a:rPr>
              <a:t>The snow is </a:t>
            </a:r>
            <a:br>
              <a:rPr lang="en-US" altLang="en-US" sz="3600" b="1" dirty="0" smtClean="0">
                <a:cs typeface="Times New Roman" pitchFamily="18" charset="0"/>
              </a:rPr>
            </a:br>
            <a:r>
              <a:rPr lang="en-US" altLang="en-US" sz="3600" b="1" dirty="0" smtClean="0">
                <a:cs typeface="Times New Roman" pitchFamily="18" charset="0"/>
              </a:rPr>
              <a:t>pressurized </a:t>
            </a:r>
            <a:br>
              <a:rPr lang="en-US" altLang="en-US" sz="3600" b="1" dirty="0" smtClean="0">
                <a:cs typeface="Times New Roman" pitchFamily="18" charset="0"/>
              </a:rPr>
            </a:br>
            <a:r>
              <a:rPr lang="en-US" altLang="en-US" sz="3600" b="1" dirty="0" smtClean="0">
                <a:cs typeface="Times New Roman" pitchFamily="18" charset="0"/>
              </a:rPr>
              <a:t>through a nozzle </a:t>
            </a:r>
            <a:br>
              <a:rPr lang="en-US" altLang="en-US" sz="3600" b="1" dirty="0" smtClean="0">
                <a:cs typeface="Times New Roman" pitchFamily="18" charset="0"/>
              </a:rPr>
            </a:br>
            <a:r>
              <a:rPr lang="en-US" altLang="en-US" sz="3600" b="1" dirty="0" smtClean="0">
                <a:cs typeface="Times New Roman" pitchFamily="18" charset="0"/>
              </a:rPr>
              <a:t>that forms vapors</a:t>
            </a:r>
          </a:p>
          <a:p>
            <a:pPr eaLnBrk="1" hangingPunct="1">
              <a:lnSpc>
                <a:spcPct val="90000"/>
              </a:lnSpc>
            </a:pPr>
            <a:r>
              <a:rPr lang="en-US" altLang="en-US" sz="3600" b="1" dirty="0" smtClean="0">
                <a:cs typeface="Times New Roman" pitchFamily="18" charset="0"/>
              </a:rPr>
              <a:t>Snow freezes the </a:t>
            </a:r>
            <a:br>
              <a:rPr lang="en-US" altLang="en-US" sz="3600" b="1" dirty="0" smtClean="0">
                <a:cs typeface="Times New Roman" pitchFamily="18" charset="0"/>
              </a:rPr>
            </a:br>
            <a:r>
              <a:rPr lang="en-US" altLang="en-US" sz="3600" b="1" dirty="0" smtClean="0">
                <a:cs typeface="Times New Roman" pitchFamily="18" charset="0"/>
              </a:rPr>
              <a:t>cells of the bugs </a:t>
            </a:r>
          </a:p>
          <a:p>
            <a:pPr eaLnBrk="1" hangingPunct="1">
              <a:lnSpc>
                <a:spcPct val="90000"/>
              </a:lnSpc>
            </a:pPr>
            <a:r>
              <a:rPr lang="en-US" altLang="en-US" sz="3600" b="1" dirty="0" smtClean="0">
                <a:cs typeface="Times New Roman" pitchFamily="18" charset="0"/>
              </a:rPr>
              <a:t>This system will </a:t>
            </a:r>
            <a:br>
              <a:rPr lang="en-US" altLang="en-US" sz="3600" b="1" dirty="0" smtClean="0">
                <a:cs typeface="Times New Roman" pitchFamily="18" charset="0"/>
              </a:rPr>
            </a:br>
            <a:r>
              <a:rPr lang="en-US" altLang="en-US" sz="3600" b="1" dirty="0" smtClean="0">
                <a:cs typeface="Times New Roman" pitchFamily="18" charset="0"/>
              </a:rPr>
              <a:t>not eliminate a bed </a:t>
            </a:r>
            <a:br>
              <a:rPr lang="en-US" altLang="en-US" sz="3600" b="1" dirty="0" smtClean="0">
                <a:cs typeface="Times New Roman" pitchFamily="18" charset="0"/>
              </a:rPr>
            </a:br>
            <a:r>
              <a:rPr lang="en-US" altLang="en-US" sz="3600" b="1" dirty="0" smtClean="0">
                <a:cs typeface="Times New Roman" pitchFamily="18" charset="0"/>
              </a:rPr>
              <a:t>bug infestation if used alone</a:t>
            </a:r>
          </a:p>
        </p:txBody>
      </p:sp>
      <p:pic>
        <p:nvPicPr>
          <p:cNvPr id="46084" name="Picture 4" descr="wilson-cryonite-cr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447800"/>
            <a:ext cx="33401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6875" y="1397000"/>
            <a:ext cx="3349625" cy="44656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34705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5791200" y="274638"/>
            <a:ext cx="3733800" cy="1249362"/>
          </a:xfrm>
        </p:spPr>
        <p:txBody>
          <a:bodyPr/>
          <a:lstStyle/>
          <a:p>
            <a:pPr eaLnBrk="1" hangingPunct="1"/>
            <a:r>
              <a:rPr lang="en-US" altLang="en-US" b="1" dirty="0" smtClean="0"/>
              <a:t>Mattress Covers</a:t>
            </a:r>
          </a:p>
        </p:txBody>
      </p:sp>
      <p:sp>
        <p:nvSpPr>
          <p:cNvPr id="47107" name="Rectangle 3"/>
          <p:cNvSpPr>
            <a:spLocks noGrp="1" noChangeArrowheads="1"/>
          </p:cNvSpPr>
          <p:nvPr>
            <p:ph type="body" idx="1"/>
          </p:nvPr>
        </p:nvSpPr>
        <p:spPr>
          <a:xfrm>
            <a:off x="381000" y="609600"/>
            <a:ext cx="5105400" cy="5029200"/>
          </a:xfrm>
        </p:spPr>
        <p:txBody>
          <a:bodyPr/>
          <a:lstStyle/>
          <a:p>
            <a:pPr eaLnBrk="1" hangingPunct="1"/>
            <a:r>
              <a:rPr lang="en-US" altLang="en-US" sz="3600" b="1" dirty="0" smtClean="0"/>
              <a:t>Encasements for both mattress and </a:t>
            </a:r>
            <a:r>
              <a:rPr lang="en-US" altLang="en-US" sz="3600" b="1" dirty="0" smtClean="0">
                <a:solidFill>
                  <a:srgbClr val="FFFF66"/>
                </a:solidFill>
              </a:rPr>
              <a:t>box springs!</a:t>
            </a:r>
          </a:p>
          <a:p>
            <a:pPr eaLnBrk="1" hangingPunct="1"/>
            <a:r>
              <a:rPr lang="en-US" altLang="en-US" sz="3600" b="1" dirty="0" smtClean="0"/>
              <a:t>Improved version has a zipper protector sewn in</a:t>
            </a:r>
          </a:p>
          <a:p>
            <a:pPr eaLnBrk="1" hangingPunct="1"/>
            <a:r>
              <a:rPr lang="en-US" altLang="en-US" sz="3600" b="1" dirty="0" smtClean="0"/>
              <a:t>Traps bed bugs and eggs, bite proof and escape proof</a:t>
            </a:r>
          </a:p>
          <a:p>
            <a:pPr eaLnBrk="1" hangingPunct="1"/>
            <a:endParaRPr lang="en-US" altLang="en-US" sz="3600" b="1" dirty="0" smtClean="0"/>
          </a:p>
        </p:txBody>
      </p:sp>
      <p:sp>
        <p:nvSpPr>
          <p:cNvPr id="47108" name="Text Box 4"/>
          <p:cNvSpPr txBox="1">
            <a:spLocks noChangeArrowheads="1"/>
          </p:cNvSpPr>
          <p:nvPr/>
        </p:nvSpPr>
        <p:spPr bwMode="auto">
          <a:xfrm>
            <a:off x="5638800" y="6019800"/>
            <a:ext cx="2605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b="1">
                <a:latin typeface="Arial" charset="0"/>
              </a:rPr>
              <a:t>Protected Zipper</a:t>
            </a:r>
          </a:p>
        </p:txBody>
      </p:sp>
      <p:pic>
        <p:nvPicPr>
          <p:cNvPr id="47109" name="Picture 5" descr="bed_bug_on_mattress_cover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76400"/>
            <a:ext cx="3209925" cy="40068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254630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en-US" b="1" smtClean="0"/>
              <a:t>Not all covers protect</a:t>
            </a:r>
          </a:p>
        </p:txBody>
      </p:sp>
      <p:sp>
        <p:nvSpPr>
          <p:cNvPr id="48132" name="Text Box 4"/>
          <p:cNvSpPr txBox="1">
            <a:spLocks noChangeArrowheads="1"/>
          </p:cNvSpPr>
          <p:nvPr/>
        </p:nvSpPr>
        <p:spPr bwMode="auto">
          <a:xfrm>
            <a:off x="2057400" y="6019800"/>
            <a:ext cx="5086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eaLnBrk="1" hangingPunct="1">
              <a:spcBef>
                <a:spcPct val="0"/>
              </a:spcBef>
              <a:buFontTx/>
              <a:buNone/>
            </a:pPr>
            <a:r>
              <a:rPr lang="en-US" altLang="en-US" sz="1800" b="1">
                <a:latin typeface="Arial" charset="0"/>
              </a:rPr>
              <a:t>Where the zipper closes and the zipper teeth </a:t>
            </a:r>
          </a:p>
          <a:p>
            <a:pPr algn="ctr" eaLnBrk="1" hangingPunct="1">
              <a:spcBef>
                <a:spcPct val="0"/>
              </a:spcBef>
              <a:buFontTx/>
              <a:buNone/>
            </a:pPr>
            <a:r>
              <a:rPr lang="en-US" altLang="en-US" sz="1800" b="1">
                <a:latin typeface="Arial" charset="0"/>
              </a:rPr>
              <a:t>are vulnerable to bed bug escape</a:t>
            </a:r>
          </a:p>
        </p:txBody>
      </p:sp>
      <p:pic>
        <p:nvPicPr>
          <p:cNvPr id="743429" name="Picture 5" descr="explode through zip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84387"/>
            <a:ext cx="6172200" cy="45450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descr="bed bugs at zipper pu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1" y="1219200"/>
            <a:ext cx="3428999" cy="25717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77716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457200" y="228600"/>
            <a:ext cx="8229600" cy="762000"/>
          </a:xfrm>
        </p:spPr>
        <p:txBody>
          <a:bodyPr/>
          <a:lstStyle/>
          <a:p>
            <a:pPr eaLnBrk="1" hangingPunct="1"/>
            <a:r>
              <a:rPr lang="en-US" altLang="en-US" b="1" smtClean="0"/>
              <a:t>Desiccant Dusts</a:t>
            </a:r>
          </a:p>
        </p:txBody>
      </p:sp>
      <p:sp>
        <p:nvSpPr>
          <p:cNvPr id="49155" name="Rectangle 3"/>
          <p:cNvSpPr>
            <a:spLocks noGrp="1" noChangeArrowheads="1"/>
          </p:cNvSpPr>
          <p:nvPr>
            <p:ph type="body" idx="4294967295"/>
          </p:nvPr>
        </p:nvSpPr>
        <p:spPr>
          <a:xfrm>
            <a:off x="228600" y="990600"/>
            <a:ext cx="7848600" cy="5486400"/>
          </a:xfrm>
        </p:spPr>
        <p:txBody>
          <a:bodyPr/>
          <a:lstStyle/>
          <a:p>
            <a:pPr eaLnBrk="1" hangingPunct="1">
              <a:lnSpc>
                <a:spcPct val="90000"/>
              </a:lnSpc>
            </a:pPr>
            <a:r>
              <a:rPr lang="en-US" altLang="en-US" sz="3200" b="1" dirty="0" smtClean="0">
                <a:cs typeface="Times New Roman" pitchFamily="18" charset="0"/>
              </a:rPr>
              <a:t>Desiccant dusts are </a:t>
            </a:r>
            <a:br>
              <a:rPr lang="en-US" altLang="en-US" sz="3200" b="1" dirty="0" smtClean="0">
                <a:cs typeface="Times New Roman" pitchFamily="18" charset="0"/>
              </a:rPr>
            </a:br>
            <a:r>
              <a:rPr lang="en-US" altLang="en-US" sz="3200" b="1" dirty="0" smtClean="0">
                <a:cs typeface="Times New Roman" pitchFamily="18" charset="0"/>
              </a:rPr>
              <a:t>ultimately more effective </a:t>
            </a:r>
            <a:br>
              <a:rPr lang="en-US" altLang="en-US" sz="3200" b="1" dirty="0" smtClean="0">
                <a:cs typeface="Times New Roman" pitchFamily="18" charset="0"/>
              </a:rPr>
            </a:br>
            <a:r>
              <a:rPr lang="en-US" altLang="en-US" sz="3200" b="1" dirty="0" smtClean="0">
                <a:cs typeface="Times New Roman" pitchFamily="18" charset="0"/>
              </a:rPr>
              <a:t>than sprays</a:t>
            </a:r>
          </a:p>
          <a:p>
            <a:pPr eaLnBrk="1" hangingPunct="1">
              <a:lnSpc>
                <a:spcPct val="90000"/>
              </a:lnSpc>
            </a:pPr>
            <a:r>
              <a:rPr lang="en-US" altLang="en-US" sz="3200" b="1" dirty="0" smtClean="0">
                <a:cs typeface="Times New Roman" pitchFamily="18" charset="0"/>
              </a:rPr>
              <a:t>Resistant strains died </a:t>
            </a:r>
            <a:br>
              <a:rPr lang="en-US" altLang="en-US" sz="3200" b="1" dirty="0" smtClean="0">
                <a:cs typeface="Times New Roman" pitchFamily="18" charset="0"/>
              </a:rPr>
            </a:br>
            <a:r>
              <a:rPr lang="en-US" altLang="en-US" sz="3200" b="1" dirty="0" smtClean="0">
                <a:cs typeface="Times New Roman" pitchFamily="18" charset="0"/>
              </a:rPr>
              <a:t>in ~36 hours</a:t>
            </a:r>
          </a:p>
          <a:p>
            <a:pPr eaLnBrk="1" hangingPunct="1">
              <a:lnSpc>
                <a:spcPct val="90000"/>
              </a:lnSpc>
            </a:pPr>
            <a:r>
              <a:rPr lang="en-US" altLang="en-US" sz="3200" b="1" dirty="0" smtClean="0">
                <a:cs typeface="Times New Roman" pitchFamily="18" charset="0"/>
              </a:rPr>
              <a:t>Diatomaceous Earth</a:t>
            </a:r>
          </a:p>
          <a:p>
            <a:pPr lvl="1" eaLnBrk="1" hangingPunct="1">
              <a:lnSpc>
                <a:spcPct val="90000"/>
              </a:lnSpc>
            </a:pPr>
            <a:r>
              <a:rPr lang="en-US" altLang="en-US" sz="2800" b="1" dirty="0" smtClean="0">
                <a:cs typeface="Times New Roman" pitchFamily="18" charset="0"/>
              </a:rPr>
              <a:t>insecticide grade 2-3 days</a:t>
            </a:r>
          </a:p>
          <a:p>
            <a:pPr eaLnBrk="1" hangingPunct="1">
              <a:lnSpc>
                <a:spcPct val="90000"/>
              </a:lnSpc>
            </a:pPr>
            <a:r>
              <a:rPr lang="en-US" altLang="en-US" sz="3200" b="1" dirty="0" smtClean="0">
                <a:cs typeface="Times New Roman" pitchFamily="18" charset="0"/>
              </a:rPr>
              <a:t>Silica dust </a:t>
            </a:r>
          </a:p>
          <a:p>
            <a:pPr lvl="1" eaLnBrk="1" hangingPunct="1">
              <a:lnSpc>
                <a:spcPct val="90000"/>
              </a:lnSpc>
            </a:pPr>
            <a:r>
              <a:rPr lang="en-US" altLang="en-US" sz="2800" b="1" dirty="0" smtClean="0">
                <a:cs typeface="Times New Roman" pitchFamily="18" charset="0"/>
              </a:rPr>
              <a:t>2-3 days</a:t>
            </a:r>
          </a:p>
          <a:p>
            <a:pPr eaLnBrk="1" hangingPunct="1">
              <a:lnSpc>
                <a:spcPct val="90000"/>
              </a:lnSpc>
            </a:pPr>
            <a:r>
              <a:rPr lang="en-US" altLang="en-US" sz="3200" b="1" dirty="0" smtClean="0">
                <a:cs typeface="Times New Roman" pitchFamily="18" charset="0"/>
              </a:rPr>
              <a:t>Lasts unchanged in wall voids for years in low humidity</a:t>
            </a:r>
          </a:p>
        </p:txBody>
      </p:sp>
      <p:pic>
        <p:nvPicPr>
          <p:cNvPr id="49156" name="Picture 6" descr="diatomaceous ea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8598" y="228600"/>
            <a:ext cx="2053980" cy="304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descr="Cimexa_280x280"/>
          <p:cNvPicPr>
            <a:picLocks noChangeAspect="1" noChangeArrowheads="1"/>
          </p:cNvPicPr>
          <p:nvPr/>
        </p:nvPicPr>
        <p:blipFill>
          <a:blip r:embed="rId4">
            <a:extLst>
              <a:ext uri="{28A0092B-C50C-407E-A947-70E740481C1C}">
                <a14:useLocalDpi xmlns:a14="http://schemas.microsoft.com/office/drawing/2010/main" val="0"/>
              </a:ext>
            </a:extLst>
          </a:blip>
          <a:srcRect l="24001" r="24001"/>
          <a:stretch>
            <a:fillRect/>
          </a:stretch>
        </p:blipFill>
        <p:spPr bwMode="auto">
          <a:xfrm>
            <a:off x="5921026" y="2438400"/>
            <a:ext cx="1546574" cy="2971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513864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457200" y="228600"/>
            <a:ext cx="8229600" cy="762000"/>
          </a:xfrm>
        </p:spPr>
        <p:txBody>
          <a:bodyPr>
            <a:normAutofit/>
          </a:bodyPr>
          <a:lstStyle/>
          <a:p>
            <a:pPr eaLnBrk="1" hangingPunct="1"/>
            <a:r>
              <a:rPr lang="en-US" altLang="en-US" sz="3600" b="1" cap="none" dirty="0" smtClean="0">
                <a:solidFill>
                  <a:schemeClr val="tx1"/>
                </a:solidFill>
                <a:effectLst/>
              </a:rPr>
              <a:t>Desiccant dusts</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113" y="1169426"/>
            <a:ext cx="6135687" cy="51221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p:cNvSpPr txBox="1">
            <a:spLocks noChangeArrowheads="1"/>
          </p:cNvSpPr>
          <p:nvPr/>
        </p:nvSpPr>
        <p:spPr>
          <a:xfrm>
            <a:off x="457200" y="1981200"/>
            <a:ext cx="8229600" cy="762000"/>
          </a:xfrm>
          <a:prstGeom prst="rect">
            <a:avLst/>
          </a:prstGeom>
        </p:spPr>
        <p:txBody>
          <a:bodyPr anchor="ctr">
            <a:no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eaLnBrk="1" hangingPunct="1"/>
            <a:r>
              <a:rPr lang="en-US" altLang="en-US" sz="3600" b="1" kern="0" cap="none" dirty="0" smtClean="0">
                <a:solidFill>
                  <a:schemeClr val="tx1"/>
                </a:solidFill>
                <a:effectLst/>
              </a:rPr>
              <a:t>Best</a:t>
            </a:r>
          </a:p>
          <a:p>
            <a:pPr eaLnBrk="1" hangingPunct="1"/>
            <a:r>
              <a:rPr lang="en-US" altLang="en-US" sz="3600" b="1" kern="0" cap="none" dirty="0" smtClean="0">
                <a:solidFill>
                  <a:schemeClr val="tx1"/>
                </a:solidFill>
                <a:effectLst/>
              </a:rPr>
              <a:t>So far</a:t>
            </a:r>
          </a:p>
        </p:txBody>
      </p:sp>
      <p:pic>
        <p:nvPicPr>
          <p:cNvPr id="1946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281" r="31250"/>
          <a:stretch/>
        </p:blipFill>
        <p:spPr bwMode="auto">
          <a:xfrm>
            <a:off x="609600" y="2971800"/>
            <a:ext cx="1533860" cy="3886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flipV="1">
            <a:off x="2143460" y="1600200"/>
            <a:ext cx="105694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2961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4" name="Picture 4" descr="fed nymphs (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4306888" cy="46593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1st instar nymphs"/>
          <p:cNvPicPr>
            <a:picLocks noChangeAspect="1" noChangeArrowheads="1"/>
          </p:cNvPicPr>
          <p:nvPr/>
        </p:nvPicPr>
        <p:blipFill>
          <a:blip r:embed="rId4">
            <a:extLst>
              <a:ext uri="{28A0092B-C50C-407E-A947-70E740481C1C}">
                <a14:useLocalDpi xmlns:a14="http://schemas.microsoft.com/office/drawing/2010/main" val="0"/>
              </a:ext>
            </a:extLst>
          </a:blip>
          <a:srcRect l="2303" t="2699" r="2303" b="9000"/>
          <a:stretch>
            <a:fillRect/>
          </a:stretch>
        </p:blipFill>
        <p:spPr bwMode="auto">
          <a:xfrm rot="20044264">
            <a:off x="4833830" y="134824"/>
            <a:ext cx="4381767" cy="34585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5994" t="15759" r="11834" b="12282"/>
          <a:stretch/>
        </p:blipFill>
        <p:spPr>
          <a:xfrm>
            <a:off x="3040422" y="3657600"/>
            <a:ext cx="5951178" cy="2966545"/>
          </a:xfrm>
          <a:prstGeom prst="rect">
            <a:avLst/>
          </a:prstGeom>
          <a:ln>
            <a:noFill/>
          </a:ln>
          <a:effectLst>
            <a:softEdge rad="112500"/>
          </a:effectLst>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16363" t="11976" r="20198" b="47007"/>
          <a:stretch/>
        </p:blipFill>
        <p:spPr>
          <a:xfrm>
            <a:off x="76200" y="5222327"/>
            <a:ext cx="3058696" cy="1483273"/>
          </a:xfrm>
          <a:prstGeom prst="rect">
            <a:avLst/>
          </a:prstGeom>
          <a:ln>
            <a:noFill/>
          </a:ln>
          <a:effectLst>
            <a:softEdge rad="112500"/>
          </a:effectLst>
        </p:spPr>
      </p:pic>
    </p:spTree>
    <p:extLst>
      <p:ext uri="{BB962C8B-B14F-4D97-AF65-F5344CB8AC3E}">
        <p14:creationId xmlns:p14="http://schemas.microsoft.com/office/powerpoint/2010/main" val="159310427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body" sz="half" idx="1"/>
          </p:nvPr>
        </p:nvSpPr>
        <p:spPr>
          <a:xfrm>
            <a:off x="228600" y="1447800"/>
            <a:ext cx="8472488" cy="4419600"/>
          </a:xfrm>
        </p:spPr>
        <p:txBody>
          <a:bodyPr/>
          <a:lstStyle/>
          <a:p>
            <a:pPr eaLnBrk="1" hangingPunct="1">
              <a:lnSpc>
                <a:spcPct val="90000"/>
              </a:lnSpc>
            </a:pPr>
            <a:r>
              <a:rPr lang="en-US" altLang="en-US" sz="3200" b="1" dirty="0" smtClean="0"/>
              <a:t>Fumigation is </a:t>
            </a:r>
            <a:br>
              <a:rPr lang="en-US" altLang="en-US" sz="3200" b="1" dirty="0" smtClean="0"/>
            </a:br>
            <a:r>
              <a:rPr lang="en-US" altLang="en-US" sz="3200" b="1" dirty="0" smtClean="0"/>
              <a:t>generally considered </a:t>
            </a:r>
            <a:br>
              <a:rPr lang="en-US" altLang="en-US" sz="3200" b="1" dirty="0" smtClean="0"/>
            </a:br>
            <a:r>
              <a:rPr lang="en-US" altLang="en-US" sz="3200" b="1" dirty="0" smtClean="0"/>
              <a:t>a last resort due </a:t>
            </a:r>
            <a:br>
              <a:rPr lang="en-US" altLang="en-US" sz="3200" b="1" dirty="0" smtClean="0"/>
            </a:br>
            <a:r>
              <a:rPr lang="en-US" altLang="en-US" sz="3200" b="1" dirty="0" smtClean="0"/>
              <a:t>to price</a:t>
            </a:r>
          </a:p>
          <a:p>
            <a:pPr eaLnBrk="1" hangingPunct="1">
              <a:lnSpc>
                <a:spcPct val="90000"/>
              </a:lnSpc>
            </a:pPr>
            <a:r>
              <a:rPr lang="en-US" altLang="en-US" sz="3200" b="1" dirty="0" smtClean="0"/>
              <a:t>Effective for multi-</a:t>
            </a:r>
            <a:br>
              <a:rPr lang="en-US" altLang="en-US" sz="3200" b="1" dirty="0" smtClean="0"/>
            </a:br>
            <a:r>
              <a:rPr lang="en-US" altLang="en-US" sz="3200" b="1" dirty="0" smtClean="0"/>
              <a:t>unit housing</a:t>
            </a:r>
          </a:p>
          <a:p>
            <a:pPr eaLnBrk="1" hangingPunct="1">
              <a:lnSpc>
                <a:spcPct val="90000"/>
              </a:lnSpc>
            </a:pPr>
            <a:r>
              <a:rPr lang="en-US" altLang="en-US" sz="3200" b="1" dirty="0" smtClean="0"/>
              <a:t>Residents moving to </a:t>
            </a:r>
            <a:br>
              <a:rPr lang="en-US" altLang="en-US" sz="3200" b="1" dirty="0" smtClean="0"/>
            </a:br>
            <a:r>
              <a:rPr lang="en-US" altLang="en-US" sz="3200" b="1" dirty="0" smtClean="0"/>
              <a:t>and from different </a:t>
            </a:r>
            <a:br>
              <a:rPr lang="en-US" altLang="en-US" sz="3200" b="1" dirty="0" smtClean="0"/>
            </a:br>
            <a:r>
              <a:rPr lang="en-US" altLang="en-US" sz="3200" b="1" dirty="0" smtClean="0"/>
              <a:t>units</a:t>
            </a:r>
          </a:p>
          <a:p>
            <a:pPr eaLnBrk="1" hangingPunct="1">
              <a:lnSpc>
                <a:spcPct val="90000"/>
              </a:lnSpc>
            </a:pPr>
            <a:r>
              <a:rPr lang="en-US" altLang="en-US" sz="3200" b="1" dirty="0" smtClean="0"/>
              <a:t>Sharing of belongings</a:t>
            </a:r>
          </a:p>
          <a:p>
            <a:pPr eaLnBrk="1" hangingPunct="1">
              <a:lnSpc>
                <a:spcPct val="90000"/>
              </a:lnSpc>
            </a:pPr>
            <a:r>
              <a:rPr lang="en-US" altLang="en-US" sz="3200" b="1" dirty="0" smtClean="0"/>
              <a:t>Large communal areas</a:t>
            </a:r>
            <a:r>
              <a:rPr lang="en-US" altLang="en-US" sz="2800" b="1" dirty="0" smtClean="0"/>
              <a:t> </a:t>
            </a:r>
          </a:p>
        </p:txBody>
      </p:sp>
      <p:pic>
        <p:nvPicPr>
          <p:cNvPr id="51203" name="Picture 3" descr="resize community room T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04800"/>
            <a:ext cx="3519488" cy="26400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descr="resize community room s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952187"/>
            <a:ext cx="3505200" cy="26289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ctangle 5"/>
          <p:cNvSpPr>
            <a:spLocks noGrp="1" noChangeArrowheads="1"/>
          </p:cNvSpPr>
          <p:nvPr>
            <p:ph type="title"/>
          </p:nvPr>
        </p:nvSpPr>
        <p:spPr>
          <a:xfrm>
            <a:off x="457200" y="274638"/>
            <a:ext cx="4648200" cy="1143000"/>
          </a:xfrm>
        </p:spPr>
        <p:txBody>
          <a:bodyPr>
            <a:normAutofit fontScale="90000"/>
          </a:bodyPr>
          <a:lstStyle/>
          <a:p>
            <a:pPr eaLnBrk="1" hangingPunct="1"/>
            <a:r>
              <a:rPr lang="en-US" altLang="en-US" sz="4000" b="1" smtClean="0"/>
              <a:t>Fumigation with Vikane</a:t>
            </a:r>
          </a:p>
        </p:txBody>
      </p:sp>
    </p:spTree>
    <p:extLst>
      <p:ext uri="{BB962C8B-B14F-4D97-AF65-F5344CB8AC3E}">
        <p14:creationId xmlns:p14="http://schemas.microsoft.com/office/powerpoint/2010/main" val="243552596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152400" y="1219200"/>
            <a:ext cx="8229600" cy="762000"/>
          </a:xfrm>
        </p:spPr>
        <p:txBody>
          <a:bodyPr>
            <a:normAutofit fontScale="90000"/>
          </a:bodyPr>
          <a:lstStyle/>
          <a:p>
            <a:pPr eaLnBrk="1" hangingPunct="1"/>
            <a:r>
              <a:rPr lang="en-US" altLang="en-US" b="1" cap="none" dirty="0" smtClean="0">
                <a:solidFill>
                  <a:schemeClr val="tx1"/>
                </a:solidFill>
              </a:rPr>
              <a:t>DIY </a:t>
            </a:r>
            <a:br>
              <a:rPr lang="en-US" altLang="en-US" b="1" cap="none" dirty="0" smtClean="0">
                <a:solidFill>
                  <a:schemeClr val="tx1"/>
                </a:solidFill>
              </a:rPr>
            </a:br>
            <a:r>
              <a:rPr lang="en-US" altLang="en-US" b="1" cap="none" dirty="0" smtClean="0">
                <a:solidFill>
                  <a:schemeClr val="tx1"/>
                </a:solidFill>
              </a:rPr>
              <a:t>stores </a:t>
            </a:r>
            <a:br>
              <a:rPr lang="en-US" altLang="en-US" b="1" cap="none" dirty="0" smtClean="0">
                <a:solidFill>
                  <a:schemeClr val="tx1"/>
                </a:solidFill>
              </a:rPr>
            </a:br>
            <a:r>
              <a:rPr lang="en-US" altLang="en-US" b="1" cap="none" dirty="0" smtClean="0">
                <a:solidFill>
                  <a:schemeClr val="tx1"/>
                </a:solidFill>
              </a:rPr>
              <a:t>are </a:t>
            </a:r>
            <a:br>
              <a:rPr lang="en-US" altLang="en-US" b="1" cap="none" dirty="0" smtClean="0">
                <a:solidFill>
                  <a:schemeClr val="tx1"/>
                </a:solidFill>
              </a:rPr>
            </a:br>
            <a:r>
              <a:rPr lang="en-US" altLang="en-US" b="1" cap="none" dirty="0" smtClean="0">
                <a:solidFill>
                  <a:srgbClr val="FFFF00"/>
                </a:solidFill>
              </a:rPr>
              <a:t>not</a:t>
            </a:r>
            <a:r>
              <a:rPr lang="en-US" altLang="en-US" b="1" cap="none" dirty="0" smtClean="0">
                <a:solidFill>
                  <a:schemeClr val="tx1"/>
                </a:solidFill>
              </a:rPr>
              <a:t> </a:t>
            </a:r>
            <a:br>
              <a:rPr lang="en-US" altLang="en-US" b="1" cap="none" dirty="0" smtClean="0">
                <a:solidFill>
                  <a:schemeClr val="tx1"/>
                </a:solidFill>
              </a:rPr>
            </a:br>
            <a:r>
              <a:rPr lang="en-US" altLang="en-US" b="1" cap="none" dirty="0" smtClean="0">
                <a:solidFill>
                  <a:schemeClr val="tx1"/>
                </a:solidFill>
              </a:rPr>
              <a:t>helping</a:t>
            </a:r>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3503" b="7165"/>
          <a:stretch/>
        </p:blipFill>
        <p:spPr bwMode="auto">
          <a:xfrm>
            <a:off x="2133600" y="457200"/>
            <a:ext cx="6983117" cy="61912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Up Arrow 1"/>
          <p:cNvSpPr/>
          <p:nvPr/>
        </p:nvSpPr>
        <p:spPr>
          <a:xfrm rot="13414074">
            <a:off x="8179682" y="3326518"/>
            <a:ext cx="609600" cy="609600"/>
          </a:xfrm>
          <a:prstGeom prst="up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rot="13414074">
            <a:off x="7798682" y="2564518"/>
            <a:ext cx="609600" cy="609600"/>
          </a:xfrm>
          <a:prstGeom prst="up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131135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body" sz="half" idx="1"/>
          </p:nvPr>
        </p:nvSpPr>
        <p:spPr>
          <a:xfrm>
            <a:off x="216108" y="1066800"/>
            <a:ext cx="8472488" cy="4419600"/>
          </a:xfrm>
        </p:spPr>
        <p:txBody>
          <a:bodyPr/>
          <a:lstStyle/>
          <a:p>
            <a:pPr eaLnBrk="1" hangingPunct="1">
              <a:lnSpc>
                <a:spcPct val="90000"/>
              </a:lnSpc>
            </a:pPr>
            <a:r>
              <a:rPr lang="en-US" altLang="en-US" sz="3200" b="1" dirty="0" smtClean="0"/>
              <a:t>Wrap and mark </a:t>
            </a:r>
            <a:br>
              <a:rPr lang="en-US" altLang="en-US" sz="3200" b="1" dirty="0" smtClean="0"/>
            </a:br>
            <a:r>
              <a:rPr lang="en-US" altLang="en-US" sz="3200" b="1" dirty="0" smtClean="0"/>
              <a:t>items for disposal</a:t>
            </a:r>
          </a:p>
          <a:p>
            <a:pPr eaLnBrk="1" hangingPunct="1">
              <a:lnSpc>
                <a:spcPct val="90000"/>
              </a:lnSpc>
            </a:pPr>
            <a:r>
              <a:rPr lang="en-US" altLang="en-US" sz="3200" b="1" dirty="0" smtClean="0"/>
              <a:t>Organize solid waste</a:t>
            </a:r>
            <a:br>
              <a:rPr lang="en-US" altLang="en-US" sz="3200" b="1" dirty="0" smtClean="0"/>
            </a:br>
            <a:r>
              <a:rPr lang="en-US" altLang="en-US" sz="3200" b="1" dirty="0" smtClean="0"/>
              <a:t> pick-up</a:t>
            </a:r>
          </a:p>
        </p:txBody>
      </p:sp>
      <p:sp>
        <p:nvSpPr>
          <p:cNvPr id="51205" name="Rectangle 5"/>
          <p:cNvSpPr>
            <a:spLocks noGrp="1" noChangeArrowheads="1"/>
          </p:cNvSpPr>
          <p:nvPr>
            <p:ph type="title"/>
          </p:nvPr>
        </p:nvSpPr>
        <p:spPr>
          <a:xfrm>
            <a:off x="457200" y="0"/>
            <a:ext cx="4648200" cy="1143000"/>
          </a:xfrm>
        </p:spPr>
        <p:txBody>
          <a:bodyPr>
            <a:normAutofit/>
          </a:bodyPr>
          <a:lstStyle/>
          <a:p>
            <a:pPr eaLnBrk="1" hangingPunct="1"/>
            <a:r>
              <a:rPr lang="en-US" altLang="en-US" sz="4000" b="1" dirty="0" smtClean="0">
                <a:solidFill>
                  <a:srgbClr val="FFFF00"/>
                </a:solidFill>
              </a:rPr>
              <a:t>Disposal</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04800"/>
            <a:ext cx="3606974" cy="239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00400"/>
            <a:ext cx="5257800" cy="3505200"/>
          </a:xfrm>
          <a:prstGeom prst="rect">
            <a:avLst/>
          </a:prstGeom>
          <a:ln>
            <a:noFill/>
          </a:ln>
          <a:effectLst>
            <a:softEdge rad="112500"/>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7101" y="4343400"/>
            <a:ext cx="3657600" cy="2438400"/>
          </a:xfrm>
          <a:prstGeom prst="rect">
            <a:avLst/>
          </a:prstGeom>
          <a:ln>
            <a:noFill/>
          </a:ln>
          <a:effectLst>
            <a:softEdge rad="112500"/>
          </a:effectLst>
        </p:spPr>
      </p:pic>
      <p:pic>
        <p:nvPicPr>
          <p:cNvPr id="51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4667" y="2514600"/>
            <a:ext cx="2688737"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051539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4" descr="BB mattress by Dan r 2"/>
          <p:cNvPicPr>
            <a:picLocks noChangeAspect="1" noChangeArrowheads="1"/>
          </p:cNvPicPr>
          <p:nvPr/>
        </p:nvPicPr>
        <p:blipFill>
          <a:blip r:embed="rId3" cstate="print"/>
          <a:srcRect/>
          <a:stretch>
            <a:fillRect/>
          </a:stretch>
        </p:blipFill>
        <p:spPr bwMode="auto">
          <a:xfrm>
            <a:off x="152400" y="2458573"/>
            <a:ext cx="3557588" cy="4323227"/>
          </a:xfrm>
          <a:prstGeom prst="rect">
            <a:avLst/>
          </a:prstGeom>
          <a:ln>
            <a:noFill/>
          </a:ln>
          <a:effectLst>
            <a:softEdge rad="112500"/>
          </a:effectLst>
        </p:spPr>
      </p:pic>
      <p:pic>
        <p:nvPicPr>
          <p:cNvPr id="130054" name="Picture 6" descr="http://sandiegojunkremovalanddisposal.com/GEDC0230.jpg"/>
          <p:cNvPicPr>
            <a:picLocks noChangeAspect="1" noChangeArrowheads="1"/>
          </p:cNvPicPr>
          <p:nvPr/>
        </p:nvPicPr>
        <p:blipFill>
          <a:blip r:embed="rId4" cstate="print"/>
          <a:srcRect/>
          <a:stretch>
            <a:fillRect/>
          </a:stretch>
        </p:blipFill>
        <p:spPr bwMode="auto">
          <a:xfrm>
            <a:off x="3810000" y="152400"/>
            <a:ext cx="4961017" cy="3717925"/>
          </a:xfrm>
          <a:prstGeom prst="rect">
            <a:avLst/>
          </a:prstGeom>
          <a:ln>
            <a:noFill/>
          </a:ln>
          <a:effectLst>
            <a:softEdge rad="112500"/>
          </a:effectLst>
        </p:spPr>
      </p:pic>
      <p:pic>
        <p:nvPicPr>
          <p:cNvPr id="130056" name="Picture 8" descr="http://newyorkvsbedbugs.org/wp-content/uploads/2009/08/discarded-mattress-under-the-window.JPG"/>
          <p:cNvPicPr>
            <a:picLocks noChangeAspect="1" noChangeArrowheads="1"/>
          </p:cNvPicPr>
          <p:nvPr/>
        </p:nvPicPr>
        <p:blipFill>
          <a:blip r:embed="rId5" cstate="print"/>
          <a:srcRect/>
          <a:stretch>
            <a:fillRect/>
          </a:stretch>
        </p:blipFill>
        <p:spPr bwMode="auto">
          <a:xfrm>
            <a:off x="4838700" y="3667125"/>
            <a:ext cx="4152900" cy="3114675"/>
          </a:xfrm>
          <a:prstGeom prst="rect">
            <a:avLst/>
          </a:prstGeom>
          <a:ln>
            <a:noFill/>
          </a:ln>
          <a:effectLst>
            <a:softEdge rad="112500"/>
          </a:effectLst>
        </p:spPr>
      </p:pic>
      <p:pic>
        <p:nvPicPr>
          <p:cNvPr id="130058" name="Picture 10" descr="http://moverssupplies.com/images/M.Queen%20Size..JPG"/>
          <p:cNvPicPr>
            <a:picLocks noChangeAspect="1" noChangeArrowheads="1"/>
          </p:cNvPicPr>
          <p:nvPr/>
        </p:nvPicPr>
        <p:blipFill>
          <a:blip r:embed="rId6" cstate="print"/>
          <a:srcRect/>
          <a:stretch>
            <a:fillRect/>
          </a:stretch>
        </p:blipFill>
        <p:spPr bwMode="auto">
          <a:xfrm>
            <a:off x="381001" y="228600"/>
            <a:ext cx="3200399" cy="2401216"/>
          </a:xfrm>
          <a:prstGeom prst="rect">
            <a:avLst/>
          </a:prstGeom>
          <a:ln>
            <a:noFill/>
          </a:ln>
          <a:effectLst>
            <a:softEdge rad="112500"/>
          </a:effectLst>
        </p:spPr>
      </p:pic>
      <p:pic>
        <p:nvPicPr>
          <p:cNvPr id="12" name="Picture 2"/>
          <p:cNvPicPr>
            <a:picLocks noChangeAspect="1" noChangeArrowheads="1"/>
          </p:cNvPicPr>
          <p:nvPr/>
        </p:nvPicPr>
        <p:blipFill>
          <a:blip r:embed="rId7" cstate="screen">
            <a:lum bright="10000"/>
          </a:blip>
          <a:srcRect/>
          <a:stretch>
            <a:fillRect/>
          </a:stretch>
        </p:blipFill>
        <p:spPr bwMode="auto">
          <a:xfrm>
            <a:off x="3331633" y="4191000"/>
            <a:ext cx="1782234" cy="1309396"/>
          </a:xfrm>
          <a:prstGeom prst="rect">
            <a:avLst/>
          </a:prstGeom>
          <a:ln>
            <a:noFill/>
          </a:ln>
          <a:effectLst>
            <a:softEdge rad="112500"/>
          </a:effectLst>
        </p:spPr>
      </p:pic>
    </p:spTree>
    <p:extLst>
      <p:ext uri="{BB962C8B-B14F-4D97-AF65-F5344CB8AC3E}">
        <p14:creationId xmlns:p14="http://schemas.microsoft.com/office/powerpoint/2010/main" val="532766653"/>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quarter" idx="2"/>
          </p:nvPr>
        </p:nvPicPr>
        <p:blipFill>
          <a:blip r:embed="rId2" cstate="print"/>
          <a:srcRect l="35981"/>
          <a:stretch>
            <a:fillRect/>
          </a:stretch>
        </p:blipFill>
        <p:spPr bwMode="auto">
          <a:xfrm>
            <a:off x="4648199" y="0"/>
            <a:ext cx="4495801" cy="6858000"/>
          </a:xfrm>
          <a:prstGeom prst="rect">
            <a:avLst/>
          </a:prstGeom>
          <a:ln>
            <a:noFill/>
          </a:ln>
          <a:effectLst>
            <a:softEdge rad="112500"/>
          </a:effectLst>
        </p:spPr>
      </p:pic>
      <p:sp>
        <p:nvSpPr>
          <p:cNvPr id="2" name="Title 1"/>
          <p:cNvSpPr>
            <a:spLocks noGrp="1"/>
          </p:cNvSpPr>
          <p:nvPr>
            <p:ph type="title"/>
          </p:nvPr>
        </p:nvSpPr>
        <p:spPr>
          <a:xfrm>
            <a:off x="304800" y="274638"/>
            <a:ext cx="7772400" cy="868362"/>
          </a:xfrm>
        </p:spPr>
        <p:txBody>
          <a:bodyPr>
            <a:noAutofit/>
          </a:bodyPr>
          <a:lstStyle/>
          <a:p>
            <a:r>
              <a:rPr lang="en-US" sz="3600" dirty="0" smtClean="0">
                <a:solidFill>
                  <a:srgbClr val="FFFF00"/>
                </a:solidFill>
              </a:rPr>
              <a:t>Why </a:t>
            </a:r>
            <a:r>
              <a:rPr lang="en-US" sz="3600" dirty="0">
                <a:solidFill>
                  <a:srgbClr val="FFFF00"/>
                </a:solidFill>
              </a:rPr>
              <a:t>B</a:t>
            </a:r>
            <a:r>
              <a:rPr lang="en-US" sz="3600" dirty="0" smtClean="0">
                <a:solidFill>
                  <a:srgbClr val="FFFF00"/>
                </a:solidFill>
              </a:rPr>
              <a:t>ed bugs </a:t>
            </a:r>
            <a:br>
              <a:rPr lang="en-US" sz="3600" dirty="0" smtClean="0">
                <a:solidFill>
                  <a:srgbClr val="FFFF00"/>
                </a:solidFill>
              </a:rPr>
            </a:br>
            <a:r>
              <a:rPr lang="en-US" sz="3600" dirty="0" smtClean="0">
                <a:solidFill>
                  <a:srgbClr val="FFFF00"/>
                </a:solidFill>
              </a:rPr>
              <a:t>IN School?</a:t>
            </a:r>
            <a:endParaRPr lang="en-US" sz="3600" dirty="0">
              <a:solidFill>
                <a:srgbClr val="FFFF00"/>
              </a:solidFill>
            </a:endParaRPr>
          </a:p>
        </p:txBody>
      </p:sp>
      <p:sp>
        <p:nvSpPr>
          <p:cNvPr id="3" name="Content Placeholder 2"/>
          <p:cNvSpPr>
            <a:spLocks noGrp="1"/>
          </p:cNvSpPr>
          <p:nvPr>
            <p:ph sz="quarter" idx="1"/>
          </p:nvPr>
        </p:nvSpPr>
        <p:spPr>
          <a:xfrm>
            <a:off x="381000" y="1447800"/>
            <a:ext cx="4114800" cy="4572000"/>
          </a:xfrm>
        </p:spPr>
        <p:txBody>
          <a:bodyPr/>
          <a:lstStyle/>
          <a:p>
            <a:r>
              <a:rPr lang="en-US" sz="4000" dirty="0" smtClean="0"/>
              <a:t>Bed bugs are excellent hitchhikers </a:t>
            </a:r>
          </a:p>
          <a:p>
            <a:pPr lvl="1"/>
            <a:r>
              <a:rPr lang="en-US" sz="3600" dirty="0"/>
              <a:t>Clothing</a:t>
            </a:r>
          </a:p>
          <a:p>
            <a:pPr lvl="1"/>
            <a:r>
              <a:rPr lang="en-US" sz="3600" dirty="0"/>
              <a:t>Backpacks</a:t>
            </a:r>
          </a:p>
          <a:p>
            <a:pPr lvl="1"/>
            <a:r>
              <a:rPr lang="en-US" sz="3600" dirty="0" smtClean="0"/>
              <a:t>Books</a:t>
            </a:r>
          </a:p>
          <a:p>
            <a:r>
              <a:rPr lang="en-US" sz="4000" dirty="0" smtClean="0"/>
              <a:t>Bed bugs are good runners</a:t>
            </a:r>
          </a:p>
        </p:txBody>
      </p:sp>
      <p:sp>
        <p:nvSpPr>
          <p:cNvPr id="4099" name="Rectangle 3">
            <a:hlinkClick r:id="rId3"/>
          </p:cNvPr>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en-US">
              <a:solidFill>
                <a:prstClr val="white"/>
              </a:solidFill>
              <a:latin typeface="Arial" pitchFamily="34" charset="0"/>
            </a:endParaRPr>
          </a:p>
        </p:txBody>
      </p:sp>
    </p:spTree>
    <p:extLst>
      <p:ext uri="{BB962C8B-B14F-4D97-AF65-F5344CB8AC3E}">
        <p14:creationId xmlns:p14="http://schemas.microsoft.com/office/powerpoint/2010/main" val="193255838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4"/>
          <p:cNvSpPr>
            <a:spLocks noGrp="1"/>
          </p:cNvSpPr>
          <p:nvPr>
            <p:ph type="title"/>
          </p:nvPr>
        </p:nvSpPr>
        <p:spPr>
          <a:xfrm>
            <a:off x="457200" y="274638"/>
            <a:ext cx="8229600" cy="1020762"/>
          </a:xfrm>
        </p:spPr>
        <p:txBody>
          <a:bodyPr/>
          <a:lstStyle/>
          <a:p>
            <a:r>
              <a:rPr lang="en-US" dirty="0" smtClean="0">
                <a:solidFill>
                  <a:srgbClr val="FFFF00"/>
                </a:solidFill>
              </a:rPr>
              <a:t>Articles from home</a:t>
            </a:r>
          </a:p>
        </p:txBody>
      </p:sp>
      <p:sp>
        <p:nvSpPr>
          <p:cNvPr id="55300" name="TextBox 4"/>
          <p:cNvSpPr txBox="1">
            <a:spLocks noChangeArrowheads="1"/>
          </p:cNvSpPr>
          <p:nvPr/>
        </p:nvSpPr>
        <p:spPr bwMode="auto">
          <a:xfrm>
            <a:off x="2667000" y="5638800"/>
            <a:ext cx="373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prstClr val="black"/>
                </a:solidFill>
              </a:rPr>
              <a:t>Univ. Minnesota – Dr. S. Kells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990600"/>
            <a:ext cx="8458200" cy="5638800"/>
          </a:xfrm>
          <a:prstGeom prst="rect">
            <a:avLst/>
          </a:prstGeom>
          <a:ln>
            <a:noFill/>
          </a:ln>
          <a:effectLst>
            <a:softEdge rad="112500"/>
          </a:effectLst>
        </p:spPr>
      </p:pic>
    </p:spTree>
    <p:extLst>
      <p:ext uri="{BB962C8B-B14F-4D97-AF65-F5344CB8AC3E}">
        <p14:creationId xmlns:p14="http://schemas.microsoft.com/office/powerpoint/2010/main" val="334063244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3505200" cy="1752600"/>
          </a:xfrm>
        </p:spPr>
        <p:txBody>
          <a:bodyPr>
            <a:noAutofit/>
          </a:bodyPr>
          <a:lstStyle/>
          <a:p>
            <a:pPr algn="ctr"/>
            <a:r>
              <a:rPr lang="en-US" sz="4000" b="1" dirty="0" smtClean="0">
                <a:solidFill>
                  <a:srgbClr val="FFFF00"/>
                </a:solidFill>
                <a:effectLst/>
              </a:rPr>
              <a:t>Unhappy Bed Bugs</a:t>
            </a:r>
            <a:endParaRPr lang="en-US" sz="4000" b="1" dirty="0">
              <a:solidFill>
                <a:srgbClr val="FFFF00"/>
              </a:solidFill>
              <a:effectLst/>
            </a:endParaRPr>
          </a:p>
        </p:txBody>
      </p:sp>
      <p:sp>
        <p:nvSpPr>
          <p:cNvPr id="3" name="Content Placeholder 2"/>
          <p:cNvSpPr>
            <a:spLocks noGrp="1"/>
          </p:cNvSpPr>
          <p:nvPr>
            <p:ph idx="1"/>
          </p:nvPr>
        </p:nvSpPr>
        <p:spPr>
          <a:xfrm>
            <a:off x="381000" y="1981200"/>
            <a:ext cx="8610600" cy="3429000"/>
          </a:xfrm>
        </p:spPr>
        <p:txBody>
          <a:bodyPr>
            <a:noAutofit/>
          </a:bodyPr>
          <a:lstStyle/>
          <a:p>
            <a:r>
              <a:rPr lang="en-US" sz="3600" dirty="0" smtClean="0">
                <a:latin typeface="+mj-lt"/>
                <a:cs typeface="Arial" pitchFamily="34" charset="0"/>
              </a:rPr>
              <a:t>Schools </a:t>
            </a:r>
            <a:br>
              <a:rPr lang="en-US" sz="3600" dirty="0" smtClean="0">
                <a:latin typeface="+mj-lt"/>
                <a:cs typeface="Arial" pitchFamily="34" charset="0"/>
              </a:rPr>
            </a:br>
            <a:r>
              <a:rPr lang="en-US" sz="3600" dirty="0" smtClean="0">
                <a:solidFill>
                  <a:srgbClr val="FFFF00"/>
                </a:solidFill>
                <a:latin typeface="+mj-lt"/>
                <a:cs typeface="Arial" pitchFamily="34" charset="0"/>
              </a:rPr>
              <a:t>usually</a:t>
            </a:r>
            <a:r>
              <a:rPr lang="en-US" sz="3600" dirty="0" smtClean="0">
                <a:latin typeface="+mj-lt"/>
                <a:cs typeface="Arial" pitchFamily="34" charset="0"/>
              </a:rPr>
              <a:t> lack </a:t>
            </a:r>
            <a:br>
              <a:rPr lang="en-US" sz="3600" dirty="0" smtClean="0">
                <a:latin typeface="+mj-lt"/>
                <a:cs typeface="Arial" pitchFamily="34" charset="0"/>
              </a:rPr>
            </a:br>
            <a:r>
              <a:rPr lang="en-US" sz="3600" dirty="0" smtClean="0">
                <a:latin typeface="+mj-lt"/>
                <a:cs typeface="Arial" pitchFamily="34" charset="0"/>
              </a:rPr>
              <a:t>a food source at night</a:t>
            </a:r>
          </a:p>
          <a:p>
            <a:r>
              <a:rPr lang="en-US" sz="3600" dirty="0">
                <a:latin typeface="+mj-lt"/>
                <a:cs typeface="Arial" pitchFamily="34" charset="0"/>
              </a:rPr>
              <a:t>Boarding schools are the exception</a:t>
            </a:r>
          </a:p>
          <a:p>
            <a:r>
              <a:rPr lang="en-US" sz="3600" dirty="0">
                <a:latin typeface="+mj-lt"/>
                <a:cs typeface="Arial" pitchFamily="34" charset="0"/>
              </a:rPr>
              <a:t>Backpacks, books, clothing, wheelchairs from home provide harborage and transport</a:t>
            </a:r>
          </a:p>
          <a:p>
            <a:r>
              <a:rPr lang="en-US" sz="3600" dirty="0" smtClean="0">
                <a:latin typeface="+mj-lt"/>
                <a:cs typeface="Arial" pitchFamily="34" charset="0"/>
              </a:rPr>
              <a:t>Schools can be transitional locations</a:t>
            </a:r>
          </a:p>
        </p:txBody>
      </p:sp>
      <p:pic>
        <p:nvPicPr>
          <p:cNvPr id="6" name="Picture 5" descr="P1010015.JPG"/>
          <p:cNvPicPr>
            <a:picLocks noChangeAspect="1"/>
          </p:cNvPicPr>
          <p:nvPr/>
        </p:nvPicPr>
        <p:blipFill>
          <a:blip r:embed="rId2" cstate="print"/>
          <a:srcRect t="20513"/>
          <a:stretch>
            <a:fillRect/>
          </a:stretch>
        </p:blipFill>
        <p:spPr>
          <a:xfrm>
            <a:off x="3962400" y="76200"/>
            <a:ext cx="5029199" cy="3079173"/>
          </a:xfrm>
          <a:prstGeom prst="rect">
            <a:avLst/>
          </a:prstGeom>
          <a:ln>
            <a:noFill/>
          </a:ln>
          <a:effectLst>
            <a:softEdge rad="112500"/>
          </a:effectLst>
        </p:spPr>
      </p:pic>
    </p:spTree>
    <p:extLst>
      <p:ext uri="{BB962C8B-B14F-4D97-AF65-F5344CB8AC3E}">
        <p14:creationId xmlns:p14="http://schemas.microsoft.com/office/powerpoint/2010/main" val="395292303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6553200" cy="4368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132500"/>
            <a:ext cx="3800473" cy="25254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304800" y="4899937"/>
            <a:ext cx="8610600" cy="1958063"/>
          </a:xfrm>
          <a:prstGeom prst="rect">
            <a:avLst/>
          </a:prstGeom>
        </p:spPr>
        <p:txBody>
          <a:bodyPr>
            <a:no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3600" dirty="0" smtClean="0">
                <a:solidFill>
                  <a:prstClr val="white"/>
                </a:solidFill>
                <a:cs typeface="Arial" pitchFamily="34" charset="0"/>
              </a:rPr>
              <a:t>In-school transfer </a:t>
            </a:r>
            <a:br>
              <a:rPr lang="en-US" sz="3600" dirty="0" smtClean="0">
                <a:solidFill>
                  <a:prstClr val="white"/>
                </a:solidFill>
                <a:cs typeface="Arial" pitchFamily="34" charset="0"/>
              </a:rPr>
            </a:br>
            <a:r>
              <a:rPr lang="en-US" sz="3600" dirty="0" smtClean="0">
                <a:solidFill>
                  <a:prstClr val="white"/>
                </a:solidFill>
                <a:cs typeface="Arial" pitchFamily="34" charset="0"/>
              </a:rPr>
              <a:t>can occur</a:t>
            </a:r>
          </a:p>
        </p:txBody>
      </p:sp>
    </p:spTree>
    <p:extLst>
      <p:ext uri="{BB962C8B-B14F-4D97-AF65-F5344CB8AC3E}">
        <p14:creationId xmlns:p14="http://schemas.microsoft.com/office/powerpoint/2010/main" val="332999675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6200"/>
            <a:ext cx="8763000" cy="5638800"/>
          </a:xfrm>
        </p:spPr>
        <p:txBody>
          <a:bodyPr>
            <a:noAutofit/>
          </a:bodyPr>
          <a:lstStyle/>
          <a:p>
            <a:r>
              <a:rPr lang="en-US" sz="3600" dirty="0" smtClean="0">
                <a:latin typeface="+mj-lt"/>
                <a:cs typeface="Arial" pitchFamily="34" charset="0"/>
              </a:rPr>
              <a:t>Accurately identify all specimens</a:t>
            </a:r>
          </a:p>
          <a:p>
            <a:r>
              <a:rPr lang="en-US" sz="3600" dirty="0" smtClean="0">
                <a:latin typeface="+mj-lt"/>
                <a:cs typeface="Arial" pitchFamily="34" charset="0"/>
              </a:rPr>
              <a:t>Provide basic information</a:t>
            </a:r>
          </a:p>
          <a:p>
            <a:r>
              <a:rPr lang="en-US" sz="3600" dirty="0" smtClean="0">
                <a:latin typeface="+mj-lt"/>
                <a:cs typeface="Arial" pitchFamily="34" charset="0"/>
              </a:rPr>
              <a:t>Inspect room, monitor, careful cleaning and vacuuming</a:t>
            </a:r>
          </a:p>
          <a:p>
            <a:r>
              <a:rPr lang="en-US" sz="3600" dirty="0" smtClean="0">
                <a:latin typeface="+mj-lt"/>
                <a:cs typeface="Arial" pitchFamily="34" charset="0"/>
              </a:rPr>
              <a:t>Reduce clutter</a:t>
            </a:r>
          </a:p>
          <a:p>
            <a:r>
              <a:rPr lang="en-US" sz="3600" dirty="0" smtClean="0">
                <a:latin typeface="+mj-lt"/>
                <a:cs typeface="Arial" pitchFamily="34" charset="0"/>
              </a:rPr>
              <a:t>Isolate student </a:t>
            </a:r>
            <a:br>
              <a:rPr lang="en-US" sz="3600" dirty="0" smtClean="0">
                <a:latin typeface="+mj-lt"/>
                <a:cs typeface="Arial" pitchFamily="34" charset="0"/>
              </a:rPr>
            </a:br>
            <a:r>
              <a:rPr lang="en-US" sz="3600" dirty="0" smtClean="0">
                <a:latin typeface="+mj-lt"/>
                <a:cs typeface="Arial" pitchFamily="34" charset="0"/>
              </a:rPr>
              <a:t>belongings in clear </a:t>
            </a:r>
            <a:br>
              <a:rPr lang="en-US" sz="3600" dirty="0" smtClean="0">
                <a:latin typeface="+mj-lt"/>
                <a:cs typeface="Arial" pitchFamily="34" charset="0"/>
              </a:rPr>
            </a:br>
            <a:r>
              <a:rPr lang="en-US" sz="3600" dirty="0" smtClean="0">
                <a:latin typeface="+mj-lt"/>
                <a:cs typeface="Arial" pitchFamily="34" charset="0"/>
              </a:rPr>
              <a:t>plastic bags</a:t>
            </a:r>
          </a:p>
          <a:p>
            <a:r>
              <a:rPr lang="en-US" sz="3600" dirty="0" smtClean="0">
                <a:latin typeface="+mj-lt"/>
                <a:cs typeface="Arial" pitchFamily="34" charset="0"/>
              </a:rPr>
              <a:t>Usually no need for </a:t>
            </a:r>
            <a:br>
              <a:rPr lang="en-US" sz="3600" dirty="0" smtClean="0">
                <a:latin typeface="+mj-lt"/>
                <a:cs typeface="Arial" pitchFamily="34" charset="0"/>
              </a:rPr>
            </a:br>
            <a:r>
              <a:rPr lang="en-US" sz="3600" dirty="0" smtClean="0">
                <a:latin typeface="+mj-lt"/>
                <a:cs typeface="Arial" pitchFamily="34" charset="0"/>
              </a:rPr>
              <a:t>residual insecticides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5787" y="2590800"/>
            <a:ext cx="4895854" cy="407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485281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Documents and Settings\Maanders\Local Settings\Temporary Internet Files\Content.IE5\SBLRX4K7\MP900399736[1].jpg"/>
          <p:cNvPicPr>
            <a:picLocks noGrp="1" noChangeAspect="1" noChangeArrowheads="1"/>
          </p:cNvPicPr>
          <p:nvPr>
            <p:ph sz="half" idx="2"/>
          </p:nvPr>
        </p:nvPicPr>
        <p:blipFill>
          <a:blip r:embed="rId3" cstate="print"/>
          <a:srcRect/>
          <a:stretch>
            <a:fillRect/>
          </a:stretch>
        </p:blipFill>
        <p:spPr bwMode="auto">
          <a:xfrm>
            <a:off x="1981200" y="2006600"/>
            <a:ext cx="6934199" cy="4622800"/>
          </a:xfrm>
          <a:prstGeom prst="rect">
            <a:avLst/>
          </a:prstGeom>
          <a:ln>
            <a:noFill/>
          </a:ln>
          <a:effectLst>
            <a:softEdge rad="112500"/>
          </a:effectLst>
        </p:spPr>
      </p:pic>
      <p:sp>
        <p:nvSpPr>
          <p:cNvPr id="3" name="Content Placeholder 2"/>
          <p:cNvSpPr>
            <a:spLocks noGrp="1"/>
          </p:cNvSpPr>
          <p:nvPr>
            <p:ph sz="half" idx="1"/>
          </p:nvPr>
        </p:nvSpPr>
        <p:spPr>
          <a:xfrm>
            <a:off x="76200" y="228600"/>
            <a:ext cx="8915400" cy="2819400"/>
          </a:xfrm>
        </p:spPr>
        <p:txBody>
          <a:bodyPr>
            <a:noAutofit/>
          </a:bodyPr>
          <a:lstStyle/>
          <a:p>
            <a:r>
              <a:rPr lang="en-US" sz="3600" dirty="0" smtClean="0">
                <a:latin typeface="+mj-lt"/>
                <a:cs typeface="Arial" pitchFamily="34" charset="0"/>
              </a:rPr>
              <a:t>No good preventative solution until unmanaged reservoirs in homes or elsewhere are addressed</a:t>
            </a:r>
          </a:p>
        </p:txBody>
      </p:sp>
    </p:spTree>
    <p:extLst>
      <p:ext uri="{BB962C8B-B14F-4D97-AF65-F5344CB8AC3E}">
        <p14:creationId xmlns:p14="http://schemas.microsoft.com/office/powerpoint/2010/main" val="39645347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W¥ل云玗İαЂÕØÚáÛ丫:Téxt Plàçèhòlðêr 表¥鷗字㌍_W 2"/>
          <p:cNvSpPr>
            <a:spLocks noGrp="1"/>
          </p:cNvSpPr>
          <p:nvPr>
            <p:ph type="body" sz="quarter" idx="11"/>
          </p:nvPr>
        </p:nvSpPr>
        <p:spPr>
          <a:xfrm>
            <a:off x="0" y="2286000"/>
            <a:ext cx="8229600" cy="3657600"/>
          </a:xfrm>
        </p:spPr>
        <p:txBody>
          <a:bodyPr/>
          <a:lstStyle/>
          <a:p>
            <a:pPr marL="571500" indent="-571500" eaLnBrk="1" hangingPunct="1">
              <a:buFont typeface="Arial" panose="020B0604020202020204" pitchFamily="34" charset="0"/>
              <a:buChar char="•"/>
            </a:pPr>
            <a:r>
              <a:rPr lang="en-US" sz="3200" dirty="0" smtClean="0"/>
              <a:t>1910 -1940 </a:t>
            </a:r>
            <a:r>
              <a:rPr lang="en-US" sz="3200" dirty="0"/>
              <a:t>bed </a:t>
            </a:r>
            <a:r>
              <a:rPr lang="en-US" sz="3200" dirty="0" smtClean="0"/>
              <a:t>bugs became </a:t>
            </a:r>
            <a:r>
              <a:rPr lang="en-US" sz="3200" dirty="0"/>
              <a:t>a community-wide </a:t>
            </a:r>
            <a:r>
              <a:rPr lang="en-US" sz="3200" dirty="0" smtClean="0"/>
              <a:t>problem in US</a:t>
            </a:r>
          </a:p>
          <a:p>
            <a:pPr marL="571500" indent="-571500" eaLnBrk="1" hangingPunct="1">
              <a:buFont typeface="Arial" panose="020B0604020202020204" pitchFamily="34" charset="0"/>
              <a:buChar char="•"/>
            </a:pPr>
            <a:r>
              <a:rPr lang="en-US" sz="3200" dirty="0" smtClean="0"/>
              <a:t>Infestations were worse in </a:t>
            </a:r>
            <a:r>
              <a:rPr lang="en-US" sz="3200" dirty="0"/>
              <a:t>poorer, </a:t>
            </a:r>
            <a:r>
              <a:rPr lang="en-US" sz="3200" dirty="0">
                <a:solidFill>
                  <a:srgbClr val="FFFF00"/>
                </a:solidFill>
              </a:rPr>
              <a:t>overcrowded</a:t>
            </a:r>
            <a:r>
              <a:rPr lang="en-US" sz="3200" dirty="0"/>
              <a:t> </a:t>
            </a:r>
            <a:r>
              <a:rPr lang="en-US" sz="3200" dirty="0" smtClean="0"/>
              <a:t/>
            </a:r>
            <a:br>
              <a:rPr lang="en-US" sz="3200" dirty="0" smtClean="0"/>
            </a:br>
            <a:r>
              <a:rPr lang="en-US" sz="3200" dirty="0" smtClean="0"/>
              <a:t>communities, </a:t>
            </a:r>
            <a:br>
              <a:rPr lang="en-US" sz="3200" dirty="0" smtClean="0"/>
            </a:br>
            <a:r>
              <a:rPr lang="en-US" sz="3200" dirty="0" smtClean="0"/>
              <a:t>although </a:t>
            </a:r>
            <a:br>
              <a:rPr lang="en-US" sz="3200" dirty="0" smtClean="0"/>
            </a:br>
            <a:r>
              <a:rPr lang="en-US" sz="3200" dirty="0" smtClean="0"/>
              <a:t>wealthy </a:t>
            </a:r>
            <a:br>
              <a:rPr lang="en-US" sz="3200" dirty="0" smtClean="0"/>
            </a:br>
            <a:r>
              <a:rPr lang="en-US" sz="3200" dirty="0" smtClean="0"/>
              <a:t>households </a:t>
            </a:r>
            <a:br>
              <a:rPr lang="en-US" sz="3200" dirty="0" smtClean="0"/>
            </a:br>
            <a:r>
              <a:rPr lang="en-US" sz="3200" dirty="0" smtClean="0"/>
              <a:t>had problems </a:t>
            </a:r>
            <a:br>
              <a:rPr lang="en-US" sz="3200" dirty="0" smtClean="0"/>
            </a:br>
            <a:r>
              <a:rPr lang="en-US" sz="3200" dirty="0" smtClean="0"/>
              <a:t>as well</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1278" t="23922" r="15323" b="18822"/>
          <a:stretch/>
        </p:blipFill>
        <p:spPr bwMode="auto">
          <a:xfrm>
            <a:off x="3657600" y="2514600"/>
            <a:ext cx="5202622" cy="385899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90600" y="5916543"/>
            <a:ext cx="2459314" cy="707886"/>
          </a:xfrm>
          <a:prstGeom prst="rect">
            <a:avLst/>
          </a:prstGeom>
          <a:noFill/>
        </p:spPr>
        <p:txBody>
          <a:bodyPr wrap="square" rtlCol="0">
            <a:spAutoFit/>
          </a:bodyPr>
          <a:lstStyle/>
          <a:p>
            <a:pPr algn="r" fontAlgn="base">
              <a:spcBef>
                <a:spcPct val="0"/>
              </a:spcBef>
              <a:spcAft>
                <a:spcPct val="0"/>
              </a:spcAft>
            </a:pPr>
            <a:r>
              <a:rPr lang="en-US" sz="2000" dirty="0">
                <a:solidFill>
                  <a:prstClr val="white"/>
                </a:solidFill>
              </a:rPr>
              <a:t>Fumigation with hydrogen cyanide</a:t>
            </a:r>
          </a:p>
        </p:txBody>
      </p:sp>
      <p:sp>
        <p:nvSpPr>
          <p:cNvPr id="5" name="Rectangle 2"/>
          <p:cNvSpPr txBox="1">
            <a:spLocks noChangeArrowheads="1"/>
          </p:cNvSpPr>
          <p:nvPr/>
        </p:nvSpPr>
        <p:spPr>
          <a:xfrm>
            <a:off x="533400" y="152400"/>
            <a:ext cx="7086600" cy="641350"/>
          </a:xfrm>
          <a:prstGeom prst="rect">
            <a:avLst/>
          </a:prstGeom>
        </p:spPr>
        <p:txBody>
          <a:bodyPr>
            <a:no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r>
              <a:rPr lang="en-US" sz="4000" b="1" kern="0" cap="none" dirty="0" smtClean="0">
                <a:solidFill>
                  <a:srgbClr val="FFFF00"/>
                </a:solidFill>
              </a:rPr>
              <a:t>History</a:t>
            </a:r>
            <a:endParaRPr lang="en-US" sz="4000" b="1" kern="0" cap="none" dirty="0">
              <a:solidFill>
                <a:srgbClr val="FFFF00"/>
              </a:solidFill>
            </a:endParaRPr>
          </a:p>
        </p:txBody>
      </p:sp>
    </p:spTree>
    <p:extLst>
      <p:ext uri="{BB962C8B-B14F-4D97-AF65-F5344CB8AC3E}">
        <p14:creationId xmlns:p14="http://schemas.microsoft.com/office/powerpoint/2010/main" val="2391681627"/>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1" y="152400"/>
            <a:ext cx="8534400" cy="6309420"/>
          </a:xfrm>
          <a:prstGeom prst="rect">
            <a:avLst/>
          </a:prstGeom>
          <a:noFill/>
        </p:spPr>
        <p:txBody>
          <a:bodyPr wrap="square" rtlCol="0">
            <a:spAutoFit/>
          </a:bodyPr>
          <a:lstStyle/>
          <a:p>
            <a:pPr fontAlgn="base">
              <a:spcBef>
                <a:spcPct val="0"/>
              </a:spcBef>
              <a:spcAft>
                <a:spcPct val="0"/>
              </a:spcAft>
            </a:pPr>
            <a:r>
              <a:rPr lang="en-US" sz="3600" b="1" dirty="0">
                <a:solidFill>
                  <a:prstClr val="white"/>
                </a:solidFill>
              </a:rPr>
              <a:t>Results:</a:t>
            </a:r>
            <a:r>
              <a:rPr lang="en-US" sz="3600" dirty="0">
                <a:solidFill>
                  <a:prstClr val="white"/>
                </a:solidFill>
              </a:rPr>
              <a:t/>
            </a:r>
            <a:br>
              <a:rPr lang="en-US" sz="3600" dirty="0">
                <a:solidFill>
                  <a:prstClr val="white"/>
                </a:solidFill>
              </a:rPr>
            </a:br>
            <a:r>
              <a:rPr lang="en-US" sz="2000" dirty="0">
                <a:solidFill>
                  <a:prstClr val="white"/>
                </a:solidFill>
              </a:rPr>
              <a:t/>
            </a:r>
            <a:br>
              <a:rPr lang="en-US" sz="2000" dirty="0">
                <a:solidFill>
                  <a:prstClr val="white"/>
                </a:solidFill>
              </a:rPr>
            </a:br>
            <a:r>
              <a:rPr lang="en-US" sz="3600" dirty="0">
                <a:solidFill>
                  <a:prstClr val="white"/>
                </a:solidFill>
              </a:rPr>
              <a:t>Children missing school</a:t>
            </a:r>
          </a:p>
          <a:p>
            <a:pPr fontAlgn="base">
              <a:spcBef>
                <a:spcPct val="0"/>
              </a:spcBef>
              <a:spcAft>
                <a:spcPct val="0"/>
              </a:spcAft>
            </a:pPr>
            <a:endParaRPr lang="en-US" sz="2000" dirty="0">
              <a:solidFill>
                <a:prstClr val="white"/>
              </a:solidFill>
            </a:endParaRPr>
          </a:p>
          <a:p>
            <a:pPr fontAlgn="base">
              <a:spcBef>
                <a:spcPct val="0"/>
              </a:spcBef>
              <a:spcAft>
                <a:spcPct val="0"/>
              </a:spcAft>
            </a:pPr>
            <a:r>
              <a:rPr lang="en-US" sz="3600" dirty="0">
                <a:solidFill>
                  <a:prstClr val="white"/>
                </a:solidFill>
              </a:rPr>
              <a:t>Faculty and staff losing their jobs</a:t>
            </a:r>
          </a:p>
          <a:p>
            <a:pPr fontAlgn="base">
              <a:spcBef>
                <a:spcPct val="0"/>
              </a:spcBef>
              <a:spcAft>
                <a:spcPct val="0"/>
              </a:spcAft>
            </a:pPr>
            <a:endParaRPr lang="en-US" sz="2000" dirty="0">
              <a:solidFill>
                <a:prstClr val="white"/>
              </a:solidFill>
            </a:endParaRPr>
          </a:p>
          <a:p>
            <a:pPr fontAlgn="base">
              <a:spcBef>
                <a:spcPct val="0"/>
              </a:spcBef>
              <a:spcAft>
                <a:spcPct val="0"/>
              </a:spcAft>
            </a:pPr>
            <a:r>
              <a:rPr lang="en-US" sz="3600" dirty="0">
                <a:solidFill>
                  <a:prstClr val="white"/>
                </a:solidFill>
              </a:rPr>
              <a:t>Affected </a:t>
            </a:r>
            <a:br>
              <a:rPr lang="en-US" sz="3600" dirty="0">
                <a:solidFill>
                  <a:prstClr val="white"/>
                </a:solidFill>
              </a:rPr>
            </a:br>
            <a:r>
              <a:rPr lang="en-US" sz="3600" dirty="0">
                <a:solidFill>
                  <a:prstClr val="white"/>
                </a:solidFill>
              </a:rPr>
              <a:t>families </a:t>
            </a:r>
            <a:br>
              <a:rPr lang="en-US" sz="3600" dirty="0">
                <a:solidFill>
                  <a:prstClr val="white"/>
                </a:solidFill>
              </a:rPr>
            </a:br>
            <a:r>
              <a:rPr lang="en-US" sz="3600" dirty="0">
                <a:solidFill>
                  <a:prstClr val="white"/>
                </a:solidFill>
              </a:rPr>
              <a:t>move homes </a:t>
            </a:r>
            <a:br>
              <a:rPr lang="en-US" sz="3600" dirty="0">
                <a:solidFill>
                  <a:prstClr val="white"/>
                </a:solidFill>
              </a:rPr>
            </a:br>
            <a:r>
              <a:rPr lang="en-US" sz="3600" dirty="0">
                <a:solidFill>
                  <a:prstClr val="white"/>
                </a:solidFill>
              </a:rPr>
              <a:t>and schools</a:t>
            </a:r>
          </a:p>
          <a:p>
            <a:pPr fontAlgn="base">
              <a:spcBef>
                <a:spcPct val="0"/>
              </a:spcBef>
              <a:spcAft>
                <a:spcPct val="0"/>
              </a:spcAft>
            </a:pPr>
            <a:endParaRPr lang="en-US" sz="2000" dirty="0">
              <a:solidFill>
                <a:prstClr val="white"/>
              </a:solidFill>
            </a:endParaRPr>
          </a:p>
          <a:p>
            <a:pPr fontAlgn="base">
              <a:spcBef>
                <a:spcPct val="0"/>
              </a:spcBef>
              <a:spcAft>
                <a:spcPct val="0"/>
              </a:spcAft>
            </a:pPr>
            <a:r>
              <a:rPr lang="en-US" sz="3600" dirty="0">
                <a:solidFill>
                  <a:srgbClr val="FFFF00"/>
                </a:solidFill>
              </a:rPr>
              <a:t>Extreme</a:t>
            </a:r>
            <a:br>
              <a:rPr lang="en-US" sz="3600" dirty="0">
                <a:solidFill>
                  <a:srgbClr val="FFFF00"/>
                </a:solidFill>
              </a:rPr>
            </a:br>
            <a:r>
              <a:rPr lang="en-US" sz="3600" dirty="0">
                <a:solidFill>
                  <a:srgbClr val="FFFF00"/>
                </a:solidFill>
              </a:rPr>
              <a:t>chemical use</a:t>
            </a:r>
            <a:endParaRPr lang="en-US" sz="3600" dirty="0">
              <a:solidFill>
                <a:prstClr val="white"/>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2425077"/>
            <a:ext cx="5611813" cy="4293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520721" y="2613868"/>
            <a:ext cx="982961" cy="369332"/>
          </a:xfrm>
          <a:prstGeom prst="rect">
            <a:avLst/>
          </a:prstGeom>
          <a:noFill/>
        </p:spPr>
        <p:txBody>
          <a:bodyPr wrap="none" rtlCol="0">
            <a:spAutoFit/>
          </a:bodyPr>
          <a:lstStyle/>
          <a:p>
            <a:pPr fontAlgn="base">
              <a:spcBef>
                <a:spcPct val="0"/>
              </a:spcBef>
              <a:spcAft>
                <a:spcPct val="0"/>
              </a:spcAft>
            </a:pPr>
            <a:r>
              <a:rPr lang="en-US" dirty="0">
                <a:solidFill>
                  <a:prstClr val="black"/>
                </a:solidFill>
              </a:rPr>
              <a:t>A. Wild</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4981904"/>
            <a:ext cx="1676400" cy="1647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705982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202" t="19126" r="26645" b="20105"/>
          <a:stretch/>
        </p:blipFill>
        <p:spPr bwMode="auto">
          <a:xfrm>
            <a:off x="5887109" y="4287050"/>
            <a:ext cx="1504292" cy="128988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C:\Documents and Settings\Maanders\Local Settings\Temporary Internet Files\Content.IE5\Z80XW2S0\MP900439477[1].jpg"/>
          <p:cNvPicPr>
            <a:picLocks noChangeAspect="1" noChangeArrowheads="1"/>
          </p:cNvPicPr>
          <p:nvPr/>
        </p:nvPicPr>
        <p:blipFill>
          <a:blip r:embed="rId4" cstate="print"/>
          <a:srcRect/>
          <a:stretch>
            <a:fillRect/>
          </a:stretch>
        </p:blipFill>
        <p:spPr bwMode="auto">
          <a:xfrm>
            <a:off x="228600" y="152400"/>
            <a:ext cx="3276600" cy="4893926"/>
          </a:xfrm>
          <a:prstGeom prst="rect">
            <a:avLst/>
          </a:prstGeom>
          <a:ln>
            <a:noFill/>
          </a:ln>
          <a:effectLst>
            <a:softEdge rad="112500"/>
          </a:effectLst>
        </p:spPr>
      </p:pic>
      <p:pic>
        <p:nvPicPr>
          <p:cNvPr id="11" name="Picture 1" descr="C:\Users\Marcia\AppData\Local\Microsoft\Windows\Temporary Internet Files\Content.IE5\T16R21XO\MCAN04188_0000[1].wmf"/>
          <p:cNvPicPr>
            <a:picLocks noChangeAspect="1" noChangeArrowheads="1"/>
          </p:cNvPicPr>
          <p:nvPr/>
        </p:nvPicPr>
        <p:blipFill>
          <a:blip r:embed="rId5" cstate="print"/>
          <a:srcRect/>
          <a:stretch>
            <a:fillRect/>
          </a:stretch>
        </p:blipFill>
        <p:spPr bwMode="auto">
          <a:xfrm flipH="1">
            <a:off x="1066800" y="6096000"/>
            <a:ext cx="228600" cy="169863"/>
          </a:xfrm>
          <a:prstGeom prst="rect">
            <a:avLst/>
          </a:prstGeom>
          <a:noFill/>
          <a:ln w="9525">
            <a:noFill/>
            <a:miter lim="800000"/>
            <a:headEnd/>
            <a:tailEnd/>
          </a:ln>
        </p:spPr>
      </p:pic>
      <p:pic>
        <p:nvPicPr>
          <p:cNvPr id="147466" name="Picture 10" descr="http://i.ebayimg.com/13/!BwQ619w!2k~$(KGrHqUOKkEEwRMH-EyRBMIL(s1Psw~~_3.JPG"/>
          <p:cNvPicPr>
            <a:picLocks noChangeAspect="1" noChangeArrowheads="1"/>
          </p:cNvPicPr>
          <p:nvPr/>
        </p:nvPicPr>
        <p:blipFill>
          <a:blip r:embed="rId6" cstate="print"/>
          <a:srcRect/>
          <a:stretch>
            <a:fillRect/>
          </a:stretch>
        </p:blipFill>
        <p:spPr bwMode="auto">
          <a:xfrm>
            <a:off x="3896738" y="76200"/>
            <a:ext cx="1665862" cy="3276600"/>
          </a:xfrm>
          <a:prstGeom prst="rect">
            <a:avLst/>
          </a:prstGeom>
          <a:ln>
            <a:noFill/>
          </a:ln>
          <a:effectLst>
            <a:softEdge rad="112500"/>
          </a:effec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91200" y="76200"/>
            <a:ext cx="3200400" cy="4267200"/>
          </a:xfrm>
          <a:prstGeom prst="rect">
            <a:avLst/>
          </a:prstGeom>
          <a:ln>
            <a:noFill/>
          </a:ln>
          <a:effectLst>
            <a:softEdge rad="112500"/>
          </a:effectLst>
        </p:spPr>
      </p:pic>
      <p:pic>
        <p:nvPicPr>
          <p:cNvPr id="92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4724400"/>
            <a:ext cx="1978432" cy="19784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5672" y="5107394"/>
            <a:ext cx="3634328" cy="1369606"/>
          </a:xfrm>
          <a:prstGeom prst="rect">
            <a:avLst/>
          </a:prstGeom>
        </p:spPr>
        <p:txBody>
          <a:bodyPr wrap="none">
            <a:spAutoFit/>
          </a:bodyPr>
          <a:lstStyle/>
          <a:p>
            <a:pPr fontAlgn="base">
              <a:spcBef>
                <a:spcPct val="0"/>
              </a:spcBef>
              <a:spcAft>
                <a:spcPct val="0"/>
              </a:spcAft>
            </a:pPr>
            <a:r>
              <a:rPr lang="en-US" sz="2700" dirty="0" smtClean="0">
                <a:solidFill>
                  <a:prstClr val="white"/>
                </a:solidFill>
              </a:rPr>
              <a:t>Paradichlorobenzene</a:t>
            </a:r>
            <a:endParaRPr lang="en-US" sz="2700" dirty="0">
              <a:solidFill>
                <a:prstClr val="white"/>
              </a:solidFill>
            </a:endParaRPr>
          </a:p>
          <a:p>
            <a:pPr fontAlgn="base">
              <a:spcBef>
                <a:spcPct val="0"/>
              </a:spcBef>
              <a:spcAft>
                <a:spcPct val="0"/>
              </a:spcAft>
            </a:pPr>
            <a:r>
              <a:rPr lang="en-US" sz="2800" dirty="0" smtClean="0">
                <a:solidFill>
                  <a:prstClr val="white"/>
                </a:solidFill>
              </a:rPr>
              <a:t>Dichlorvos</a:t>
            </a:r>
            <a:r>
              <a:rPr lang="en-US" sz="2800" dirty="0">
                <a:solidFill>
                  <a:prstClr val="white"/>
                </a:solidFill>
              </a:rPr>
              <a:t/>
            </a:r>
            <a:br>
              <a:rPr lang="en-US" sz="2800" dirty="0">
                <a:solidFill>
                  <a:prstClr val="white"/>
                </a:solidFill>
              </a:rPr>
            </a:br>
            <a:r>
              <a:rPr lang="en-US" sz="2800" dirty="0">
                <a:solidFill>
                  <a:prstClr val="white"/>
                </a:solidFill>
              </a:rPr>
              <a:t>Naphthalene</a:t>
            </a: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7599" y="3581400"/>
            <a:ext cx="2286001" cy="3048001"/>
          </a:xfrm>
          <a:prstGeom prst="rect">
            <a:avLst/>
          </a:prstGeom>
          <a:ln>
            <a:noFill/>
          </a:ln>
          <a:effectLst>
            <a:softEdge rad="112500"/>
          </a:effectLst>
        </p:spPr>
      </p:pic>
    </p:spTree>
    <p:extLst>
      <p:ext uri="{BB962C8B-B14F-4D97-AF65-F5344CB8AC3E}">
        <p14:creationId xmlns:p14="http://schemas.microsoft.com/office/powerpoint/2010/main" val="210199762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106362"/>
            <a:ext cx="8229600" cy="1249362"/>
          </a:xfrm>
        </p:spPr>
        <p:txBody>
          <a:bodyPr/>
          <a:lstStyle/>
          <a:p>
            <a:r>
              <a:rPr lang="en-US" dirty="0" smtClean="0">
                <a:solidFill>
                  <a:srgbClr val="FFFF00"/>
                </a:solidFill>
              </a:rPr>
              <a:t>parents</a:t>
            </a:r>
          </a:p>
        </p:txBody>
      </p:sp>
      <p:sp>
        <p:nvSpPr>
          <p:cNvPr id="61443" name="Content Placeholder 2"/>
          <p:cNvSpPr>
            <a:spLocks noGrp="1"/>
          </p:cNvSpPr>
          <p:nvPr>
            <p:ph idx="1"/>
          </p:nvPr>
        </p:nvSpPr>
        <p:spPr>
          <a:xfrm>
            <a:off x="152400" y="838200"/>
            <a:ext cx="8382000" cy="4525963"/>
          </a:xfrm>
        </p:spPr>
        <p:txBody>
          <a:bodyPr/>
          <a:lstStyle/>
          <a:p>
            <a:r>
              <a:rPr lang="en-US" sz="4000" dirty="0" smtClean="0"/>
              <a:t>Inform parents how to send students to school free of bugs</a:t>
            </a:r>
          </a:p>
          <a:p>
            <a:pPr lvl="1"/>
            <a:r>
              <a:rPr lang="en-US" sz="4000" dirty="0" smtClean="0"/>
              <a:t>Launder clothes, dry heat for shoes, backpacks, etc.</a:t>
            </a:r>
          </a:p>
          <a:p>
            <a:pPr lvl="1"/>
            <a:r>
              <a:rPr lang="en-US" sz="4000" dirty="0" smtClean="0"/>
              <a:t>Clothing items </a:t>
            </a:r>
            <a:br>
              <a:rPr lang="en-US" sz="4000" dirty="0" smtClean="0"/>
            </a:br>
            <a:r>
              <a:rPr lang="en-US" sz="4000" dirty="0" smtClean="0"/>
              <a:t>stored separated </a:t>
            </a:r>
            <a:br>
              <a:rPr lang="en-US" sz="4000" dirty="0" smtClean="0"/>
            </a:br>
            <a:r>
              <a:rPr lang="en-US" sz="4000" dirty="0" smtClean="0"/>
              <a:t>from bed bug </a:t>
            </a:r>
            <a:br>
              <a:rPr lang="en-US" sz="4000" dirty="0" smtClean="0"/>
            </a:br>
            <a:r>
              <a:rPr lang="en-US" sz="4000" dirty="0" smtClean="0"/>
              <a:t>areas in </a:t>
            </a:r>
            <a:br>
              <a:rPr lang="en-US" sz="4000" dirty="0" smtClean="0"/>
            </a:br>
            <a:r>
              <a:rPr lang="en-US" sz="4000" dirty="0" smtClean="0"/>
              <a:t>airtight bags </a:t>
            </a:r>
            <a:br>
              <a:rPr lang="en-US" sz="4000" dirty="0" smtClean="0"/>
            </a:br>
            <a:endParaRPr lang="en-US" sz="4000" dirty="0" smtClean="0"/>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54600" y="3657600"/>
            <a:ext cx="3860800" cy="2895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030981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152400"/>
            <a:ext cx="8229600" cy="1249362"/>
          </a:xfrm>
        </p:spPr>
        <p:txBody>
          <a:bodyPr/>
          <a:lstStyle/>
          <a:p>
            <a:r>
              <a:rPr lang="en-US" dirty="0" smtClean="0">
                <a:solidFill>
                  <a:srgbClr val="FFFF00"/>
                </a:solidFill>
              </a:rPr>
              <a:t>If a bed bug is discovered in the school </a:t>
            </a:r>
          </a:p>
        </p:txBody>
      </p:sp>
      <p:sp>
        <p:nvSpPr>
          <p:cNvPr id="62467" name="Content Placeholder 2"/>
          <p:cNvSpPr>
            <a:spLocks noGrp="1"/>
          </p:cNvSpPr>
          <p:nvPr>
            <p:ph idx="1"/>
          </p:nvPr>
        </p:nvSpPr>
        <p:spPr>
          <a:xfrm>
            <a:off x="304800" y="1371600"/>
            <a:ext cx="8610600" cy="4525963"/>
          </a:xfrm>
        </p:spPr>
        <p:txBody>
          <a:bodyPr/>
          <a:lstStyle/>
          <a:p>
            <a:r>
              <a:rPr lang="en-US" sz="4000" u="sng" dirty="0" smtClean="0"/>
              <a:t>Do not</a:t>
            </a:r>
            <a:r>
              <a:rPr lang="en-US" sz="4000" dirty="0" smtClean="0"/>
              <a:t> panic </a:t>
            </a:r>
            <a:br>
              <a:rPr lang="en-US" sz="4000" dirty="0" smtClean="0"/>
            </a:br>
            <a:r>
              <a:rPr lang="en-US" sz="4000" dirty="0" smtClean="0"/>
              <a:t>or cause panic!</a:t>
            </a:r>
          </a:p>
          <a:p>
            <a:r>
              <a:rPr lang="en-US" sz="4000" dirty="0" smtClean="0">
                <a:solidFill>
                  <a:srgbClr val="FFFF00"/>
                </a:solidFill>
              </a:rPr>
              <a:t>Often it’s a </a:t>
            </a:r>
            <a:br>
              <a:rPr lang="en-US" sz="4000" dirty="0" smtClean="0">
                <a:solidFill>
                  <a:srgbClr val="FFFF00"/>
                </a:solidFill>
              </a:rPr>
            </a:br>
            <a:r>
              <a:rPr lang="en-US" sz="4000" dirty="0" smtClean="0">
                <a:solidFill>
                  <a:srgbClr val="FFFF00"/>
                </a:solidFill>
              </a:rPr>
              <a:t>stray, single bug</a:t>
            </a:r>
          </a:p>
          <a:p>
            <a:r>
              <a:rPr lang="en-US" sz="4000" dirty="0" smtClean="0"/>
              <a:t>Collect it for proper ID</a:t>
            </a:r>
          </a:p>
          <a:p>
            <a:r>
              <a:rPr lang="en-US" sz="4000" u="sng" dirty="0" smtClean="0"/>
              <a:t>Do not</a:t>
            </a:r>
            <a:r>
              <a:rPr lang="en-US" sz="4000" dirty="0" smtClean="0"/>
              <a:t> evacuate the classroom or office</a:t>
            </a:r>
          </a:p>
          <a:p>
            <a:r>
              <a:rPr lang="en-US" sz="4000" dirty="0" smtClean="0"/>
              <a:t>Thoroughly inspect the room</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0249" y="938213"/>
            <a:ext cx="3862751" cy="25669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066858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381000" y="76200"/>
            <a:ext cx="8229600" cy="1249362"/>
          </a:xfrm>
        </p:spPr>
        <p:txBody>
          <a:bodyPr/>
          <a:lstStyle/>
          <a:p>
            <a:r>
              <a:rPr lang="en-US" dirty="0" smtClean="0">
                <a:solidFill>
                  <a:srgbClr val="FFFF00"/>
                </a:solidFill>
              </a:rPr>
              <a:t>School protocol for “treatment”</a:t>
            </a:r>
          </a:p>
        </p:txBody>
      </p:sp>
      <p:sp>
        <p:nvSpPr>
          <p:cNvPr id="72707" name="Content Placeholder 2"/>
          <p:cNvSpPr>
            <a:spLocks noGrp="1"/>
          </p:cNvSpPr>
          <p:nvPr>
            <p:ph idx="1"/>
          </p:nvPr>
        </p:nvSpPr>
        <p:spPr>
          <a:xfrm>
            <a:off x="457200" y="1341437"/>
            <a:ext cx="8229600" cy="4525963"/>
          </a:xfrm>
        </p:spPr>
        <p:txBody>
          <a:bodyPr/>
          <a:lstStyle/>
          <a:p>
            <a:r>
              <a:rPr lang="en-US" sz="3600" dirty="0" smtClean="0"/>
              <a:t>Deep clean the affected </a:t>
            </a:r>
            <a:br>
              <a:rPr lang="en-US" sz="3600" dirty="0" smtClean="0"/>
            </a:br>
            <a:r>
              <a:rPr lang="en-US" sz="3600" dirty="0" smtClean="0"/>
              <a:t>area thoroughly </a:t>
            </a:r>
          </a:p>
          <a:p>
            <a:r>
              <a:rPr lang="en-US" sz="3600" dirty="0" smtClean="0"/>
              <a:t>Vacuum all floor and </a:t>
            </a:r>
            <a:br>
              <a:rPr lang="en-US" sz="3600" dirty="0" smtClean="0"/>
            </a:br>
            <a:r>
              <a:rPr lang="en-US" sz="3600" dirty="0" smtClean="0"/>
              <a:t>corner areas</a:t>
            </a:r>
          </a:p>
          <a:p>
            <a:r>
              <a:rPr lang="en-US" sz="3600" dirty="0" smtClean="0"/>
              <a:t>Wash desks and chairs</a:t>
            </a:r>
          </a:p>
          <a:p>
            <a:r>
              <a:rPr lang="en-US" sz="3600" dirty="0" smtClean="0"/>
              <a:t>Wash floors</a:t>
            </a:r>
          </a:p>
          <a:p>
            <a:r>
              <a:rPr lang="en-US" sz="3600" dirty="0" smtClean="0"/>
              <a:t>Temporarily remove rugs</a:t>
            </a:r>
          </a:p>
          <a:p>
            <a:r>
              <a:rPr lang="en-US" sz="3600" dirty="0" smtClean="0"/>
              <a:t>Steam clean rugs and furniture</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5600" y="0"/>
            <a:ext cx="3198400" cy="4800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223477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9"/>
          <p:cNvSpPr>
            <a:spLocks noChangeArrowheads="1"/>
          </p:cNvSpPr>
          <p:nvPr/>
        </p:nvSpPr>
        <p:spPr bwMode="auto">
          <a:xfrm>
            <a:off x="381000" y="304804"/>
            <a:ext cx="73152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eaLnBrk="0" fontAlgn="base" hangingPunct="0">
              <a:spcBef>
                <a:spcPct val="20000"/>
              </a:spcBef>
              <a:spcAft>
                <a:spcPct val="0"/>
              </a:spcAft>
              <a:buFontTx/>
              <a:buChar char="•"/>
              <a:defRPr/>
            </a:pPr>
            <a:r>
              <a:rPr lang="en-PH" sz="4400" kern="0" dirty="0">
                <a:solidFill>
                  <a:prstClr val="white"/>
                </a:solidFill>
              </a:rPr>
              <a:t>Shared articles can harbour bed bugs</a:t>
            </a:r>
          </a:p>
          <a:p>
            <a:pPr fontAlgn="base">
              <a:spcBef>
                <a:spcPct val="0"/>
              </a:spcBef>
              <a:spcAft>
                <a:spcPct val="0"/>
              </a:spcAft>
            </a:pPr>
            <a:endParaRPr lang="en-US" sz="3200" b="1" dirty="0">
              <a:solidFill>
                <a:prstClr val="white"/>
              </a:solidFill>
            </a:endParaRPr>
          </a:p>
          <a:p>
            <a:pPr fontAlgn="base">
              <a:spcBef>
                <a:spcPct val="0"/>
              </a:spcBef>
              <a:spcAft>
                <a:spcPct val="0"/>
              </a:spcAft>
              <a:buFont typeface="Arial" pitchFamily="34" charset="0"/>
              <a:buChar char="•"/>
            </a:pPr>
            <a:r>
              <a:rPr lang="en-US" sz="3200" dirty="0">
                <a:solidFill>
                  <a:prstClr val="white"/>
                </a:solidFill>
              </a:rPr>
              <a:t>Wheelchairs</a:t>
            </a:r>
          </a:p>
          <a:p>
            <a:pPr fontAlgn="base">
              <a:spcBef>
                <a:spcPct val="0"/>
              </a:spcBef>
              <a:spcAft>
                <a:spcPct val="0"/>
              </a:spcAft>
              <a:buFont typeface="Arial" pitchFamily="34" charset="0"/>
              <a:buChar char="•"/>
            </a:pPr>
            <a:r>
              <a:rPr lang="en-US" sz="3200" dirty="0">
                <a:solidFill>
                  <a:prstClr val="white"/>
                </a:solidFill>
              </a:rPr>
              <a:t>Vacuums</a:t>
            </a:r>
          </a:p>
          <a:p>
            <a:pPr fontAlgn="base">
              <a:spcBef>
                <a:spcPct val="0"/>
              </a:spcBef>
              <a:spcAft>
                <a:spcPct val="0"/>
              </a:spcAft>
              <a:buFont typeface="Arial" pitchFamily="34" charset="0"/>
              <a:buChar char="•"/>
            </a:pPr>
            <a:r>
              <a:rPr lang="en-US" sz="3200" dirty="0">
                <a:solidFill>
                  <a:prstClr val="white"/>
                </a:solidFill>
              </a:rPr>
              <a:t>Medical equipment</a:t>
            </a:r>
          </a:p>
          <a:p>
            <a:pPr fontAlgn="base">
              <a:spcBef>
                <a:spcPct val="0"/>
              </a:spcBef>
              <a:spcAft>
                <a:spcPct val="0"/>
              </a:spcAft>
              <a:buFont typeface="Arial" pitchFamily="34" charset="0"/>
              <a:buChar char="•"/>
            </a:pPr>
            <a:r>
              <a:rPr lang="en-US" sz="3200" dirty="0">
                <a:solidFill>
                  <a:prstClr val="white"/>
                </a:solidFill>
              </a:rPr>
              <a:t>Electronics</a:t>
            </a:r>
          </a:p>
          <a:p>
            <a:pPr fontAlgn="base">
              <a:spcBef>
                <a:spcPct val="0"/>
              </a:spcBef>
              <a:spcAft>
                <a:spcPct val="0"/>
              </a:spcAft>
              <a:buFont typeface="Arial" pitchFamily="34" charset="0"/>
              <a:buChar char="•"/>
            </a:pPr>
            <a:endParaRPr lang="en-US" sz="3200" dirty="0">
              <a:solidFill>
                <a:prstClr val="white"/>
              </a:solidFill>
            </a:endParaRPr>
          </a:p>
        </p:txBody>
      </p:sp>
      <p:pic>
        <p:nvPicPr>
          <p:cNvPr id="63490" name="Picture 2" descr="http://www.homecarespecialistsinc.com/images/medequipment/Wheelchair.jpg"/>
          <p:cNvPicPr>
            <a:picLocks noChangeAspect="1" noChangeArrowheads="1"/>
          </p:cNvPicPr>
          <p:nvPr/>
        </p:nvPicPr>
        <p:blipFill>
          <a:blip r:embed="rId2" cstate="print"/>
          <a:srcRect/>
          <a:stretch>
            <a:fillRect/>
          </a:stretch>
        </p:blipFill>
        <p:spPr bwMode="auto">
          <a:xfrm>
            <a:off x="5354554" y="3352800"/>
            <a:ext cx="3179847" cy="3124200"/>
          </a:xfrm>
          <a:prstGeom prst="rect">
            <a:avLst/>
          </a:prstGeom>
          <a:ln>
            <a:noFill/>
          </a:ln>
          <a:effectLst>
            <a:softEdge rad="112500"/>
          </a:effectLst>
        </p:spPr>
      </p:pic>
      <p:sp>
        <p:nvSpPr>
          <p:cNvPr id="31748" name="Rectangle 9"/>
          <p:cNvSpPr>
            <a:spLocks noChangeArrowheads="1"/>
          </p:cNvSpPr>
          <p:nvPr/>
        </p:nvSpPr>
        <p:spPr bwMode="auto">
          <a:xfrm>
            <a:off x="4724400" y="1747838"/>
            <a:ext cx="73152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buFont typeface="Arial" pitchFamily="34" charset="0"/>
              <a:buChar char="•"/>
            </a:pPr>
            <a:r>
              <a:rPr lang="en-US" sz="3200">
                <a:solidFill>
                  <a:prstClr val="white"/>
                </a:solidFill>
              </a:rPr>
              <a:t>Games</a:t>
            </a:r>
          </a:p>
          <a:p>
            <a:pPr fontAlgn="base">
              <a:spcBef>
                <a:spcPct val="0"/>
              </a:spcBef>
              <a:spcAft>
                <a:spcPct val="0"/>
              </a:spcAft>
              <a:buFont typeface="Arial" pitchFamily="34" charset="0"/>
              <a:buChar char="•"/>
            </a:pPr>
            <a:r>
              <a:rPr lang="en-US" sz="3200">
                <a:solidFill>
                  <a:prstClr val="white"/>
                </a:solidFill>
              </a:rPr>
              <a:t>Clothing</a:t>
            </a:r>
          </a:p>
          <a:p>
            <a:pPr fontAlgn="base">
              <a:spcBef>
                <a:spcPct val="0"/>
              </a:spcBef>
              <a:spcAft>
                <a:spcPct val="0"/>
              </a:spcAft>
              <a:buFont typeface="Arial" pitchFamily="34" charset="0"/>
              <a:buChar char="•"/>
            </a:pPr>
            <a:r>
              <a:rPr lang="en-US" sz="3200">
                <a:solidFill>
                  <a:prstClr val="white"/>
                </a:solidFill>
              </a:rPr>
              <a:t>Toys</a:t>
            </a:r>
          </a:p>
          <a:p>
            <a:pPr fontAlgn="base">
              <a:spcBef>
                <a:spcPct val="0"/>
              </a:spcBef>
              <a:spcAft>
                <a:spcPct val="0"/>
              </a:spcAft>
              <a:buFont typeface="Arial" pitchFamily="34" charset="0"/>
              <a:buChar char="•"/>
            </a:pPr>
            <a:endParaRPr lang="en-US" sz="3200">
              <a:solidFill>
                <a:prstClr val="white"/>
              </a:solidFill>
            </a:endParaRPr>
          </a:p>
        </p:txBody>
      </p:sp>
      <p:pic>
        <p:nvPicPr>
          <p:cNvPr id="31749" name="Picture 2" descr="http://evacuumstore.com/images/Category/icon/1503.jpg"/>
          <p:cNvPicPr>
            <a:picLocks noChangeAspect="1" noChangeArrowheads="1"/>
          </p:cNvPicPr>
          <p:nvPr/>
        </p:nvPicPr>
        <p:blipFill>
          <a:blip r:embed="rId3">
            <a:extLst>
              <a:ext uri="{28A0092B-C50C-407E-A947-70E740481C1C}">
                <a14:useLocalDpi xmlns:a14="http://schemas.microsoft.com/office/drawing/2010/main" val="0"/>
              </a:ext>
            </a:extLst>
          </a:blip>
          <a:srcRect l="25714" r="25714"/>
          <a:stretch>
            <a:fillRect/>
          </a:stretch>
        </p:blipFill>
        <p:spPr bwMode="auto">
          <a:xfrm>
            <a:off x="4038600" y="3810000"/>
            <a:ext cx="1295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4" descr="http://cpsc.gov/cpscpub/prerel/prhtml09/09146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600204"/>
            <a:ext cx="1843088"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6" descr="http://t3.gstatic.com/images?q=tbn:ANd9GcQ_X3IXefw8LMd0b_PSNWL5fW2YuKu7xS3UtPCYhDEmeDbj8UUS&amp;t=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1539" y="4495800"/>
            <a:ext cx="2165736"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659438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198438"/>
            <a:ext cx="8229600" cy="1249362"/>
          </a:xfrm>
        </p:spPr>
        <p:txBody>
          <a:bodyPr>
            <a:noAutofit/>
          </a:bodyPr>
          <a:lstStyle/>
          <a:p>
            <a:r>
              <a:rPr lang="en-US" sz="4000" cap="none" dirty="0" smtClean="0">
                <a:solidFill>
                  <a:srgbClr val="FFFF00"/>
                </a:solidFill>
                <a:effectLst/>
              </a:rPr>
              <a:t>Phoenix Union </a:t>
            </a:r>
            <a:r>
              <a:rPr lang="en-US" sz="4000" cap="none" dirty="0">
                <a:solidFill>
                  <a:srgbClr val="FFFF00"/>
                </a:solidFill>
                <a:effectLst/>
              </a:rPr>
              <a:t>H</a:t>
            </a:r>
            <a:r>
              <a:rPr lang="en-US" sz="4000" cap="none" dirty="0" smtClean="0">
                <a:solidFill>
                  <a:srgbClr val="FFFF00"/>
                </a:solidFill>
                <a:effectLst/>
              </a:rPr>
              <a:t>igh  </a:t>
            </a:r>
            <a:r>
              <a:rPr lang="en-US" sz="4000" cap="none" dirty="0">
                <a:solidFill>
                  <a:srgbClr val="FFFF00"/>
                </a:solidFill>
                <a:effectLst/>
              </a:rPr>
              <a:t>S</a:t>
            </a:r>
            <a:r>
              <a:rPr lang="en-US" sz="4000" cap="none" dirty="0" smtClean="0">
                <a:solidFill>
                  <a:srgbClr val="FFFF00"/>
                </a:solidFill>
                <a:effectLst/>
              </a:rPr>
              <a:t>chool District – </a:t>
            </a:r>
            <a:r>
              <a:rPr lang="en-US" sz="4000" cap="none" dirty="0">
                <a:solidFill>
                  <a:srgbClr val="FFFF00"/>
                </a:solidFill>
                <a:effectLst/>
              </a:rPr>
              <a:t>B</a:t>
            </a:r>
            <a:r>
              <a:rPr lang="en-US" sz="4000" cap="none" dirty="0" smtClean="0">
                <a:solidFill>
                  <a:srgbClr val="FFFF00"/>
                </a:solidFill>
                <a:effectLst/>
              </a:rPr>
              <a:t>ed </a:t>
            </a:r>
            <a:r>
              <a:rPr lang="en-US" sz="4000" cap="none" dirty="0">
                <a:solidFill>
                  <a:srgbClr val="FFFF00"/>
                </a:solidFill>
                <a:effectLst/>
              </a:rPr>
              <a:t>B</a:t>
            </a:r>
            <a:r>
              <a:rPr lang="en-US" sz="4000" cap="none" dirty="0" smtClean="0">
                <a:solidFill>
                  <a:srgbClr val="FFFF00"/>
                </a:solidFill>
                <a:effectLst/>
              </a:rPr>
              <a:t>ug Policy</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2200" y="4057650"/>
            <a:ext cx="3632200" cy="27241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43" name="Content Placeholder 2"/>
          <p:cNvSpPr>
            <a:spLocks noGrp="1"/>
          </p:cNvSpPr>
          <p:nvPr>
            <p:ph idx="1"/>
          </p:nvPr>
        </p:nvSpPr>
        <p:spPr>
          <a:xfrm>
            <a:off x="304800" y="1570037"/>
            <a:ext cx="8382000" cy="4525963"/>
          </a:xfrm>
        </p:spPr>
        <p:txBody>
          <a:bodyPr/>
          <a:lstStyle/>
          <a:p>
            <a:r>
              <a:rPr lang="en-US" sz="4000" dirty="0" smtClean="0"/>
              <a:t>Policy 2012-2013 school year</a:t>
            </a:r>
          </a:p>
          <a:p>
            <a:r>
              <a:rPr lang="en-US" sz="4000" dirty="0" smtClean="0"/>
              <a:t>2013-2014 &gt;75% reduction in roving bed bug sightings</a:t>
            </a:r>
          </a:p>
          <a:p>
            <a:r>
              <a:rPr lang="en-US" sz="4000" dirty="0" smtClean="0"/>
              <a:t>Cleaning and monitoring</a:t>
            </a:r>
            <a:br>
              <a:rPr lang="en-US" sz="4000" dirty="0" smtClean="0"/>
            </a:br>
            <a:r>
              <a:rPr lang="en-US" sz="4000" dirty="0" smtClean="0"/>
              <a:t>not “spraying”</a:t>
            </a:r>
          </a:p>
        </p:txBody>
      </p:sp>
    </p:spTree>
    <p:extLst>
      <p:ext uri="{BB962C8B-B14F-4D97-AF65-F5344CB8AC3E}">
        <p14:creationId xmlns:p14="http://schemas.microsoft.com/office/powerpoint/2010/main" val="398503749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pPr algn="r" eaLnBrk="1" hangingPunct="1"/>
            <a:r>
              <a:rPr lang="en-US" dirty="0" smtClean="0">
                <a:solidFill>
                  <a:srgbClr val="FFFF00"/>
                </a:solidFill>
              </a:rPr>
              <a:t>Parent and community </a:t>
            </a:r>
            <a:br>
              <a:rPr lang="en-US" dirty="0" smtClean="0">
                <a:solidFill>
                  <a:srgbClr val="FFFF00"/>
                </a:solidFill>
              </a:rPr>
            </a:br>
            <a:r>
              <a:rPr lang="en-US" dirty="0" smtClean="0">
                <a:solidFill>
                  <a:srgbClr val="FFFF00"/>
                </a:solidFill>
              </a:rPr>
              <a:t>education</a:t>
            </a:r>
            <a:r>
              <a:rPr lang="en-US" dirty="0">
                <a:solidFill>
                  <a:srgbClr val="FFFF00"/>
                </a:solidFill>
              </a:rPr>
              <a:t/>
            </a:r>
            <a:br>
              <a:rPr lang="en-US" dirty="0">
                <a:solidFill>
                  <a:srgbClr val="FFFF00"/>
                </a:solidFill>
              </a:rPr>
            </a:br>
            <a:endParaRPr lang="en-US" dirty="0" smtClean="0">
              <a:solidFill>
                <a:srgbClr val="FFFF00"/>
              </a:solidFill>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659" t="13614" r="22088" b="6429"/>
          <a:stretch/>
        </p:blipFill>
        <p:spPr bwMode="auto">
          <a:xfrm rot="21091206">
            <a:off x="603874" y="3102622"/>
            <a:ext cx="4087845" cy="332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928" t="16380" r="32145" b="6250"/>
          <a:stretch/>
        </p:blipFill>
        <p:spPr bwMode="auto">
          <a:xfrm rot="774002">
            <a:off x="4414345" y="1615049"/>
            <a:ext cx="4414346" cy="5659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12574" y="609600"/>
            <a:ext cx="3068826" cy="25173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560118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3"/>
          <p:cNvSpPr>
            <a:spLocks noGrp="1" noChangeArrowheads="1"/>
          </p:cNvSpPr>
          <p:nvPr>
            <p:ph type="ctrTitle"/>
          </p:nvPr>
        </p:nvSpPr>
        <p:spPr>
          <a:xfrm>
            <a:off x="685800" y="19050"/>
            <a:ext cx="8001000" cy="1012825"/>
          </a:xfrm>
        </p:spPr>
        <p:txBody>
          <a:bodyPr/>
          <a:lstStyle/>
          <a:p>
            <a:pPr eaLnBrk="1" hangingPunct="1"/>
            <a:r>
              <a:rPr lang="en-US" sz="4000" dirty="0" smtClean="0">
                <a:solidFill>
                  <a:srgbClr val="FFFF00"/>
                </a:solidFill>
              </a:rPr>
              <a:t> Educate Students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856" y="1219200"/>
            <a:ext cx="7971544" cy="53244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3542" t="12823" r="32915" b="9160"/>
          <a:stretch/>
        </p:blipFill>
        <p:spPr bwMode="auto">
          <a:xfrm rot="20840265">
            <a:off x="648639" y="561330"/>
            <a:ext cx="4364257" cy="5707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029200" y="1066800"/>
            <a:ext cx="3159839" cy="1569660"/>
          </a:xfrm>
          <a:prstGeom prst="rect">
            <a:avLst/>
          </a:prstGeom>
          <a:noFill/>
        </p:spPr>
        <p:txBody>
          <a:bodyPr wrap="none" rtlCol="0">
            <a:spAutoFit/>
          </a:bodyPr>
          <a:lstStyle/>
          <a:p>
            <a:pPr fontAlgn="base">
              <a:spcBef>
                <a:spcPct val="0"/>
              </a:spcBef>
              <a:spcAft>
                <a:spcPct val="0"/>
              </a:spcAft>
            </a:pPr>
            <a:r>
              <a:rPr lang="en-US" sz="2400" dirty="0">
                <a:solidFill>
                  <a:prstClr val="white"/>
                </a:solidFill>
              </a:rPr>
              <a:t>Resource created by</a:t>
            </a:r>
            <a:br>
              <a:rPr lang="en-US" sz="2400" dirty="0">
                <a:solidFill>
                  <a:prstClr val="white"/>
                </a:solidFill>
              </a:rPr>
            </a:br>
            <a:r>
              <a:rPr lang="en-US" sz="2400" dirty="0">
                <a:solidFill>
                  <a:prstClr val="white"/>
                </a:solidFill>
              </a:rPr>
              <a:t>Dr. Rebecca Baldwin</a:t>
            </a:r>
          </a:p>
          <a:p>
            <a:pPr fontAlgn="base">
              <a:spcBef>
                <a:spcPct val="0"/>
              </a:spcBef>
              <a:spcAft>
                <a:spcPct val="0"/>
              </a:spcAft>
            </a:pPr>
            <a:r>
              <a:rPr lang="en-US" sz="2400" dirty="0">
                <a:solidFill>
                  <a:prstClr val="white"/>
                </a:solidFill>
              </a:rPr>
              <a:t>University of Florida</a:t>
            </a:r>
            <a:br>
              <a:rPr lang="en-US" sz="2400" dirty="0">
                <a:solidFill>
                  <a:prstClr val="white"/>
                </a:solidFill>
              </a:rPr>
            </a:br>
            <a:endParaRPr lang="en-US" sz="2400" dirty="0">
              <a:solidFill>
                <a:prstClr val="white"/>
              </a:solidFill>
            </a:endParaRPr>
          </a:p>
        </p:txBody>
      </p:sp>
    </p:spTree>
    <p:extLst>
      <p:ext uri="{BB962C8B-B14F-4D97-AF65-F5344CB8AC3E}">
        <p14:creationId xmlns:p14="http://schemas.microsoft.com/office/powerpoint/2010/main" val="377258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0"/>
                                        </p:tgtEl>
                                      </p:cBhvr>
                                    </p:animEffect>
                                    <p:set>
                                      <p:cBhvr>
                                        <p:cTn id="7" dur="1" fill="hold">
                                          <p:stCondLst>
                                            <p:cond delay="499"/>
                                          </p:stCondLst>
                                        </p:cTn>
                                        <p:tgtEl>
                                          <p:spTgt spid="205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122"/>
                                        </p:tgtEl>
                                      </p:cBhvr>
                                    </p:animEffect>
                                    <p:set>
                                      <p:cBhvr>
                                        <p:cTn id="10" dur="1" fill="hold">
                                          <p:stCondLst>
                                            <p:cond delay="499"/>
                                          </p:stCondLst>
                                        </p:cTn>
                                        <p:tgtEl>
                                          <p:spTgt spid="5122"/>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051"/>
                                        </p:tgtEl>
                                        <p:attrNameLst>
                                          <p:attrName>style.visibility</p:attrName>
                                        </p:attrNameLst>
                                      </p:cBhvr>
                                      <p:to>
                                        <p:strVal val="visible"/>
                                      </p:to>
                                    </p:set>
                                    <p:animEffect transition="in" filter="fade">
                                      <p:cBhvr>
                                        <p:cTn id="14" dur="500"/>
                                        <p:tgtEl>
                                          <p:spTgt spid="205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W¥ل云玗İαЂÕØÚáÛ丫:Téxt Plàçèhòlðêr 表¥鷗字㌍_W 2"/>
          <p:cNvSpPr>
            <a:spLocks noGrp="1"/>
          </p:cNvSpPr>
          <p:nvPr>
            <p:ph type="body" sz="quarter" idx="11"/>
          </p:nvPr>
        </p:nvSpPr>
        <p:spPr>
          <a:xfrm>
            <a:off x="381000" y="457200"/>
            <a:ext cx="8229600" cy="3962400"/>
          </a:xfrm>
        </p:spPr>
        <p:txBody>
          <a:bodyPr/>
          <a:lstStyle/>
          <a:p>
            <a:pPr marL="342900" indent="-342900" eaLnBrk="1" hangingPunct="1">
              <a:buFont typeface="Arial" panose="020B0604020202020204" pitchFamily="34" charset="0"/>
              <a:buChar char="•"/>
            </a:pPr>
            <a:r>
              <a:rPr lang="en-US" sz="3600" dirty="0" smtClean="0"/>
              <a:t>2007-2011 data from individuals </a:t>
            </a:r>
            <a:r>
              <a:rPr lang="en-US" sz="3600" dirty="0"/>
              <a:t>calling by phone, sending written correspondence, </a:t>
            </a:r>
            <a:r>
              <a:rPr lang="en-US" sz="3600" dirty="0" smtClean="0"/>
              <a:t>or </a:t>
            </a:r>
            <a:r>
              <a:rPr lang="en-US" sz="3600" dirty="0"/>
              <a:t>attending educational </a:t>
            </a:r>
            <a:r>
              <a:rPr lang="en-US" sz="3600" dirty="0" smtClean="0"/>
              <a:t>/</a:t>
            </a:r>
            <a:br>
              <a:rPr lang="en-US" sz="3600" dirty="0" smtClean="0"/>
            </a:br>
            <a:r>
              <a:rPr lang="en-US" sz="3600" dirty="0" smtClean="0"/>
              <a:t>outreach events</a:t>
            </a:r>
            <a:endParaRPr lang="en-US" sz="3600" dirty="0"/>
          </a:p>
          <a:p>
            <a:pPr eaLnBrk="1" hangingPunct="1"/>
            <a:endParaRPr lang="en-US" sz="3600" dirty="0"/>
          </a:p>
        </p:txBody>
      </p:sp>
      <p:sp>
        <p:nvSpPr>
          <p:cNvPr id="4" name="Rectangle 3"/>
          <p:cNvSpPr txBox="1">
            <a:spLocks noChangeArrowheads="1"/>
          </p:cNvSpPr>
          <p:nvPr/>
        </p:nvSpPr>
        <p:spPr>
          <a:xfrm>
            <a:off x="685800" y="130175"/>
            <a:ext cx="8001000" cy="1012825"/>
          </a:xfrm>
          <a:prstGeom prst="rect">
            <a:avLst/>
          </a:prstGeom>
        </p:spPr>
        <p:txBody>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eaLnBrk="1" hangingPunct="1"/>
            <a:r>
              <a:rPr lang="en-US" sz="4000" kern="0" dirty="0" smtClean="0">
                <a:solidFill>
                  <a:srgbClr val="FFFF00"/>
                </a:solidFill>
              </a:rPr>
              <a:t> Social Impacts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4827" r="1"/>
          <a:stretch/>
        </p:blipFill>
        <p:spPr>
          <a:xfrm rot="5400000">
            <a:off x="4872280" y="2768565"/>
            <a:ext cx="3941555" cy="3932514"/>
          </a:xfrm>
          <a:prstGeom prst="rect">
            <a:avLst/>
          </a:prstGeom>
          <a:ln>
            <a:noFill/>
          </a:ln>
          <a:effectLst>
            <a:softEdge rad="112500"/>
          </a:effectLst>
        </p:spPr>
      </p:pic>
    </p:spTree>
    <p:extLst>
      <p:ext uri="{BB962C8B-B14F-4D97-AF65-F5344CB8AC3E}">
        <p14:creationId xmlns:p14="http://schemas.microsoft.com/office/powerpoint/2010/main" val="4225895430"/>
      </p:ext>
    </p:extLst>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7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2.xml><?xml version="1.0" encoding="utf-8"?>
<a:theme xmlns:a="http://schemas.openxmlformats.org/drawingml/2006/main" name="1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3.xml><?xml version="1.0" encoding="utf-8"?>
<a:theme xmlns:a="http://schemas.openxmlformats.org/drawingml/2006/main" name="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2513</TotalTime>
  <Words>2908</Words>
  <Application>Microsoft Office PowerPoint</Application>
  <PresentationFormat>On-screen Show (4:3)</PresentationFormat>
  <Paragraphs>649</Paragraphs>
  <Slides>122</Slides>
  <Notes>74</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122</vt:i4>
      </vt:variant>
    </vt:vector>
  </HeadingPairs>
  <TitlesOfParts>
    <vt:vector size="136" baseType="lpstr">
      <vt:lpstr>ＭＳ Ｐゴシック</vt:lpstr>
      <vt:lpstr>SimSun</vt:lpstr>
      <vt:lpstr>Arial</vt:lpstr>
      <vt:lpstr>Calibri</vt:lpstr>
      <vt:lpstr>Century Schoolbook</vt:lpstr>
      <vt:lpstr>Lucida Grande</vt:lpstr>
      <vt:lpstr>Osaka</vt:lpstr>
      <vt:lpstr>Times New Roman</vt:lpstr>
      <vt:lpstr>Wingdings</vt:lpstr>
      <vt:lpstr>ヒラギノ角ゴ ProN W3</vt:lpstr>
      <vt:lpstr>7_ClassicPhotoAlbum</vt:lpstr>
      <vt:lpstr>1_ClassicPhotoAlbum</vt:lpstr>
      <vt:lpstr>2_Default Design</vt:lpstr>
      <vt:lpstr>ClassicPhotoAlbum</vt:lpstr>
      <vt:lpstr>Love at first bite </vt:lpstr>
      <vt:lpstr>PowerPoint Presentation</vt:lpstr>
      <vt:lpstr>PowerPoint Presentation</vt:lpstr>
      <vt:lpstr>What are bed bugs?</vt:lpstr>
      <vt:lpstr>Adults are about the size of an apple seed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Resurgence</vt:lpstr>
      <vt:lpstr>Bedbugapocalypse! Overall increase  of 20% between 2012 and 2013 1. Chicago 2. Los Angeles (+1) 3. Columbus, Ohio (+3) 4. Detroit (-2) 5. Cincinnati 6. Cleveland/Akron/Canton (+2) 7. Dayton (+4) 8. Washington D.C. (-1) 9. Denver (-5) 10. Indianapolis (+6) 11. Richmond/Petersburg, Va. (+1) 12. Raleigh/Durham/Fayetteville, N.C. (+3) 13. Dallas/Ft. Worth (-4)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bed bugs arrive</vt:lpstr>
      <vt:lpstr>PowerPoint Presentation</vt:lpstr>
      <vt:lpstr>PowerPoint Presentation</vt:lpstr>
      <vt:lpstr>PowerPoint Presentation</vt:lpstr>
      <vt:lpstr>PowerPoint Presentation</vt:lpstr>
      <vt:lpstr>Bites may occur in lines - usually on exposed skin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Fecal Crust </vt:lpstr>
      <vt:lpstr>PowerPoint Presentation</vt:lpstr>
      <vt:lpstr>PowerPoint Presentation</vt:lpstr>
      <vt:lpstr>PowerPoint Presentation</vt:lpstr>
      <vt:lpstr>PowerPoint Presentation</vt:lpstr>
      <vt:lpstr>PowerPoint Presentation</vt:lpstr>
      <vt:lpstr>Molted Skins</vt:lpstr>
      <vt:lpstr>Less Obvious Unless You Know</vt:lpstr>
      <vt:lpstr>PowerPoint Presentation</vt:lpstr>
      <vt:lpstr>PowerPoint Presentation</vt:lpstr>
      <vt:lpstr>Blood  Smash  and  Drag</vt:lpstr>
      <vt:lpstr>PowerPoint Presentation</vt:lpstr>
      <vt:lpstr>PowerPoint Presentation</vt:lpstr>
      <vt:lpstr>PowerPoint Presentation</vt:lpstr>
      <vt:lpstr>PowerPoint Presentation</vt:lpstr>
      <vt:lpstr>PowerPoint Presentation</vt:lpstr>
      <vt:lpstr>Control</vt:lpstr>
      <vt:lpstr>Resistance</vt:lpstr>
      <vt:lpstr>Resistance</vt:lpstr>
      <vt:lpstr>Resistance</vt:lpstr>
      <vt:lpstr>Many Legitimate Products</vt:lpstr>
      <vt:lpstr>Non Chemical Methods</vt:lpstr>
      <vt:lpstr>Treatment Preparations</vt:lpstr>
      <vt:lpstr>Canine Detection </vt:lpstr>
      <vt:lpstr>PowerPoint Presentation</vt:lpstr>
      <vt:lpstr>Active Monitors</vt:lpstr>
      <vt:lpstr>Passive Monitors/Traps</vt:lpstr>
      <vt:lpstr>Vacuuming</vt:lpstr>
      <vt:lpstr>Heat kills bed bugs Best of All!</vt:lpstr>
      <vt:lpstr>Showering removes bugs from your person</vt:lpstr>
      <vt:lpstr>Steam Cleaning</vt:lpstr>
      <vt:lpstr>Heat  Chambers</vt:lpstr>
      <vt:lpstr>Whole Home Heat </vt:lpstr>
      <vt:lpstr>Cryonite®</vt:lpstr>
      <vt:lpstr>Mattress Covers</vt:lpstr>
      <vt:lpstr>Not all covers protect</vt:lpstr>
      <vt:lpstr>Desiccant Dusts</vt:lpstr>
      <vt:lpstr>Desiccant dusts</vt:lpstr>
      <vt:lpstr>Fumigation with Vikane</vt:lpstr>
      <vt:lpstr>DIY  stores  are  not  helping</vt:lpstr>
      <vt:lpstr>Disposal</vt:lpstr>
      <vt:lpstr>PowerPoint Presentation</vt:lpstr>
      <vt:lpstr>Why Bed bugs  IN School?</vt:lpstr>
      <vt:lpstr>Articles from home</vt:lpstr>
      <vt:lpstr>Unhappy Bed Bugs</vt:lpstr>
      <vt:lpstr>PowerPoint Presentation</vt:lpstr>
      <vt:lpstr>PowerPoint Presentation</vt:lpstr>
      <vt:lpstr>PowerPoint Presentation</vt:lpstr>
      <vt:lpstr>PowerPoint Presentation</vt:lpstr>
      <vt:lpstr>PowerPoint Presentation</vt:lpstr>
      <vt:lpstr>parents</vt:lpstr>
      <vt:lpstr>If a bed bug is discovered in the school </vt:lpstr>
      <vt:lpstr>School protocol for “treatment”</vt:lpstr>
      <vt:lpstr>PowerPoint Presentation</vt:lpstr>
      <vt:lpstr>Phoenix Union High  School District – Bed Bug Policy</vt:lpstr>
      <vt:lpstr>Parent and community  education </vt:lpstr>
      <vt:lpstr> Educate Students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Misuse – Sevin Dust</vt:lpstr>
      <vt:lpstr>PowerPoint Presentation</vt:lpstr>
      <vt:lpstr>PowerPoint Presentation</vt:lpstr>
      <vt:lpstr>Do not use foggers and “bombs”</vt:lpstr>
      <vt:lpstr>PowerPoint Presentation</vt:lpstr>
      <vt:lpstr>Bed bugs everywhere not just homes</vt:lpstr>
      <vt:lpstr>Recap</vt:lpstr>
      <vt:lpstr>In a home,  where do bed bugs hide?                     (Choose the top 3)</vt:lpstr>
      <vt:lpstr>Toilets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Don’t Let the Bed Bugs Bite – Dawn H Gouge</dc:title>
  <dc:creator>Dawn Gouge</dc:creator>
  <cp:lastModifiedBy>Dawn Gouge</cp:lastModifiedBy>
  <cp:revision>109</cp:revision>
  <cp:lastPrinted>2014-09-02T15:20:06Z</cp:lastPrinted>
  <dcterms:created xsi:type="dcterms:W3CDTF">2014-03-01T20:56:07Z</dcterms:created>
  <dcterms:modified xsi:type="dcterms:W3CDTF">2015-10-06T16:06:18Z</dcterms:modified>
</cp:coreProperties>
</file>