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320" r:id="rId4"/>
    <p:sldId id="321" r:id="rId5"/>
    <p:sldId id="481" r:id="rId6"/>
    <p:sldId id="488" r:id="rId7"/>
    <p:sldId id="258" r:id="rId8"/>
    <p:sldId id="435" r:id="rId9"/>
    <p:sldId id="440" r:id="rId10"/>
    <p:sldId id="449" r:id="rId11"/>
    <p:sldId id="434" r:id="rId12"/>
    <p:sldId id="447" r:id="rId13"/>
    <p:sldId id="486" r:id="rId14"/>
    <p:sldId id="436" r:id="rId15"/>
    <p:sldId id="489" r:id="rId16"/>
    <p:sldId id="490" r:id="rId17"/>
    <p:sldId id="483" r:id="rId18"/>
    <p:sldId id="443" r:id="rId19"/>
    <p:sldId id="467" r:id="rId20"/>
    <p:sldId id="423" r:id="rId21"/>
    <p:sldId id="422" r:id="rId22"/>
    <p:sldId id="421" r:id="rId23"/>
    <p:sldId id="468" r:id="rId24"/>
    <p:sldId id="492" r:id="rId25"/>
    <p:sldId id="424" r:id="rId26"/>
    <p:sldId id="450" r:id="rId27"/>
    <p:sldId id="451" r:id="rId28"/>
    <p:sldId id="469" r:id="rId29"/>
    <p:sldId id="470" r:id="rId30"/>
    <p:sldId id="439" r:id="rId31"/>
    <p:sldId id="437" r:id="rId32"/>
    <p:sldId id="472" r:id="rId33"/>
    <p:sldId id="473" r:id="rId34"/>
    <p:sldId id="474" r:id="rId35"/>
    <p:sldId id="475" r:id="rId36"/>
    <p:sldId id="476" r:id="rId37"/>
    <p:sldId id="322" r:id="rId38"/>
    <p:sldId id="452" r:id="rId39"/>
    <p:sldId id="323" r:id="rId40"/>
    <p:sldId id="455" r:id="rId41"/>
    <p:sldId id="477" r:id="rId42"/>
    <p:sldId id="478" r:id="rId43"/>
    <p:sldId id="479" r:id="rId44"/>
    <p:sldId id="458" r:id="rId45"/>
    <p:sldId id="459" r:id="rId46"/>
    <p:sldId id="325" r:id="rId47"/>
    <p:sldId id="460" r:id="rId48"/>
    <p:sldId id="461" r:id="rId49"/>
    <p:sldId id="462" r:id="rId50"/>
    <p:sldId id="317" r:id="rId51"/>
    <p:sldId id="463" r:id="rId52"/>
    <p:sldId id="464" r:id="rId53"/>
    <p:sldId id="485" r:id="rId54"/>
    <p:sldId id="487" r:id="rId55"/>
    <p:sldId id="264" r:id="rId56"/>
    <p:sldId id="466" r:id="rId57"/>
    <p:sldId id="465" r:id="rId58"/>
    <p:sldId id="288" r:id="rId59"/>
    <p:sldId id="491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7" autoAdjust="0"/>
    <p:restoredTop sz="88497" autoAdjust="0"/>
  </p:normalViewPr>
  <p:slideViewPr>
    <p:cSldViewPr>
      <p:cViewPr varScale="1">
        <p:scale>
          <a:sx n="48" d="100"/>
          <a:sy n="48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/>
              <a:t>Custodians are among the most important people for IPM in any environment!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Custodians working in schools affect the quality of the learning environment and directly impact the </a:t>
            </a:r>
            <a:r>
              <a:rPr lang="en-US" sz="1200" b="1" dirty="0" smtClean="0"/>
              <a:t>quality of learning</a:t>
            </a:r>
            <a:r>
              <a:rPr lang="en-US" sz="120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32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9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7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7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87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8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03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6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200" b="1" dirty="0" smtClean="0"/>
              <a:t>Meet with cleaning crew </a:t>
            </a:r>
            <a:r>
              <a:rPr lang="en-US" sz="1200" dirty="0" smtClean="0"/>
              <a:t>and inspect each custodial closet.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Empty closets of items no longer used or </a:t>
            </a:r>
            <a:r>
              <a:rPr lang="en-US" sz="1200" b="1" dirty="0" smtClean="0"/>
              <a:t>have not been used in months.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Clean and paint. </a:t>
            </a:r>
            <a:r>
              <a:rPr lang="en-US" sz="1200" b="1" dirty="0" smtClean="0"/>
              <a:t>Standards applied to the rest of the facilities, should be applied to custodial closets. 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Evaluate the mechanicals (</a:t>
            </a:r>
            <a:r>
              <a:rPr lang="en-US" sz="1200" b="1" dirty="0" smtClean="0"/>
              <a:t>is there efferent storage space, shelving units, etc.)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Check the lighting. </a:t>
            </a:r>
            <a:r>
              <a:rPr lang="en-US" sz="1200" b="1" dirty="0" smtClean="0"/>
              <a:t>Often custodial closets do not have lights, making it more difficult to keep clean and organized.</a:t>
            </a:r>
          </a:p>
          <a:p>
            <a:pPr>
              <a:buFont typeface="Wingdings" pitchFamily="2" charset="2"/>
              <a:buChar char="§"/>
            </a:pPr>
            <a:endParaRPr lang="en-US" sz="1200" dirty="0" smtClean="0"/>
          </a:p>
          <a:p>
            <a:pPr>
              <a:buFont typeface="Wingdings" pitchFamily="2" charset="2"/>
              <a:buChar char="§"/>
            </a:pPr>
            <a:r>
              <a:rPr lang="en-US" sz="1200" dirty="0" smtClean="0"/>
              <a:t>Restock, organize and prioritize. </a:t>
            </a:r>
            <a:r>
              <a:rPr lang="en-US" sz="1200" b="1" dirty="0" smtClean="0"/>
              <a:t>Items should be organized by need and use.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0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5/24/2017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9.jpe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microsoft.com/office/2007/relationships/hdphoto" Target="../media/hdphoto10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78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FOR CLEANING PROFESSIONALS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1 of 1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40" y="5993614"/>
            <a:ext cx="235326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59938"/>
            <a:ext cx="6899347" cy="4599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Custodians Manage an Environment Affected by Students, Faculty, Staff and Parent volunteers.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85672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/>
              <a:t>B</a:t>
            </a:r>
            <a:r>
              <a:rPr lang="en-US" sz="2800" dirty="0" smtClean="0"/>
              <a:t>uilding occupant behavior</a:t>
            </a:r>
            <a:r>
              <a:rPr lang="en-US" sz="2800" dirty="0"/>
              <a:t> </a:t>
            </a:r>
            <a:r>
              <a:rPr lang="en-US" sz="2800" dirty="0" smtClean="0"/>
              <a:t>should be well managed 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Sensible rules go a long way to establishing a great program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20524"/>
            <a:ext cx="2895600" cy="284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38601" y="4307586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Example: School districts </a:t>
            </a:r>
            <a:br>
              <a:rPr lang="en-US" sz="2400" dirty="0" smtClean="0"/>
            </a:br>
            <a:r>
              <a:rPr lang="en-US" sz="2400" dirty="0" smtClean="0"/>
              <a:t>restricting drinks in outdoor areas to water or electrolyte drinks have dramatically reduced </a:t>
            </a:r>
            <a:br>
              <a:rPr lang="en-US" sz="2400" dirty="0" smtClean="0"/>
            </a:br>
            <a:r>
              <a:rPr lang="en-US" sz="2400" dirty="0" smtClean="0"/>
              <a:t>stinging insect problems around </a:t>
            </a:r>
            <a:br>
              <a:rPr lang="en-US" sz="2400" dirty="0" smtClean="0"/>
            </a:br>
            <a:r>
              <a:rPr lang="en-US" sz="2400" dirty="0" smtClean="0"/>
              <a:t>outdoor trashcans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865447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Children can be unpredictable – </a:t>
            </a:r>
          </a:p>
          <a:p>
            <a:r>
              <a:rPr lang="en-US" i="1" dirty="0" smtClean="0"/>
              <a:t>Dawn H. Gouge, University of Arizona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162300" y="2777061"/>
            <a:ext cx="5753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800" dirty="0" smtClean="0"/>
              <a:t>The Head Custodian </a:t>
            </a:r>
            <a:r>
              <a:rPr lang="en-US" sz="2800" b="1" dirty="0" smtClean="0"/>
              <a:t>should be included</a:t>
            </a:r>
            <a:r>
              <a:rPr lang="en-US" sz="2800" dirty="0" smtClean="0"/>
              <a:t> on committees</a:t>
            </a:r>
            <a:r>
              <a:rPr lang="en-US" sz="2800" dirty="0"/>
              <a:t> </a:t>
            </a:r>
            <a:r>
              <a:rPr lang="en-US" sz="2800" dirty="0" smtClean="0"/>
              <a:t>that develop policies for behavior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55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3058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Poor sanitation leads directly to pest problems by providing food, water and shelter</a:t>
            </a:r>
          </a:p>
          <a:p>
            <a:r>
              <a:rPr lang="en-US" sz="3200" dirty="0"/>
              <a:t>Good custodians are detail oriented with good </a:t>
            </a:r>
            <a:r>
              <a:rPr lang="en-US" sz="3200" dirty="0" smtClean="0"/>
              <a:t>technique  </a:t>
            </a:r>
          </a:p>
          <a:p>
            <a:r>
              <a:rPr lang="en-US" sz="3200" dirty="0" smtClean="0"/>
              <a:t>It </a:t>
            </a:r>
            <a:r>
              <a:rPr lang="en-US" sz="3200" dirty="0"/>
              <a:t>takes </a:t>
            </a:r>
            <a:r>
              <a:rPr lang="en-US" sz="3200" dirty="0" smtClean="0"/>
              <a:t>time, effort </a:t>
            </a:r>
            <a:r>
              <a:rPr lang="en-US" sz="3200" dirty="0"/>
              <a:t>and </a:t>
            </a:r>
            <a:r>
              <a:rPr lang="en-US" sz="3200" dirty="0" smtClean="0"/>
              <a:t>expertise to </a:t>
            </a:r>
            <a:r>
              <a:rPr lang="en-US" sz="3200" dirty="0"/>
              <a:t>clean </a:t>
            </a:r>
            <a:r>
              <a:rPr lang="en-US" sz="3200" dirty="0" smtClean="0"/>
              <a:t>correctly</a:t>
            </a:r>
          </a:p>
          <a:p>
            <a:r>
              <a:rPr lang="en-US" sz="3200" dirty="0" smtClean="0"/>
              <a:t>Some building occupants can have low standards and expectations for cleanliness and organization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Clutter Bugs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Most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Schools Have 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How </a:t>
            </a:r>
            <a:r>
              <a:rPr lang="en-US" sz="3200" dirty="0"/>
              <a:t>can </a:t>
            </a:r>
            <a:r>
              <a:rPr lang="en-US" sz="3200" dirty="0" smtClean="0"/>
              <a:t>any cleaning professional effectively remove dirt from these spaces?  Impossible!  </a:t>
            </a:r>
          </a:p>
          <a:p>
            <a:pPr marL="0" indent="0">
              <a:buNone/>
            </a:pPr>
            <a:r>
              <a:rPr lang="en-US" sz="3200" dirty="0" smtClean="0"/>
              <a:t>School policies should prohibit clutter for fire safety, allergen reduction and pest prevention reasons - Principal enforcement is critical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3819" r="2325" b="3102"/>
          <a:stretch/>
        </p:blipFill>
        <p:spPr bwMode="auto">
          <a:xfrm>
            <a:off x="4239260" y="4191000"/>
            <a:ext cx="322834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3429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6848" y="4798874"/>
            <a:ext cx="121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Cluttered </a:t>
            </a:r>
            <a:br>
              <a:rPr lang="en-US" i="1" dirty="0" smtClean="0"/>
            </a:br>
            <a:r>
              <a:rPr lang="en-US" i="1" dirty="0" smtClean="0"/>
              <a:t>storage -</a:t>
            </a:r>
            <a:br>
              <a:rPr lang="en-US" i="1" dirty="0" smtClean="0"/>
            </a:br>
            <a:r>
              <a:rPr lang="en-US" i="1" dirty="0" smtClean="0"/>
              <a:t>Dawn H. </a:t>
            </a:r>
            <a:br>
              <a:rPr lang="en-US" i="1" dirty="0" smtClean="0"/>
            </a:br>
            <a:r>
              <a:rPr lang="en-US" i="1" dirty="0" smtClean="0"/>
              <a:t>Gouge,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75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Administrative Support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Custodial staff should request support from school administration if teachers refuse to reduce clutter in their classrooms, making it more difficult to clean effectively and reduce pest allergens and </a:t>
            </a:r>
            <a:br>
              <a:rPr lang="en-US" sz="3200" dirty="0" smtClean="0"/>
            </a:br>
            <a:r>
              <a:rPr lang="en-US" sz="3200" dirty="0" smtClean="0"/>
              <a:t>harborage </a:t>
            </a:r>
            <a:br>
              <a:rPr lang="en-US" sz="3200" dirty="0" smtClean="0"/>
            </a:br>
            <a:r>
              <a:rPr lang="en-US" sz="3200" dirty="0" smtClean="0"/>
              <a:t>opportunities</a:t>
            </a:r>
          </a:p>
          <a:p>
            <a:r>
              <a:rPr lang="en-US" sz="3200" dirty="0" smtClean="0"/>
              <a:t>Fire safety codes </a:t>
            </a:r>
            <a:br>
              <a:rPr lang="en-US" sz="3200" dirty="0" smtClean="0"/>
            </a:br>
            <a:r>
              <a:rPr lang="en-US" sz="3200" dirty="0" smtClean="0"/>
              <a:t>disallow clutter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435" y="3581400"/>
            <a:ext cx="4084614" cy="3061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530" y="6018821"/>
            <a:ext cx="390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Cluttered storage -</a:t>
            </a:r>
            <a:br>
              <a:rPr lang="en-US" i="1" dirty="0" smtClean="0"/>
            </a:br>
            <a:r>
              <a:rPr lang="en-US" i="1" dirty="0" smtClean="0"/>
              <a:t>Marc Lame, Indiana University</a:t>
            </a:r>
            <a:endParaRPr lang="en-US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534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Poor quality and/or poorly </a:t>
            </a:r>
            <a:br>
              <a:rPr lang="en-US" sz="3000" dirty="0" smtClean="0"/>
            </a:br>
            <a:r>
              <a:rPr lang="en-US" sz="3000" dirty="0" smtClean="0"/>
              <a:t>maintained cleaning </a:t>
            </a:r>
            <a:br>
              <a:rPr lang="en-US" sz="3000" dirty="0" smtClean="0"/>
            </a:br>
            <a:r>
              <a:rPr lang="en-US" sz="3000" dirty="0" smtClean="0"/>
              <a:t>supplies and tools are </a:t>
            </a:r>
            <a:br>
              <a:rPr lang="en-US" sz="3000" dirty="0" smtClean="0"/>
            </a:br>
            <a:r>
              <a:rPr lang="en-US" sz="3000" dirty="0" smtClean="0"/>
              <a:t>a problem</a:t>
            </a:r>
          </a:p>
          <a:p>
            <a:pPr marL="514350" indent="-51435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19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14400" y="61354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Brooms should be stored upside down so they can dry properly  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76800" y="59068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Nicely organized cleaning </a:t>
            </a:r>
            <a:br>
              <a:rPr lang="en-US" i="1" dirty="0" smtClean="0"/>
            </a:br>
            <a:r>
              <a:rPr lang="en-US" i="1" dirty="0" smtClean="0"/>
              <a:t>supply closet</a:t>
            </a:r>
            <a:endParaRPr lang="en-US" i="1" dirty="0"/>
          </a:p>
        </p:txBody>
      </p:sp>
      <p:pic>
        <p:nvPicPr>
          <p:cNvPr id="20" name="Picture 1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05200"/>
            <a:ext cx="3352800" cy="259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6799165" y="409083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49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1828800"/>
            <a:ext cx="3428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buClr>
                <a:srgbClr val="DD8047"/>
              </a:buClr>
              <a:buSzPct val="60000"/>
              <a:buFont typeface="Wingdings" pitchFamily="2" charset="2"/>
              <a:buChar char="q"/>
            </a:pPr>
            <a:r>
              <a:rPr lang="en-US" sz="3000" dirty="0" smtClean="0">
                <a:solidFill>
                  <a:prstClr val="black"/>
                </a:solidFill>
              </a:rPr>
              <a:t>Custodial closets can provide </a:t>
            </a:r>
            <a:r>
              <a:rPr lang="en-US" sz="3000" b="1" dirty="0" smtClean="0">
                <a:solidFill>
                  <a:prstClr val="black"/>
                </a:solidFill>
              </a:rPr>
              <a:t>food</a:t>
            </a:r>
            <a:r>
              <a:rPr lang="en-US" sz="3000" dirty="0" smtClean="0">
                <a:solidFill>
                  <a:prstClr val="black"/>
                </a:solidFill>
              </a:rPr>
              <a:t>, </a:t>
            </a:r>
            <a:r>
              <a:rPr lang="en-US" sz="3000" b="1" dirty="0" smtClean="0">
                <a:solidFill>
                  <a:prstClr val="black"/>
                </a:solidFill>
              </a:rPr>
              <a:t>water</a:t>
            </a:r>
            <a:r>
              <a:rPr lang="en-US" sz="3000" dirty="0" smtClean="0">
                <a:solidFill>
                  <a:prstClr val="black"/>
                </a:solidFill>
              </a:rPr>
              <a:t>, and </a:t>
            </a:r>
            <a:r>
              <a:rPr lang="en-US" sz="3000" b="1" dirty="0" smtClean="0">
                <a:solidFill>
                  <a:prstClr val="black"/>
                </a:solidFill>
              </a:rPr>
              <a:t>shelter</a:t>
            </a:r>
            <a:r>
              <a:rPr lang="en-US" sz="3000" dirty="0" smtClean="0">
                <a:solidFill>
                  <a:prstClr val="black"/>
                </a:solidFill>
              </a:rPr>
              <a:t> for pests if they are not well organized </a:t>
            </a:r>
            <a:endParaRPr lang="en-US" sz="300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207"/>
          <a:stretch/>
        </p:blipFill>
        <p:spPr bwMode="auto">
          <a:xfrm>
            <a:off x="4048517" y="1981199"/>
            <a:ext cx="4739635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309" y="5089635"/>
            <a:ext cx="323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Avoid </a:t>
            </a:r>
            <a:r>
              <a:rPr lang="en-US" i="1" dirty="0" smtClean="0">
                <a:solidFill>
                  <a:prstClr val="black"/>
                </a:solidFill>
              </a:rPr>
              <a:t>storing items on the floor, which makes cleaning and inspection difficult – Dawn H. Gouge, University of Arizona 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5102352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Custodial Closet Tips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Inspect each custodial closet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Empty closets of no longer </a:t>
            </a:r>
            <a:br>
              <a:rPr lang="en-US" sz="3200" dirty="0" smtClean="0"/>
            </a:br>
            <a:r>
              <a:rPr lang="en-US" sz="3200" dirty="0" smtClean="0"/>
              <a:t>used items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Clean and paint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Evaluate the mechanicals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Check the lighting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Restock, organize and </a:t>
            </a:r>
            <a:br>
              <a:rPr lang="en-US" sz="3200" dirty="0" smtClean="0"/>
            </a:br>
            <a:r>
              <a:rPr lang="en-US" sz="3200" dirty="0" smtClean="0"/>
              <a:t>prioritize</a:t>
            </a:r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300068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Sanitation standards may be compromised if too few custodians are staffing a schoo</a:t>
            </a:r>
            <a:r>
              <a:rPr lang="en-US" sz="3200" dirty="0"/>
              <a:t>l</a:t>
            </a:r>
            <a:endParaRPr lang="en-US" sz="3200" dirty="0" smtClean="0"/>
          </a:p>
          <a:p>
            <a:pPr marL="1108710" lvl="2" indent="-514350">
              <a:buFont typeface="Wingdings" pitchFamily="2" charset="2"/>
              <a:buChar char="Ø"/>
            </a:pPr>
            <a:r>
              <a:rPr lang="en-US" sz="3200" dirty="0" smtClean="0"/>
              <a:t>National median maintained per full-time custodial worker: 32,100 square feet (American School and University Magazine, 2009)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742979"/>
            <a:ext cx="278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American cockroaches eating food scraps – Dawn H. Gouge, University of Arizona 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208521"/>
            <a:ext cx="3279648" cy="24577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Common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Sanitation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ssues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reas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5032120" cy="377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9600" y="567651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and behind fixed equipment can be difficult to reach for cleaning or inspection – Dawn H. Gouge, University of Arizona</a:t>
            </a:r>
            <a:endParaRPr lang="en-US" i="1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362200" y="1600200"/>
            <a:ext cx="4114800" cy="533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027" y="1600200"/>
            <a:ext cx="30791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75000"/>
            </a:pPr>
            <a:r>
              <a:rPr lang="en-US" sz="2800" dirty="0"/>
              <a:t>H</a:t>
            </a:r>
            <a:r>
              <a:rPr lang="en-US" sz="2800" dirty="0" smtClean="0"/>
              <a:t>ard-to-reach places are dark and </a:t>
            </a:r>
            <a:r>
              <a:rPr lang="en-US" sz="2800" dirty="0"/>
              <a:t>food and water can collect there, providing ideal habitat for cockroaches, fly maggots and other </a:t>
            </a:r>
            <a:r>
              <a:rPr lang="en-US" sz="2800" dirty="0" smtClean="0"/>
              <a:t>pests</a:t>
            </a:r>
          </a:p>
        </p:txBody>
      </p:sp>
    </p:spTree>
    <p:extLst>
      <p:ext uri="{BB962C8B-B14F-4D97-AF65-F5344CB8AC3E}">
        <p14:creationId xmlns:p14="http://schemas.microsoft.com/office/powerpoint/2010/main" val="26901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Hard-to-Reach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ocations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2362200" y="1600200"/>
            <a:ext cx="4114800" cy="53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5257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Organic matter, grease feed pests 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7" y="1103606"/>
            <a:ext cx="3437381" cy="248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64268"/>
            <a:ext cx="4552725" cy="341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5" y="4267199"/>
            <a:ext cx="2877845" cy="21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367292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Covered floor drains 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642358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Under heating units 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4187518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Jerry Jochim, Monroe County Community School Corporation</a:t>
            </a:r>
          </a:p>
        </p:txBody>
      </p:sp>
    </p:spTree>
    <p:extLst>
      <p:ext uri="{BB962C8B-B14F-4D97-AF65-F5344CB8AC3E}">
        <p14:creationId xmlns:p14="http://schemas.microsoft.com/office/powerpoint/2010/main" val="334375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9545" y="1569720"/>
            <a:ext cx="85344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Describe common sanitation issues and problem areas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Describe key elements of sanitation and exclusion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Strategies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Tactics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Tools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 Describe key elements of inspection and 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What to look for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Where to look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Tools used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Frequency </a:t>
            </a:r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648200"/>
            <a:ext cx="2781300" cy="185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Corner Cleaning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114800" cy="4267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D</a:t>
            </a:r>
            <a:r>
              <a:rPr lang="en-US" sz="3200" dirty="0" smtClean="0"/>
              <a:t>ebris </a:t>
            </a:r>
            <a:r>
              <a:rPr lang="en-US" sz="3200" dirty="0"/>
              <a:t>collects in </a:t>
            </a:r>
            <a:r>
              <a:rPr lang="en-US" sz="3200" dirty="0" smtClean="0"/>
              <a:t>corners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Especially corners </a:t>
            </a:r>
            <a:r>
              <a:rPr lang="en-US" sz="3200" dirty="0"/>
              <a:t>under </a:t>
            </a:r>
            <a:r>
              <a:rPr lang="en-US" sz="3200" dirty="0" smtClean="0"/>
              <a:t>furniture or behind equipment -   </a:t>
            </a:r>
            <a:r>
              <a:rPr lang="en-US" sz="3200" dirty="0"/>
              <a:t>o</a:t>
            </a:r>
            <a:r>
              <a:rPr lang="en-US" sz="3200" dirty="0" smtClean="0"/>
              <a:t>ne of the hardest places to clean is the “back-leg zone” of equipment and fixtures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3172361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Sweeping and mopping can push food debris into corners. </a:t>
            </a:r>
            <a:r>
              <a:rPr lang="en-US" i="1" dirty="0"/>
              <a:t>T</a:t>
            </a:r>
            <a:r>
              <a:rPr lang="en-US" i="1" dirty="0" smtClean="0"/>
              <a:t>hat’s  why pests love these areas!</a:t>
            </a:r>
            <a:endParaRPr lang="en-US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40" y="228600"/>
            <a:ext cx="4172070" cy="297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66" y="4105970"/>
            <a:ext cx="4018434" cy="22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4738" y="6400800"/>
            <a:ext cx="304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“back-leg zone”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910001" y="334929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730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Furniture food!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3429000" cy="3200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C</a:t>
            </a:r>
            <a:r>
              <a:rPr lang="en-US" sz="3200" dirty="0" smtClean="0"/>
              <a:t>rumbs </a:t>
            </a:r>
            <a:r>
              <a:rPr lang="en-US" sz="3200" dirty="0"/>
              <a:t>collect under couch cushions and in </a:t>
            </a:r>
            <a:r>
              <a:rPr lang="en-US" sz="3200" dirty="0" smtClean="0"/>
              <a:t>chairs, attracting cockroaches, ants and mice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565767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Upholstered </a:t>
            </a:r>
            <a:r>
              <a:rPr lang="en-US" i="1" dirty="0"/>
              <a:t>furniture is difficult to keep clean, especially </a:t>
            </a:r>
            <a:r>
              <a:rPr lang="en-US" i="1" dirty="0" smtClean="0"/>
              <a:t>where food is consumed including teacher’s </a:t>
            </a:r>
            <a:r>
              <a:rPr lang="en-US" i="1" dirty="0"/>
              <a:t>lounges, </a:t>
            </a:r>
            <a:r>
              <a:rPr lang="en-US" i="1" dirty="0" smtClean="0"/>
              <a:t>and coaches</a:t>
            </a:r>
            <a:r>
              <a:rPr lang="en-US" i="1" dirty="0"/>
              <a:t>, maintenance or </a:t>
            </a:r>
            <a:r>
              <a:rPr lang="en-US" i="1" dirty="0" smtClean="0"/>
              <a:t>custodial offices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14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nmanaged Areas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727448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Some areas in schools may not be managed by custodians - these areas can be </a:t>
            </a:r>
            <a:r>
              <a:rPr lang="en-US" sz="3200" b="1" dirty="0" smtClean="0"/>
              <a:t>especially vulnerable to pests</a:t>
            </a:r>
            <a:r>
              <a:rPr lang="en-US" sz="3200" dirty="0"/>
              <a:t> </a:t>
            </a:r>
            <a:r>
              <a:rPr lang="en-US" sz="3200" dirty="0" smtClean="0"/>
              <a:t>including student stores, parent-run concession stands and booster storage areas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48" y="235527"/>
            <a:ext cx="3503676" cy="46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7815" y="4951274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Head custodians </a:t>
            </a:r>
            <a:r>
              <a:rPr lang="en-US" i="1" dirty="0"/>
              <a:t>and IPM </a:t>
            </a:r>
            <a:r>
              <a:rPr lang="en-US" i="1" dirty="0" smtClean="0"/>
              <a:t>Coordinators </a:t>
            </a:r>
            <a:r>
              <a:rPr lang="en-US" i="1" dirty="0"/>
              <a:t>must be </a:t>
            </a:r>
            <a:r>
              <a:rPr lang="en-US" i="1" dirty="0" smtClean="0"/>
              <a:t>allowed </a:t>
            </a:r>
            <a:r>
              <a:rPr lang="en-US" i="1" dirty="0"/>
              <a:t>to inspect all areas, and report sanitation and maintenance deficiencies for corrective </a:t>
            </a:r>
            <a:r>
              <a:rPr lang="en-US" i="1" dirty="0" smtClean="0"/>
              <a:t>action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283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Floor Drains and Floor Sinks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64124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Clean!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495800"/>
            <a:ext cx="24638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58843"/>
            <a:ext cx="2674188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8600" y="638169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Not good</a:t>
            </a:r>
            <a:endParaRPr lang="en-US" i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958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86600" y="634942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Bad!</a:t>
            </a:r>
            <a:endParaRPr lang="en-US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8232139" cy="2819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Organic matter builds up and drain fly maggots breed in the drain - often, food service staff clean from the floor up, and don’t have the tools or training to clean floor drains  </a:t>
            </a:r>
          </a:p>
          <a:p>
            <a:r>
              <a:rPr lang="en-US" sz="3200" dirty="0" smtClean="0"/>
              <a:t>Drains may be hidden or under or behind equipment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848008" y="2273469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82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Problem Zones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1"/>
          </p:nvPr>
        </p:nvSpPr>
        <p:spPr>
          <a:xfrm>
            <a:off x="519545" y="1676400"/>
            <a:ext cx="8232139" cy="2819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If problems zones are supporting pests, the custodians will need access to the areas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Principals are expected to give them the authority they need to keep all areas of the school clean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984724"/>
            <a:ext cx="4191000" cy="279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Waste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6552" y="1447800"/>
            <a:ext cx="8537448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 smtClean="0"/>
              <a:t>Waste management </a:t>
            </a:r>
            <a:r>
              <a:rPr lang="en-US" sz="2500" b="1" dirty="0" smtClean="0"/>
              <a:t>is</a:t>
            </a:r>
            <a:r>
              <a:rPr lang="en-US" sz="2500" dirty="0" smtClean="0"/>
              <a:t> pest management: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500" dirty="0" smtClean="0"/>
              <a:t>Use </a:t>
            </a:r>
            <a:r>
              <a:rPr lang="en-US" sz="2500" dirty="0"/>
              <a:t>good quality trash bags that do not </a:t>
            </a:r>
            <a:r>
              <a:rPr lang="en-US" sz="2500" dirty="0" smtClean="0"/>
              <a:t>tear!  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500" dirty="0" smtClean="0"/>
              <a:t>Keep </a:t>
            </a:r>
            <a:r>
              <a:rPr lang="en-US" sz="2500" dirty="0"/>
              <a:t>the insides and undersides of trash cans </a:t>
            </a:r>
            <a:r>
              <a:rPr lang="en-US" sz="2500" dirty="0" smtClean="0"/>
              <a:t>clean to avoid providing food for pests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500" dirty="0" smtClean="0"/>
              <a:t>Bag all waste going into dumpsters</a:t>
            </a:r>
          </a:p>
          <a:p>
            <a:pPr marL="320040" lvl="1" indent="0">
              <a:buNone/>
            </a:pPr>
            <a:endParaRPr lang="en-US" sz="2500" dirty="0"/>
          </a:p>
          <a:p>
            <a:pPr marL="320040" lvl="1" indent="0">
              <a:buNone/>
            </a:pPr>
            <a:endParaRPr lang="en-US" sz="25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782291"/>
            <a:ext cx="341757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88" r="6250" b="32812"/>
          <a:stretch>
            <a:fillRect/>
          </a:stretch>
        </p:blipFill>
        <p:spPr bwMode="auto">
          <a:xfrm>
            <a:off x="990600" y="3810000"/>
            <a:ext cx="2457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60960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Left: Trash is haphazardly thrown into dumpster, some overflowing onto the ground</a:t>
            </a:r>
          </a:p>
          <a:p>
            <a:r>
              <a:rPr lang="en-US" i="1" dirty="0" smtClean="0"/>
              <a:t>Right: All trash is secured in tied trash bags with no over flow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48517" y="4032996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Marc Lame, Indiana University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086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Waste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34400" cy="2514600"/>
          </a:xfrm>
        </p:spPr>
        <p:txBody>
          <a:bodyPr>
            <a:noAutofit/>
          </a:bodyPr>
          <a:lstStyle/>
          <a:p>
            <a:pPr marL="320040" lvl="1" indent="0">
              <a:buNone/>
            </a:pPr>
            <a:r>
              <a:rPr lang="en-US" sz="2900" dirty="0"/>
              <a:t>Keep </a:t>
            </a:r>
            <a:r>
              <a:rPr lang="en-US" sz="2900" dirty="0" smtClean="0"/>
              <a:t>dumpsters </a:t>
            </a:r>
            <a:r>
              <a:rPr lang="en-US" sz="2900" dirty="0"/>
              <a:t>clean, covered and well </a:t>
            </a:r>
            <a:r>
              <a:rPr lang="en-US" sz="2900" dirty="0" smtClean="0"/>
              <a:t>maintained </a:t>
            </a:r>
            <a:endParaRPr lang="en-US" sz="2900" dirty="0"/>
          </a:p>
          <a:p>
            <a:pPr marL="1108710" lvl="2" indent="-514350">
              <a:buFont typeface="Wingdings" pitchFamily="2" charset="2"/>
              <a:buChar char="q"/>
            </a:pPr>
            <a:r>
              <a:rPr lang="en-US" sz="2900" dirty="0" smtClean="0"/>
              <a:t>Place dumpsters on a concrete or asphalt</a:t>
            </a:r>
            <a:r>
              <a:rPr lang="en-US" sz="2900" dirty="0"/>
              <a:t> surface 30-50 feet away from </a:t>
            </a:r>
            <a:r>
              <a:rPr lang="en-US" sz="2900" dirty="0" smtClean="0"/>
              <a:t>building entryways</a:t>
            </a:r>
          </a:p>
          <a:p>
            <a:pPr marL="1108710" lvl="2" indent="-514350">
              <a:buFont typeface="Wingdings" pitchFamily="2" charset="2"/>
              <a:buChar char="q"/>
            </a:pPr>
            <a:r>
              <a:rPr lang="en-US" sz="2900" dirty="0" smtClean="0"/>
              <a:t>Keep the area around the dumpster free of debris that can shelter pests</a:t>
            </a:r>
          </a:p>
          <a:p>
            <a:pPr marL="1108710" lvl="2" indent="-514350">
              <a:buFont typeface="Wingdings" pitchFamily="2" charset="2"/>
              <a:buChar char="q"/>
            </a:pPr>
            <a:r>
              <a:rPr lang="en-US" sz="2900" dirty="0" smtClean="0"/>
              <a:t>Don’t let dumpsters be a pest magnet!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2438400" y="4419600"/>
            <a:ext cx="304247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62600" y="5486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This dumpster is way too close </a:t>
            </a:r>
            <a:br>
              <a:rPr lang="en-US" i="1" dirty="0" smtClean="0"/>
            </a:br>
            <a:r>
              <a:rPr lang="en-US" i="1" dirty="0" smtClean="0"/>
              <a:t>to the kitchen entryway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919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488989"/>
            <a:ext cx="4114800" cy="3733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Your service provider should rotate out dirty dumpsters for clean ones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D</a:t>
            </a:r>
            <a:r>
              <a:rPr lang="en-US" sz="3200" dirty="0" smtClean="0"/>
              <a:t>umpster capacity should be sufficient to avoid overflow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Dumpsters should be emptied at least weekly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More About Waste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2555" y="5410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Consider sealed</a:t>
            </a:r>
            <a:r>
              <a:rPr lang="en-US" i="1" dirty="0" smtClean="0"/>
              <a:t>,  </a:t>
            </a:r>
            <a:r>
              <a:rPr lang="en-US" i="1" dirty="0"/>
              <a:t>leak-proof, self-contained compactors, </a:t>
            </a:r>
            <a:r>
              <a:rPr lang="en-US" i="1" dirty="0" smtClean="0"/>
              <a:t>available in many sizes – Shujuan Li,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980" y="1676399"/>
            <a:ext cx="4120904" cy="35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-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859024" y="762000"/>
            <a:ext cx="6321552" cy="685800"/>
          </a:xfrm>
        </p:spPr>
        <p:txBody>
          <a:bodyPr>
            <a:normAutofit fontScale="92500"/>
          </a:bodyPr>
          <a:lstStyle/>
          <a:p>
            <a:pPr marL="0">
              <a:buNone/>
            </a:pPr>
            <a:r>
              <a:rPr lang="en-US" sz="3200" dirty="0" smtClean="0"/>
              <a:t>Do what you do now, just think “pests”!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582242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Here </a:t>
            </a:r>
            <a:r>
              <a:rPr lang="en-US" sz="2800" dirty="0"/>
              <a:t>a</a:t>
            </a:r>
            <a:r>
              <a:rPr lang="en-US" sz="2800" dirty="0" smtClean="0"/>
              <a:t> custodian mopped up a pop spill and took a break - Just </a:t>
            </a:r>
            <a:r>
              <a:rPr lang="en-US" sz="2800" b="1" dirty="0" smtClean="0"/>
              <a:t>20 minutes </a:t>
            </a:r>
            <a:r>
              <a:rPr lang="en-US" sz="2800" dirty="0" smtClean="0"/>
              <a:t>later fire ants had discovered the treat </a:t>
            </a:r>
          </a:p>
          <a:p>
            <a:pPr algn="ctr"/>
            <a:r>
              <a:rPr lang="en-US" sz="2800" dirty="0" smtClean="0"/>
              <a:t>If the custodian was “thinking pest”, he or she would have emptied the bucket and rinsed and hung the mop before taking a break, and avoided the ant invasion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6" b="11285"/>
          <a:stretch/>
        </p:blipFill>
        <p:spPr>
          <a:xfrm>
            <a:off x="117348" y="3962400"/>
            <a:ext cx="2930652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9" y="3962400"/>
            <a:ext cx="2844801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962400"/>
            <a:ext cx="2844800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3200" y="6150555"/>
            <a:ext cx="866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Southern fire ants discover a mop used to clean up a soda pop </a:t>
            </a:r>
            <a:r>
              <a:rPr lang="en-US" i="1" dirty="0" smtClean="0"/>
              <a:t>spill -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Jerry Jochim, </a:t>
            </a:r>
            <a:r>
              <a:rPr lang="en-US" i="1" dirty="0" smtClean="0"/>
              <a:t>Monroe County </a:t>
            </a:r>
            <a:r>
              <a:rPr lang="en-US" i="1" dirty="0"/>
              <a:t>Community School Corporation </a:t>
            </a:r>
          </a:p>
          <a:p>
            <a:pPr algn="r"/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524000"/>
            <a:ext cx="5565776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3200" dirty="0" smtClean="0"/>
              <a:t>Don’t attract pests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1" y="2171596"/>
            <a:ext cx="3428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3000" dirty="0" smtClean="0"/>
              <a:t>Some custodians take good care of the school, but forget that their custodial closets can provide </a:t>
            </a:r>
            <a:r>
              <a:rPr lang="en-US" sz="3000" b="1" dirty="0" smtClean="0"/>
              <a:t>food</a:t>
            </a:r>
            <a:r>
              <a:rPr lang="en-US" sz="3000" dirty="0" smtClean="0"/>
              <a:t>, </a:t>
            </a:r>
            <a:r>
              <a:rPr lang="en-US" sz="3000" b="1" dirty="0" smtClean="0"/>
              <a:t>water</a:t>
            </a:r>
            <a:r>
              <a:rPr lang="en-US" sz="3000" dirty="0" smtClean="0"/>
              <a:t>, and </a:t>
            </a:r>
            <a:r>
              <a:rPr lang="en-US" sz="3000" b="1" dirty="0" smtClean="0"/>
              <a:t>shelter</a:t>
            </a:r>
            <a:r>
              <a:rPr lang="en-US" sz="3000" dirty="0" smtClean="0"/>
              <a:t> for pests</a:t>
            </a:r>
            <a:endParaRPr lang="en-US" sz="3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207"/>
          <a:stretch/>
        </p:blipFill>
        <p:spPr bwMode="auto">
          <a:xfrm>
            <a:off x="4267200" y="1091056"/>
            <a:ext cx="4487026" cy="432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8200" y="5638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Avoid </a:t>
            </a:r>
            <a:r>
              <a:rPr lang="en-US" i="1" dirty="0" smtClean="0"/>
              <a:t>storing items on the floor, which makes cleaning and inspection difficult – 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58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5353"/>
            <a:ext cx="8382000" cy="553212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800" dirty="0" smtClean="0"/>
              <a:t>Describe key elements of data collection, recording and evaluation for:			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Sanitation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Monitoring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Inspection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800" dirty="0" smtClean="0"/>
              <a:t> Describe proper and thorough cleaning procedures: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Drain areas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Floors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Corners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Beneath equipment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Floor joints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572000"/>
            <a:ext cx="2956671" cy="2112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Key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Strategies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9545" y="1600200"/>
            <a:ext cx="4038600" cy="434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Equipment used to clean will be full of food particles and moisture  </a:t>
            </a:r>
          </a:p>
          <a:p>
            <a:r>
              <a:rPr lang="en-US" sz="3200" dirty="0" smtClean="0"/>
              <a:t>Keeping cleaning equipment </a:t>
            </a:r>
            <a:r>
              <a:rPr lang="en-US" sz="3200" b="1" dirty="0" smtClean="0"/>
              <a:t>clean and dry </a:t>
            </a:r>
            <a:r>
              <a:rPr lang="en-US" sz="3200" dirty="0" smtClean="0"/>
              <a:t>is very important</a:t>
            </a:r>
          </a:p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457200"/>
            <a:ext cx="3732823" cy="498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010" y="55626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Avoid leaving </a:t>
            </a:r>
            <a:r>
              <a:rPr lang="en-US" sz="2000" i="1" dirty="0" smtClean="0"/>
              <a:t>mops in dirty water– Dawn H. Gouge, University of Arizona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289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Key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9317" y="1676400"/>
            <a:ext cx="4187952" cy="4495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3200" dirty="0" smtClean="0"/>
              <a:t>Report maintenance issues</a:t>
            </a: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sz="3200" dirty="0" smtClean="0"/>
              <a:t>Custodians know their building better than anyone else  </a:t>
            </a:r>
          </a:p>
          <a:p>
            <a:pPr marL="457200" indent="-457200">
              <a:buFont typeface="Wingdings" pitchFamily="2" charset="2"/>
              <a:buChar char="q"/>
              <a:defRPr/>
            </a:pPr>
            <a:r>
              <a:rPr lang="en-US" sz="3200" dirty="0" smtClean="0"/>
              <a:t>It’s important for custodians to report pest-proofing needs to the IPM Coordinator or submit work orders for the building maintenance crew</a:t>
            </a:r>
          </a:p>
          <a:p>
            <a:pPr>
              <a:buNone/>
            </a:pP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4" b="6227"/>
          <a:stretch/>
        </p:blipFill>
        <p:spPr bwMode="auto">
          <a:xfrm>
            <a:off x="4880216" y="1143000"/>
            <a:ext cx="3923512" cy="328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4681017"/>
            <a:ext cx="3086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Water leaks can lead to mold, carpenter ants, termites and flies. Report all leaks promptly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84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Reportable Conditions: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Missing or Damaged Door Sweeps and Seals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350613" cy="251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211495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15240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The vertical gap in the doorway below should be closed with brushes </a:t>
            </a:r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Exterior doors should never be left propped open  </a:t>
            </a:r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Mice can enter through a ¼” gap  </a:t>
            </a:r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Effective door sweeps can cut pest complaints by 65%!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935524" y="432234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048071"/>
            <a:ext cx="1877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horizontal door sweeps are present, but not the vertical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46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Reportable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Conditions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: 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Gaps that Provide Cover For Pests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22456"/>
            <a:ext cx="3636552" cy="20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76035"/>
            <a:ext cx="3047999" cy="24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1524000"/>
            <a:ext cx="8610600" cy="83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buClr>
                <a:schemeClr val="accent6"/>
              </a:buClr>
              <a:buNone/>
              <a:defRPr/>
            </a:pPr>
            <a:r>
              <a:rPr lang="en-US" sz="2700" dirty="0" smtClean="0"/>
              <a:t>Cockroaches spend daytime hours harboring in cracks and crevices including open plumbing and electrical penetrations, and unsealed crevices  </a:t>
            </a:r>
          </a:p>
          <a:p>
            <a:pPr marL="0" indent="-457200">
              <a:buClr>
                <a:schemeClr val="accent6"/>
              </a:buClr>
              <a:buNone/>
              <a:defRPr/>
            </a:pPr>
            <a:r>
              <a:rPr lang="en-US" sz="2700" dirty="0" smtClean="0"/>
              <a:t>Report/submit work orders to correct these conducive conditions, especially in areas where food is stored, prepared or served</a:t>
            </a:r>
          </a:p>
        </p:txBody>
      </p:sp>
      <p:sp>
        <p:nvSpPr>
          <p:cNvPr id="2" name="Rectangle 1"/>
          <p:cNvSpPr/>
          <p:nvPr/>
        </p:nvSpPr>
        <p:spPr>
          <a:xfrm>
            <a:off x="4495800" y="58674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Custodians </a:t>
            </a:r>
            <a:r>
              <a:rPr lang="en-US" i="1" dirty="0">
                <a:solidFill>
                  <a:prstClr val="black"/>
                </a:solidFill>
              </a:rPr>
              <a:t>sealing around a pipe escutcheon </a:t>
            </a:r>
            <a:r>
              <a:rPr lang="en-US" i="1" dirty="0" smtClean="0">
                <a:solidFill>
                  <a:prstClr val="black"/>
                </a:solidFill>
              </a:rPr>
              <a:t>plate and sealing a back-splash - Jerry </a:t>
            </a:r>
            <a:r>
              <a:rPr lang="en-US" i="1" dirty="0">
                <a:solidFill>
                  <a:prstClr val="black"/>
                </a:solidFill>
              </a:rPr>
              <a:t>Jochim, Monroe County Community School Corporation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Cardboard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Corrugations in cardboard boxes provide excellent harborage for cockroaches, the glue in boxes is a food source, avoid storing things in cardboard boxes</a:t>
            </a:r>
            <a:endParaRPr 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7" y="3235021"/>
            <a:ext cx="3800643" cy="2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1957" y="2819400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Problematic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2743200"/>
            <a:ext cx="98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Excellent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1981200" y="6135469"/>
            <a:ext cx="5014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Kitchen pantry, before and after </a:t>
            </a:r>
            <a:r>
              <a:rPr lang="en-US" i="1" smtClean="0">
                <a:solidFill>
                  <a:prstClr val="black"/>
                </a:solidFill>
              </a:rPr>
              <a:t>cardboard removal - </a:t>
            </a:r>
            <a:endParaRPr lang="en-US" i="1" dirty="0" smtClean="0">
              <a:solidFill>
                <a:prstClr val="black"/>
              </a:solidFill>
            </a:endParaRPr>
          </a:p>
          <a:p>
            <a:r>
              <a:rPr lang="en-US" i="1" dirty="0" smtClean="0">
                <a:solidFill>
                  <a:prstClr val="black"/>
                </a:solidFill>
              </a:rPr>
              <a:t>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Reportable Conditions: Access to Food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2782" y="564823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See-through storage totes can reduce and prevent ant and cockroach </a:t>
            </a:r>
            <a:r>
              <a:rPr lang="en-US" i="1" dirty="0"/>
              <a:t>problems </a:t>
            </a:r>
            <a:r>
              <a:rPr lang="en-US" i="1" dirty="0" smtClean="0"/>
              <a:t>- Dawn </a:t>
            </a:r>
            <a:r>
              <a:rPr lang="en-US" i="1" dirty="0"/>
              <a:t>H. Gouge, University of Arizona </a:t>
            </a:r>
          </a:p>
          <a:p>
            <a:pPr algn="r"/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73" y="1715921"/>
            <a:ext cx="39624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995" y="501343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Teachers should use airtight containers for storage of any edible classroom supplies  </a:t>
            </a:r>
          </a:p>
          <a:p>
            <a:pPr algn="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" y="2086151"/>
            <a:ext cx="4106766" cy="29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752600"/>
            <a:ext cx="4175868" cy="4495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0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Pest conducive conditions - pest opportunities providing access to food, water, and harborage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15" y="3428999"/>
            <a:ext cx="3457185" cy="2592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2563" y="6021889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Wrappers and decomposing food in athletic locker</a:t>
            </a:r>
            <a:endParaRPr lang="en-US" sz="2000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4810990" y="1676299"/>
            <a:ext cx="3514991" cy="113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91932" y="280832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35524" y="4322340"/>
            <a:ext cx="392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Dawn H. Gouge, University of Arizona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Dark shadowy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Hard to 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Undisturbed places/ under 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Waste collection containers and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64898"/>
            <a:ext cx="3849624" cy="1716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7296" y="25908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Food packet under refrigerator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1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1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27299"/>
            <a:ext cx="360680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4718" y="6167269"/>
            <a:ext cx="47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Locked PTO storage, off limits to custodial staff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30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Monitoring traps – </a:t>
            </a:r>
            <a:br>
              <a:rPr lang="en-US" sz="2800" dirty="0" smtClean="0"/>
            </a:br>
            <a:r>
              <a:rPr lang="en-US" sz="2800" dirty="0" smtClean="0"/>
              <a:t>trap crawling pests 24/7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14800" cy="26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505200" cy="26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4350" y="5634335"/>
            <a:ext cx="312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Marc Lame identifying </a:t>
            </a:r>
          </a:p>
          <a:p>
            <a:r>
              <a:rPr lang="en-US" i="1" dirty="0" smtClean="0"/>
              <a:t>an insect pest</a:t>
            </a:r>
          </a:p>
          <a:p>
            <a:r>
              <a:rPr lang="en-US" i="1" dirty="0" smtClean="0"/>
              <a:t>Jerry </a:t>
            </a:r>
            <a:r>
              <a:rPr lang="en-US" i="1" dirty="0"/>
              <a:t>Jochim, Monroe County Community School Corporation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7901" y="4375697"/>
            <a:ext cx="244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Pest monitoring trap</a:t>
            </a:r>
            <a:br>
              <a:rPr lang="en-US" i="1" dirty="0" smtClean="0"/>
            </a:br>
            <a:r>
              <a:rPr lang="en-US" i="1" dirty="0" smtClean="0"/>
              <a:t>catching German cockroaches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06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724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Provide examples of proper maintenance and storage practices of cleaning equipment	</a:t>
            </a:r>
          </a:p>
          <a:p>
            <a:pPr marL="514350" lvl="0" indent="-514350">
              <a:buFont typeface="+mj-lt"/>
              <a:buAutoNum type="arabicPeriod" startAt="7"/>
            </a:pPr>
            <a:r>
              <a:rPr lang="en-US" sz="2800" dirty="0" smtClean="0"/>
              <a:t>Provide examples of proper storage including inspection of deliveries for pest presence and good sanitation of storage areas to identify problems in early stages</a:t>
            </a:r>
            <a:r>
              <a:rPr lang="en-US" sz="3200" b="1" dirty="0" smtClean="0"/>
              <a:t>	</a:t>
            </a:r>
            <a:endParaRPr lang="en-US" sz="3200" dirty="0" smtClean="0"/>
          </a:p>
          <a:p>
            <a:pPr marL="0" lvl="0" indent="0">
              <a:buNone/>
            </a:pPr>
            <a:endParaRPr lang="en-US" sz="3200" dirty="0" smtClean="0"/>
          </a:p>
          <a:p>
            <a:pPr lvl="1">
              <a:buNone/>
            </a:pP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22" y="3886200"/>
            <a:ext cx="4343378" cy="289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Communicating in writing to IPM Coordinators and others about pest issues documents your findings and actions  Consider recording: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32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36768"/>
            <a:ext cx="4828309" cy="362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57150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Broken exclusion mesh</a:t>
            </a:r>
          </a:p>
          <a:p>
            <a:pPr algn="r"/>
            <a:r>
              <a:rPr lang="en-US" i="1" dirty="0" smtClean="0"/>
              <a:t>Jerry </a:t>
            </a:r>
            <a:r>
              <a:rPr lang="en-US" i="1" dirty="0"/>
              <a:t>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676400"/>
            <a:ext cx="3505200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Some custodians carry a </a:t>
            </a:r>
            <a:r>
              <a:rPr lang="en-US" sz="3200" dirty="0" smtClean="0"/>
              <a:t>note </a:t>
            </a:r>
            <a:r>
              <a:rPr lang="en-US" sz="3200" dirty="0"/>
              <a:t>pad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on </a:t>
            </a:r>
            <a:r>
              <a:rPr lang="en-US" sz="3200" dirty="0"/>
              <a:t>their equipment </a:t>
            </a:r>
            <a:br>
              <a:rPr lang="en-US" sz="3200" dirty="0"/>
            </a:br>
            <a:r>
              <a:rPr lang="en-US" sz="3200" dirty="0"/>
              <a:t>cart or develop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their </a:t>
            </a:r>
            <a:r>
              <a:rPr lang="en-US" sz="3200" dirty="0"/>
              <a:t>own </a:t>
            </a:r>
            <a:br>
              <a:rPr lang="en-US" sz="3200" dirty="0"/>
            </a:br>
            <a:r>
              <a:rPr lang="en-US" sz="3200" dirty="0" smtClean="0"/>
              <a:t>checklists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191000" y="57150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Maintenance issues recording -</a:t>
            </a:r>
            <a:br>
              <a:rPr lang="en-US" i="1" dirty="0" smtClean="0"/>
            </a:br>
            <a:r>
              <a:rPr lang="en-US" i="1" dirty="0" smtClean="0"/>
              <a:t>Jerry </a:t>
            </a:r>
            <a:r>
              <a:rPr lang="en-US" i="1" dirty="0"/>
              <a:t>Jochim, Monroe County Community School Corporation  </a:t>
            </a: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352" y="1757010"/>
            <a:ext cx="412125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873752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b="1" dirty="0" smtClean="0"/>
              <a:t>Drains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P-traps in drains prevent gases, odors and insects from entering buildings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Keep them filled with  water, dry p-traps can create access to your building from the sewer for American cockroaches</a:t>
            </a:r>
            <a:endParaRPr lang="en-U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31452" r="7963"/>
          <a:stretch/>
        </p:blipFill>
        <p:spPr bwMode="auto">
          <a:xfrm>
            <a:off x="5527743" y="1686791"/>
            <a:ext cx="331860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37901" y="4364182"/>
            <a:ext cx="244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Dry icky drain which was giving access to American cockroaches – Dawn H. Gouge, University of Arizona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883152" cy="47244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 dirty="0" smtClean="0"/>
              <a:t>Drains under fixed equipment can be difficult to clean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Drain fly maggots feed and grow in the organic matter that builds up in drains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2" y="3213976"/>
            <a:ext cx="4352936" cy="326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33400" y="457200"/>
            <a:ext cx="8610600" cy="990600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Thorough Cleaning Procedures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631689"/>
            <a:ext cx="3058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Drain tucked under a fixed kitchen appliance in a difficult-to-reach place had not been cleaned in a long time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89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95300" y="1736290"/>
            <a:ext cx="8153400" cy="49530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000" dirty="0" smtClean="0"/>
              <a:t>Organic matter buildup in drains can be scraped out with a scraper or brushed out with a stiff brush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Do this after food has been put away, and before food prep surfaces are cleaned to avoid contamination with listeria and other pathogens sometimes found in drains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3000" dirty="0" smtClean="0"/>
              <a:t>Regular maintenance with an </a:t>
            </a:r>
            <a:br>
              <a:rPr lang="en-US" sz="3000" dirty="0" smtClean="0"/>
            </a:br>
            <a:r>
              <a:rPr lang="en-US" sz="3000" dirty="0" smtClean="0"/>
              <a:t>enzyme or biological cleaner </a:t>
            </a:r>
            <a:br>
              <a:rPr lang="en-US" sz="3000" dirty="0" smtClean="0"/>
            </a:br>
            <a:r>
              <a:rPr lang="en-US" sz="3000" dirty="0" smtClean="0"/>
              <a:t>can help keep drains in tip top </a:t>
            </a:r>
            <a:br>
              <a:rPr lang="en-US" sz="3000" dirty="0" smtClean="0"/>
            </a:br>
            <a:r>
              <a:rPr lang="en-US" sz="3000" dirty="0" smtClean="0"/>
              <a:t>shape</a:t>
            </a:r>
          </a:p>
          <a:p>
            <a:pPr marL="0" indent="0">
              <a:buNone/>
            </a:pPr>
            <a:r>
              <a:rPr lang="en-US" sz="3200" dirty="0" smtClean="0"/>
              <a:t>Drains should be cleaned with </a:t>
            </a:r>
            <a:br>
              <a:rPr lang="en-US" sz="3200" dirty="0" smtClean="0"/>
            </a:br>
            <a:r>
              <a:rPr lang="en-US" sz="3200" dirty="0" smtClean="0"/>
              <a:t>enzymatic cleaners monthly</a:t>
            </a:r>
          </a:p>
          <a:p>
            <a:pPr marL="0" indent="0">
              <a:buNone/>
            </a:pPr>
            <a:endParaRPr lang="en-US" sz="30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0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360">
            <a:off x="5562600" y="4089388"/>
            <a:ext cx="3467257" cy="23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953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3200" dirty="0" smtClean="0"/>
              <a:t>Sink </a:t>
            </a:r>
            <a:r>
              <a:rPr lang="en-US" sz="3200" dirty="0"/>
              <a:t>nets or f</a:t>
            </a:r>
            <a:r>
              <a:rPr lang="en-US" sz="3200" dirty="0" smtClean="0"/>
              <a:t>loor dome strainers should also be cleaned regularly, some are dishwasher safe</a:t>
            </a:r>
          </a:p>
          <a:p>
            <a:pPr marL="514350" indent="-514350">
              <a:buFont typeface="+mj-lt"/>
              <a:buAutoNum type="arabicPeriod" startAt="5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5"/>
            </a:pPr>
            <a:endParaRPr lang="en-US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6" y="3140869"/>
            <a:ext cx="2631759" cy="219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76"/>
          <a:stretch/>
        </p:blipFill>
        <p:spPr bwMode="auto">
          <a:xfrm>
            <a:off x="3124200" y="3140868"/>
            <a:ext cx="2601424" cy="186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7"/>
          <a:stretch/>
        </p:blipFill>
        <p:spPr>
          <a:xfrm>
            <a:off x="683502" y="4114800"/>
            <a:ext cx="2593097" cy="2458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0" y="5364004"/>
            <a:ext cx="2448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Floor sink strainer catching food – Dawn H. Gouge, University of Arizona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76725" y="4745990"/>
            <a:ext cx="198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 floor sink dome strainer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" y="3631168"/>
            <a:ext cx="19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Clean sink net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3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84582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  <a:endParaRPr lang="en-US" sz="23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Remove debris, a </a:t>
            </a:r>
            <a:r>
              <a:rPr lang="en-US" sz="2800" dirty="0"/>
              <a:t>long handled dustpan </a:t>
            </a:r>
            <a:r>
              <a:rPr lang="en-US" sz="2800" dirty="0" smtClean="0"/>
              <a:t>and brush are useful for solid items</a:t>
            </a:r>
            <a:r>
              <a:rPr lang="en-US" sz="2800" dirty="0"/>
              <a:t>, paper and other </a:t>
            </a:r>
            <a:r>
              <a:rPr lang="en-US" sz="2800" dirty="0" smtClean="0"/>
              <a:t>trash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To avoid contamination, never </a:t>
            </a:r>
            <a:r>
              <a:rPr lang="en-US" sz="2800" dirty="0"/>
              <a:t>dry sweep in areas </a:t>
            </a:r>
            <a:r>
              <a:rPr lang="en-US" sz="2800" dirty="0" smtClean="0"/>
              <a:t>where food </a:t>
            </a:r>
            <a:r>
              <a:rPr lang="en-US" sz="2800" dirty="0"/>
              <a:t>is on display or </a:t>
            </a:r>
            <a:r>
              <a:rPr lang="en-US" sz="2800" dirty="0" smtClean="0"/>
              <a:t>people are eating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 </a:t>
            </a:r>
            <a:r>
              <a:rPr lang="en-US" sz="2800" dirty="0"/>
              <a:t>damp mop may </a:t>
            </a:r>
            <a:r>
              <a:rPr lang="en-US" sz="2800" dirty="0" smtClean="0"/>
              <a:t>be used </a:t>
            </a:r>
            <a:r>
              <a:rPr lang="en-US" sz="2800" dirty="0"/>
              <a:t>to contain spilled </a:t>
            </a:r>
            <a:r>
              <a:rPr lang="en-US" sz="2800" dirty="0" smtClean="0"/>
              <a:t>liquids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Place </a:t>
            </a:r>
            <a:r>
              <a:rPr lang="en-US" sz="2800" dirty="0"/>
              <a:t>food residues </a:t>
            </a:r>
            <a:r>
              <a:rPr lang="en-US" sz="2800" dirty="0" smtClean="0"/>
              <a:t>in </a:t>
            </a:r>
            <a:r>
              <a:rPr lang="en-US" sz="2800" dirty="0"/>
              <a:t>garbage </a:t>
            </a:r>
            <a:r>
              <a:rPr lang="en-US" sz="2800" dirty="0" smtClean="0"/>
              <a:t>containers lined with good  quality plastic liners that don’t tear easily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Tie </a:t>
            </a:r>
            <a:r>
              <a:rPr lang="en-US" sz="2800" dirty="0"/>
              <a:t>plastic bags shut prior </a:t>
            </a:r>
            <a:r>
              <a:rPr lang="en-US" sz="2800" dirty="0" smtClean="0"/>
              <a:t>to placing </a:t>
            </a:r>
            <a:r>
              <a:rPr lang="en-US" sz="2800" dirty="0"/>
              <a:t>them in a </a:t>
            </a:r>
            <a:r>
              <a:rPr lang="en-US" sz="2800" dirty="0" smtClean="0"/>
              <a:t>dumpster </a:t>
            </a:r>
            <a:r>
              <a:rPr lang="en-US" sz="2800" dirty="0"/>
              <a:t>for </a:t>
            </a:r>
            <a:r>
              <a:rPr lang="en-US" sz="2800" dirty="0" smtClean="0"/>
              <a:t>removal to avoid spillage and reduce pest access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If you hose down floors with water, avoid </a:t>
            </a:r>
            <a:r>
              <a:rPr lang="en-US" sz="2800" dirty="0"/>
              <a:t>spraying water directly on motors and other </a:t>
            </a:r>
            <a:r>
              <a:rPr lang="en-US" sz="2800" dirty="0" smtClean="0"/>
              <a:t>electrical equipment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/>
              <a:t>Do not allow moisture to come in contact </a:t>
            </a:r>
            <a:r>
              <a:rPr lang="en-US" sz="2800" dirty="0" smtClean="0"/>
              <a:t>with stored dry goods; moisture promotes mold growth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smtClean="0"/>
              <a:t>If food debris is present, remember some proteins </a:t>
            </a:r>
            <a:r>
              <a:rPr lang="en-US" sz="2800" dirty="0"/>
              <a:t>coagulate at 140</a:t>
            </a:r>
            <a:r>
              <a:rPr lang="en-US" sz="2800" dirty="0" smtClean="0"/>
              <a:t>° </a:t>
            </a:r>
            <a:r>
              <a:rPr lang="en-US" sz="2800" dirty="0"/>
              <a:t>to </a:t>
            </a:r>
            <a:r>
              <a:rPr lang="en-US" sz="2800" dirty="0" smtClean="0"/>
              <a:t>145°F, making them more difficult to clean - Excessive hot water </a:t>
            </a:r>
            <a:r>
              <a:rPr lang="en-US" sz="2800" dirty="0"/>
              <a:t>or </a:t>
            </a:r>
            <a:r>
              <a:rPr lang="en-US" sz="2800" dirty="0" smtClean="0"/>
              <a:t>steam can bake proteins </a:t>
            </a:r>
            <a:r>
              <a:rPr lang="en-US" sz="2800" dirty="0"/>
              <a:t>onto equipment </a:t>
            </a:r>
            <a:r>
              <a:rPr lang="en-US" sz="2800" dirty="0" smtClean="0"/>
              <a:t>much like </a:t>
            </a:r>
            <a:r>
              <a:rPr lang="en-US" sz="2800" dirty="0"/>
              <a:t>an egg sticks to an ungreased frying </a:t>
            </a:r>
            <a:r>
              <a:rPr lang="en-US" sz="2800" dirty="0" smtClean="0"/>
              <a:t>pan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Floors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 smtClean="0"/>
              <a:t>Detergents </a:t>
            </a:r>
            <a:r>
              <a:rPr lang="en-US" sz="2800" dirty="0"/>
              <a:t>are manufactured to </a:t>
            </a:r>
            <a:r>
              <a:rPr lang="en-US" sz="2800" dirty="0" smtClean="0"/>
              <a:t>do specific jobs Make your selection based on: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The type of dirt to be removed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The type of surface </a:t>
            </a:r>
            <a:r>
              <a:rPr lang="en-US" sz="2800" dirty="0"/>
              <a:t>to be </a:t>
            </a:r>
            <a:r>
              <a:rPr lang="en-US" sz="2800" dirty="0" smtClean="0"/>
              <a:t>cleaned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Water quality </a:t>
            </a:r>
            <a:r>
              <a:rPr lang="en-US" sz="2800" dirty="0"/>
              <a:t>(</a:t>
            </a:r>
            <a:r>
              <a:rPr lang="en-US" sz="2800" dirty="0" smtClean="0"/>
              <a:t>hard </a:t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/>
              <a:t>soft)</a:t>
            </a:r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Cleaning method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/>
              <a:t>spray, foam, manual,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etc.)</a:t>
            </a:r>
            <a:endParaRPr lang="en-US" sz="2800" dirty="0"/>
          </a:p>
          <a:p>
            <a:pPr marL="834390" lvl="1" indent="-514350"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800" dirty="0" smtClean="0"/>
              <a:t>Cost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4504"/>
            <a:ext cx="3887724" cy="25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3352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b="1" dirty="0" smtClean="0"/>
              <a:t>Floors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sz="3200" dirty="0" smtClean="0"/>
              <a:t>After </a:t>
            </a:r>
            <a:r>
              <a:rPr lang="en-US" sz="3200" dirty="0"/>
              <a:t>applying </a:t>
            </a:r>
            <a:r>
              <a:rPr lang="en-US" sz="3200" dirty="0" smtClean="0"/>
              <a:t>detergent, </a:t>
            </a:r>
            <a:r>
              <a:rPr lang="en-US" sz="3200" b="1" dirty="0" smtClean="0"/>
              <a:t>rinse</a:t>
            </a:r>
            <a:r>
              <a:rPr lang="en-US" sz="3200" dirty="0" smtClean="0"/>
              <a:t> with </a:t>
            </a:r>
            <a:r>
              <a:rPr lang="en-US" sz="3200" dirty="0"/>
              <a:t>clean potable </a:t>
            </a:r>
            <a:r>
              <a:rPr lang="en-US" sz="3200" dirty="0" smtClean="0"/>
              <a:t>water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/>
              <a:t>It </a:t>
            </a:r>
            <a:r>
              <a:rPr lang="en-US" sz="3200" dirty="0" smtClean="0"/>
              <a:t>is important to remove all detergent residue</a:t>
            </a:r>
            <a:endParaRPr lang="en-US" sz="3200" dirty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14" y="1752600"/>
            <a:ext cx="488078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2902" y="549708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Pay special attention to corners, floor joints </a:t>
            </a:r>
            <a:br>
              <a:rPr lang="en-US" i="1" dirty="0" smtClean="0"/>
            </a:br>
            <a:r>
              <a:rPr lang="en-US" i="1" dirty="0" smtClean="0"/>
              <a:t>and under equipment – Dawn H. Gouge, University of Arizona</a:t>
            </a:r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9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44958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8"/>
            </a:pPr>
            <a:r>
              <a:rPr lang="en-US" sz="2800" dirty="0" smtClean="0"/>
              <a:t>Explain the importance of effective communication, education and cooperation between relevant parties:		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Facility users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Contractors 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Custodial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Food service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Landscape and </a:t>
            </a:r>
            <a:br>
              <a:rPr lang="en-US" sz="2800" dirty="0" smtClean="0"/>
            </a:br>
            <a:r>
              <a:rPr lang="en-US" sz="2800" dirty="0" smtClean="0"/>
              <a:t>grounds maintenance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Teachers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800" dirty="0" smtClean="0"/>
              <a:t>Administrators</a:t>
            </a:r>
            <a:endParaRPr lang="en-US" sz="2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4953000" y="3365500"/>
            <a:ext cx="4191000" cy="349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03056" y="16764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To </a:t>
            </a:r>
            <a:r>
              <a:rPr lang="en-US" sz="3200" dirty="0" smtClean="0"/>
              <a:t>keep cleaning equipment in good </a:t>
            </a:r>
            <a:r>
              <a:rPr lang="en-US" sz="3200" dirty="0"/>
              <a:t>working </a:t>
            </a:r>
            <a:r>
              <a:rPr lang="en-US" sz="3200" dirty="0" smtClean="0"/>
              <a:t>condition and avoid attracting pests, clean </a:t>
            </a:r>
            <a:r>
              <a:rPr lang="en-US" sz="3200" dirty="0"/>
              <a:t>and </a:t>
            </a:r>
            <a:r>
              <a:rPr lang="en-US" sz="3200" dirty="0" smtClean="0"/>
              <a:t>store </a:t>
            </a:r>
            <a:r>
              <a:rPr lang="en-US" sz="3200" dirty="0"/>
              <a:t>correctly </a:t>
            </a:r>
            <a:r>
              <a:rPr lang="en-US" sz="3200" dirty="0" smtClean="0"/>
              <a:t>after every use including: </a:t>
            </a:r>
            <a:endParaRPr lang="en-US" sz="3200" dirty="0"/>
          </a:p>
          <a:p>
            <a:pPr marL="320040" lvl="1" indent="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 Garbage </a:t>
            </a:r>
            <a:r>
              <a:rPr lang="en-US" sz="3200" dirty="0"/>
              <a:t>receptacles</a:t>
            </a:r>
          </a:p>
          <a:p>
            <a:pPr marL="320040" lvl="1" indent="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 Pans</a:t>
            </a:r>
            <a:endParaRPr lang="en-US" sz="3200" dirty="0"/>
          </a:p>
          <a:p>
            <a:pPr marL="320040" lvl="1" indent="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 Brooms</a:t>
            </a:r>
            <a:r>
              <a:rPr lang="en-US" sz="3200" dirty="0"/>
              <a:t>, dusters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brushes</a:t>
            </a:r>
            <a:endParaRPr lang="en-US" sz="3200" dirty="0"/>
          </a:p>
          <a:p>
            <a:pPr marL="320040" lvl="1" indent="0"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3200" dirty="0" smtClean="0"/>
              <a:t> Mops </a:t>
            </a:r>
            <a:r>
              <a:rPr lang="en-US" sz="3200" dirty="0"/>
              <a:t>and buckets</a:t>
            </a:r>
          </a:p>
          <a:p>
            <a:pPr marL="594360" lvl="2" indent="-320040">
              <a:buSzPct val="60000"/>
              <a:buFont typeface="Wingdings" pitchFamily="2" charset="2"/>
              <a:buChar char="q"/>
            </a:pPr>
            <a:r>
              <a:rPr lang="en-US" sz="3200" dirty="0" smtClean="0"/>
              <a:t>Vacuum </a:t>
            </a:r>
            <a:r>
              <a:rPr lang="en-US" sz="3200" dirty="0"/>
              <a:t>cleaners, </a:t>
            </a:r>
            <a:r>
              <a:rPr lang="en-US" sz="3200" dirty="0" smtClean="0"/>
              <a:t>polishers</a:t>
            </a:r>
            <a:r>
              <a:rPr lang="en-US" sz="3200" dirty="0"/>
              <a:t>, </a:t>
            </a:r>
            <a:r>
              <a:rPr lang="en-US" sz="3200" dirty="0" smtClean="0"/>
              <a:t>scrubbers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345978"/>
            <a:ext cx="3602565" cy="2397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 marL="0" indent="0">
              <a:buNone/>
            </a:pPr>
            <a:r>
              <a:rPr lang="en-US" sz="3200" dirty="0" smtClean="0"/>
              <a:t>Vacuum cleaners, floor scrubbers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need </a:t>
            </a:r>
            <a:r>
              <a:rPr lang="en-US" sz="3200" dirty="0"/>
              <a:t>to be emptied of </a:t>
            </a:r>
            <a:r>
              <a:rPr lang="en-US" sz="3200" dirty="0" smtClean="0"/>
              <a:t>debris or chemicals </a:t>
            </a:r>
            <a:r>
              <a:rPr lang="en-US" sz="3200" u="sng" dirty="0" smtClean="0"/>
              <a:t>before</a:t>
            </a:r>
            <a:r>
              <a:rPr lang="en-US" sz="3200" dirty="0" smtClean="0"/>
              <a:t> </a:t>
            </a:r>
            <a:r>
              <a:rPr lang="en-US" sz="3200" dirty="0"/>
              <a:t>they are </a:t>
            </a:r>
            <a:r>
              <a:rPr lang="en-US" sz="3200" dirty="0" smtClean="0"/>
              <a:t>stored</a:t>
            </a: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Wiping Down, Washing and Rinsing</a:t>
            </a:r>
            <a:endParaRPr lang="en-US" sz="3200" b="1" dirty="0"/>
          </a:p>
          <a:p>
            <a:pPr marL="0" indent="0">
              <a:buNone/>
            </a:pPr>
            <a:r>
              <a:rPr lang="en-US" sz="3200" dirty="0" smtClean="0"/>
              <a:t>After use, </a:t>
            </a:r>
            <a:r>
              <a:rPr lang="en-US" sz="3200" dirty="0"/>
              <a:t>each piece of equipment should be wiped </a:t>
            </a:r>
            <a:r>
              <a:rPr lang="en-US" sz="3200" dirty="0" smtClean="0"/>
              <a:t>down and, when appropriate, </a:t>
            </a:r>
            <a:r>
              <a:rPr lang="en-US" sz="3200" dirty="0"/>
              <a:t>washed and rinsed to prevent build up of </a:t>
            </a:r>
            <a:r>
              <a:rPr lang="en-US" sz="3200" dirty="0" smtClean="0"/>
              <a:t>grit and grime 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Once brooms, mops and other tools are clean, store the items on off-the-floor racks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/>
              <a:t>Clean and dry mop heads may be stored in transparent plastic totes or on wire shelving - </a:t>
            </a:r>
            <a:r>
              <a:rPr lang="en-US" sz="2800" dirty="0"/>
              <a:t>A</a:t>
            </a:r>
            <a:r>
              <a:rPr lang="en-US" sz="2800" dirty="0" smtClean="0"/>
              <a:t>void heaping them on the floor or on solid shelving, they provide great harborage for spiders </a:t>
            </a:r>
            <a:br>
              <a:rPr lang="en-US" sz="2800" dirty="0" smtClean="0"/>
            </a:br>
            <a:r>
              <a:rPr lang="en-US" sz="2800" dirty="0" smtClean="0"/>
              <a:t>and cockroaches, and even nesting </a:t>
            </a:r>
            <a:br>
              <a:rPr lang="en-US" sz="2800" dirty="0" smtClean="0"/>
            </a:br>
            <a:r>
              <a:rPr lang="en-US" sz="2800" dirty="0" smtClean="0"/>
              <a:t>material for mice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64275" y="5934670"/>
            <a:ext cx="3843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</a:t>
            </a:r>
            <a:r>
              <a:rPr lang="en-US" i="1" dirty="0" smtClean="0"/>
              <a:t>rapidly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763180"/>
            <a:ext cx="2578845" cy="19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1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Custodial Closets </a:t>
            </a:r>
          </a:p>
          <a:p>
            <a:r>
              <a:rPr lang="en-US" sz="3200" dirty="0" smtClean="0"/>
              <a:t>A disorganized custodial closet can give the impression of apathy and negligence</a:t>
            </a:r>
          </a:p>
          <a:p>
            <a:r>
              <a:rPr lang="en-US" sz="3200" dirty="0" smtClean="0"/>
              <a:t>A disordered closet can also lead to confusion in the cleaning processes, </a:t>
            </a:r>
            <a:br>
              <a:rPr lang="en-US" sz="3200" dirty="0" smtClean="0"/>
            </a:br>
            <a:r>
              <a:rPr lang="en-US" sz="3200" dirty="0" smtClean="0"/>
              <a:t>causing unnecessary </a:t>
            </a:r>
            <a:br>
              <a:rPr lang="en-US" sz="3200" dirty="0" smtClean="0"/>
            </a:br>
            <a:r>
              <a:rPr lang="en-US" sz="3200" dirty="0" smtClean="0"/>
              <a:t>stress and low productivity</a:t>
            </a:r>
          </a:p>
          <a:p>
            <a:pPr>
              <a:buFont typeface="Wingdings" pitchFamily="2" charset="2"/>
              <a:buChar char="q"/>
            </a:pPr>
            <a:endParaRPr lang="en-US" sz="3200" b="1" dirty="0" smtClean="0"/>
          </a:p>
          <a:p>
            <a:pPr>
              <a:buNone/>
            </a:pPr>
            <a:endParaRPr lang="en-US" sz="32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3908854"/>
            <a:ext cx="2935576" cy="264466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87482" y="1676400"/>
            <a:ext cx="8686800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 smtClean="0"/>
              <a:t>Custodial Cart and Closet Tips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Meet with cleaning crew and inspect custodial carts and closets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Empty carts and closets of items no longer used 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Clean and paint closets - Standards applied to the rest of the facilities, should be applied to custodial closets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Evaluate the mechanicals (is there enough storage space, shelving units, etc.)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Check the lighting - Often custodial closets do not have lights, making it more difficult to keep clean and organized</a:t>
            </a:r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Restock, organize and prioritize, according to need and use</a:t>
            </a:r>
            <a:endParaRPr lang="en-US" sz="2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</a:t>
            </a:r>
            <a:b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8600"/>
            <a:ext cx="2609261" cy="173818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rocedures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for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Consumables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Inspect deliveries for pests or signs of pests - German cockroaches and mice can hitchhike in cardboard boxes</a:t>
            </a:r>
            <a:endParaRPr lang="en-US" sz="2800" dirty="0"/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Good sanitation in storage areas prevents pest problems -  Insect monitoring traps can help detect problems early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Think </a:t>
            </a:r>
            <a:r>
              <a:rPr lang="en-US" sz="2800" dirty="0"/>
              <a:t>child safety, indoor air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quality </a:t>
            </a:r>
            <a:r>
              <a:rPr lang="en-US" sz="2800" dirty="0"/>
              <a:t>and </a:t>
            </a:r>
            <a:r>
              <a:rPr lang="en-US" sz="2800" dirty="0" smtClean="0"/>
              <a:t>pests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15" y="3886200"/>
            <a:ext cx="3668818" cy="27525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66800" y="566456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Easy access to bleach under this classroom sink is a hazard for children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82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100" dirty="0" smtClean="0"/>
              <a:t>Store </a:t>
            </a:r>
            <a:r>
              <a:rPr lang="en-US" sz="3100" dirty="0"/>
              <a:t>hazardous </a:t>
            </a:r>
            <a:r>
              <a:rPr lang="en-US" sz="3100" dirty="0" smtClean="0"/>
              <a:t>products in </a:t>
            </a:r>
            <a:r>
              <a:rPr lang="en-US" sz="3100" dirty="0"/>
              <a:t>locked </a:t>
            </a:r>
            <a:r>
              <a:rPr lang="en-US" sz="3100" dirty="0" smtClean="0"/>
              <a:t>cabinets inaccessible </a:t>
            </a:r>
            <a:r>
              <a:rPr lang="en-US" sz="3100" dirty="0"/>
              <a:t>to </a:t>
            </a:r>
            <a:r>
              <a:rPr lang="en-US" sz="3100" dirty="0" smtClean="0"/>
              <a:t>children </a:t>
            </a:r>
          </a:p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100" dirty="0" smtClean="0"/>
              <a:t>Store </a:t>
            </a:r>
            <a:r>
              <a:rPr lang="en-US" sz="3100" dirty="0"/>
              <a:t>products </a:t>
            </a:r>
            <a:r>
              <a:rPr lang="en-US" sz="3100" dirty="0" smtClean="0"/>
              <a:t>together by </a:t>
            </a:r>
            <a:r>
              <a:rPr lang="en-US" sz="3100" dirty="0"/>
              <a:t>type and in a place with good </a:t>
            </a:r>
            <a:r>
              <a:rPr lang="en-US" sz="3100" dirty="0" smtClean="0"/>
              <a:t>ventilation - If </a:t>
            </a:r>
            <a:r>
              <a:rPr lang="en-US" sz="3100" dirty="0"/>
              <a:t>you can smell a </a:t>
            </a:r>
            <a:r>
              <a:rPr lang="en-US" sz="3100" dirty="0" smtClean="0"/>
              <a:t>product (cleaning product or pesticide) while </a:t>
            </a:r>
            <a:r>
              <a:rPr lang="en-US" sz="3100" dirty="0"/>
              <a:t>it is in storage, the lid may be loose or ventilation may be insufficient to protect </a:t>
            </a:r>
            <a:r>
              <a:rPr lang="en-US" sz="3100" dirty="0" smtClean="0"/>
              <a:t>air quality and health </a:t>
            </a:r>
          </a:p>
          <a:p>
            <a:pPr>
              <a:spcBef>
                <a:spcPts val="0"/>
              </a:spcBef>
              <a:buFont typeface="+mj-lt"/>
              <a:buAutoNum type="arabicPeriod" startAt="4"/>
            </a:pPr>
            <a:r>
              <a:rPr lang="en-US" sz="3100" dirty="0" smtClean="0"/>
              <a:t>Routinely </a:t>
            </a:r>
            <a:r>
              <a:rPr lang="en-US" sz="3100" dirty="0"/>
              <a:t>check storage areas to make sure that containers are closed tightly and that the sides of the containers are not </a:t>
            </a:r>
            <a:r>
              <a:rPr lang="en-US" sz="3100" dirty="0" smtClean="0"/>
              <a:t>bulging or leaking</a:t>
            </a:r>
          </a:p>
          <a:p>
            <a:pPr marL="194310" indent="-514350">
              <a:spcBef>
                <a:spcPts val="0"/>
              </a:spcBef>
              <a:buFont typeface="+mj-lt"/>
              <a:buAutoNum type="arabicPeriod" startAt="4"/>
            </a:pPr>
            <a:endParaRPr lang="en-US" sz="3100" dirty="0"/>
          </a:p>
        </p:txBody>
      </p: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Proper Storage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rocedures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for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Consumables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1295400" cy="7620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7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Green Cleaning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Informed Green Solutions, Inc. </a:t>
            </a:r>
            <a:r>
              <a:rPr lang="en-US" dirty="0" smtClean="0"/>
              <a:t>is a </a:t>
            </a:r>
            <a:r>
              <a:rPr lang="en-US" dirty="0"/>
              <a:t>501(c)(3) </a:t>
            </a:r>
            <a:r>
              <a:rPr lang="en-US" dirty="0" smtClean="0"/>
              <a:t>created to educate </a:t>
            </a:r>
            <a:r>
              <a:rPr lang="en-US" dirty="0"/>
              <a:t>the general public on the benefits of environmentally preferable purchasing and the impacts our purchasing decisions have on human health and the </a:t>
            </a:r>
            <a:r>
              <a:rPr lang="en-US" dirty="0" smtClean="0"/>
              <a:t>environment </a:t>
            </a:r>
            <a:r>
              <a:rPr lang="en-US" dirty="0" smtClean="0">
                <a:solidFill>
                  <a:srgbClr val="000099"/>
                </a:solidFill>
              </a:rPr>
              <a:t>http</a:t>
            </a:r>
            <a:r>
              <a:rPr lang="en-US" dirty="0">
                <a:solidFill>
                  <a:srgbClr val="000099"/>
                </a:solidFill>
              </a:rPr>
              <a:t>://www.informedgreensolutions.org</a:t>
            </a:r>
            <a:r>
              <a:rPr lang="en-US" dirty="0" smtClean="0">
                <a:solidFill>
                  <a:srgbClr val="000099"/>
                </a:solidFill>
              </a:rPr>
              <a:t>/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</a:t>
            </a:r>
            <a:r>
              <a:rPr lang="en-US" dirty="0" err="1" smtClean="0"/>
              <a:t>Ashkin</a:t>
            </a:r>
            <a:r>
              <a:rPr lang="en-US" dirty="0"/>
              <a:t> Group, </a:t>
            </a:r>
            <a:r>
              <a:rPr lang="en-US" dirty="0" smtClean="0"/>
              <a:t>LLC is </a:t>
            </a:r>
            <a:r>
              <a:rPr lang="en-US" dirty="0"/>
              <a:t>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internationally </a:t>
            </a:r>
            <a:r>
              <a:rPr lang="en-US" dirty="0"/>
              <a:t>recognized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consulting </a:t>
            </a:r>
            <a:r>
              <a:rPr lang="en-US" dirty="0"/>
              <a:t>firm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working </a:t>
            </a:r>
            <a:r>
              <a:rPr lang="en-US" dirty="0"/>
              <a:t>to green the cleaning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industry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99"/>
                </a:solidFill>
              </a:rPr>
              <a:t>http://</a:t>
            </a:r>
            <a:r>
              <a:rPr lang="en-US" dirty="0" smtClean="0">
                <a:solidFill>
                  <a:srgbClr val="000099"/>
                </a:solidFill>
              </a:rPr>
              <a:t>ashkingroup.com/news-2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79" y="4419600"/>
            <a:ext cx="3118720" cy="20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8036" y="1696587"/>
            <a:ext cx="8382000" cy="516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4"/>
              </a:buClr>
              <a:buSzPct val="60000"/>
            </a:pPr>
            <a:r>
              <a:rPr lang="en-US" sz="2800" dirty="0" smtClean="0"/>
              <a:t>In this lesson you learned:</a:t>
            </a:r>
          </a:p>
          <a:p>
            <a:pPr marL="514350" indent="-514350">
              <a:spcBef>
                <a:spcPts val="600"/>
              </a:spcBef>
              <a:buClr>
                <a:schemeClr val="accent4"/>
              </a:buClr>
              <a:buSzPct val="60000"/>
              <a:buFont typeface="+mj-lt"/>
              <a:buAutoNum type="arabicPeriod"/>
            </a:pPr>
            <a:r>
              <a:rPr lang="en-US" sz="2800" dirty="0" smtClean="0"/>
              <a:t>Common sanitation issues and problem areas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Key elements of sanitation and exclusion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Elements of data collection, recording and evaluation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Proper and thorough cleaning procedures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 smtClean="0"/>
              <a:t>Maintenance and storage practices of cleaning equipment</a:t>
            </a:r>
          </a:p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2000" dirty="0" smtClean="0"/>
          </a:p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2800" b="1" dirty="0" smtClean="0"/>
              <a:t>Congratulations, you have completed the Cleaning Professional Module!</a:t>
            </a:r>
            <a:endParaRPr lang="en-US" sz="2000" b="1" dirty="0" smtClean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1254"/>
            <a:ext cx="2514600" cy="1875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8077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srgbClr val="EBDDC3"/>
                </a:solidFill>
              </a:rPr>
              <a:t>  </a:t>
            </a:r>
            <a:r>
              <a:rPr lang="en-US" sz="2300" dirty="0" smtClean="0">
                <a:solidFill>
                  <a:prstClr val="black"/>
                </a:solidFill>
              </a:rPr>
              <a:t>North Carolina Cooperative Extension Service. Get Tough on Pests in School Facilities </a:t>
            </a:r>
            <a:r>
              <a:rPr lang="en-US" sz="2300" dirty="0" smtClean="0">
                <a:solidFill>
                  <a:srgbClr val="0000FF"/>
                </a:solidFill>
              </a:rPr>
              <a:t>http://schoolipm.ncsu.edu/documents/Custodial_and_Maintenance_staff.pdf 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srgbClr val="EBDDC3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North Carolina Cooperative Extension Service (2012) Implementing an IPM Program for Schools and Child Care Facilities </a:t>
            </a:r>
            <a:r>
              <a:rPr lang="en-US" sz="2300" dirty="0" smtClean="0">
                <a:solidFill>
                  <a:srgbClr val="0000FF"/>
                </a:solidFill>
              </a:rPr>
              <a:t>http://schoolipm.ncsu.edu/documents/Manual-Chapter2.pdf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prstClr val="white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eXtension (2012) Indoor and Outdoor School IPM Strategies </a:t>
            </a:r>
            <a:r>
              <a:rPr lang="en-US" sz="2300" dirty="0" smtClean="0">
                <a:solidFill>
                  <a:srgbClr val="0000FF"/>
                </a:solidFill>
              </a:rPr>
              <a:t>http://www.extension.org/pages/20416/indoor-and-outdoor-school-ipm-strategies#.Utf6rPugnro</a:t>
            </a:r>
          </a:p>
          <a:p>
            <a:pPr>
              <a:buClr>
                <a:srgbClr val="DD8047"/>
              </a:buClr>
              <a:buSzPct val="70000"/>
              <a:buFont typeface="Wingdings" pitchFamily="2" charset="2"/>
              <a:buChar char="q"/>
            </a:pPr>
            <a:r>
              <a:rPr lang="en-US" sz="2300" dirty="0" smtClean="0">
                <a:solidFill>
                  <a:prstClr val="black"/>
                </a:solidFill>
              </a:rPr>
              <a:t>38th Annual M&amp;O Cost Study</a:t>
            </a:r>
            <a:r>
              <a:rPr lang="en-US" sz="2300" i="1" dirty="0" smtClean="0">
                <a:solidFill>
                  <a:prstClr val="black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(2009) American School and University Magazine</a:t>
            </a:r>
            <a:br>
              <a:rPr lang="en-US" sz="2300" dirty="0" smtClean="0">
                <a:solidFill>
                  <a:prstClr val="black"/>
                </a:solidFill>
              </a:rPr>
            </a:br>
            <a:r>
              <a:rPr lang="en-US" sz="2300" dirty="0" smtClean="0">
                <a:solidFill>
                  <a:srgbClr val="0000FF"/>
                </a:solidFill>
              </a:rPr>
              <a:t>http://asumag.com/Maintenance/school-district-maintenance-operations-cost-study-200904/</a:t>
            </a:r>
          </a:p>
          <a:p>
            <a:endParaRPr lang="en-US" sz="2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599" y="1676400"/>
            <a:ext cx="7961783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Custodians</a:t>
            </a:r>
            <a:r>
              <a:rPr lang="en-US" sz="3200" dirty="0"/>
              <a:t> working in schools affect the quality of the learning environment and directly impact the quality </a:t>
            </a:r>
            <a:r>
              <a:rPr lang="en-US" sz="3200" dirty="0" smtClean="0"/>
              <a:t>of </a:t>
            </a:r>
            <a:r>
              <a:rPr lang="en-US" sz="3200" b="1" dirty="0" smtClean="0"/>
              <a:t>learning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34" y="3276600"/>
            <a:ext cx="5028703" cy="33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6552" y="1524000"/>
            <a:ext cx="8385048" cy="327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Custodians</a:t>
            </a:r>
            <a:r>
              <a:rPr lang="en-US" sz="3200" dirty="0" smtClean="0"/>
              <a:t> are among the </a:t>
            </a:r>
            <a:r>
              <a:rPr lang="en-US" sz="3200" b="1" dirty="0" smtClean="0"/>
              <a:t>most important </a:t>
            </a:r>
            <a:r>
              <a:rPr lang="en-US" sz="3200" dirty="0" smtClean="0"/>
              <a:t>people for IPM in any environment!  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14400" y="2940069"/>
            <a:ext cx="44957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“I am very proud to be the custodian of my school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 I want the students here to enjoy how it feels to be in a clean and safe place” </a:t>
            </a:r>
          </a:p>
          <a:p>
            <a:pPr algn="ctr"/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- Robin Anderson, </a:t>
            </a:r>
          </a:p>
          <a:p>
            <a:pPr algn="ctr"/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</a:rPr>
              <a:t>Salt Lake City Schools</a:t>
            </a:r>
            <a:endParaRPr lang="en-US" sz="2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57662"/>
            <a:ext cx="2209801" cy="247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67464" y="6172200"/>
            <a:ext cx="4274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Robin </a:t>
            </a:r>
            <a:r>
              <a:rPr lang="en-US" i="1" dirty="0" smtClean="0"/>
              <a:t>Anderson -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Ricardo </a:t>
            </a:r>
            <a:r>
              <a:rPr lang="en-US" i="1" dirty="0" err="1" smtClean="0"/>
              <a:t>Zubiate</a:t>
            </a:r>
            <a:r>
              <a:rPr lang="en-US" i="1" dirty="0" smtClean="0"/>
              <a:t>, Salt Lake City School District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78486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IPM Coordinators rely on custodians to inform them of </a:t>
            </a:r>
            <a:r>
              <a:rPr lang="en-US" sz="3200" b="1" dirty="0" smtClean="0"/>
              <a:t>pest sightings</a:t>
            </a:r>
            <a:r>
              <a:rPr lang="en-US" sz="3200" dirty="0" smtClean="0"/>
              <a:t> and correct or report </a:t>
            </a:r>
            <a:r>
              <a:rPr lang="en-US" sz="3200" b="1" dirty="0" smtClean="0"/>
              <a:t>conducive conditions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Custodians correct conducive conditions every day by denying pests </a:t>
            </a:r>
            <a:br>
              <a:rPr lang="en-US" sz="3200" dirty="0" smtClean="0"/>
            </a:br>
            <a:r>
              <a:rPr lang="en-US" sz="3200" dirty="0" smtClean="0"/>
              <a:t>access to food and</a:t>
            </a:r>
            <a:br>
              <a:rPr lang="en-US" sz="3200" dirty="0" smtClean="0"/>
            </a:br>
            <a:r>
              <a:rPr lang="en-US" sz="3200" dirty="0" smtClean="0"/>
              <a:t>moisture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962400"/>
            <a:ext cx="43608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1752600"/>
            <a:ext cx="3962400" cy="39179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  <a:defRPr/>
            </a:pPr>
            <a:r>
              <a:rPr lang="en-US" sz="3200" dirty="0" smtClean="0"/>
              <a:t>Custodians can play an important role educating principals, teachers, food service staff and others on how to avoid pest-conducive conditions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Do What You Already Do, Just Think Pest!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953000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Basket of bread from school play </a:t>
            </a:r>
            <a:br>
              <a:rPr lang="en-US" i="1" dirty="0" smtClean="0"/>
            </a:br>
            <a:r>
              <a:rPr lang="en-US" i="1" dirty="0" smtClean="0"/>
              <a:t>left on stage over winter break,  </a:t>
            </a:r>
            <a:br>
              <a:rPr lang="en-US" i="1" dirty="0" smtClean="0"/>
            </a:br>
            <a:r>
              <a:rPr lang="en-US" i="1" dirty="0" smtClean="0"/>
              <a:t>roof rats were delighted!</a:t>
            </a:r>
            <a:br>
              <a:rPr lang="en-US" i="1" dirty="0" smtClean="0"/>
            </a:br>
            <a:r>
              <a:rPr lang="en-US" i="1" dirty="0"/>
              <a:t>- Jerry Jochim, Monroe County Community School Corporation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49" y="1828800"/>
            <a:ext cx="4038600" cy="303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2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29591</TotalTime>
  <Words>3037</Words>
  <Application>Microsoft Office PowerPoint</Application>
  <PresentationFormat>On-screen Show (4:3)</PresentationFormat>
  <Paragraphs>477</Paragraphs>
  <Slides>59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Calibri</vt:lpstr>
      <vt:lpstr>Times New Roman</vt:lpstr>
      <vt:lpstr>Tw Cen MT</vt:lpstr>
      <vt:lpstr>Wingdings</vt:lpstr>
      <vt:lpstr>Wingdings 2</vt:lpstr>
      <vt:lpstr>Median</vt:lpstr>
      <vt:lpstr>School IPM  FOR CLEANING PROFESSIONALS</vt:lpstr>
      <vt:lpstr>Learning Objectives</vt:lpstr>
      <vt:lpstr>Learning Objectives</vt:lpstr>
      <vt:lpstr>Learning Objectives</vt:lpstr>
      <vt:lpstr>Learning Objectives</vt:lpstr>
      <vt:lpstr>1. </vt:lpstr>
      <vt:lpstr>1. </vt:lpstr>
      <vt:lpstr>1. </vt:lpstr>
      <vt:lpstr>PowerPoint Presentation</vt:lpstr>
      <vt:lpstr>1. </vt:lpstr>
      <vt:lpstr>1. </vt:lpstr>
      <vt:lpstr>1.</vt:lpstr>
      <vt:lpstr>Administrative Support</vt:lpstr>
      <vt:lpstr>1. </vt:lpstr>
      <vt:lpstr>Cleaning Equipment Maintenance and Storage</vt:lpstr>
      <vt:lpstr>Cleaning Equipment Maintenance and Storage</vt:lpstr>
      <vt:lpstr>PowerPoint Presentation</vt:lpstr>
      <vt:lpstr>1. </vt:lpstr>
      <vt:lpstr>1. </vt:lpstr>
      <vt:lpstr>1. 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2.  </vt:lpstr>
      <vt:lpstr>2.  </vt:lpstr>
      <vt:lpstr>PowerPoint Presentation</vt:lpstr>
      <vt:lpstr>PowerPoint Presentation</vt:lpstr>
      <vt:lpstr>Thorough Cleaning Procedures  </vt:lpstr>
      <vt:lpstr>PowerPoint Presentation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Thorough cleaning procedures  </vt:lpstr>
      <vt:lpstr>Cleaning Equipment Maintenance and Storage</vt:lpstr>
      <vt:lpstr>Cleaning Equipment Maintenance and Storage</vt:lpstr>
      <vt:lpstr>Cleaning Equipment Maintenance and Storage</vt:lpstr>
      <vt:lpstr>Cleaning Equipment Maintenance and Storage</vt:lpstr>
      <vt:lpstr>Cleaning Equipment Maintenance  and Storage</vt:lpstr>
      <vt:lpstr>Proper Storage Procedures for Consumables</vt:lpstr>
      <vt:lpstr>Proper Storage Procedures for Consumables</vt:lpstr>
      <vt:lpstr>Green Cleaning </vt:lpstr>
      <vt:lpstr>Check In!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594</cp:revision>
  <cp:lastPrinted>2014-01-15T16:13:01Z</cp:lastPrinted>
  <dcterms:created xsi:type="dcterms:W3CDTF">2013-08-21T12:48:22Z</dcterms:created>
  <dcterms:modified xsi:type="dcterms:W3CDTF">2017-05-24T20:35:16Z</dcterms:modified>
</cp:coreProperties>
</file>