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 id="2147483722" r:id="rId2"/>
  </p:sldMasterIdLst>
  <p:notesMasterIdLst>
    <p:notesMasterId r:id="rId70"/>
  </p:notesMasterIdLst>
  <p:handoutMasterIdLst>
    <p:handoutMasterId r:id="rId71"/>
  </p:handoutMasterIdLst>
  <p:sldIdLst>
    <p:sldId id="589" r:id="rId3"/>
    <p:sldId id="595" r:id="rId4"/>
    <p:sldId id="628" r:id="rId5"/>
    <p:sldId id="630" r:id="rId6"/>
    <p:sldId id="629" r:id="rId7"/>
    <p:sldId id="631" r:id="rId8"/>
    <p:sldId id="632" r:id="rId9"/>
    <p:sldId id="592" r:id="rId10"/>
    <p:sldId id="624" r:id="rId11"/>
    <p:sldId id="602" r:id="rId12"/>
    <p:sldId id="633" r:id="rId13"/>
    <p:sldId id="694" r:id="rId14"/>
    <p:sldId id="634" r:id="rId15"/>
    <p:sldId id="685" r:id="rId16"/>
    <p:sldId id="698" r:id="rId17"/>
    <p:sldId id="686" r:id="rId18"/>
    <p:sldId id="697" r:id="rId19"/>
    <p:sldId id="696" r:id="rId20"/>
    <p:sldId id="695" r:id="rId21"/>
    <p:sldId id="258" r:id="rId22"/>
    <p:sldId id="623" r:id="rId23"/>
    <p:sldId id="746" r:id="rId24"/>
    <p:sldId id="706" r:id="rId25"/>
    <p:sldId id="699" r:id="rId26"/>
    <p:sldId id="700" r:id="rId27"/>
    <p:sldId id="701" r:id="rId28"/>
    <p:sldId id="648" r:id="rId29"/>
    <p:sldId id="712" r:id="rId30"/>
    <p:sldId id="786" r:id="rId31"/>
    <p:sldId id="787" r:id="rId32"/>
    <p:sldId id="788" r:id="rId33"/>
    <p:sldId id="789" r:id="rId34"/>
    <p:sldId id="790" r:id="rId35"/>
    <p:sldId id="791" r:id="rId36"/>
    <p:sldId id="714" r:id="rId37"/>
    <p:sldId id="715" r:id="rId38"/>
    <p:sldId id="726" r:id="rId39"/>
    <p:sldId id="716" r:id="rId40"/>
    <p:sldId id="641" r:id="rId41"/>
    <p:sldId id="792" r:id="rId42"/>
    <p:sldId id="733" r:id="rId43"/>
    <p:sldId id="744" r:id="rId44"/>
    <p:sldId id="729" r:id="rId45"/>
    <p:sldId id="730" r:id="rId46"/>
    <p:sldId id="745" r:id="rId47"/>
    <p:sldId id="676" r:id="rId48"/>
    <p:sldId id="597" r:id="rId49"/>
    <p:sldId id="749" r:id="rId50"/>
    <p:sldId id="753" r:id="rId51"/>
    <p:sldId id="755" r:id="rId52"/>
    <p:sldId id="757" r:id="rId53"/>
    <p:sldId id="758" r:id="rId54"/>
    <p:sldId id="761" r:id="rId55"/>
    <p:sldId id="762" r:id="rId56"/>
    <p:sldId id="768" r:id="rId57"/>
    <p:sldId id="769" r:id="rId58"/>
    <p:sldId id="775" r:id="rId59"/>
    <p:sldId id="777" r:id="rId60"/>
    <p:sldId id="776" r:id="rId61"/>
    <p:sldId id="779" r:id="rId62"/>
    <p:sldId id="780" r:id="rId63"/>
    <p:sldId id="781" r:id="rId64"/>
    <p:sldId id="783" r:id="rId65"/>
    <p:sldId id="770" r:id="rId66"/>
    <p:sldId id="771" r:id="rId67"/>
    <p:sldId id="784" r:id="rId68"/>
    <p:sldId id="627" r:id="rId6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 initials="J" lastIdx="3" clrIdx="0"/>
  <p:cmAuthor id="1" name="Lucy" initials="" lastIdx="9" clrIdx="1"/>
  <p:cmAuthor id="2" name="Shaku Nair" initials="SN" lastIdx="3" clrIdx="2">
    <p:extLst/>
  </p:cmAuthor>
  <p:cmAuthor id="3" name="Marsha Snyder" initials="MS" lastIdx="1" clrIdx="3">
    <p:extLst>
      <p:ext uri="{19B8F6BF-5375-455C-9EA6-DF929625EA0E}">
        <p15:presenceInfo xmlns:p15="http://schemas.microsoft.com/office/powerpoint/2012/main" userId="Marsha Sny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3A0C"/>
    <a:srgbClr val="BD341D"/>
    <a:srgbClr val="F35625"/>
    <a:srgbClr val="0000FF"/>
    <a:srgbClr val="456A1C"/>
    <a:srgbClr val="0066FF"/>
    <a:srgbClr val="DEA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29" autoAdjust="0"/>
    <p:restoredTop sz="94453" autoAdjust="0"/>
  </p:normalViewPr>
  <p:slideViewPr>
    <p:cSldViewPr>
      <p:cViewPr varScale="1">
        <p:scale>
          <a:sx n="65" d="100"/>
          <a:sy n="65" d="100"/>
        </p:scale>
        <p:origin x="1720" y="32"/>
      </p:cViewPr>
      <p:guideLst>
        <p:guide orient="horz" pos="2160"/>
        <p:guide pos="2880"/>
      </p:guideLst>
    </p:cSldViewPr>
  </p:slideViewPr>
  <p:outlineViewPr>
    <p:cViewPr>
      <p:scale>
        <a:sx n="33" d="100"/>
        <a:sy n="33" d="100"/>
      </p:scale>
      <p:origin x="0" y="14288"/>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3150"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7" tIns="48320" rIns="96637" bIns="48320"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37" tIns="48320" rIns="96637" bIns="48320" rtlCol="0"/>
          <a:lstStyle>
            <a:lvl1pPr algn="r">
              <a:defRPr sz="1200"/>
            </a:lvl1pPr>
          </a:lstStyle>
          <a:p>
            <a:fld id="{BA216E3A-D321-482D-BC77-35CF7D016144}" type="datetimeFigureOut">
              <a:rPr lang="en-US" smtClean="0"/>
              <a:pPr/>
              <a:t>10/6/2015</a:t>
            </a:fld>
            <a:endParaRPr lang="en-US"/>
          </a:p>
        </p:txBody>
      </p:sp>
      <p:sp>
        <p:nvSpPr>
          <p:cNvPr id="4" name="Footer Placeholder 3"/>
          <p:cNvSpPr>
            <a:spLocks noGrp="1"/>
          </p:cNvSpPr>
          <p:nvPr>
            <p:ph type="ftr" sz="quarter" idx="2"/>
          </p:nvPr>
        </p:nvSpPr>
        <p:spPr>
          <a:xfrm>
            <a:off x="0" y="9119473"/>
            <a:ext cx="3169920" cy="480060"/>
          </a:xfrm>
          <a:prstGeom prst="rect">
            <a:avLst/>
          </a:prstGeom>
        </p:spPr>
        <p:txBody>
          <a:bodyPr vert="horz" lIns="96637" tIns="48320" rIns="96637" bIns="48320"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3"/>
            <a:ext cx="3169920" cy="480060"/>
          </a:xfrm>
          <a:prstGeom prst="rect">
            <a:avLst/>
          </a:prstGeom>
        </p:spPr>
        <p:txBody>
          <a:bodyPr vert="horz" lIns="96637" tIns="48320" rIns="96637" bIns="48320" rtlCol="0" anchor="b"/>
          <a:lstStyle>
            <a:lvl1pPr algn="r">
              <a:defRPr sz="1200"/>
            </a:lvl1pPr>
          </a:lstStyle>
          <a:p>
            <a:fld id="{EB0EDB40-C866-476F-A8FF-1BD298E3B264}" type="slidenum">
              <a:rPr lang="en-US" smtClean="0"/>
              <a:pPr/>
              <a:t>‹#›</a:t>
            </a:fld>
            <a:endParaRPr lang="en-US"/>
          </a:p>
        </p:txBody>
      </p:sp>
    </p:spTree>
    <p:extLst>
      <p:ext uri="{BB962C8B-B14F-4D97-AF65-F5344CB8AC3E}">
        <p14:creationId xmlns:p14="http://schemas.microsoft.com/office/powerpoint/2010/main" val="1022105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7" tIns="48320" rIns="96637" bIns="48320"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7" tIns="48320" rIns="96637" bIns="48320" rtlCol="0"/>
          <a:lstStyle>
            <a:lvl1pPr algn="r">
              <a:defRPr sz="1200"/>
            </a:lvl1pPr>
          </a:lstStyle>
          <a:p>
            <a:fld id="{DF698628-5BAC-41A6-8A68-21E968C14C92}" type="datetimeFigureOut">
              <a:rPr lang="en-US" smtClean="0"/>
              <a:pPr/>
              <a:t>10/6/2015</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7" tIns="48320" rIns="96637" bIns="48320"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7" tIns="48320" rIns="96637" bIns="483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3"/>
            <a:ext cx="3169920" cy="480060"/>
          </a:xfrm>
          <a:prstGeom prst="rect">
            <a:avLst/>
          </a:prstGeom>
        </p:spPr>
        <p:txBody>
          <a:bodyPr vert="horz" lIns="96637" tIns="48320" rIns="96637"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6637" tIns="48320" rIns="96637" bIns="48320" rtlCol="0" anchor="b"/>
          <a:lstStyle>
            <a:lvl1pPr algn="r">
              <a:defRPr sz="1200"/>
            </a:lvl1pPr>
          </a:lstStyle>
          <a:p>
            <a:fld id="{685F026E-2291-4651-9A24-27A43F526B32}" type="slidenum">
              <a:rPr lang="en-US" smtClean="0"/>
              <a:pPr/>
              <a:t>‹#›</a:t>
            </a:fld>
            <a:endParaRPr lang="en-US"/>
          </a:p>
        </p:txBody>
      </p:sp>
    </p:spTree>
    <p:extLst>
      <p:ext uri="{BB962C8B-B14F-4D97-AF65-F5344CB8AC3E}">
        <p14:creationId xmlns:p14="http://schemas.microsoft.com/office/powerpoint/2010/main" val="643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a:t>
            </a:fld>
            <a:endParaRPr lang="en-US"/>
          </a:p>
        </p:txBody>
      </p:sp>
    </p:spTree>
    <p:extLst>
      <p:ext uri="{BB962C8B-B14F-4D97-AF65-F5344CB8AC3E}">
        <p14:creationId xmlns:p14="http://schemas.microsoft.com/office/powerpoint/2010/main" val="3577495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11</a:t>
            </a:fld>
            <a:endParaRPr lang="en-US"/>
          </a:p>
        </p:txBody>
      </p:sp>
    </p:spTree>
    <p:extLst>
      <p:ext uri="{BB962C8B-B14F-4D97-AF65-F5344CB8AC3E}">
        <p14:creationId xmlns:p14="http://schemas.microsoft.com/office/powerpoint/2010/main" val="473325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12</a:t>
            </a:fld>
            <a:endParaRPr lang="en-US"/>
          </a:p>
        </p:txBody>
      </p:sp>
    </p:spTree>
    <p:extLst>
      <p:ext uri="{BB962C8B-B14F-4D97-AF65-F5344CB8AC3E}">
        <p14:creationId xmlns:p14="http://schemas.microsoft.com/office/powerpoint/2010/main" val="612463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13</a:t>
            </a:fld>
            <a:endParaRPr lang="en-US"/>
          </a:p>
        </p:txBody>
      </p:sp>
    </p:spTree>
    <p:extLst>
      <p:ext uri="{BB962C8B-B14F-4D97-AF65-F5344CB8AC3E}">
        <p14:creationId xmlns:p14="http://schemas.microsoft.com/office/powerpoint/2010/main" val="1545096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14</a:t>
            </a:fld>
            <a:endParaRPr lang="en-US"/>
          </a:p>
        </p:txBody>
      </p:sp>
    </p:spTree>
    <p:extLst>
      <p:ext uri="{BB962C8B-B14F-4D97-AF65-F5344CB8AC3E}">
        <p14:creationId xmlns:p14="http://schemas.microsoft.com/office/powerpoint/2010/main" val="770061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20</a:t>
            </a:fld>
            <a:endParaRPr lang="en-US"/>
          </a:p>
        </p:txBody>
      </p:sp>
    </p:spTree>
    <p:extLst>
      <p:ext uri="{BB962C8B-B14F-4D97-AF65-F5344CB8AC3E}">
        <p14:creationId xmlns:p14="http://schemas.microsoft.com/office/powerpoint/2010/main" val="102505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207E1D-BDFC-4226-A9F2-70A6FFB6196B}" type="slidenum">
              <a:rPr lang="en-US" smtClean="0"/>
              <a:t>23</a:t>
            </a:fld>
            <a:endParaRPr lang="en-US"/>
          </a:p>
        </p:txBody>
      </p:sp>
    </p:spTree>
    <p:extLst>
      <p:ext uri="{BB962C8B-B14F-4D97-AF65-F5344CB8AC3E}">
        <p14:creationId xmlns:p14="http://schemas.microsoft.com/office/powerpoint/2010/main" val="372800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24</a:t>
            </a:fld>
            <a:endParaRPr lang="en-US"/>
          </a:p>
        </p:txBody>
      </p:sp>
    </p:spTree>
    <p:extLst>
      <p:ext uri="{BB962C8B-B14F-4D97-AF65-F5344CB8AC3E}">
        <p14:creationId xmlns:p14="http://schemas.microsoft.com/office/powerpoint/2010/main" val="125263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703263"/>
            <a:ext cx="4686300" cy="3514725"/>
          </a:xfrm>
        </p:spPr>
      </p:sp>
      <p:sp>
        <p:nvSpPr>
          <p:cNvPr id="3" name="Notes Placeholder 2"/>
          <p:cNvSpPr>
            <a:spLocks noGrp="1"/>
          </p:cNvSpPr>
          <p:nvPr>
            <p:ph type="body" idx="1"/>
          </p:nvPr>
        </p:nvSpPr>
        <p:spPr/>
        <p:txBody>
          <a:bodyPr/>
          <a:lstStyle/>
          <a:p>
            <a:endParaRPr lang="en-US" dirty="0" smtClean="0"/>
          </a:p>
        </p:txBody>
      </p:sp>
      <p:sp>
        <p:nvSpPr>
          <p:cNvPr id="4" name="Header Placeholder 3"/>
          <p:cNvSpPr>
            <a:spLocks noGrp="1"/>
          </p:cNvSpPr>
          <p:nvPr>
            <p:ph type="hdr" sz="quarter" idx="10"/>
          </p:nvPr>
        </p:nvSpPr>
        <p:spPr/>
        <p:txBody>
          <a:bodyPr/>
          <a:lstStyle/>
          <a:p>
            <a:pPr>
              <a:defRPr/>
            </a:pPr>
            <a:r>
              <a:rPr lang="en-US" smtClean="0">
                <a:solidFill>
                  <a:prstClr val="black"/>
                </a:solidFill>
              </a:rPr>
              <a:t>dhgouge@ag.arizona.edu</a:t>
            </a:r>
            <a:endParaRPr lang="en-US">
              <a:solidFill>
                <a:prstClr val="black"/>
              </a:solidFill>
            </a:endParaRPr>
          </a:p>
        </p:txBody>
      </p:sp>
      <p:sp>
        <p:nvSpPr>
          <p:cNvPr id="5" name="Footer Placeholder 4"/>
          <p:cNvSpPr>
            <a:spLocks noGrp="1"/>
          </p:cNvSpPr>
          <p:nvPr>
            <p:ph type="ftr" sz="quarter" idx="11"/>
          </p:nvPr>
        </p:nvSpPr>
        <p:spPr/>
        <p:txBody>
          <a:bodyPr/>
          <a:lstStyle/>
          <a:p>
            <a:pPr>
              <a:defRPr/>
            </a:pPr>
            <a:r>
              <a:rPr lang="en-US" smtClean="0">
                <a:solidFill>
                  <a:prstClr val="black"/>
                </a:solidFill>
              </a:rPr>
              <a:t>School nurses</a:t>
            </a: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DAAB9C7-3F95-4E66-B1EC-0E686604DA9D}"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418053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909638" lvl="1" indent="-444500">
              <a:buFont typeface="Wingdings" charset="2"/>
              <a:buChar char="Ø"/>
            </a:pPr>
            <a:r>
              <a:rPr lang="en-US" sz="3200" dirty="0" smtClean="0">
                <a:solidFill>
                  <a:schemeClr val="bg1"/>
                </a:solidFill>
              </a:rPr>
              <a:t>Reduction in pesticide use indoors.</a:t>
            </a:r>
            <a:endParaRPr lang="en-US" sz="3200" dirty="0" smtClean="0">
              <a:solidFill>
                <a:srgbClr val="000000"/>
              </a:solidFill>
            </a:endParaRPr>
          </a:p>
          <a:p>
            <a:pPr marL="914400" lvl="1" indent="-457200">
              <a:buFont typeface="Wingdings" charset="2"/>
              <a:buChar char="Ø"/>
            </a:pPr>
            <a:r>
              <a:rPr lang="en-US" sz="3200" dirty="0" smtClean="0">
                <a:solidFill>
                  <a:srgbClr val="000000"/>
                </a:solidFill>
              </a:rPr>
              <a:t>Introduction and use of pest specific baits instead of liquid pesticides. </a:t>
            </a:r>
          </a:p>
          <a:p>
            <a:pPr marL="914400" lvl="1" indent="-457200">
              <a:buFont typeface="Wingdings" charset="2"/>
              <a:buChar char="Ø"/>
            </a:pPr>
            <a:r>
              <a:rPr lang="en-US" sz="3200" dirty="0" smtClean="0">
                <a:solidFill>
                  <a:srgbClr val="000000"/>
                </a:solidFill>
              </a:rPr>
              <a:t>Introduction of bed bugs into U.S. on the luggage of foreign travelers, and re-infestation by native bugs.</a:t>
            </a:r>
          </a:p>
          <a:p>
            <a:pPr marL="914400" lvl="1" indent="-457200">
              <a:buFont typeface="Wingdings" charset="2"/>
              <a:buChar char="Ø"/>
            </a:pPr>
            <a:r>
              <a:rPr lang="en-US" sz="3200" dirty="0" smtClean="0">
                <a:solidFill>
                  <a:srgbClr val="000000"/>
                </a:solidFill>
              </a:rPr>
              <a:t>Mobile society that can carry bed bugs to all corners of the U.S.</a:t>
            </a:r>
          </a:p>
          <a:p>
            <a:pPr marL="914400" marR="0" lvl="1" indent="-457200" algn="l" defTabSz="914400" rtl="0" eaLnBrk="1" fontAlgn="auto" latinLnBrk="0" hangingPunct="1">
              <a:lnSpc>
                <a:spcPct val="100000"/>
              </a:lnSpc>
              <a:spcBef>
                <a:spcPts val="0"/>
              </a:spcBef>
              <a:spcAft>
                <a:spcPts val="0"/>
              </a:spcAft>
              <a:buClrTx/>
              <a:buSzTx/>
              <a:buFont typeface="Wingdings" charset="2"/>
              <a:buChar char="Ø"/>
              <a:tabLst/>
              <a:defRPr/>
            </a:pPr>
            <a:r>
              <a:rPr lang="en-US" sz="3200" kern="1200" dirty="0" err="1" smtClean="0">
                <a:solidFill>
                  <a:schemeClr val="tx1"/>
                </a:solidFill>
                <a:latin typeface="+mn-lt"/>
                <a:ea typeface="+mn-ea"/>
                <a:cs typeface="+mn-cs"/>
              </a:rPr>
              <a:t>Pyrethroid</a:t>
            </a:r>
            <a:r>
              <a:rPr lang="en-US" sz="3200" kern="1200" dirty="0" smtClean="0">
                <a:solidFill>
                  <a:schemeClr val="tx1"/>
                </a:solidFill>
                <a:latin typeface="+mn-lt"/>
                <a:ea typeface="+mn-ea"/>
                <a:cs typeface="+mn-cs"/>
              </a:rPr>
              <a:t> insecticides are commonly used in bedbug control because of their relative safety for humans and pets, effectiveness, and low cost, but their use has also led to widespread development of resistance in the pests. </a:t>
            </a:r>
            <a:endParaRPr lang="en-US" sz="3200" dirty="0" smtClean="0"/>
          </a:p>
          <a:p>
            <a:pPr marL="914400" lvl="1" indent="-457200">
              <a:buFont typeface="Wingdings" charset="2"/>
              <a:buChar char="Ø"/>
            </a:pPr>
            <a:endParaRPr lang="en-US" sz="32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26</a:t>
            </a:fld>
            <a:endParaRPr lang="en-US"/>
          </a:p>
        </p:txBody>
      </p:sp>
    </p:spTree>
    <p:extLst>
      <p:ext uri="{BB962C8B-B14F-4D97-AF65-F5344CB8AC3E}">
        <p14:creationId xmlns:p14="http://schemas.microsoft.com/office/powerpoint/2010/main" val="1939060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338263" y="744538"/>
            <a:ext cx="4956175" cy="3717925"/>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103116" tIns="51558" rIns="103116" bIns="51558"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lIns="103116" tIns="51558" rIns="103116" bIns="51558" numCol="1" anchorCtr="0" compatLnSpc="1">
            <a:prstTxWarp prst="textNoShape">
              <a:avLst/>
            </a:prstTxWarp>
          </a:bodyPr>
          <a:lstStyle/>
          <a:p>
            <a:pPr>
              <a:defRPr/>
            </a:pPr>
            <a:fld id="{E0266A91-E4CE-4C04-96BE-4BDD8EEB1889}" type="slidenum">
              <a:rPr lang="en-US">
                <a:solidFill>
                  <a:prstClr val="black"/>
                </a:solidFill>
              </a:rPr>
              <a:pPr>
                <a:defRPr/>
              </a:pPr>
              <a:t>27</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290446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smtClean="0"/>
              <a:t>Preschool and elementary age: (3-11 years old)</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576497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lIns="96695" tIns="48347" rIns="96695" bIns="48347"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lIns="96695" tIns="48347" rIns="96695" bIns="48347" numCol="1" anchorCtr="0" compatLnSpc="1">
            <a:prstTxWarp prst="textNoShape">
              <a:avLst/>
            </a:prstTxWarp>
          </a:bodyPr>
          <a:lstStyle/>
          <a:p>
            <a:fld id="{EAABA059-DF73-476A-8F94-BE2A73A88A1A}" type="slidenum">
              <a:rPr lang="en-US" smtClean="0">
                <a:solidFill>
                  <a:srgbClr val="000000"/>
                </a:solidFill>
              </a:rPr>
              <a:pPr/>
              <a:t>28</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504360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lIns="99392" tIns="49696" rIns="99392" bIns="49696" numCol="1" anchorCtr="0" compatLnSpc="1">
            <a:prstTxWarp prst="textNoShape">
              <a:avLst/>
            </a:prstTxWarp>
          </a:bodyPr>
          <a:lstStyle/>
          <a:p>
            <a:pPr>
              <a:defRPr/>
            </a:pPr>
            <a:fld id="{2EC6A762-F908-42B5-9A6B-CEDDE64E4F85}" type="slidenum">
              <a:rPr lang="en-US">
                <a:solidFill>
                  <a:prstClr val="black"/>
                </a:solidFill>
              </a:rPr>
              <a:pPr>
                <a:defRPr/>
              </a:pPr>
              <a:t>29</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3727534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ln>
            <a:miter lim="800000"/>
            <a:headEnd/>
            <a:tailEnd/>
          </a:ln>
        </p:spPr>
        <p:txBody>
          <a:bodyPr wrap="square" lIns="99392" tIns="49696" rIns="99392" bIns="49696" numCol="1" anchorCtr="0" compatLnSpc="1">
            <a:prstTxWarp prst="textNoShape">
              <a:avLst/>
            </a:prstTxWarp>
          </a:bodyPr>
          <a:lstStyle/>
          <a:p>
            <a:pPr>
              <a:defRPr/>
            </a:pPr>
            <a:fld id="{2EC6A762-F908-42B5-9A6B-CEDDE64E4F85}" type="slidenum">
              <a:rPr lang="en-US">
                <a:solidFill>
                  <a:prstClr val="black"/>
                </a:solidFill>
              </a:rPr>
              <a:pPr>
                <a:defRPr/>
              </a:pPr>
              <a:t>30</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296278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6695" tIns="48347" rIns="96695" bIns="48347"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lIns="96695" tIns="48347" rIns="96695" bIns="48347" numCol="1" anchorCtr="0" compatLnSpc="1">
            <a:prstTxWarp prst="textNoShape">
              <a:avLst/>
            </a:prstTxWarp>
          </a:bodyPr>
          <a:lstStyle/>
          <a:p>
            <a:pPr>
              <a:defRPr/>
            </a:pPr>
            <a:fld id="{E0266A91-E4CE-4C04-96BE-4BDD8EEB1889}" type="slidenum">
              <a:rPr lang="en-US">
                <a:solidFill>
                  <a:prstClr val="black"/>
                </a:solidFill>
              </a:rPr>
              <a:pPr>
                <a:defRPr/>
              </a:pPr>
              <a:t>32</a:t>
            </a:fld>
            <a:endParaRPr lang="en-US">
              <a:solidFill>
                <a:prstClr val="black"/>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2660677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4038" tIns="47019" rIns="94038" bIns="47019"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lIns="94038" tIns="47019" rIns="94038" bIns="47019" numCol="1" anchorCtr="0" compatLnSpc="1">
            <a:prstTxWarp prst="textNoShape">
              <a:avLst/>
            </a:prstTxWarp>
          </a:bodyPr>
          <a:lstStyle/>
          <a:p>
            <a:pPr fontAlgn="base">
              <a:spcBef>
                <a:spcPct val="0"/>
              </a:spcBef>
              <a:spcAft>
                <a:spcPct val="0"/>
              </a:spcAft>
              <a:defRPr/>
            </a:pPr>
            <a:fld id="{E0266A91-E4CE-4C04-96BE-4BDD8EEB1889}" type="slidenum">
              <a:rPr lang="en-US"/>
              <a:pPr fontAlgn="base">
                <a:spcBef>
                  <a:spcPct val="0"/>
                </a:spcBef>
                <a:spcAft>
                  <a:spcPct val="0"/>
                </a:spcAft>
                <a:defRPr/>
              </a:pPr>
              <a:t>33</a:t>
            </a:fld>
            <a:endParaRPr lang="en-US"/>
          </a:p>
        </p:txBody>
      </p:sp>
      <p:sp>
        <p:nvSpPr>
          <p:cNvPr id="2" name="Footer Placeholder 1"/>
          <p:cNvSpPr>
            <a:spLocks noGrp="1"/>
          </p:cNvSpPr>
          <p:nvPr>
            <p:ph type="ftr" sz="quarter" idx="10"/>
          </p:nvPr>
        </p:nvSpPr>
        <p:spPr/>
        <p:txBody>
          <a:bodyPr/>
          <a:lstStyle/>
          <a:p>
            <a:pPr>
              <a:defRPr/>
            </a:pPr>
            <a:r>
              <a:rPr lang="en-US" smtClean="0"/>
              <a:t>School nurses</a:t>
            </a:r>
            <a:endParaRPr lang="en-US"/>
          </a:p>
        </p:txBody>
      </p:sp>
      <p:sp>
        <p:nvSpPr>
          <p:cNvPr id="3" name="Header Placeholder 2"/>
          <p:cNvSpPr>
            <a:spLocks noGrp="1"/>
          </p:cNvSpPr>
          <p:nvPr>
            <p:ph type="hdr" sz="quarter" idx="11"/>
          </p:nvPr>
        </p:nvSpPr>
        <p:spPr/>
        <p:txBody>
          <a:bodyPr/>
          <a:lstStyle/>
          <a:p>
            <a:pPr>
              <a:defRPr/>
            </a:pPr>
            <a:r>
              <a:rPr lang="en-US" smtClean="0"/>
              <a:t>dhgouge@ag.arizona.edu</a:t>
            </a:r>
            <a:endParaRPr lang="en-US"/>
          </a:p>
        </p:txBody>
      </p:sp>
    </p:spTree>
    <p:extLst>
      <p:ext uri="{BB962C8B-B14F-4D97-AF65-F5344CB8AC3E}">
        <p14:creationId xmlns:p14="http://schemas.microsoft.com/office/powerpoint/2010/main" val="4083732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4038" tIns="47019" rIns="94038" bIns="47019"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ln>
            <a:miter lim="800000"/>
            <a:headEnd/>
            <a:tailEnd/>
          </a:ln>
        </p:spPr>
        <p:txBody>
          <a:bodyPr wrap="square" lIns="94038" tIns="47019" rIns="94038" bIns="47019" numCol="1" anchorCtr="0" compatLnSpc="1">
            <a:prstTxWarp prst="textNoShape">
              <a:avLst/>
            </a:prstTxWarp>
          </a:bodyPr>
          <a:lstStyle/>
          <a:p>
            <a:pPr fontAlgn="base">
              <a:spcBef>
                <a:spcPct val="0"/>
              </a:spcBef>
              <a:spcAft>
                <a:spcPct val="0"/>
              </a:spcAft>
              <a:defRPr/>
            </a:pPr>
            <a:fld id="{E0266A91-E4CE-4C04-96BE-4BDD8EEB1889}" type="slidenum">
              <a:rPr lang="en-US"/>
              <a:pPr fontAlgn="base">
                <a:spcBef>
                  <a:spcPct val="0"/>
                </a:spcBef>
                <a:spcAft>
                  <a:spcPct val="0"/>
                </a:spcAft>
                <a:defRPr/>
              </a:pPr>
              <a:t>34</a:t>
            </a:fld>
            <a:endParaRPr lang="en-US"/>
          </a:p>
        </p:txBody>
      </p:sp>
      <p:sp>
        <p:nvSpPr>
          <p:cNvPr id="2" name="Footer Placeholder 1"/>
          <p:cNvSpPr>
            <a:spLocks noGrp="1"/>
          </p:cNvSpPr>
          <p:nvPr>
            <p:ph type="ftr" sz="quarter" idx="10"/>
          </p:nvPr>
        </p:nvSpPr>
        <p:spPr/>
        <p:txBody>
          <a:bodyPr/>
          <a:lstStyle/>
          <a:p>
            <a:pPr>
              <a:defRPr/>
            </a:pPr>
            <a:r>
              <a:rPr lang="en-US" smtClean="0"/>
              <a:t>School nurses</a:t>
            </a:r>
            <a:endParaRPr lang="en-US"/>
          </a:p>
        </p:txBody>
      </p:sp>
      <p:sp>
        <p:nvSpPr>
          <p:cNvPr id="3" name="Header Placeholder 2"/>
          <p:cNvSpPr>
            <a:spLocks noGrp="1"/>
          </p:cNvSpPr>
          <p:nvPr>
            <p:ph type="hdr" sz="quarter" idx="11"/>
          </p:nvPr>
        </p:nvSpPr>
        <p:spPr/>
        <p:txBody>
          <a:bodyPr/>
          <a:lstStyle/>
          <a:p>
            <a:pPr>
              <a:defRPr/>
            </a:pPr>
            <a:r>
              <a:rPr lang="en-US" smtClean="0"/>
              <a:t>dhgouge@ag.arizona.edu</a:t>
            </a:r>
            <a:endParaRPr lang="en-US"/>
          </a:p>
        </p:txBody>
      </p:sp>
    </p:spTree>
    <p:extLst>
      <p:ext uri="{BB962C8B-B14F-4D97-AF65-F5344CB8AC3E}">
        <p14:creationId xmlns:p14="http://schemas.microsoft.com/office/powerpoint/2010/main" val="884750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F508B48-52C3-4EEA-B275-1E1873C04FB2}" type="slidenum">
              <a:rPr lang="en-US" altLang="en-US" smtClean="0"/>
              <a:pPr eaLnBrk="1" hangingPunct="1">
                <a:spcBef>
                  <a:spcPct val="0"/>
                </a:spcBef>
              </a:pPr>
              <a:t>36</a:t>
            </a:fld>
            <a:endParaRPr lang="en-US" alt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1224594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C207E1D-BDFC-4226-A9F2-70A6FFB6196B}" type="slidenum">
              <a:rPr lang="en-US" smtClean="0"/>
              <a:t>38</a:t>
            </a:fld>
            <a:endParaRPr lang="en-US"/>
          </a:p>
        </p:txBody>
      </p:sp>
    </p:spTree>
    <p:extLst>
      <p:ext uri="{BB962C8B-B14F-4D97-AF65-F5344CB8AC3E}">
        <p14:creationId xmlns:p14="http://schemas.microsoft.com/office/powerpoint/2010/main" val="3634753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92507" indent="-304811" eaLnBrk="0" hangingPunct="0">
              <a:spcBef>
                <a:spcPct val="30000"/>
              </a:spcBef>
              <a:defRPr sz="1200">
                <a:solidFill>
                  <a:schemeClr val="tx1"/>
                </a:solidFill>
                <a:latin typeface="Arial" charset="0"/>
              </a:defRPr>
            </a:lvl2pPr>
            <a:lvl3pPr marL="1219240" indent="-243848" eaLnBrk="0" hangingPunct="0">
              <a:spcBef>
                <a:spcPct val="30000"/>
              </a:spcBef>
              <a:defRPr sz="1200">
                <a:solidFill>
                  <a:schemeClr val="tx1"/>
                </a:solidFill>
                <a:latin typeface="Arial" charset="0"/>
              </a:defRPr>
            </a:lvl3pPr>
            <a:lvl4pPr marL="1706937" indent="-243848" eaLnBrk="0" hangingPunct="0">
              <a:spcBef>
                <a:spcPct val="30000"/>
              </a:spcBef>
              <a:defRPr sz="1200">
                <a:solidFill>
                  <a:schemeClr val="tx1"/>
                </a:solidFill>
                <a:latin typeface="Arial" charset="0"/>
              </a:defRPr>
            </a:lvl4pPr>
            <a:lvl5pPr marL="2194633" indent="-243848" eaLnBrk="0" hangingPunct="0">
              <a:spcBef>
                <a:spcPct val="30000"/>
              </a:spcBef>
              <a:defRPr sz="1200">
                <a:solidFill>
                  <a:schemeClr val="tx1"/>
                </a:solidFill>
                <a:latin typeface="Arial" charset="0"/>
              </a:defRPr>
            </a:lvl5pPr>
            <a:lvl6pPr marL="2682330" indent="-243848" eaLnBrk="0" fontAlgn="base" hangingPunct="0">
              <a:spcBef>
                <a:spcPct val="30000"/>
              </a:spcBef>
              <a:spcAft>
                <a:spcPct val="0"/>
              </a:spcAft>
              <a:defRPr sz="1200">
                <a:solidFill>
                  <a:schemeClr val="tx1"/>
                </a:solidFill>
                <a:latin typeface="Arial" charset="0"/>
              </a:defRPr>
            </a:lvl6pPr>
            <a:lvl7pPr marL="3170026" indent="-243848" eaLnBrk="0" fontAlgn="base" hangingPunct="0">
              <a:spcBef>
                <a:spcPct val="30000"/>
              </a:spcBef>
              <a:spcAft>
                <a:spcPct val="0"/>
              </a:spcAft>
              <a:defRPr sz="1200">
                <a:solidFill>
                  <a:schemeClr val="tx1"/>
                </a:solidFill>
                <a:latin typeface="Arial" charset="0"/>
              </a:defRPr>
            </a:lvl7pPr>
            <a:lvl8pPr marL="3657722" indent="-243848" eaLnBrk="0" fontAlgn="base" hangingPunct="0">
              <a:spcBef>
                <a:spcPct val="30000"/>
              </a:spcBef>
              <a:spcAft>
                <a:spcPct val="0"/>
              </a:spcAft>
              <a:defRPr sz="1200">
                <a:solidFill>
                  <a:schemeClr val="tx1"/>
                </a:solidFill>
                <a:latin typeface="Arial" charset="0"/>
              </a:defRPr>
            </a:lvl8pPr>
            <a:lvl9pPr marL="4145419" indent="-24384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717F7B3-77A9-4FD7-9AA2-44D9C289B470}" type="slidenum">
              <a:rPr lang="en-US" altLang="en-US" smtClean="0">
                <a:solidFill>
                  <a:prstClr val="black"/>
                </a:solidFill>
              </a:rPr>
              <a:pPr eaLnBrk="1" hangingPunct="1">
                <a:spcBef>
                  <a:spcPct val="0"/>
                </a:spcBef>
              </a:pPr>
              <a:t>39</a:t>
            </a:fld>
            <a:endParaRPr lang="en-US" altLang="en-US" smtClean="0">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11223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200150" y="703263"/>
            <a:ext cx="4686300" cy="3514725"/>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9392" tIns="49696" rIns="99392" bIns="49696"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9392" tIns="49696" rIns="99392" bIns="49696" numCol="1" anchorCtr="0" compatLnSpc="1">
            <a:prstTxWarp prst="textNoShape">
              <a:avLst/>
            </a:prstTxWarp>
          </a:bodyPr>
          <a:lstStyle/>
          <a:p>
            <a:fld id="{79AE6FE7-9DE5-45A3-A46C-DF5CB6418ACB}" type="slidenum">
              <a:rPr lang="en-US" smtClean="0">
                <a:solidFill>
                  <a:srgbClr val="000000"/>
                </a:solidFill>
              </a:rPr>
              <a:pPr/>
              <a:t>40</a:t>
            </a:fld>
            <a:endParaRPr lang="en-US" smtClean="0">
              <a:solidFill>
                <a:srgbClr val="000000"/>
              </a:solidFill>
            </a:endParaRPr>
          </a:p>
        </p:txBody>
      </p:sp>
      <p:sp>
        <p:nvSpPr>
          <p:cNvPr id="2" name="Footer Placeholder 1"/>
          <p:cNvSpPr>
            <a:spLocks noGrp="1"/>
          </p:cNvSpPr>
          <p:nvPr>
            <p:ph type="ftr" sz="quarter" idx="10"/>
          </p:nvPr>
        </p:nvSpPr>
        <p:spPr/>
        <p:txBody>
          <a:bodyPr/>
          <a:lstStyle/>
          <a:p>
            <a:pPr>
              <a:defRPr/>
            </a:pPr>
            <a:r>
              <a:rPr lang="en-US" smtClean="0">
                <a:solidFill>
                  <a:prstClr val="black"/>
                </a:solidFill>
              </a:rPr>
              <a:t>School nurses</a:t>
            </a:r>
            <a:endParaRPr lang="en-US">
              <a:solidFill>
                <a:prstClr val="black"/>
              </a:solidFill>
            </a:endParaRPr>
          </a:p>
        </p:txBody>
      </p:sp>
      <p:sp>
        <p:nvSpPr>
          <p:cNvPr id="3" name="Header Placeholder 2"/>
          <p:cNvSpPr>
            <a:spLocks noGrp="1"/>
          </p:cNvSpPr>
          <p:nvPr>
            <p:ph type="hdr" sz="quarter" idx="11"/>
          </p:nvPr>
        </p:nvSpPr>
        <p:spPr/>
        <p:txBody>
          <a:bodyPr/>
          <a:lstStyle/>
          <a:p>
            <a:pPr>
              <a:defRPr/>
            </a:pPr>
            <a:r>
              <a:rPr lang="en-US" smtClean="0">
                <a:solidFill>
                  <a:prstClr val="black"/>
                </a:solidFill>
              </a:rPr>
              <a:t>dhgouge@ag.arizona.edu</a:t>
            </a:r>
            <a:endParaRPr lang="en-US">
              <a:solidFill>
                <a:prstClr val="black"/>
              </a:solidFill>
            </a:endParaRPr>
          </a:p>
        </p:txBody>
      </p:sp>
    </p:spTree>
    <p:extLst>
      <p:ext uri="{BB962C8B-B14F-4D97-AF65-F5344CB8AC3E}">
        <p14:creationId xmlns:p14="http://schemas.microsoft.com/office/powerpoint/2010/main" val="1245192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smtClean="0"/>
              <a:t>Preschool and elementary age: (3-11 years old)</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48731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Avoid picking up discarded or second-hand items (especially beds &amp; furniture) • Avoid sitting on furniture when in infested apartments &amp; limit what you bring in with you • If itchy welts occur, immediately conduct a thorough inspection.</a:t>
            </a:r>
            <a:endParaRPr lang="en-US" dirty="0"/>
          </a:p>
        </p:txBody>
      </p:sp>
      <p:sp>
        <p:nvSpPr>
          <p:cNvPr id="4" name="Slide Number Placeholder 3"/>
          <p:cNvSpPr>
            <a:spLocks noGrp="1"/>
          </p:cNvSpPr>
          <p:nvPr>
            <p:ph type="sldNum" sz="quarter" idx="10"/>
          </p:nvPr>
        </p:nvSpPr>
        <p:spPr/>
        <p:txBody>
          <a:bodyPr/>
          <a:lstStyle/>
          <a:p>
            <a:fld id="{5C207E1D-BDFC-4226-A9F2-70A6FFB6196B}" type="slidenum">
              <a:rPr lang="en-US" smtClean="0"/>
              <a:t>41</a:t>
            </a:fld>
            <a:endParaRPr lang="en-US"/>
          </a:p>
        </p:txBody>
      </p:sp>
    </p:spTree>
    <p:extLst>
      <p:ext uri="{BB962C8B-B14F-4D97-AF65-F5344CB8AC3E}">
        <p14:creationId xmlns:p14="http://schemas.microsoft.com/office/powerpoint/2010/main" val="391861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64009" indent="-293850" eaLnBrk="0" hangingPunct="0">
              <a:spcBef>
                <a:spcPct val="30000"/>
              </a:spcBef>
              <a:defRPr sz="1200">
                <a:solidFill>
                  <a:schemeClr val="tx1"/>
                </a:solidFill>
                <a:latin typeface="Arial" charset="0"/>
              </a:defRPr>
            </a:lvl2pPr>
            <a:lvl3pPr marL="1175398" indent="-235080" eaLnBrk="0" hangingPunct="0">
              <a:spcBef>
                <a:spcPct val="30000"/>
              </a:spcBef>
              <a:defRPr sz="1200">
                <a:solidFill>
                  <a:schemeClr val="tx1"/>
                </a:solidFill>
                <a:latin typeface="Arial" charset="0"/>
              </a:defRPr>
            </a:lvl3pPr>
            <a:lvl4pPr marL="1645558" indent="-235080" eaLnBrk="0" hangingPunct="0">
              <a:spcBef>
                <a:spcPct val="30000"/>
              </a:spcBef>
              <a:defRPr sz="1200">
                <a:solidFill>
                  <a:schemeClr val="tx1"/>
                </a:solidFill>
                <a:latin typeface="Arial" charset="0"/>
              </a:defRPr>
            </a:lvl4pPr>
            <a:lvl5pPr marL="2115717" indent="-235080" eaLnBrk="0" hangingPunct="0">
              <a:spcBef>
                <a:spcPct val="30000"/>
              </a:spcBef>
              <a:defRPr sz="1200">
                <a:solidFill>
                  <a:schemeClr val="tx1"/>
                </a:solidFill>
                <a:latin typeface="Arial" charset="0"/>
              </a:defRPr>
            </a:lvl5pPr>
            <a:lvl6pPr marL="2585877" indent="-235080" eaLnBrk="0" fontAlgn="base" hangingPunct="0">
              <a:spcBef>
                <a:spcPct val="30000"/>
              </a:spcBef>
              <a:spcAft>
                <a:spcPct val="0"/>
              </a:spcAft>
              <a:defRPr sz="1200">
                <a:solidFill>
                  <a:schemeClr val="tx1"/>
                </a:solidFill>
                <a:latin typeface="Arial" charset="0"/>
              </a:defRPr>
            </a:lvl6pPr>
            <a:lvl7pPr marL="3056036" indent="-235080" eaLnBrk="0" fontAlgn="base" hangingPunct="0">
              <a:spcBef>
                <a:spcPct val="30000"/>
              </a:spcBef>
              <a:spcAft>
                <a:spcPct val="0"/>
              </a:spcAft>
              <a:defRPr sz="1200">
                <a:solidFill>
                  <a:schemeClr val="tx1"/>
                </a:solidFill>
                <a:latin typeface="Arial" charset="0"/>
              </a:defRPr>
            </a:lvl7pPr>
            <a:lvl8pPr marL="3526195" indent="-235080" eaLnBrk="0" fontAlgn="base" hangingPunct="0">
              <a:spcBef>
                <a:spcPct val="30000"/>
              </a:spcBef>
              <a:spcAft>
                <a:spcPct val="0"/>
              </a:spcAft>
              <a:defRPr sz="1200">
                <a:solidFill>
                  <a:schemeClr val="tx1"/>
                </a:solidFill>
                <a:latin typeface="Arial" charset="0"/>
              </a:defRPr>
            </a:lvl8pPr>
            <a:lvl9pPr marL="3996355" indent="-23508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F48B0C0-B7C8-463F-A375-E50CF70B7096}" type="slidenum">
              <a:rPr lang="en-US" altLang="en-US" smtClean="0"/>
              <a:pPr eaLnBrk="1" hangingPunct="1">
                <a:spcBef>
                  <a:spcPct val="0"/>
                </a:spcBef>
              </a:pPr>
              <a:t>43</a:t>
            </a:fld>
            <a:endParaRPr lang="en-US" altLang="en-US" smtClean="0"/>
          </a:p>
        </p:txBody>
      </p:sp>
      <p:sp>
        <p:nvSpPr>
          <p:cNvPr id="82947" name="Slide Image Placeholder 1"/>
          <p:cNvSpPr>
            <a:spLocks noGrp="1" noRot="1" noChangeAspect="1" noTextEdit="1"/>
          </p:cNvSpPr>
          <p:nvPr>
            <p:ph type="sldImg"/>
          </p:nvPr>
        </p:nvSpPr>
        <p:spPr>
          <a:ln/>
        </p:spPr>
      </p:sp>
      <p:sp>
        <p:nvSpPr>
          <p:cNvPr id="82948" name="Notes Placeholder 2"/>
          <p:cNvSpPr>
            <a:spLocks noGrp="1"/>
          </p:cNvSpPr>
          <p:nvPr>
            <p:ph type="body" idx="1"/>
          </p:nvPr>
        </p:nvSpPr>
        <p:spPr>
          <a:noFill/>
        </p:spPr>
        <p:txBody>
          <a:bodyPr/>
          <a:lstStyle/>
          <a:p>
            <a:pPr eaLnBrk="1" hangingPunct="1">
              <a:spcBef>
                <a:spcPct val="0"/>
              </a:spcBef>
            </a:pPr>
            <a:endParaRPr lang="en-US" altLang="en-US" dirty="0" smtClean="0"/>
          </a:p>
        </p:txBody>
      </p:sp>
      <p:sp>
        <p:nvSpPr>
          <p:cNvPr id="82949" name="Slide Number Placeholder 3"/>
          <p:cNvSpPr txBox="1">
            <a:spLocks noGrp="1"/>
          </p:cNvSpPr>
          <p:nvPr/>
        </p:nvSpPr>
        <p:spPr bwMode="auto">
          <a:xfrm>
            <a:off x="4014100" y="8902343"/>
            <a:ext cx="3070860" cy="468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032" tIns="47016" rIns="94032" bIns="4701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8E401ED-1B12-41F5-BB9C-C3286F10652F}" type="slidenum">
              <a:rPr lang="en-US" altLang="en-US">
                <a:latin typeface="Calibri" pitchFamily="34" charset="0"/>
                <a:cs typeface="Arial" charset="0"/>
              </a:rPr>
              <a:pPr algn="r" eaLnBrk="1" hangingPunct="1">
                <a:spcBef>
                  <a:spcPct val="0"/>
                </a:spcBef>
              </a:pPr>
              <a:t>43</a:t>
            </a:fld>
            <a:endParaRPr lang="en-US" altLang="en-US">
              <a:latin typeface="Calibri" pitchFamily="34" charset="0"/>
              <a:cs typeface="Arial" charset="0"/>
            </a:endParaRPr>
          </a:p>
        </p:txBody>
      </p:sp>
    </p:spTree>
    <p:extLst>
      <p:ext uri="{BB962C8B-B14F-4D97-AF65-F5344CB8AC3E}">
        <p14:creationId xmlns:p14="http://schemas.microsoft.com/office/powerpoint/2010/main" val="1567360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4014100" y="8902343"/>
            <a:ext cx="3070860" cy="4686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4032" tIns="47016" rIns="94032" bIns="4701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2326D9B5-0828-468E-9DCB-8B6E7874BF24}" type="slidenum">
              <a:rPr lang="en-US" altLang="en-US"/>
              <a:pPr algn="r" eaLnBrk="1" hangingPunct="1">
                <a:spcBef>
                  <a:spcPct val="0"/>
                </a:spcBef>
              </a:pPr>
              <a:t>44</a:t>
            </a:fld>
            <a:endParaRPr lang="en-US"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4067582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The mites are small and may be below the skin surface, but burrow tracks may be visible, as depicted in the picture on this slide</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46</a:t>
            </a:fld>
            <a:endParaRPr lang="en-US"/>
          </a:p>
        </p:txBody>
      </p:sp>
    </p:spTree>
    <p:extLst>
      <p:ext uri="{BB962C8B-B14F-4D97-AF65-F5344CB8AC3E}">
        <p14:creationId xmlns:p14="http://schemas.microsoft.com/office/powerpoint/2010/main" val="599764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As soon as a student has started a treatment plan, they are not infectious</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47</a:t>
            </a:fld>
            <a:endParaRPr lang="en-US"/>
          </a:p>
        </p:txBody>
      </p:sp>
    </p:spTree>
    <p:extLst>
      <p:ext uri="{BB962C8B-B14F-4D97-AF65-F5344CB8AC3E}">
        <p14:creationId xmlns:p14="http://schemas.microsoft.com/office/powerpoint/2010/main" val="40609374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sz="1300" dirty="0"/>
              <a:t>Once bound to their host, 10-15 mites mate on the surface of the skin.</a:t>
            </a:r>
          </a:p>
          <a:p>
            <a:endParaRPr lang="en-US" dirty="0"/>
          </a:p>
        </p:txBody>
      </p:sp>
      <p:sp>
        <p:nvSpPr>
          <p:cNvPr id="4" name="Slide Number Placeholder 3"/>
          <p:cNvSpPr>
            <a:spLocks noGrp="1"/>
          </p:cNvSpPr>
          <p:nvPr>
            <p:ph type="sldNum" sz="quarter" idx="10"/>
          </p:nvPr>
        </p:nvSpPr>
        <p:spPr/>
        <p:txBody>
          <a:bodyPr/>
          <a:lstStyle/>
          <a:p>
            <a:pPr>
              <a:defRPr/>
            </a:pPr>
            <a:fld id="{2926CB48-85EE-4D95-9D8D-7FCD0C7E32AE}" type="slidenum">
              <a:rPr lang="en-US" smtClean="0"/>
              <a:pPr>
                <a:defRPr/>
              </a:pPr>
              <a:t>50</a:t>
            </a:fld>
            <a:endParaRPr lang="en-US"/>
          </a:p>
        </p:txBody>
      </p:sp>
    </p:spTree>
    <p:extLst>
      <p:ext uri="{BB962C8B-B14F-4D97-AF65-F5344CB8AC3E}">
        <p14:creationId xmlns:p14="http://schemas.microsoft.com/office/powerpoint/2010/main" val="3674641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typical distribution is arm pits/breast area, waist line, and crotch/buttock area. It tends to avoid the face and neck.</a:t>
            </a:r>
            <a:endParaRPr lang="en-US" dirty="0"/>
          </a:p>
        </p:txBody>
      </p:sp>
      <p:sp>
        <p:nvSpPr>
          <p:cNvPr id="4" name="Slide Number Placeholder 3"/>
          <p:cNvSpPr>
            <a:spLocks noGrp="1"/>
          </p:cNvSpPr>
          <p:nvPr>
            <p:ph type="sldNum" sz="quarter" idx="10"/>
          </p:nvPr>
        </p:nvSpPr>
        <p:spPr/>
        <p:txBody>
          <a:bodyPr/>
          <a:lstStyle/>
          <a:p>
            <a:pPr>
              <a:defRPr/>
            </a:pPr>
            <a:fld id="{2926CB48-85EE-4D95-9D8D-7FCD0C7E32AE}" type="slidenum">
              <a:rPr lang="en-US" smtClean="0"/>
              <a:pPr>
                <a:defRPr/>
              </a:pPr>
              <a:t>52</a:t>
            </a:fld>
            <a:endParaRPr lang="en-US"/>
          </a:p>
        </p:txBody>
      </p:sp>
    </p:spTree>
    <p:extLst>
      <p:ext uri="{BB962C8B-B14F-4D97-AF65-F5344CB8AC3E}">
        <p14:creationId xmlns:p14="http://schemas.microsoft.com/office/powerpoint/2010/main" val="34970157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The following medications for the treatment of scabies are available only by prescription.</a:t>
            </a:r>
          </a:p>
          <a:p>
            <a:endParaRPr lang="en-US" dirty="0" smtClean="0"/>
          </a:p>
          <a:p>
            <a:r>
              <a:rPr lang="en-US" dirty="0" smtClean="0"/>
              <a:t>1.Permethrin cream 5%</a:t>
            </a:r>
          </a:p>
          <a:p>
            <a:endParaRPr lang="en-US" dirty="0" smtClean="0"/>
          </a:p>
          <a:p>
            <a:r>
              <a:rPr lang="en-US" dirty="0" smtClean="0"/>
              <a:t>Brand name product: </a:t>
            </a:r>
            <a:r>
              <a:rPr lang="en-US" dirty="0" err="1" smtClean="0"/>
              <a:t>Elimite</a:t>
            </a:r>
            <a:r>
              <a:rPr lang="en-US" dirty="0" smtClean="0"/>
              <a:t>*</a:t>
            </a:r>
          </a:p>
          <a:p>
            <a:endParaRPr lang="en-US" dirty="0" smtClean="0"/>
          </a:p>
          <a:p>
            <a:r>
              <a:rPr lang="en-US" dirty="0" smtClean="0"/>
              <a:t>Permethrin is approved by the US Food and Drug Administration (FDA) for the treatment of scabies in persons who are at least 2 months of age. Permethrin is a synthetic </a:t>
            </a:r>
            <a:r>
              <a:rPr lang="en-US" dirty="0" err="1" smtClean="0"/>
              <a:t>pyrethroid</a:t>
            </a:r>
            <a:r>
              <a:rPr lang="en-US" dirty="0" smtClean="0"/>
              <a:t> similar to naturally occurring </a:t>
            </a:r>
            <a:r>
              <a:rPr lang="en-US" dirty="0" err="1" smtClean="0"/>
              <a:t>pyrethrins</a:t>
            </a:r>
            <a:r>
              <a:rPr lang="en-US" dirty="0" smtClean="0"/>
              <a:t> which are extracts from the chrysanthemum flower. Permethrin is safe and effective when used as directed. Permethrin kills the scabies mite and eggs. Permethrin is the drug of choice for the treatment of scabies. Two (or more) applications, each about a week apart, may be necessary to eliminate all mites, particularly when treating crusted (Norwegian) scabies.</a:t>
            </a:r>
          </a:p>
          <a:p>
            <a:endParaRPr lang="en-US" dirty="0" smtClean="0"/>
          </a:p>
          <a:p>
            <a:endParaRPr lang="en-US" dirty="0" smtClean="0"/>
          </a:p>
          <a:p>
            <a:r>
              <a:rPr lang="en-US" dirty="0" smtClean="0"/>
              <a:t>2.Crotamiton lotion 10% and </a:t>
            </a:r>
            <a:r>
              <a:rPr lang="en-US" dirty="0" err="1" smtClean="0"/>
              <a:t>Crotamiton</a:t>
            </a:r>
            <a:r>
              <a:rPr lang="en-US" dirty="0" smtClean="0"/>
              <a:t> cream 10%</a:t>
            </a:r>
          </a:p>
          <a:p>
            <a:endParaRPr lang="en-US" dirty="0" smtClean="0"/>
          </a:p>
          <a:p>
            <a:r>
              <a:rPr lang="en-US" dirty="0" smtClean="0"/>
              <a:t>Brand name products: </a:t>
            </a:r>
            <a:r>
              <a:rPr lang="en-US" dirty="0" err="1" smtClean="0"/>
              <a:t>Eurax</a:t>
            </a:r>
            <a:r>
              <a:rPr lang="en-US" dirty="0" smtClean="0"/>
              <a:t>*; </a:t>
            </a:r>
            <a:r>
              <a:rPr lang="en-US" dirty="0" err="1" smtClean="0"/>
              <a:t>Crotan</a:t>
            </a:r>
            <a:r>
              <a:rPr lang="en-US" dirty="0" smtClean="0"/>
              <a:t>*</a:t>
            </a:r>
          </a:p>
          <a:p>
            <a:endParaRPr lang="en-US" dirty="0" smtClean="0"/>
          </a:p>
          <a:p>
            <a:r>
              <a:rPr lang="en-US" dirty="0" err="1" smtClean="0"/>
              <a:t>Crotamiton</a:t>
            </a:r>
            <a:r>
              <a:rPr lang="en-US" dirty="0" smtClean="0"/>
              <a:t> is approved by the US Food and Drug Administration (FDA) for the treatment of scabies in adults; it is considered safe when used as directed. </a:t>
            </a:r>
            <a:r>
              <a:rPr lang="en-US" dirty="0" err="1" smtClean="0"/>
              <a:t>Crotamiton</a:t>
            </a:r>
            <a:r>
              <a:rPr lang="en-US" dirty="0" smtClean="0"/>
              <a:t> is not FDA-approved for use in children. Frequent treatment failure has been reported with </a:t>
            </a:r>
            <a:r>
              <a:rPr lang="en-US" dirty="0" err="1" smtClean="0"/>
              <a:t>crotamiton</a:t>
            </a:r>
            <a:r>
              <a:rPr lang="en-US" dirty="0" smtClean="0"/>
              <a:t>.</a:t>
            </a:r>
          </a:p>
          <a:p>
            <a:endParaRPr lang="en-US" dirty="0" smtClean="0"/>
          </a:p>
          <a:p>
            <a:endParaRPr lang="en-US" dirty="0" smtClean="0"/>
          </a:p>
          <a:p>
            <a:r>
              <a:rPr lang="en-US" dirty="0" smtClean="0"/>
              <a:t>3.Lindane lotion 1%</a:t>
            </a:r>
          </a:p>
          <a:p>
            <a:endParaRPr lang="en-US" dirty="0" smtClean="0"/>
          </a:p>
          <a:p>
            <a:r>
              <a:rPr lang="en-US" dirty="0" smtClean="0"/>
              <a:t>Brand name products: None available</a:t>
            </a:r>
          </a:p>
          <a:p>
            <a:endParaRPr lang="en-US" dirty="0" smtClean="0"/>
          </a:p>
          <a:p>
            <a:r>
              <a:rPr lang="en-US" dirty="0" err="1" smtClean="0"/>
              <a:t>Lindane</a:t>
            </a:r>
            <a:r>
              <a:rPr lang="en-US" dirty="0" smtClean="0"/>
              <a:t> is an </a:t>
            </a:r>
            <a:r>
              <a:rPr lang="en-US" dirty="0" err="1" smtClean="0"/>
              <a:t>organochloride</a:t>
            </a:r>
            <a:r>
              <a:rPr lang="en-US" dirty="0" smtClean="0"/>
              <a:t>. Although FDA-approved for the treatment of scabies, </a:t>
            </a:r>
            <a:r>
              <a:rPr lang="en-US" dirty="0" err="1" smtClean="0"/>
              <a:t>lindane</a:t>
            </a:r>
            <a:r>
              <a:rPr lang="en-US" dirty="0" smtClean="0"/>
              <a:t> is not recommended as a first-line therapy. Overuse, misuse, or accidentally swallowing </a:t>
            </a:r>
            <a:r>
              <a:rPr lang="en-US" dirty="0" err="1" smtClean="0"/>
              <a:t>lindane</a:t>
            </a:r>
            <a:r>
              <a:rPr lang="en-US" dirty="0" smtClean="0"/>
              <a:t> can be toxic to the brain and other parts of the nervous system; its use should be restricted to patients who have failed treatment with or cannot tolerate other medications that pose less risk. </a:t>
            </a:r>
            <a:r>
              <a:rPr lang="en-US" dirty="0" err="1" smtClean="0"/>
              <a:t>Lindane</a:t>
            </a:r>
            <a:r>
              <a:rPr lang="en-US" dirty="0" smtClean="0"/>
              <a:t> should not be used to treat premature infants, persons with a seizure disorder, women who are pregnant or breast-feeding, persons who have very irritated skin or sores where the </a:t>
            </a:r>
            <a:r>
              <a:rPr lang="en-US" dirty="0" err="1" smtClean="0"/>
              <a:t>lindane</a:t>
            </a:r>
            <a:r>
              <a:rPr lang="en-US" dirty="0" smtClean="0"/>
              <a:t> will be applied, infants, children, the elderly, and persons who weigh less than 110 pounds.</a:t>
            </a:r>
          </a:p>
          <a:p>
            <a:endParaRPr lang="en-US" dirty="0" smtClean="0"/>
          </a:p>
          <a:p>
            <a:endParaRPr lang="en-US" dirty="0" smtClean="0"/>
          </a:p>
          <a:p>
            <a:r>
              <a:rPr lang="en-US" dirty="0" smtClean="0"/>
              <a:t>4.Ivermectin</a:t>
            </a:r>
          </a:p>
          <a:p>
            <a:endParaRPr lang="en-US" dirty="0" smtClean="0"/>
          </a:p>
          <a:p>
            <a:r>
              <a:rPr lang="en-US" dirty="0" smtClean="0"/>
              <a:t>Brand name product: </a:t>
            </a:r>
            <a:r>
              <a:rPr lang="en-US" dirty="0" err="1" smtClean="0"/>
              <a:t>Stromectol</a:t>
            </a:r>
            <a:r>
              <a:rPr lang="en-US" dirty="0" smtClean="0"/>
              <a:t>*</a:t>
            </a:r>
          </a:p>
          <a:p>
            <a:endParaRPr lang="en-US" dirty="0" smtClean="0"/>
          </a:p>
          <a:p>
            <a:r>
              <a:rPr lang="en-US" dirty="0" err="1" smtClean="0"/>
              <a:t>Ivermectin</a:t>
            </a:r>
            <a:r>
              <a:rPr lang="en-US" dirty="0" smtClean="0"/>
              <a:t> is an oral </a:t>
            </a:r>
            <a:r>
              <a:rPr lang="en-US" dirty="0" err="1" smtClean="0"/>
              <a:t>antiparasitic</a:t>
            </a:r>
            <a:r>
              <a:rPr lang="en-US" dirty="0" smtClean="0"/>
              <a:t> agent approved for the treatment of worm infestations. Evidence suggests that oral </a:t>
            </a:r>
            <a:r>
              <a:rPr lang="en-US" dirty="0" err="1" smtClean="0"/>
              <a:t>ivermectin</a:t>
            </a:r>
            <a:r>
              <a:rPr lang="en-US" dirty="0" smtClean="0"/>
              <a:t> may be a safe and effective treatment for scabies; however, </a:t>
            </a:r>
            <a:r>
              <a:rPr lang="en-US" dirty="0" err="1" smtClean="0"/>
              <a:t>ivermectin</a:t>
            </a:r>
            <a:r>
              <a:rPr lang="en-US" dirty="0" smtClean="0"/>
              <a:t> is not FDA-approved for this use. Oral </a:t>
            </a:r>
            <a:r>
              <a:rPr lang="en-US" dirty="0" err="1" smtClean="0"/>
              <a:t>ivermectin</a:t>
            </a:r>
            <a:r>
              <a:rPr lang="en-US" dirty="0" smtClean="0"/>
              <a:t> has been reported effective in the treatment of crusted scabies; its use should be considered for patients who have failed treatment with or who cannot tolerate FDA-approved topical medications for the treatment of scabies. The dosage of </a:t>
            </a:r>
            <a:r>
              <a:rPr lang="en-US" dirty="0" err="1" smtClean="0"/>
              <a:t>ivermectin</a:t>
            </a:r>
            <a:r>
              <a:rPr lang="en-US" dirty="0" smtClean="0"/>
              <a:t> is 200 mcg/kg orally. It should be taken on an empty stomach with water. A total of two or more doses at least 7 days apart may be necessary to eliminate a scabies infestation. The safety of </a:t>
            </a:r>
            <a:r>
              <a:rPr lang="en-US" dirty="0" err="1" smtClean="0"/>
              <a:t>ivermectin</a:t>
            </a:r>
            <a:r>
              <a:rPr lang="en-US" dirty="0" smtClean="0"/>
              <a:t> in children weighing less than 15 kg and in pregnant women has not been established.</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926CB48-85EE-4D95-9D8D-7FCD0C7E32AE}" type="slidenum">
              <a:rPr lang="en-US" smtClean="0"/>
              <a:pPr>
                <a:defRPr/>
              </a:pPr>
              <a:t>60</a:t>
            </a:fld>
            <a:endParaRPr lang="en-US"/>
          </a:p>
        </p:txBody>
      </p:sp>
    </p:spTree>
    <p:extLst>
      <p:ext uri="{BB962C8B-B14F-4D97-AF65-F5344CB8AC3E}">
        <p14:creationId xmlns:p14="http://schemas.microsoft.com/office/powerpoint/2010/main" val="32638753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Wash linens and bedclothes in hot water. Cut your nails, and clean under them thoroughly to remove any mites or eggs that may be present.</a:t>
            </a:r>
          </a:p>
          <a:p>
            <a:r>
              <a:rPr lang="en-US" dirty="0" smtClean="0"/>
              <a:t>Thoroughly vacuum your rugs, furniture, bedding, and car interior and throw the vacuum-cleaner bag away when finished.</a:t>
            </a:r>
          </a:p>
          <a:p>
            <a:r>
              <a:rPr lang="en-US" dirty="0" smtClean="0"/>
              <a:t>Try to avoid scratching. Keep any open sores clean. </a:t>
            </a:r>
          </a:p>
          <a:p>
            <a:endParaRPr lang="en-US" dirty="0"/>
          </a:p>
        </p:txBody>
      </p:sp>
      <p:sp>
        <p:nvSpPr>
          <p:cNvPr id="4" name="Slide Number Placeholder 3"/>
          <p:cNvSpPr>
            <a:spLocks noGrp="1"/>
          </p:cNvSpPr>
          <p:nvPr>
            <p:ph type="sldNum" sz="quarter" idx="10"/>
          </p:nvPr>
        </p:nvSpPr>
        <p:spPr/>
        <p:txBody>
          <a:bodyPr/>
          <a:lstStyle/>
          <a:p>
            <a:pPr>
              <a:defRPr/>
            </a:pPr>
            <a:fld id="{2926CB48-85EE-4D95-9D8D-7FCD0C7E32AE}" type="slidenum">
              <a:rPr lang="en-US" smtClean="0"/>
              <a:pPr>
                <a:defRPr/>
              </a:pPr>
              <a:t>63</a:t>
            </a:fld>
            <a:endParaRPr lang="en-US"/>
          </a:p>
        </p:txBody>
      </p:sp>
    </p:spTree>
    <p:extLst>
      <p:ext uri="{BB962C8B-B14F-4D97-AF65-F5344CB8AC3E}">
        <p14:creationId xmlns:p14="http://schemas.microsoft.com/office/powerpoint/2010/main" val="3239185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93CFD4-7A83-434F-A566-F3ABE0908F83}" type="slidenum">
              <a:rPr lang="en-US">
                <a:solidFill>
                  <a:srgbClr val="000000"/>
                </a:solidFill>
              </a:rPr>
              <a:pPr fontAlgn="base">
                <a:spcBef>
                  <a:spcPct val="0"/>
                </a:spcBef>
                <a:spcAft>
                  <a:spcPct val="0"/>
                </a:spcAft>
                <a:defRPr/>
              </a:pPr>
              <a:t>66</a:t>
            </a:fld>
            <a:endParaRPr lang="en-US">
              <a:solidFill>
                <a:srgbClr val="000000"/>
              </a:solidFill>
            </a:endParaRPr>
          </a:p>
        </p:txBody>
      </p:sp>
      <p:sp>
        <p:nvSpPr>
          <p:cNvPr id="274434"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274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070643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smtClean="0"/>
              <a:t>Preschool and elementary age: (3-11 years old)</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02014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67</a:t>
            </a:fld>
            <a:endParaRPr lang="en-US"/>
          </a:p>
        </p:txBody>
      </p:sp>
    </p:spTree>
    <p:extLst>
      <p:ext uri="{BB962C8B-B14F-4D97-AF65-F5344CB8AC3E}">
        <p14:creationId xmlns:p14="http://schemas.microsoft.com/office/powerpoint/2010/main" val="140881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smtClean="0"/>
              <a:t>Preschool and elementary age: (3-11 years old)</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8500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smtClean="0"/>
              <a:t>Preschool and elementary age: (3-11 years old)</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17755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8507">
              <a:defRPr/>
            </a:pPr>
            <a:r>
              <a:rPr lang="en-US" dirty="0" smtClean="0"/>
              <a:t>Preschool and elementary age: (3-11 years old)</a:t>
            </a:r>
          </a:p>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8203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304112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10</a:t>
            </a:fld>
            <a:endParaRPr lang="en-US"/>
          </a:p>
        </p:txBody>
      </p:sp>
    </p:spTree>
    <p:extLst>
      <p:ext uri="{BB962C8B-B14F-4D97-AF65-F5344CB8AC3E}">
        <p14:creationId xmlns:p14="http://schemas.microsoft.com/office/powerpoint/2010/main" val="3458626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75A0B58-CF78-4AAF-BCBA-8F6ED6277ED5}" type="datetime1">
              <a:rPr lang="en-US" smtClean="0"/>
              <a:pPr/>
              <a:t>10/6/2015</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840B89-3053-40D5-941B-7E5380185A0D}" type="datetime1">
              <a:rPr lang="en-US" smtClean="0"/>
              <a:pPr/>
              <a:t>10/6/2015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703BA05-F337-41FC-8289-77FA7009D4E4}" type="datetime1">
              <a:rPr lang="en-US" smtClean="0"/>
              <a:pPr/>
              <a:t>10/6/2015</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7"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13" name="Rectangle 6"/>
          <p:cNvSpPr>
            <a:spLocks noGrp="1"/>
          </p:cNvSpPr>
          <p:nvPr>
            <p:ph type="body" sz="quarter" idx="11"/>
          </p:nvPr>
        </p:nvSpPr>
        <p:spPr>
          <a:xfrm>
            <a:off x="5257800" y="3048000"/>
            <a:ext cx="3505200" cy="3352800"/>
          </a:xfrm>
        </p:spPr>
        <p:txBody>
          <a:bodyPr tIns="91440" bIns="91440" anchor="b">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smtClean="0"/>
              <a:t>Click to edit Master text styles</a:t>
            </a:r>
          </a:p>
        </p:txBody>
      </p:sp>
      <p:sp>
        <p:nvSpPr>
          <p:cNvPr id="4" name="Rectangle 3"/>
          <p:cNvSpPr>
            <a:spLocks noGrp="1"/>
          </p:cNvSpPr>
          <p:nvPr>
            <p:ph type="dt" sz="half" idx="12"/>
          </p:nvPr>
        </p:nvSpPr>
        <p:spPr/>
        <p:txBody>
          <a:bodyPr/>
          <a:lstStyle>
            <a:lvl1pPr>
              <a:defRPr/>
            </a:lvl1pPr>
          </a:lstStyle>
          <a:p>
            <a:pPr>
              <a:defRPr/>
            </a:pPr>
            <a:fld id="{ADA4FFB2-9068-4530-8C09-2EB1E7252EA5}" type="datetimeFigureOut">
              <a:rPr lang="en-US">
                <a:solidFill>
                  <a:srgbClr val="D4D2D0"/>
                </a:solidFill>
              </a:rPr>
              <a:pPr>
                <a:defRPr/>
              </a:pPr>
              <a:t>10/6/2015</a:t>
            </a:fld>
            <a:endParaRPr lang="en-US" dirty="0">
              <a:solidFill>
                <a:srgbClr val="D4D2D0"/>
              </a:solidFill>
            </a:endParaRPr>
          </a:p>
        </p:txBody>
      </p:sp>
      <p:sp>
        <p:nvSpPr>
          <p:cNvPr id="5" name="Rectangle 25"/>
          <p:cNvSpPr>
            <a:spLocks noGrp="1"/>
          </p:cNvSpPr>
          <p:nvPr>
            <p:ph type="ftr" sz="quarter" idx="13"/>
          </p:nvPr>
        </p:nvSpPr>
        <p:spPr/>
        <p:txBody>
          <a:bodyPr/>
          <a:lstStyle>
            <a:lvl1pPr>
              <a:defRPr/>
            </a:lvl1pPr>
          </a:lstStyle>
          <a:p>
            <a:pPr>
              <a:defRPr/>
            </a:pPr>
            <a:endParaRPr lang="en-US">
              <a:solidFill>
                <a:srgbClr val="D4D2D0"/>
              </a:solidFill>
            </a:endParaRPr>
          </a:p>
        </p:txBody>
      </p:sp>
      <p:sp>
        <p:nvSpPr>
          <p:cNvPr id="6" name="Rectangle 16"/>
          <p:cNvSpPr>
            <a:spLocks noGrp="1"/>
          </p:cNvSpPr>
          <p:nvPr>
            <p:ph type="sldNum" sz="quarter" idx="14"/>
          </p:nvPr>
        </p:nvSpPr>
        <p:spPr/>
        <p:txBody>
          <a:bodyPr/>
          <a:lstStyle>
            <a:lvl1pPr>
              <a:defRPr/>
            </a:lvl1pPr>
          </a:lstStyle>
          <a:p>
            <a:pPr>
              <a:defRPr/>
            </a:pPr>
            <a:fld id="{0B29C0E1-E39D-4EAC-93C7-0DD2E7DAC49D}"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4503267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lvl="0"/>
            <a:r>
              <a:rPr lang="en-US" noProof="0" dirty="0" smtClean="0"/>
              <a:t>Click icon to add picture</a:t>
            </a:r>
            <a:endParaRPr lang="en-US" noProof="0" dirty="0"/>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smtClean="0"/>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10/6/2015</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184819414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8FBEAA-D25F-4CFC-AE96-F6675908286F}" type="slidenum">
              <a:rPr lang="en-US"/>
              <a:pPr>
                <a:defRPr/>
              </a:pPr>
              <a:t>‹#›</a:t>
            </a:fld>
            <a:endParaRPr lang="en-US"/>
          </a:p>
        </p:txBody>
      </p:sp>
    </p:spTree>
    <p:extLst>
      <p:ext uri="{BB962C8B-B14F-4D97-AF65-F5344CB8AC3E}">
        <p14:creationId xmlns:p14="http://schemas.microsoft.com/office/powerpoint/2010/main" val="2756271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it-IT" smtClean="0">
                <a:solidFill>
                  <a:srgbClr val="EBDDC3"/>
                </a:solidFill>
              </a:rPr>
              <a:t>Dr. Marc Lame, Indiana University</a:t>
            </a:r>
            <a:endParaRPr lang="en-US">
              <a:solidFill>
                <a:srgbClr val="EBDDC3"/>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360427759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endParaRPr lang="en-US">
              <a:solidFill>
                <a:srgbClr val="775F55"/>
              </a:solidFill>
            </a:endParaRPr>
          </a:p>
        </p:txBody>
      </p:sp>
      <p:sp>
        <p:nvSpPr>
          <p:cNvPr id="5" name="Footer Placeholder 4"/>
          <p:cNvSpPr>
            <a:spLocks noGrp="1"/>
          </p:cNvSpPr>
          <p:nvPr>
            <p:ph type="ftr" sz="quarter" idx="11"/>
          </p:nvPr>
        </p:nvSpPr>
        <p:spPr/>
        <p:txBody>
          <a:bodyPr/>
          <a:lstStyle/>
          <a:p>
            <a:r>
              <a:rPr lang="it-IT" smtClean="0">
                <a:solidFill>
                  <a:srgbClr val="775F55"/>
                </a:solidFill>
              </a:rPr>
              <a:t>Dr. Marc Lame, Indiana University</a:t>
            </a:r>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459743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775F55"/>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r>
              <a:rPr lang="it-IT" smtClean="0">
                <a:solidFill>
                  <a:srgbClr val="775F55"/>
                </a:solidFill>
              </a:rPr>
              <a:t>Dr. Marc Lame, Indiana University</a:t>
            </a:r>
            <a:endParaRPr lang="en-US">
              <a:solidFill>
                <a:srgbClr val="775F55"/>
              </a:solidFill>
            </a:endParaRPr>
          </a:p>
        </p:txBody>
      </p:sp>
    </p:spTree>
    <p:extLst>
      <p:ext uri="{BB962C8B-B14F-4D97-AF65-F5344CB8AC3E}">
        <p14:creationId xmlns:p14="http://schemas.microsoft.com/office/powerpoint/2010/main" val="298317079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r>
              <a:rPr lang="it-IT" smtClean="0">
                <a:solidFill>
                  <a:srgbClr val="775F55"/>
                </a:solidFill>
              </a:rPr>
              <a:t>Dr. Marc Lame, Indiana University</a:t>
            </a:r>
            <a:endParaRPr lang="en-US">
              <a:solidFill>
                <a:srgbClr val="775F55"/>
              </a:solidFill>
            </a:endParaRPr>
          </a:p>
        </p:txBody>
      </p:sp>
    </p:spTree>
    <p:extLst>
      <p:ext uri="{BB962C8B-B14F-4D97-AF65-F5344CB8AC3E}">
        <p14:creationId xmlns:p14="http://schemas.microsoft.com/office/powerpoint/2010/main" val="1244456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r>
              <a:rPr lang="it-IT" smtClean="0">
                <a:solidFill>
                  <a:srgbClr val="775F55"/>
                </a:solidFill>
              </a:rPr>
              <a:t>Dr. Marc Lame, Indiana University</a:t>
            </a:r>
            <a:endParaRPr lang="en-US">
              <a:solidFill>
                <a:srgbClr val="775F55"/>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06452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solidFill>
                  <a:schemeClr val="tx1"/>
                </a:solidFill>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fld id="{4C676FC2-787F-472A-9CA0-E0D558A7BCCA}" type="datetime1">
              <a:rPr lang="en-US" smtClean="0"/>
              <a:pPr/>
              <a:t>10/6/2015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solidFill>
                <a:srgbClr val="775F55"/>
              </a:solidFill>
            </a:endParaRPr>
          </a:p>
        </p:txBody>
      </p:sp>
      <p:sp>
        <p:nvSpPr>
          <p:cNvPr id="4" name="Footer Placeholder 3"/>
          <p:cNvSpPr>
            <a:spLocks noGrp="1"/>
          </p:cNvSpPr>
          <p:nvPr>
            <p:ph type="ftr" sz="quarter" idx="11"/>
          </p:nvPr>
        </p:nvSpPr>
        <p:spPr/>
        <p:txBody>
          <a:bodyPr/>
          <a:lstStyle/>
          <a:p>
            <a:r>
              <a:rPr lang="it-IT" smtClean="0">
                <a:solidFill>
                  <a:srgbClr val="775F55"/>
                </a:solidFill>
              </a:rPr>
              <a:t>Dr. Marc Lame, Indiana University</a:t>
            </a:r>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843335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775F55"/>
              </a:solidFill>
            </a:endParaRPr>
          </a:p>
        </p:txBody>
      </p:sp>
      <p:sp>
        <p:nvSpPr>
          <p:cNvPr id="3" name="Footer Placeholder 2"/>
          <p:cNvSpPr>
            <a:spLocks noGrp="1"/>
          </p:cNvSpPr>
          <p:nvPr>
            <p:ph type="ftr" sz="quarter" idx="11"/>
          </p:nvPr>
        </p:nvSpPr>
        <p:spPr/>
        <p:txBody>
          <a:bodyPr/>
          <a:lstStyle/>
          <a:p>
            <a:r>
              <a:rPr lang="it-IT" smtClean="0">
                <a:solidFill>
                  <a:srgbClr val="775F55"/>
                </a:solidFill>
              </a:rPr>
              <a:t>Dr. Marc Lame, Indiana University</a:t>
            </a:r>
            <a:endParaRPr lang="en-US">
              <a:solidFill>
                <a:srgbClr val="775F55"/>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500404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solidFill>
                <a:srgbClr val="775F55"/>
              </a:solidFill>
            </a:endParaRPr>
          </a:p>
        </p:txBody>
      </p:sp>
      <p:sp>
        <p:nvSpPr>
          <p:cNvPr id="6" name="Footer Placeholder 5"/>
          <p:cNvSpPr>
            <a:spLocks noGrp="1"/>
          </p:cNvSpPr>
          <p:nvPr>
            <p:ph type="ftr" sz="quarter" idx="11"/>
          </p:nvPr>
        </p:nvSpPr>
        <p:spPr/>
        <p:txBody>
          <a:bodyPr/>
          <a:lstStyle/>
          <a:p>
            <a:r>
              <a:rPr lang="it-IT" smtClean="0">
                <a:solidFill>
                  <a:srgbClr val="775F55"/>
                </a:solidFill>
              </a:rPr>
              <a:t>Dr. Marc Lame, Indiana University</a:t>
            </a:r>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235801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6248400" y="6248400"/>
            <a:ext cx="2667000" cy="365125"/>
          </a:xfrm>
        </p:spPr>
        <p:txBody>
          <a:bodyPr rtlCol="0"/>
          <a:lstStyle/>
          <a:p>
            <a:endParaRPr lang="en-US">
              <a:solidFill>
                <a:srgbClr val="775F55"/>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it-IT" smtClean="0">
                <a:solidFill>
                  <a:srgbClr val="775F55"/>
                </a:solidFill>
              </a:rPr>
              <a:t>Dr. Marc Lame, Indiana University</a:t>
            </a:r>
            <a:endParaRPr lang="en-US">
              <a:solidFill>
                <a:srgbClr val="775F55"/>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406468470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775F55"/>
              </a:solidFill>
            </a:endParaRPr>
          </a:p>
        </p:txBody>
      </p:sp>
      <p:sp>
        <p:nvSpPr>
          <p:cNvPr id="5" name="Footer Placeholder 4"/>
          <p:cNvSpPr>
            <a:spLocks noGrp="1"/>
          </p:cNvSpPr>
          <p:nvPr>
            <p:ph type="ftr" sz="quarter" idx="11"/>
          </p:nvPr>
        </p:nvSpPr>
        <p:spPr/>
        <p:txBody>
          <a:bodyPr/>
          <a:lstStyle/>
          <a:p>
            <a:r>
              <a:rPr lang="it-IT" smtClean="0">
                <a:solidFill>
                  <a:srgbClr val="775F55"/>
                </a:solidFill>
              </a:rPr>
              <a:t>Dr. Marc Lame, Indiana University</a:t>
            </a:r>
            <a:endParaRPr lang="en-US">
              <a:solidFill>
                <a:srgbClr val="775F55"/>
              </a:solidFill>
            </a:endParaRPr>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extLst>
      <p:ext uri="{BB962C8B-B14F-4D97-AF65-F5344CB8AC3E}">
        <p14:creationId xmlns:p14="http://schemas.microsoft.com/office/powerpoint/2010/main" val="1131164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solidFill>
                <a:srgbClr val="775F55"/>
              </a:solidFill>
            </a:endParaRPr>
          </a:p>
        </p:txBody>
      </p:sp>
      <p:sp>
        <p:nvSpPr>
          <p:cNvPr id="5" name="Footer Placeholder 4"/>
          <p:cNvSpPr>
            <a:spLocks noGrp="1"/>
          </p:cNvSpPr>
          <p:nvPr>
            <p:ph type="ftr" sz="quarter" idx="11"/>
          </p:nvPr>
        </p:nvSpPr>
        <p:spPr>
          <a:xfrm>
            <a:off x="457201" y="6248207"/>
            <a:ext cx="5573483" cy="365125"/>
          </a:xfrm>
        </p:spPr>
        <p:txBody>
          <a:bodyPr/>
          <a:lstStyle/>
          <a:p>
            <a:r>
              <a:rPr lang="it-IT" smtClean="0">
                <a:solidFill>
                  <a:srgbClr val="775F55"/>
                </a:solidFill>
              </a:rPr>
              <a:t>Dr. Marc Lame, Indiana University</a:t>
            </a:r>
            <a:endParaRPr lang="en-US">
              <a:solidFill>
                <a:srgbClr val="775F55"/>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extLst>
      <p:ext uri="{BB962C8B-B14F-4D97-AF65-F5344CB8AC3E}">
        <p14:creationId xmlns:p14="http://schemas.microsoft.com/office/powerpoint/2010/main" val="187093739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5DB5311-C93F-4119-8AB2-E9FA3CC30B3B}" type="datetime1">
              <a:rPr lang="en-US" smtClean="0"/>
              <a:pPr/>
              <a:t>10/6/2015</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FF8B9007-CA46-4EEA-8EFE-1DA14392D4D0}" type="datetime1">
              <a:rPr lang="en-US" smtClean="0"/>
              <a:pPr/>
              <a:t>10/6/2015</a:t>
            </a:fld>
            <a:endParaRPr lang="en-US"/>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48457D7-6686-40AE-BACA-6F38786807E0}" type="datetime1">
              <a:rPr lang="en-US" smtClean="0"/>
              <a:pPr/>
              <a:t>10/6/2015</a:t>
            </a:fld>
            <a:endParaRPr lang="en-US"/>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7B14BB3-022A-4126-928A-396A7017185D}" type="datetime1">
              <a:rPr lang="en-US" smtClean="0"/>
              <a:pPr/>
              <a:t>10/6/2015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6A609-2536-42E0-B5B7-DF8CE0659183}" type="datetime1">
              <a:rPr lang="en-US" smtClean="0"/>
              <a:pPr/>
              <a:t>10/6/2015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E73D9B6-4172-4A94-A59E-EF905835BA29}" type="datetime1">
              <a:rPr lang="en-US" smtClean="0"/>
              <a:pPr/>
              <a:t>10/6/2015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E0BBA70-64DA-4B90-8BC3-21AEEF88823D}" type="datetime1">
              <a:rPr lang="en-US" smtClean="0"/>
              <a:pPr/>
              <a:t>10/6/2015</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44E1BE0-C6B5-4547-B0C4-F2BB537000CF}" type="datetime1">
              <a:rPr lang="en-US" smtClean="0"/>
              <a:pPr/>
              <a:t>10/6/2015</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34" r:id="rId12"/>
    <p:sldLayoutId id="2147483735" r:id="rId13"/>
    <p:sldLayoutId id="2147483736" r:id="rId14"/>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solidFill>
                <a:srgbClr val="775F55"/>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it-IT" smtClean="0">
                <a:solidFill>
                  <a:srgbClr val="775F55"/>
                </a:solidFill>
              </a:rPr>
              <a:t>Dr. Marc Lame, Indiana University</a:t>
            </a:r>
            <a:endParaRPr lang="en-US">
              <a:solidFill>
                <a:srgbClr val="775F55"/>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extLst>
      <p:ext uri="{BB962C8B-B14F-4D97-AF65-F5344CB8AC3E}">
        <p14:creationId xmlns:p14="http://schemas.microsoft.com/office/powerpoint/2010/main" val="235278760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jpeg"/><Relationship Id="rId4" Type="http://schemas.openxmlformats.org/officeDocument/2006/relationships/image" Target="../media/image74.png"/><Relationship Id="rId9"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85.jpeg"/><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2.jpeg"/><Relationship Id="rId7" Type="http://schemas.openxmlformats.org/officeDocument/2006/relationships/image" Target="../media/image106.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228600" y="6162104"/>
            <a:ext cx="1905000" cy="461665"/>
          </a:xfrm>
          <a:prstGeom prst="rect">
            <a:avLst/>
          </a:prstGeom>
          <a:noFill/>
        </p:spPr>
        <p:txBody>
          <a:bodyPr wrap="square" rtlCol="0">
            <a:spAutoFit/>
          </a:bodyPr>
          <a:lstStyle/>
          <a:p>
            <a:r>
              <a:rPr lang="en-US" sz="2400" dirty="0" smtClean="0">
                <a:solidFill>
                  <a:prstClr val="white"/>
                </a:solidFill>
              </a:rPr>
              <a:t>2015 update</a:t>
            </a:r>
            <a:endParaRPr lang="en-US" sz="2400" dirty="0">
              <a:solidFill>
                <a:prstClr val="white"/>
              </a:solidFill>
            </a:endParaRPr>
          </a:p>
        </p:txBody>
      </p:sp>
      <p:sp>
        <p:nvSpPr>
          <p:cNvPr id="3" name="Subtitle 2"/>
          <p:cNvSpPr>
            <a:spLocks noGrp="1"/>
          </p:cNvSpPr>
          <p:nvPr>
            <p:ph type="subTitle" idx="1"/>
          </p:nvPr>
        </p:nvSpPr>
        <p:spPr/>
        <p:txBody>
          <a:bodyPr>
            <a:noAutofit/>
          </a:bodyPr>
          <a:lstStyle/>
          <a:p>
            <a:pPr>
              <a:spcBef>
                <a:spcPts val="400"/>
              </a:spcBef>
            </a:pPr>
            <a:r>
              <a:rPr lang="en-US" sz="3200" dirty="0" err="1">
                <a:solidFill>
                  <a:schemeClr val="bg1"/>
                </a:solidFill>
              </a:rPr>
              <a:t>SarahCare</a:t>
            </a:r>
            <a:r>
              <a:rPr lang="en-US" sz="3200" dirty="0">
                <a:solidFill>
                  <a:schemeClr val="bg1"/>
                </a:solidFill>
              </a:rPr>
              <a:t> </a:t>
            </a:r>
            <a:r>
              <a:rPr lang="en-US" sz="3200" dirty="0" smtClean="0">
                <a:solidFill>
                  <a:schemeClr val="bg1"/>
                </a:solidFill>
              </a:rPr>
              <a:t>&amp; NADSA Conference</a:t>
            </a:r>
            <a:endParaRPr lang="en-US" sz="320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75162"/>
            <a:ext cx="3804844" cy="1379619"/>
          </a:xfrm>
          <a:prstGeom prst="rect">
            <a:avLst/>
          </a:prstGeom>
        </p:spPr>
      </p:pic>
      <p:pic>
        <p:nvPicPr>
          <p:cNvPr id="8" name="Picture 7"/>
          <p:cNvPicPr>
            <a:picLocks noChangeAspect="1"/>
          </p:cNvPicPr>
          <p:nvPr/>
        </p:nvPicPr>
        <p:blipFill>
          <a:blip r:embed="rId4"/>
          <a:stretch>
            <a:fillRect/>
          </a:stretch>
        </p:blipFill>
        <p:spPr>
          <a:xfrm>
            <a:off x="6705600" y="-105606"/>
            <a:ext cx="2600325" cy="19335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688898">
            <a:off x="3426317" y="3212337"/>
            <a:ext cx="3304115" cy="178720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2425979"/>
            <a:ext cx="2618422" cy="3508260"/>
          </a:xfrm>
          <a:prstGeom prst="rect">
            <a:avLst/>
          </a:prstGeom>
        </p:spPr>
      </p:pic>
      <p:pic>
        <p:nvPicPr>
          <p:cNvPr id="12" name="Picture 11"/>
          <p:cNvPicPr>
            <a:picLocks noChangeAspect="1"/>
          </p:cNvPicPr>
          <p:nvPr/>
        </p:nvPicPr>
        <p:blipFill>
          <a:blip r:embed="rId7"/>
          <a:stretch>
            <a:fillRect/>
          </a:stretch>
        </p:blipFill>
        <p:spPr>
          <a:xfrm>
            <a:off x="231753" y="3505200"/>
            <a:ext cx="3338513" cy="2268564"/>
          </a:xfrm>
          <a:prstGeom prst="rect">
            <a:avLst/>
          </a:prstGeom>
        </p:spPr>
      </p:pic>
      <p:sp>
        <p:nvSpPr>
          <p:cNvPr id="2" name="Title 1"/>
          <p:cNvSpPr>
            <a:spLocks noGrp="1"/>
          </p:cNvSpPr>
          <p:nvPr>
            <p:ph type="ctrTitle"/>
          </p:nvPr>
        </p:nvSpPr>
        <p:spPr>
          <a:xfrm>
            <a:off x="76200" y="1282979"/>
            <a:ext cx="8991600" cy="914400"/>
          </a:xfrm>
          <a:noFill/>
        </p:spPr>
        <p:txBody>
          <a:bodyPr>
            <a:noAutofit/>
          </a:bodyPr>
          <a:lstStyle/>
          <a:p>
            <a:pPr algn="ctr"/>
            <a:r>
              <a:rPr lang="en-US" sz="3200" dirty="0" smtClean="0">
                <a:solidFill>
                  <a:schemeClr val="bg1"/>
                </a:solidFill>
              </a:rPr>
              <a:t>Itchy Bug Update - Bed bugs, lice, scabies</a:t>
            </a:r>
            <a:endParaRPr lang="en-US" sz="2000" dirty="0">
              <a:solidFill>
                <a:schemeClr val="bg1"/>
              </a:solidFill>
            </a:endParaRPr>
          </a:p>
        </p:txBody>
      </p:sp>
      <p:grpSp>
        <p:nvGrpSpPr>
          <p:cNvPr id="16" name="Group 15"/>
          <p:cNvGrpSpPr/>
          <p:nvPr/>
        </p:nvGrpSpPr>
        <p:grpSpPr>
          <a:xfrm>
            <a:off x="0" y="2134402"/>
            <a:ext cx="9144000" cy="4723598"/>
            <a:chOff x="914400" y="2834469"/>
            <a:chExt cx="9144000" cy="4723598"/>
          </a:xfrm>
        </p:grpSpPr>
        <p:pic>
          <p:nvPicPr>
            <p:cNvPr id="13" name="Picture 12"/>
            <p:cNvPicPr>
              <a:picLocks noChangeAspect="1"/>
            </p:cNvPicPr>
            <p:nvPr/>
          </p:nvPicPr>
          <p:blipFill>
            <a:blip r:embed="rId8"/>
            <a:stretch>
              <a:fillRect/>
            </a:stretch>
          </p:blipFill>
          <p:spPr>
            <a:xfrm>
              <a:off x="914400" y="2834469"/>
              <a:ext cx="9144000" cy="4723598"/>
            </a:xfrm>
            <a:prstGeom prst="rect">
              <a:avLst/>
            </a:prstGeom>
          </p:spPr>
        </p:pic>
        <p:sp>
          <p:nvSpPr>
            <p:cNvPr id="15" name="TextBox 14"/>
            <p:cNvSpPr txBox="1"/>
            <p:nvPr/>
          </p:nvSpPr>
          <p:spPr>
            <a:xfrm>
              <a:off x="6696606" y="2951023"/>
              <a:ext cx="2975238" cy="1569660"/>
            </a:xfrm>
            <a:prstGeom prst="rect">
              <a:avLst/>
            </a:prstGeom>
            <a:noFill/>
          </p:spPr>
          <p:txBody>
            <a:bodyPr wrap="square" rtlCol="0">
              <a:spAutoFit/>
            </a:bodyPr>
            <a:lstStyle/>
            <a:p>
              <a:pPr algn="ctr"/>
              <a:r>
                <a:rPr lang="en-US" sz="3200" dirty="0" smtClean="0">
                  <a:solidFill>
                    <a:srgbClr val="002060"/>
                  </a:solidFill>
                </a:rPr>
                <a:t>Some images may be disturbing</a:t>
              </a:r>
              <a:endParaRPr lang="en-US" sz="2800" dirty="0">
                <a:solidFill>
                  <a:srgbClr val="002060"/>
                </a:solidFill>
              </a:endParaRPr>
            </a:p>
          </p:txBody>
        </p:sp>
      </p:grpSp>
      <p:sp>
        <p:nvSpPr>
          <p:cNvPr id="14" name="TextBox 13"/>
          <p:cNvSpPr txBox="1"/>
          <p:nvPr/>
        </p:nvSpPr>
        <p:spPr>
          <a:xfrm>
            <a:off x="-158246" y="2133600"/>
            <a:ext cx="3849074" cy="1446550"/>
          </a:xfrm>
          <a:prstGeom prst="rect">
            <a:avLst/>
          </a:prstGeom>
          <a:noFill/>
        </p:spPr>
        <p:txBody>
          <a:bodyPr wrap="square" rtlCol="0">
            <a:spAutoFit/>
          </a:bodyPr>
          <a:lstStyle/>
          <a:p>
            <a:pPr algn="ctr"/>
            <a:r>
              <a:rPr lang="en-US" sz="3200" dirty="0" smtClean="0">
                <a:solidFill>
                  <a:srgbClr val="002060"/>
                </a:solidFill>
              </a:rPr>
              <a:t>Dawn H. Gouge</a:t>
            </a:r>
          </a:p>
          <a:p>
            <a:pPr algn="ctr"/>
            <a:r>
              <a:rPr lang="en-US" sz="2800" dirty="0" smtClean="0">
                <a:solidFill>
                  <a:srgbClr val="002060"/>
                </a:solidFill>
              </a:rPr>
              <a:t>Public Health Entomologist</a:t>
            </a:r>
            <a:endParaRPr lang="en-US" sz="2800" dirty="0">
              <a:solidFill>
                <a:srgbClr val="002060"/>
              </a:solidFill>
            </a:endParaRPr>
          </a:p>
        </p:txBody>
      </p:sp>
    </p:spTree>
    <p:extLst>
      <p:ext uri="{BB962C8B-B14F-4D97-AF65-F5344CB8AC3E}">
        <p14:creationId xmlns:p14="http://schemas.microsoft.com/office/powerpoint/2010/main" val="6437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10</a:t>
            </a:fld>
            <a:endParaRPr lang="en-US"/>
          </a:p>
        </p:txBody>
      </p:sp>
      <p:sp>
        <p:nvSpPr>
          <p:cNvPr id="8" name="Content Placeholder 5"/>
          <p:cNvSpPr>
            <a:spLocks noGrp="1"/>
          </p:cNvSpPr>
          <p:nvPr>
            <p:ph sz="quarter" idx="1"/>
          </p:nvPr>
        </p:nvSpPr>
        <p:spPr>
          <a:xfrm>
            <a:off x="261970" y="1600200"/>
            <a:ext cx="8156448" cy="5105400"/>
          </a:xfrm>
        </p:spPr>
        <p:txBody>
          <a:bodyPr>
            <a:noAutofit/>
          </a:bodyPr>
          <a:lstStyle/>
          <a:p>
            <a:r>
              <a:rPr lang="en-US" sz="4000" dirty="0" smtClean="0"/>
              <a:t>Finding nits alone is </a:t>
            </a:r>
            <a:r>
              <a:rPr lang="en-US" sz="4000" u="sng" dirty="0" smtClean="0"/>
              <a:t>not</a:t>
            </a:r>
            <a:r>
              <a:rPr lang="en-US" sz="4000" dirty="0" smtClean="0"/>
              <a:t> a reason to treat, but nit removal is advisable</a:t>
            </a:r>
          </a:p>
          <a:p>
            <a:r>
              <a:rPr lang="en-US" sz="4000" dirty="0" smtClean="0"/>
              <a:t>Only adult head lice transfer between heads</a:t>
            </a:r>
          </a:p>
          <a:p>
            <a:r>
              <a:rPr lang="en-US" sz="4000" dirty="0" smtClean="0"/>
              <a:t>Lice in eyelashes </a:t>
            </a:r>
            <a:br>
              <a:rPr lang="en-US" sz="4000" dirty="0" smtClean="0"/>
            </a:br>
            <a:r>
              <a:rPr lang="en-US" sz="4000" dirty="0" smtClean="0"/>
              <a:t>are likely to be </a:t>
            </a:r>
            <a:br>
              <a:rPr lang="en-US" sz="4000" dirty="0" smtClean="0"/>
            </a:br>
            <a:r>
              <a:rPr lang="en-US" sz="4000" dirty="0" smtClean="0"/>
              <a:t>pubic lice</a:t>
            </a:r>
          </a:p>
          <a:p>
            <a:pPr marL="514350" indent="-514350">
              <a:buFont typeface="+mj-lt"/>
              <a:buAutoNum type="arabicPeriod" startAt="4"/>
            </a:pPr>
            <a:endParaRPr lang="en-US" sz="4000" dirty="0" smtClean="0"/>
          </a:p>
        </p:txBody>
      </p:sp>
      <p:sp>
        <p:nvSpPr>
          <p:cNvPr id="10" name="Title 1"/>
          <p:cNvSpPr txBox="1">
            <a:spLocks/>
          </p:cNvSpPr>
          <p:nvPr/>
        </p:nvSpPr>
        <p:spPr>
          <a:xfrm>
            <a:off x="3810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rgbClr val="DD8047"/>
              </a:buClr>
              <a:buSzPct val="70000"/>
              <a:tabLst>
                <a:tab pos="457200" algn="l"/>
              </a:tabLst>
            </a:pPr>
            <a:r>
              <a:rPr lang="en-US" b="1" dirty="0" smtClean="0">
                <a:solidFill>
                  <a:schemeClr val="tx1"/>
                </a:solidFill>
              </a:rPr>
              <a:t>Head lice facts</a:t>
            </a:r>
          </a:p>
        </p:txBody>
      </p:sp>
      <p:pic>
        <p:nvPicPr>
          <p:cNvPr id="4" name="Picture 3"/>
          <p:cNvPicPr>
            <a:picLocks noChangeAspect="1"/>
          </p:cNvPicPr>
          <p:nvPr/>
        </p:nvPicPr>
        <p:blipFill>
          <a:blip r:embed="rId3"/>
          <a:stretch>
            <a:fillRect/>
          </a:stretch>
        </p:blipFill>
        <p:spPr>
          <a:xfrm>
            <a:off x="4343399" y="3567022"/>
            <a:ext cx="4578477" cy="3061512"/>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6553199" y="76200"/>
            <a:ext cx="2406513" cy="1650180"/>
          </a:xfrm>
          <a:prstGeom prst="rect">
            <a:avLst/>
          </a:prstGeom>
          <a:ln>
            <a:noFill/>
          </a:ln>
          <a:effectLst>
            <a:softEdge rad="112500"/>
          </a:effectLst>
        </p:spPr>
      </p:pic>
    </p:spTree>
    <p:extLst>
      <p:ext uri="{BB962C8B-B14F-4D97-AF65-F5344CB8AC3E}">
        <p14:creationId xmlns:p14="http://schemas.microsoft.com/office/powerpoint/2010/main" val="975136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11</a:t>
            </a:fld>
            <a:endParaRPr lang="en-US"/>
          </a:p>
        </p:txBody>
      </p:sp>
      <p:sp>
        <p:nvSpPr>
          <p:cNvPr id="8" name="Content Placeholder 5"/>
          <p:cNvSpPr>
            <a:spLocks noGrp="1"/>
          </p:cNvSpPr>
          <p:nvPr>
            <p:ph sz="quarter" idx="1"/>
          </p:nvPr>
        </p:nvSpPr>
        <p:spPr>
          <a:xfrm>
            <a:off x="609600" y="1524000"/>
            <a:ext cx="8156448" cy="5105400"/>
          </a:xfrm>
        </p:spPr>
        <p:txBody>
          <a:bodyPr>
            <a:noAutofit/>
          </a:bodyPr>
          <a:lstStyle/>
          <a:p>
            <a:r>
              <a:rPr lang="en-US" sz="3600" dirty="0" smtClean="0"/>
              <a:t>New generation every 3 weeks</a:t>
            </a:r>
          </a:p>
          <a:p>
            <a:r>
              <a:rPr lang="en-US" sz="3600" u="sng" dirty="0" smtClean="0"/>
              <a:t>Adult females lay 3-8 eggs/day</a:t>
            </a:r>
          </a:p>
          <a:p>
            <a:pPr marL="0" indent="0">
              <a:buNone/>
            </a:pPr>
            <a:endParaRPr lang="en-US" sz="3600" dirty="0" smtClean="0"/>
          </a:p>
          <a:p>
            <a:pPr marL="514350" indent="-514350">
              <a:buFont typeface="+mj-lt"/>
              <a:buAutoNum type="arabicPeriod" startAt="4"/>
            </a:pPr>
            <a:endParaRPr lang="en-US" sz="3600" dirty="0" smtClean="0"/>
          </a:p>
        </p:txBody>
      </p:sp>
      <p:pic>
        <p:nvPicPr>
          <p:cNvPr id="4" name="Picture 3"/>
          <p:cNvPicPr>
            <a:picLocks noChangeAspect="1"/>
          </p:cNvPicPr>
          <p:nvPr/>
        </p:nvPicPr>
        <p:blipFill>
          <a:blip r:embed="rId3"/>
          <a:stretch>
            <a:fillRect/>
          </a:stretch>
        </p:blipFill>
        <p:spPr>
          <a:xfrm>
            <a:off x="3860800" y="2971800"/>
            <a:ext cx="4978400" cy="3733800"/>
          </a:xfrm>
          <a:prstGeom prst="rect">
            <a:avLst/>
          </a:prstGeom>
          <a:ln>
            <a:noFill/>
          </a:ln>
          <a:effectLst>
            <a:softEdge rad="112500"/>
          </a:effectLst>
        </p:spPr>
      </p:pic>
      <p:pic>
        <p:nvPicPr>
          <p:cNvPr id="6" name="Picture 5"/>
          <p:cNvPicPr>
            <a:picLocks noChangeAspect="1"/>
          </p:cNvPicPr>
          <p:nvPr/>
        </p:nvPicPr>
        <p:blipFill rotWithShape="1">
          <a:blip r:embed="rId4"/>
          <a:srcRect l="12766" t="4268" r="4965"/>
          <a:stretch/>
        </p:blipFill>
        <p:spPr>
          <a:xfrm rot="1823168">
            <a:off x="-153711" y="3749291"/>
            <a:ext cx="4419600" cy="2735524"/>
          </a:xfrm>
          <a:prstGeom prst="rect">
            <a:avLst/>
          </a:prstGeom>
          <a:ln>
            <a:noFill/>
          </a:ln>
          <a:effectLst>
            <a:softEdge rad="112500"/>
          </a:effectLst>
        </p:spPr>
      </p:pic>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rgbClr val="DD8047"/>
              </a:buClr>
              <a:buSzPct val="70000"/>
              <a:tabLst>
                <a:tab pos="457200" algn="l"/>
              </a:tabLst>
            </a:pPr>
            <a:r>
              <a:rPr lang="en-US" b="1" dirty="0" smtClean="0">
                <a:solidFill>
                  <a:schemeClr val="tx1"/>
                </a:solidFill>
              </a:rPr>
              <a:t>Head lice facts</a:t>
            </a:r>
          </a:p>
        </p:txBody>
      </p:sp>
    </p:spTree>
    <p:extLst>
      <p:ext uri="{BB962C8B-B14F-4D97-AF65-F5344CB8AC3E}">
        <p14:creationId xmlns:p14="http://schemas.microsoft.com/office/powerpoint/2010/main" val="4255084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12</a:t>
            </a:fld>
            <a:endParaRPr lang="en-US"/>
          </a:p>
        </p:txBody>
      </p:sp>
      <p:sp>
        <p:nvSpPr>
          <p:cNvPr id="8" name="Content Placeholder 5"/>
          <p:cNvSpPr>
            <a:spLocks noGrp="1"/>
          </p:cNvSpPr>
          <p:nvPr>
            <p:ph sz="quarter" idx="1"/>
          </p:nvPr>
        </p:nvSpPr>
        <p:spPr>
          <a:xfrm>
            <a:off x="571500" y="1600200"/>
            <a:ext cx="8343900" cy="5105400"/>
          </a:xfrm>
        </p:spPr>
        <p:txBody>
          <a:bodyPr>
            <a:noAutofit/>
          </a:bodyPr>
          <a:lstStyle/>
          <a:p>
            <a:r>
              <a:rPr lang="en-US" sz="3600" dirty="0" smtClean="0"/>
              <a:t>Itchy </a:t>
            </a:r>
            <a:r>
              <a:rPr lang="en-US" sz="3600" dirty="0"/>
              <a:t>scalp </a:t>
            </a:r>
            <a:r>
              <a:rPr lang="en-US" sz="3600" dirty="0" smtClean="0"/>
              <a:t>often worse </a:t>
            </a:r>
            <a:r>
              <a:rPr lang="en-US" sz="3600" dirty="0"/>
              <a:t>at </a:t>
            </a:r>
            <a:r>
              <a:rPr lang="en-US" sz="3600" dirty="0" smtClean="0"/>
              <a:t>night</a:t>
            </a:r>
          </a:p>
          <a:p>
            <a:r>
              <a:rPr lang="en-US" sz="3600" dirty="0" smtClean="0"/>
              <a:t>Tickling or crawling sensation </a:t>
            </a:r>
            <a:r>
              <a:rPr lang="en-US" sz="3600" dirty="0"/>
              <a:t>on the </a:t>
            </a:r>
            <a:r>
              <a:rPr lang="en-US" sz="3600" dirty="0" smtClean="0"/>
              <a:t>scalp</a:t>
            </a:r>
            <a:endParaRPr lang="en-US" sz="3600" dirty="0"/>
          </a:p>
          <a:p>
            <a:r>
              <a:rPr lang="en-US" sz="3600" dirty="0" smtClean="0"/>
              <a:t>Red </a:t>
            </a:r>
            <a:r>
              <a:rPr lang="en-US" sz="3600" dirty="0"/>
              <a:t>rash and tiny sores on the </a:t>
            </a:r>
            <a:r>
              <a:rPr lang="en-US" sz="3600" dirty="0" smtClean="0"/>
              <a:t>scalp, particularly behind ears and on neck</a:t>
            </a:r>
            <a:endParaRPr lang="en-US" sz="3600" dirty="0"/>
          </a:p>
          <a:p>
            <a:r>
              <a:rPr lang="en-US" sz="3600" dirty="0" smtClean="0"/>
              <a:t>White </a:t>
            </a:r>
            <a:r>
              <a:rPr lang="en-US" sz="3600" dirty="0"/>
              <a:t>to cream-colored </a:t>
            </a:r>
            <a:r>
              <a:rPr lang="en-US" sz="3600" dirty="0" smtClean="0"/>
              <a:t>nits</a:t>
            </a:r>
            <a:endParaRPr lang="en-US" sz="3600" dirty="0"/>
          </a:p>
          <a:p>
            <a:r>
              <a:rPr lang="en-US" sz="3600" dirty="0" smtClean="0"/>
              <a:t>Insects seen </a:t>
            </a:r>
            <a:r>
              <a:rPr lang="en-US" sz="3600" dirty="0"/>
              <a:t>crawling </a:t>
            </a:r>
            <a:r>
              <a:rPr lang="en-US" sz="3600" dirty="0" smtClean="0"/>
              <a:t/>
            </a:r>
            <a:br>
              <a:rPr lang="en-US" sz="3600" dirty="0" smtClean="0"/>
            </a:br>
            <a:r>
              <a:rPr lang="en-US" sz="3600" dirty="0" smtClean="0"/>
              <a:t>on </a:t>
            </a:r>
            <a:r>
              <a:rPr lang="en-US" sz="3600" dirty="0"/>
              <a:t>the </a:t>
            </a:r>
            <a:r>
              <a:rPr lang="en-US" sz="3600" dirty="0" smtClean="0"/>
              <a:t>hair</a:t>
            </a:r>
          </a:p>
          <a:p>
            <a:pPr marL="0" indent="0">
              <a:buNone/>
            </a:pPr>
            <a:endParaRPr lang="en-US" sz="3600" dirty="0"/>
          </a:p>
          <a:p>
            <a:pPr marL="514350" indent="-514350">
              <a:buFont typeface="+mj-lt"/>
              <a:buAutoNum type="arabicPeriod" startAt="4"/>
            </a:pPr>
            <a:endParaRPr lang="en-US" sz="3600" dirty="0" smtClean="0"/>
          </a:p>
        </p:txBody>
      </p:sp>
      <p:sp>
        <p:nvSpPr>
          <p:cNvPr id="9" name="Title 1"/>
          <p:cNvSpPr txBox="1">
            <a:spLocks/>
          </p:cNvSpPr>
          <p:nvPr/>
        </p:nvSpPr>
        <p:spPr>
          <a:xfrm>
            <a:off x="612648" y="38100"/>
            <a:ext cx="75438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b="1" dirty="0" smtClean="0">
                <a:solidFill>
                  <a:schemeClr val="tx1"/>
                </a:solidFill>
              </a:rPr>
              <a:t>Head </a:t>
            </a:r>
            <a:r>
              <a:rPr lang="en-US" b="1" dirty="0">
                <a:solidFill>
                  <a:schemeClr val="tx1"/>
                </a:solidFill>
              </a:rPr>
              <a:t>l</a:t>
            </a:r>
            <a:r>
              <a:rPr lang="en-US" b="1" dirty="0" smtClean="0">
                <a:solidFill>
                  <a:schemeClr val="tx1"/>
                </a:solidFill>
              </a:rPr>
              <a:t>ice symptoms</a:t>
            </a:r>
            <a:endParaRPr lang="en-US" b="1" dirty="0">
              <a:solidFill>
                <a:schemeClr val="tx1"/>
              </a:solidFill>
            </a:endParaRPr>
          </a:p>
        </p:txBody>
      </p:sp>
      <p:pic>
        <p:nvPicPr>
          <p:cNvPr id="3" name="Picture 2"/>
          <p:cNvPicPr>
            <a:picLocks noChangeAspect="1"/>
          </p:cNvPicPr>
          <p:nvPr/>
        </p:nvPicPr>
        <p:blipFill>
          <a:blip r:embed="rId3"/>
          <a:stretch>
            <a:fillRect/>
          </a:stretch>
        </p:blipFill>
        <p:spPr>
          <a:xfrm>
            <a:off x="5562600" y="129105"/>
            <a:ext cx="3282696" cy="1436760"/>
          </a:xfrm>
          <a:prstGeom prst="rect">
            <a:avLst/>
          </a:prstGeom>
        </p:spPr>
      </p:pic>
      <p:pic>
        <p:nvPicPr>
          <p:cNvPr id="4" name="Picture 3"/>
          <p:cNvPicPr>
            <a:picLocks noChangeAspect="1"/>
          </p:cNvPicPr>
          <p:nvPr/>
        </p:nvPicPr>
        <p:blipFill>
          <a:blip r:embed="rId4"/>
          <a:stretch>
            <a:fillRect/>
          </a:stretch>
        </p:blipFill>
        <p:spPr>
          <a:xfrm>
            <a:off x="5791200" y="4560547"/>
            <a:ext cx="3114261" cy="2179387"/>
          </a:xfrm>
          <a:prstGeom prst="rect">
            <a:avLst/>
          </a:prstGeom>
          <a:ln>
            <a:noFill/>
          </a:ln>
          <a:effectLst>
            <a:softEdge rad="112500"/>
          </a:effectLst>
        </p:spPr>
      </p:pic>
    </p:spTree>
    <p:extLst>
      <p:ext uri="{BB962C8B-B14F-4D97-AF65-F5344CB8AC3E}">
        <p14:creationId xmlns:p14="http://schemas.microsoft.com/office/powerpoint/2010/main" val="4196129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10545"/>
          <a:stretch/>
        </p:blipFill>
        <p:spPr>
          <a:xfrm>
            <a:off x="6056376" y="3407229"/>
            <a:ext cx="2249424" cy="3352800"/>
          </a:xfrm>
          <a:prstGeom prst="rect">
            <a:avLst/>
          </a:prstGeom>
          <a:ln>
            <a:noFill/>
          </a:ln>
          <a:effectLst>
            <a:softEdge rad="112500"/>
          </a:effectLst>
        </p:spPr>
      </p:pic>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13</a:t>
            </a:fld>
            <a:endParaRPr lang="en-US"/>
          </a:p>
        </p:txBody>
      </p:sp>
      <p:sp>
        <p:nvSpPr>
          <p:cNvPr id="8" name="Content Placeholder 5"/>
          <p:cNvSpPr>
            <a:spLocks noGrp="1"/>
          </p:cNvSpPr>
          <p:nvPr>
            <p:ph sz="quarter" idx="1"/>
          </p:nvPr>
        </p:nvSpPr>
        <p:spPr>
          <a:xfrm>
            <a:off x="1524000" y="1524000"/>
            <a:ext cx="7242048" cy="5105400"/>
          </a:xfrm>
        </p:spPr>
        <p:txBody>
          <a:bodyPr>
            <a:noAutofit/>
          </a:bodyPr>
          <a:lstStyle/>
          <a:p>
            <a:r>
              <a:rPr lang="en-US" sz="3600" dirty="0" smtClean="0"/>
              <a:t>Resistance to OTC and </a:t>
            </a:r>
            <a:br>
              <a:rPr lang="en-US" sz="3600" dirty="0" smtClean="0"/>
            </a:br>
            <a:r>
              <a:rPr lang="en-US" sz="3600" dirty="0" smtClean="0"/>
              <a:t>Rx products exists</a:t>
            </a:r>
          </a:p>
          <a:p>
            <a:r>
              <a:rPr lang="en-US" sz="3600" u="sng" dirty="0" smtClean="0"/>
              <a:t>Here is what we know works</a:t>
            </a:r>
          </a:p>
          <a:p>
            <a:pPr lvl="1"/>
            <a:r>
              <a:rPr lang="en-US" sz="2800" dirty="0" smtClean="0"/>
              <a:t>But you STILL have to </a:t>
            </a:r>
            <a:br>
              <a:rPr lang="en-US" sz="2800" dirty="0" smtClean="0"/>
            </a:br>
            <a:r>
              <a:rPr lang="en-US" sz="2800" dirty="0" smtClean="0"/>
              <a:t>use it correctly!</a:t>
            </a:r>
          </a:p>
          <a:p>
            <a:pPr lvl="1"/>
            <a:r>
              <a:rPr lang="en-US" sz="2800" dirty="0" smtClean="0"/>
              <a:t>Nit combing still increases </a:t>
            </a:r>
            <a:br>
              <a:rPr lang="en-US" sz="2800" dirty="0" smtClean="0"/>
            </a:br>
            <a:r>
              <a:rPr lang="en-US" sz="2800" dirty="0" smtClean="0"/>
              <a:t>the chances of rapid </a:t>
            </a:r>
            <a:br>
              <a:rPr lang="en-US" sz="2800" dirty="0" smtClean="0"/>
            </a:br>
            <a:r>
              <a:rPr lang="en-US" sz="2800" dirty="0" smtClean="0"/>
              <a:t>remediation</a:t>
            </a:r>
          </a:p>
          <a:p>
            <a:pPr marL="0" indent="0">
              <a:buNone/>
            </a:pPr>
            <a:endParaRPr lang="en-US" sz="3600" dirty="0" smtClean="0"/>
          </a:p>
          <a:p>
            <a:pPr marL="514350" indent="-514350">
              <a:buFont typeface="+mj-lt"/>
              <a:buAutoNum type="arabicPeriod" startAt="4"/>
            </a:pPr>
            <a:endParaRPr lang="en-US" sz="3600" dirty="0" smtClean="0"/>
          </a:p>
        </p:txBody>
      </p:sp>
      <p:sp>
        <p:nvSpPr>
          <p:cNvPr id="9" name="Title 1"/>
          <p:cNvSpPr txBox="1">
            <a:spLocks/>
          </p:cNvSpPr>
          <p:nvPr/>
        </p:nvSpPr>
        <p:spPr>
          <a:xfrm>
            <a:off x="1447800" y="0"/>
            <a:ext cx="75438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b="1" dirty="0" smtClean="0">
                <a:solidFill>
                  <a:schemeClr val="tx1"/>
                </a:solidFill>
              </a:rPr>
              <a:t>Super</a:t>
            </a:r>
            <a:r>
              <a:rPr lang="en-US" b="1" dirty="0">
                <a:solidFill>
                  <a:schemeClr val="tx1"/>
                </a:solidFill>
              </a:rPr>
              <a:t/>
            </a:r>
            <a:br>
              <a:rPr lang="en-US" b="1" dirty="0">
                <a:solidFill>
                  <a:schemeClr val="tx1"/>
                </a:solidFill>
              </a:rPr>
            </a:br>
            <a:r>
              <a:rPr lang="en-US" b="1" dirty="0">
                <a:solidFill>
                  <a:schemeClr val="tx1"/>
                </a:solidFill>
              </a:rPr>
              <a:t>l</a:t>
            </a:r>
            <a:r>
              <a:rPr lang="en-US" b="1" dirty="0" smtClean="0">
                <a:solidFill>
                  <a:schemeClr val="tx1"/>
                </a:solidFill>
              </a:rPr>
              <a:t>ice </a:t>
            </a:r>
            <a:r>
              <a:rPr lang="en-US" b="1" dirty="0">
                <a:solidFill>
                  <a:schemeClr val="tx1"/>
                </a:solidFill>
              </a:rPr>
              <a:t>k</a:t>
            </a:r>
            <a:r>
              <a:rPr lang="en-US" b="1" dirty="0" smtClean="0">
                <a:solidFill>
                  <a:schemeClr val="tx1"/>
                </a:solidFill>
              </a:rPr>
              <a:t>ryptonite</a:t>
            </a:r>
            <a:endParaRPr lang="en-US" b="1" dirty="0">
              <a:solidFill>
                <a:schemeClr val="tx1"/>
              </a:solidFill>
            </a:endParaRPr>
          </a:p>
        </p:txBody>
      </p:sp>
      <p:pic>
        <p:nvPicPr>
          <p:cNvPr id="3" name="Picture 2"/>
          <p:cNvPicPr>
            <a:picLocks noChangeAspect="1"/>
          </p:cNvPicPr>
          <p:nvPr/>
        </p:nvPicPr>
        <p:blipFill>
          <a:blip r:embed="rId4"/>
          <a:stretch>
            <a:fillRect/>
          </a:stretch>
        </p:blipFill>
        <p:spPr>
          <a:xfrm>
            <a:off x="7475542" y="914400"/>
            <a:ext cx="1507958" cy="2895600"/>
          </a:xfrm>
          <a:prstGeom prst="rect">
            <a:avLst/>
          </a:prstGeom>
        </p:spPr>
      </p:pic>
      <p:pic>
        <p:nvPicPr>
          <p:cNvPr id="4" name="Picture 3"/>
          <p:cNvPicPr>
            <a:picLocks noChangeAspect="1"/>
          </p:cNvPicPr>
          <p:nvPr/>
        </p:nvPicPr>
        <p:blipFill>
          <a:blip r:embed="rId5"/>
          <a:stretch>
            <a:fillRect/>
          </a:stretch>
        </p:blipFill>
        <p:spPr>
          <a:xfrm>
            <a:off x="-310995" y="3810000"/>
            <a:ext cx="2292195" cy="2819400"/>
          </a:xfrm>
          <a:prstGeom prst="rect">
            <a:avLst/>
          </a:prstGeom>
        </p:spPr>
      </p:pic>
      <p:pic>
        <p:nvPicPr>
          <p:cNvPr id="5" name="Picture 4"/>
          <p:cNvPicPr>
            <a:picLocks noChangeAspect="1"/>
          </p:cNvPicPr>
          <p:nvPr/>
        </p:nvPicPr>
        <p:blipFill>
          <a:blip r:embed="rId6"/>
          <a:stretch>
            <a:fillRect/>
          </a:stretch>
        </p:blipFill>
        <p:spPr>
          <a:xfrm>
            <a:off x="5348429" y="64960"/>
            <a:ext cx="2347771" cy="1320621"/>
          </a:xfrm>
          <a:prstGeom prst="rect">
            <a:avLst/>
          </a:prstGeom>
        </p:spPr>
      </p:pic>
      <p:pic>
        <p:nvPicPr>
          <p:cNvPr id="6" name="Picture 5"/>
          <p:cNvPicPr>
            <a:picLocks noChangeAspect="1"/>
          </p:cNvPicPr>
          <p:nvPr/>
        </p:nvPicPr>
        <p:blipFill>
          <a:blip r:embed="rId7"/>
          <a:stretch>
            <a:fillRect/>
          </a:stretch>
        </p:blipFill>
        <p:spPr>
          <a:xfrm>
            <a:off x="152401" y="380999"/>
            <a:ext cx="1250002" cy="3099179"/>
          </a:xfrm>
          <a:prstGeom prst="rect">
            <a:avLst/>
          </a:prstGeom>
        </p:spPr>
      </p:pic>
    </p:spTree>
    <p:extLst>
      <p:ext uri="{BB962C8B-B14F-4D97-AF65-F5344CB8AC3E}">
        <p14:creationId xmlns:p14="http://schemas.microsoft.com/office/powerpoint/2010/main" val="27195880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14</a:t>
            </a:fld>
            <a:endParaRPr lang="en-US"/>
          </a:p>
        </p:txBody>
      </p:sp>
      <p:sp>
        <p:nvSpPr>
          <p:cNvPr id="8" name="Content Placeholder 5"/>
          <p:cNvSpPr>
            <a:spLocks noGrp="1"/>
          </p:cNvSpPr>
          <p:nvPr>
            <p:ph sz="quarter" idx="1"/>
          </p:nvPr>
        </p:nvSpPr>
        <p:spPr>
          <a:xfrm>
            <a:off x="571500" y="1600200"/>
            <a:ext cx="7242048" cy="5105400"/>
          </a:xfrm>
        </p:spPr>
        <p:txBody>
          <a:bodyPr>
            <a:noAutofit/>
          </a:bodyPr>
          <a:lstStyle/>
          <a:p>
            <a:r>
              <a:rPr lang="en-US" sz="3600" dirty="0" smtClean="0"/>
              <a:t>Heat</a:t>
            </a:r>
          </a:p>
          <a:p>
            <a:pPr marL="514350" indent="-514350">
              <a:buFont typeface="+mj-lt"/>
              <a:buAutoNum type="arabicPeriod" startAt="4"/>
            </a:pPr>
            <a:endParaRPr lang="en-US" sz="3600" dirty="0" smtClean="0"/>
          </a:p>
        </p:txBody>
      </p:sp>
      <p:sp>
        <p:nvSpPr>
          <p:cNvPr id="9" name="Title 1"/>
          <p:cNvSpPr txBox="1">
            <a:spLocks/>
          </p:cNvSpPr>
          <p:nvPr/>
        </p:nvSpPr>
        <p:spPr>
          <a:xfrm>
            <a:off x="612648" y="38100"/>
            <a:ext cx="75438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b="1" dirty="0" smtClean="0">
                <a:solidFill>
                  <a:schemeClr val="tx1"/>
                </a:solidFill>
              </a:rPr>
              <a:t>Head </a:t>
            </a:r>
            <a:r>
              <a:rPr lang="en-US" b="1" dirty="0">
                <a:solidFill>
                  <a:schemeClr val="tx1"/>
                </a:solidFill>
              </a:rPr>
              <a:t>l</a:t>
            </a:r>
            <a:r>
              <a:rPr lang="en-US" b="1" dirty="0" smtClean="0">
                <a:solidFill>
                  <a:schemeClr val="tx1"/>
                </a:solidFill>
              </a:rPr>
              <a:t>ice kryptonite</a:t>
            </a:r>
            <a:endParaRPr lang="en-US" b="1" dirty="0">
              <a:solidFill>
                <a:schemeClr val="tx1"/>
              </a:solidFill>
            </a:endParaRPr>
          </a:p>
        </p:txBody>
      </p:sp>
      <p:pic>
        <p:nvPicPr>
          <p:cNvPr id="13" name="Picture 12"/>
          <p:cNvPicPr>
            <a:picLocks noChangeAspect="1"/>
          </p:cNvPicPr>
          <p:nvPr/>
        </p:nvPicPr>
        <p:blipFill>
          <a:blip r:embed="rId3"/>
          <a:stretch>
            <a:fillRect/>
          </a:stretch>
        </p:blipFill>
        <p:spPr>
          <a:xfrm rot="20230966">
            <a:off x="6316088" y="366569"/>
            <a:ext cx="2374900" cy="2400300"/>
          </a:xfrm>
          <a:prstGeom prst="rect">
            <a:avLst/>
          </a:prstGeom>
        </p:spPr>
      </p:pic>
      <p:pic>
        <p:nvPicPr>
          <p:cNvPr id="14" name="Picture 13"/>
          <p:cNvPicPr>
            <a:picLocks noChangeAspect="1"/>
          </p:cNvPicPr>
          <p:nvPr/>
        </p:nvPicPr>
        <p:blipFill>
          <a:blip r:embed="rId4"/>
          <a:stretch>
            <a:fillRect/>
          </a:stretch>
        </p:blipFill>
        <p:spPr>
          <a:xfrm>
            <a:off x="2133600" y="1669494"/>
            <a:ext cx="3448050" cy="2390775"/>
          </a:xfrm>
          <a:prstGeom prst="rect">
            <a:avLst/>
          </a:prstGeom>
        </p:spPr>
      </p:pic>
      <p:sp>
        <p:nvSpPr>
          <p:cNvPr id="15" name="Rectangle 14"/>
          <p:cNvSpPr/>
          <p:nvPr/>
        </p:nvSpPr>
        <p:spPr>
          <a:xfrm>
            <a:off x="2277536" y="1600200"/>
            <a:ext cx="1322798" cy="461665"/>
          </a:xfrm>
          <a:prstGeom prst="rect">
            <a:avLst/>
          </a:prstGeom>
        </p:spPr>
        <p:txBody>
          <a:bodyPr wrap="none">
            <a:spAutoFit/>
          </a:bodyPr>
          <a:lstStyle/>
          <a:p>
            <a:r>
              <a:rPr lang="en-US" sz="2400" dirty="0" err="1"/>
              <a:t>AirAllé</a:t>
            </a:r>
            <a:r>
              <a:rPr lang="en-US" sz="2400" dirty="0"/>
              <a:t>™</a:t>
            </a:r>
          </a:p>
        </p:txBody>
      </p:sp>
      <p:pic>
        <p:nvPicPr>
          <p:cNvPr id="12" name="Picture 11"/>
          <p:cNvPicPr>
            <a:picLocks noChangeAspect="1"/>
          </p:cNvPicPr>
          <p:nvPr/>
        </p:nvPicPr>
        <p:blipFill>
          <a:blip r:embed="rId5"/>
          <a:stretch>
            <a:fillRect/>
          </a:stretch>
        </p:blipFill>
        <p:spPr>
          <a:xfrm>
            <a:off x="508000" y="3962400"/>
            <a:ext cx="3882742" cy="2584450"/>
          </a:xfrm>
          <a:prstGeom prst="rect">
            <a:avLst/>
          </a:prstGeom>
          <a:ln>
            <a:noFill/>
          </a:ln>
          <a:effectLst>
            <a:softEdge rad="112500"/>
          </a:effectLst>
        </p:spPr>
      </p:pic>
      <p:pic>
        <p:nvPicPr>
          <p:cNvPr id="3" name="Picture 2"/>
          <p:cNvPicPr>
            <a:picLocks noChangeAspect="1"/>
          </p:cNvPicPr>
          <p:nvPr/>
        </p:nvPicPr>
        <p:blipFill>
          <a:blip r:embed="rId6"/>
          <a:stretch>
            <a:fillRect/>
          </a:stretch>
        </p:blipFill>
        <p:spPr>
          <a:xfrm rot="2880653">
            <a:off x="5007254" y="3660099"/>
            <a:ext cx="4125810" cy="2803542"/>
          </a:xfrm>
          <a:prstGeom prst="rect">
            <a:avLst/>
          </a:prstGeom>
          <a:ln>
            <a:noFill/>
          </a:ln>
          <a:effectLst>
            <a:softEdge rad="112500"/>
          </a:effectLst>
        </p:spPr>
      </p:pic>
    </p:spTree>
    <p:extLst>
      <p:ext uri="{BB962C8B-B14F-4D97-AF65-F5344CB8AC3E}">
        <p14:creationId xmlns:p14="http://schemas.microsoft.com/office/powerpoint/2010/main" val="6397604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1"/>
            <a:ext cx="8153400" cy="609600"/>
          </a:xfrm>
        </p:spPr>
        <p:txBody>
          <a:bodyPr>
            <a:normAutofit fontScale="90000"/>
          </a:bodyPr>
          <a:lstStyle/>
          <a:p>
            <a:r>
              <a:rPr lang="en-US" dirty="0" smtClean="0"/>
              <a:t>2-3 mm</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15</a:t>
            </a:fld>
            <a:endParaRPr lang="en-US"/>
          </a:p>
        </p:txBody>
      </p:sp>
      <p:sp>
        <p:nvSpPr>
          <p:cNvPr id="4" name="Content Placeholder 3"/>
          <p:cNvSpPr>
            <a:spLocks noGrp="1"/>
          </p:cNvSpPr>
          <p:nvPr>
            <p:ph sz="quarter" idx="1"/>
          </p:nvPr>
        </p:nvSpPr>
        <p:spPr/>
        <p:txBody>
          <a:bodyPr/>
          <a:lstStyle/>
          <a:p>
            <a:endParaRPr lang="en-US"/>
          </a:p>
        </p:txBody>
      </p:sp>
      <p:pic>
        <p:nvPicPr>
          <p:cNvPr id="5" name="Picture 4"/>
          <p:cNvPicPr>
            <a:picLocks noChangeAspect="1"/>
          </p:cNvPicPr>
          <p:nvPr/>
        </p:nvPicPr>
        <p:blipFill>
          <a:blip r:embed="rId2"/>
          <a:stretch>
            <a:fillRect/>
          </a:stretch>
        </p:blipFill>
        <p:spPr>
          <a:xfrm>
            <a:off x="-6152" y="762001"/>
            <a:ext cx="9156304" cy="6095999"/>
          </a:xfrm>
          <a:prstGeom prst="rect">
            <a:avLst/>
          </a:prstGeom>
          <a:ln>
            <a:noFill/>
          </a:ln>
          <a:effectLst>
            <a:softEdge rad="112500"/>
          </a:effectLst>
        </p:spPr>
      </p:pic>
    </p:spTree>
    <p:extLst>
      <p:ext uri="{BB962C8B-B14F-4D97-AF65-F5344CB8AC3E}">
        <p14:creationId xmlns:p14="http://schemas.microsoft.com/office/powerpoint/2010/main" val="20318958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9362"/>
          </a:xfrm>
        </p:spPr>
        <p:txBody>
          <a:bodyPr>
            <a:normAutofit fontScale="90000"/>
          </a:bodyPr>
          <a:lstStyle/>
          <a:p>
            <a:r>
              <a:rPr lang="en-US" b="1" dirty="0"/>
              <a:t>Body lice - </a:t>
            </a:r>
            <a:r>
              <a:rPr lang="en-US" b="1" i="1" dirty="0"/>
              <a:t>Pediculus humanus corporis</a:t>
            </a:r>
          </a:p>
        </p:txBody>
      </p:sp>
      <p:sp>
        <p:nvSpPr>
          <p:cNvPr id="3" name="Content Placeholder 2"/>
          <p:cNvSpPr>
            <a:spLocks noGrp="1"/>
          </p:cNvSpPr>
          <p:nvPr>
            <p:ph idx="1"/>
          </p:nvPr>
        </p:nvSpPr>
        <p:spPr>
          <a:xfrm>
            <a:off x="228600" y="990600"/>
            <a:ext cx="8434026" cy="2209800"/>
          </a:xfrm>
        </p:spPr>
        <p:txBody>
          <a:bodyPr>
            <a:noAutofit/>
          </a:bodyPr>
          <a:lstStyle/>
          <a:p>
            <a:r>
              <a:rPr lang="en-US" sz="3200" dirty="0" smtClean="0"/>
              <a:t>Can (</a:t>
            </a:r>
            <a:r>
              <a:rPr lang="en-US" sz="3200" u="sng" dirty="0" smtClean="0"/>
              <a:t>but don’t often</a:t>
            </a:r>
            <a:r>
              <a:rPr lang="en-US" sz="3200" dirty="0" smtClean="0"/>
              <a:t>) transmit pathogens causing typhus</a:t>
            </a:r>
            <a:r>
              <a:rPr lang="en-US" sz="3200" dirty="0"/>
              <a:t>, trench fever, </a:t>
            </a:r>
            <a:r>
              <a:rPr lang="en-US" sz="3200" dirty="0" smtClean="0"/>
              <a:t>epidemic </a:t>
            </a:r>
            <a:r>
              <a:rPr lang="en-US" sz="3200" dirty="0"/>
              <a:t>relapsing </a:t>
            </a:r>
            <a:r>
              <a:rPr lang="en-US" sz="3200" dirty="0" smtClean="0"/>
              <a:t>fever </a:t>
            </a:r>
          </a:p>
          <a:p>
            <a:r>
              <a:rPr lang="en-US" sz="3200" dirty="0" smtClean="0"/>
              <a:t>Hygiene improvements and laundering are usually sufficient to resolve infestations </a:t>
            </a:r>
          </a:p>
          <a:p>
            <a:r>
              <a:rPr lang="en-US" sz="3200" b="1" dirty="0" smtClean="0"/>
              <a:t>Transfer to care staff may occur if they have prolonged physical </a:t>
            </a:r>
            <a:br>
              <a:rPr lang="en-US" sz="3200" b="1" dirty="0" smtClean="0"/>
            </a:br>
            <a:r>
              <a:rPr lang="en-US" sz="3200" b="1" dirty="0" smtClean="0"/>
              <a:t>contact with person, </a:t>
            </a:r>
            <a:br>
              <a:rPr lang="en-US" sz="3200" b="1" dirty="0" smtClean="0"/>
            </a:br>
            <a:r>
              <a:rPr lang="en-US" sz="3200" b="1" dirty="0" smtClean="0"/>
              <a:t>clothing, or bedding</a:t>
            </a:r>
          </a:p>
          <a:p>
            <a:r>
              <a:rPr lang="en-US" sz="3200" dirty="0" smtClean="0"/>
              <a:t>Larger than</a:t>
            </a:r>
            <a:br>
              <a:rPr lang="en-US" sz="3200" dirty="0" smtClean="0"/>
            </a:br>
            <a:r>
              <a:rPr lang="en-US" sz="3200" dirty="0" smtClean="0"/>
              <a:t>head lice </a:t>
            </a:r>
            <a:br>
              <a:rPr lang="en-US" sz="3200" dirty="0" smtClean="0"/>
            </a:br>
            <a:r>
              <a:rPr lang="en-US" sz="3200" dirty="0" smtClean="0"/>
              <a:t>(2.3-3.6 mm)</a:t>
            </a:r>
          </a:p>
        </p:txBody>
      </p:sp>
      <p:pic>
        <p:nvPicPr>
          <p:cNvPr id="4" name="Picture 3"/>
          <p:cNvPicPr>
            <a:picLocks noChangeAspect="1"/>
          </p:cNvPicPr>
          <p:nvPr/>
        </p:nvPicPr>
        <p:blipFill>
          <a:blip r:embed="rId2"/>
          <a:stretch>
            <a:fillRect/>
          </a:stretch>
        </p:blipFill>
        <p:spPr>
          <a:xfrm>
            <a:off x="4343400" y="3657600"/>
            <a:ext cx="4572000" cy="3067050"/>
          </a:xfrm>
          <a:prstGeom prst="rect">
            <a:avLst/>
          </a:prstGeom>
          <a:ln>
            <a:noFill/>
          </a:ln>
          <a:effectLst>
            <a:softEdge rad="112500"/>
          </a:effectLst>
        </p:spPr>
      </p:pic>
    </p:spTree>
    <p:extLst>
      <p:ext uri="{BB962C8B-B14F-4D97-AF65-F5344CB8AC3E}">
        <p14:creationId xmlns:p14="http://schemas.microsoft.com/office/powerpoint/2010/main" val="42246785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9362"/>
          </a:xfrm>
        </p:spPr>
        <p:txBody>
          <a:bodyPr>
            <a:normAutofit fontScale="90000"/>
          </a:bodyPr>
          <a:lstStyle/>
          <a:p>
            <a:r>
              <a:rPr lang="en-US" dirty="0"/>
              <a:t>Body lice - </a:t>
            </a:r>
            <a:r>
              <a:rPr lang="en-US" i="1" dirty="0"/>
              <a:t>Pediculus humanus corporis</a:t>
            </a:r>
          </a:p>
        </p:txBody>
      </p:sp>
      <p:sp>
        <p:nvSpPr>
          <p:cNvPr id="3" name="Content Placeholder 2"/>
          <p:cNvSpPr>
            <a:spLocks noGrp="1"/>
          </p:cNvSpPr>
          <p:nvPr>
            <p:ph idx="1"/>
          </p:nvPr>
        </p:nvSpPr>
        <p:spPr>
          <a:xfrm>
            <a:off x="228600" y="990600"/>
            <a:ext cx="8434026" cy="2209800"/>
          </a:xfrm>
        </p:spPr>
        <p:txBody>
          <a:bodyPr>
            <a:noAutofit/>
          </a:bodyPr>
          <a:lstStyle/>
          <a:p>
            <a:r>
              <a:rPr lang="en-US" sz="3200" dirty="0" smtClean="0"/>
              <a:t>If temperature/humidity is high, lice move to the outsides of clothing </a:t>
            </a:r>
            <a:r>
              <a:rPr lang="en-US" sz="3200" dirty="0"/>
              <a:t>increasing </a:t>
            </a:r>
            <a:r>
              <a:rPr lang="en-US" sz="3200" dirty="0" smtClean="0"/>
              <a:t>transfer chance</a:t>
            </a:r>
          </a:p>
          <a:p>
            <a:r>
              <a:rPr lang="en-US" sz="3200" dirty="0" smtClean="0"/>
              <a:t>Lice can survive several days off the host and nits can be viable for over a week</a:t>
            </a:r>
          </a:p>
          <a:p>
            <a:endParaRPr lang="en-US" sz="3200" dirty="0" smtClean="0"/>
          </a:p>
        </p:txBody>
      </p:sp>
      <p:pic>
        <p:nvPicPr>
          <p:cNvPr id="5" name="Picture 4"/>
          <p:cNvPicPr>
            <a:picLocks noChangeAspect="1"/>
          </p:cNvPicPr>
          <p:nvPr/>
        </p:nvPicPr>
        <p:blipFill>
          <a:blip r:embed="rId2"/>
          <a:stretch>
            <a:fillRect/>
          </a:stretch>
        </p:blipFill>
        <p:spPr>
          <a:xfrm>
            <a:off x="6248400" y="3886200"/>
            <a:ext cx="2533650" cy="2743200"/>
          </a:xfrm>
          <a:prstGeom prst="rect">
            <a:avLst/>
          </a:prstGeom>
          <a:ln>
            <a:noFill/>
          </a:ln>
          <a:effectLst>
            <a:softEdge rad="112500"/>
          </a:effectLst>
        </p:spPr>
      </p:pic>
      <p:pic>
        <p:nvPicPr>
          <p:cNvPr id="7" name="Picture 6"/>
          <p:cNvPicPr>
            <a:picLocks noChangeAspect="1"/>
          </p:cNvPicPr>
          <p:nvPr/>
        </p:nvPicPr>
        <p:blipFill rotWithShape="1">
          <a:blip r:embed="rId3"/>
          <a:srcRect l="50000"/>
          <a:stretch/>
        </p:blipFill>
        <p:spPr>
          <a:xfrm rot="16200000">
            <a:off x="1163939" y="2466334"/>
            <a:ext cx="3309937" cy="4733925"/>
          </a:xfrm>
          <a:prstGeom prst="rect">
            <a:avLst/>
          </a:prstGeom>
          <a:ln>
            <a:noFill/>
          </a:ln>
          <a:effectLst>
            <a:softEdge rad="112500"/>
          </a:effectLst>
        </p:spPr>
      </p:pic>
    </p:spTree>
    <p:extLst>
      <p:ext uri="{BB962C8B-B14F-4D97-AF65-F5344CB8AC3E}">
        <p14:creationId xmlns:p14="http://schemas.microsoft.com/office/powerpoint/2010/main" val="32062203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9362"/>
          </a:xfrm>
        </p:spPr>
        <p:txBody>
          <a:bodyPr/>
          <a:lstStyle/>
          <a:p>
            <a:r>
              <a:rPr lang="en-US" dirty="0" smtClean="0"/>
              <a:t>Symptoms of body lice</a:t>
            </a:r>
            <a:endParaRPr lang="en-US" dirty="0"/>
          </a:p>
        </p:txBody>
      </p:sp>
      <p:sp>
        <p:nvSpPr>
          <p:cNvPr id="3" name="Content Placeholder 2"/>
          <p:cNvSpPr>
            <a:spLocks noGrp="1"/>
          </p:cNvSpPr>
          <p:nvPr>
            <p:ph idx="1"/>
          </p:nvPr>
        </p:nvSpPr>
        <p:spPr>
          <a:xfrm>
            <a:off x="609600" y="990600"/>
            <a:ext cx="7924800" cy="3352800"/>
          </a:xfrm>
        </p:spPr>
        <p:txBody>
          <a:bodyPr>
            <a:noAutofit/>
          </a:bodyPr>
          <a:lstStyle/>
          <a:p>
            <a:r>
              <a:rPr lang="en-US" sz="3200" dirty="0"/>
              <a:t>Severe itching of the skin particularly in the hip, groin and upper thigh </a:t>
            </a:r>
            <a:r>
              <a:rPr lang="en-US" sz="3200" dirty="0" smtClean="0"/>
              <a:t>areas</a:t>
            </a:r>
            <a:endParaRPr lang="en-US" sz="3200" dirty="0"/>
          </a:p>
          <a:p>
            <a:r>
              <a:rPr lang="en-US" sz="3200" dirty="0"/>
              <a:t>Scratch </a:t>
            </a:r>
            <a:r>
              <a:rPr lang="en-US" sz="3200" dirty="0" smtClean="0"/>
              <a:t>marks, open sores and </a:t>
            </a:r>
            <a:r>
              <a:rPr lang="en-US" sz="3200" dirty="0"/>
              <a:t>healing wounds </a:t>
            </a:r>
            <a:r>
              <a:rPr lang="en-US" sz="3200" dirty="0" smtClean="0"/>
              <a:t>on </a:t>
            </a:r>
            <a:r>
              <a:rPr lang="en-US" sz="3200" dirty="0"/>
              <a:t>the </a:t>
            </a:r>
            <a:r>
              <a:rPr lang="en-US" sz="3200" dirty="0" smtClean="0"/>
              <a:t>skin</a:t>
            </a:r>
            <a:endParaRPr lang="en-US" sz="3200" dirty="0"/>
          </a:p>
          <a:p>
            <a:r>
              <a:rPr lang="en-US" sz="3200" dirty="0" smtClean="0"/>
              <a:t>Discolored, </a:t>
            </a:r>
            <a:r>
              <a:rPr lang="en-US" sz="3200" dirty="0"/>
              <a:t>rough </a:t>
            </a:r>
            <a:r>
              <a:rPr lang="en-US" sz="3200" dirty="0" smtClean="0"/>
              <a:t>patches </a:t>
            </a:r>
            <a:r>
              <a:rPr lang="en-US" sz="3200" dirty="0"/>
              <a:t>of the skin </a:t>
            </a:r>
            <a:r>
              <a:rPr lang="en-US" sz="3200" dirty="0" smtClean="0"/>
              <a:t>which may be thickened and </a:t>
            </a:r>
            <a:r>
              <a:rPr lang="en-US" sz="3200" dirty="0" err="1" smtClean="0"/>
              <a:t>hyperpigmented</a:t>
            </a:r>
            <a:r>
              <a:rPr lang="en-US" sz="3200" dirty="0" smtClean="0"/>
              <a:t> (Vagabond’s disease)</a:t>
            </a:r>
          </a:p>
          <a:p>
            <a:r>
              <a:rPr lang="en-US" sz="3200" dirty="0" smtClean="0"/>
              <a:t>Insects crawling on skin or clothing</a:t>
            </a:r>
          </a:p>
          <a:p>
            <a:r>
              <a:rPr lang="en-US" sz="3200" dirty="0" smtClean="0"/>
              <a:t>Nits on clothing</a:t>
            </a:r>
          </a:p>
          <a:p>
            <a:r>
              <a:rPr lang="en-US" sz="3200" dirty="0" smtClean="0"/>
              <a:t>Pubic lice (</a:t>
            </a:r>
            <a:r>
              <a:rPr lang="en-US" sz="3200" i="1" dirty="0" err="1" smtClean="0"/>
              <a:t>Phthiriasis</a:t>
            </a:r>
            <a:r>
              <a:rPr lang="en-US" sz="3200" i="1" dirty="0" smtClean="0"/>
              <a:t> pubis</a:t>
            </a:r>
            <a:r>
              <a:rPr lang="en-US" sz="3200" dirty="0" smtClean="0"/>
              <a:t>) or “crabs”</a:t>
            </a:r>
            <a:br>
              <a:rPr lang="en-US" sz="3200" dirty="0" smtClean="0"/>
            </a:br>
            <a:r>
              <a:rPr lang="en-US" sz="3200" dirty="0" smtClean="0"/>
              <a:t>(&lt;2 mm)</a:t>
            </a:r>
            <a:endParaRPr lang="en-US" sz="3200" dirty="0"/>
          </a:p>
          <a:p>
            <a:pPr marL="0" indent="0">
              <a:buNone/>
            </a:pPr>
            <a:endParaRPr lang="en-US" sz="3200" dirty="0" smtClean="0"/>
          </a:p>
        </p:txBody>
      </p:sp>
      <p:pic>
        <p:nvPicPr>
          <p:cNvPr id="4" name="Picture 3"/>
          <p:cNvPicPr>
            <a:picLocks noChangeAspect="1"/>
          </p:cNvPicPr>
          <p:nvPr/>
        </p:nvPicPr>
        <p:blipFill>
          <a:blip r:embed="rId2"/>
          <a:stretch>
            <a:fillRect/>
          </a:stretch>
        </p:blipFill>
        <p:spPr>
          <a:xfrm>
            <a:off x="7392649" y="5715000"/>
            <a:ext cx="1551326" cy="1032337"/>
          </a:xfrm>
          <a:prstGeom prst="rect">
            <a:avLst/>
          </a:prstGeom>
          <a:ln>
            <a:noFill/>
          </a:ln>
          <a:effectLst>
            <a:softEdge rad="112500"/>
          </a:effectLst>
        </p:spPr>
      </p:pic>
    </p:spTree>
    <p:extLst>
      <p:ext uri="{BB962C8B-B14F-4D97-AF65-F5344CB8AC3E}">
        <p14:creationId xmlns:p14="http://schemas.microsoft.com/office/powerpoint/2010/main" val="2902055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9362"/>
          </a:xfrm>
        </p:spPr>
        <p:txBody>
          <a:bodyPr/>
          <a:lstStyle/>
          <a:p>
            <a:r>
              <a:rPr lang="en-US" dirty="0" smtClean="0"/>
              <a:t>Trench fever and body lice</a:t>
            </a:r>
            <a:endParaRPr lang="en-US" dirty="0"/>
          </a:p>
        </p:txBody>
      </p:sp>
      <p:sp>
        <p:nvSpPr>
          <p:cNvPr id="3" name="Content Placeholder 2"/>
          <p:cNvSpPr>
            <a:spLocks noGrp="1"/>
          </p:cNvSpPr>
          <p:nvPr>
            <p:ph idx="1"/>
          </p:nvPr>
        </p:nvSpPr>
        <p:spPr>
          <a:xfrm>
            <a:off x="4267200" y="3962400"/>
            <a:ext cx="4648200" cy="2209800"/>
          </a:xfrm>
        </p:spPr>
        <p:txBody>
          <a:bodyPr>
            <a:noAutofit/>
          </a:bodyPr>
          <a:lstStyle/>
          <a:p>
            <a:r>
              <a:rPr lang="en-US" sz="3200" i="1" dirty="0" err="1"/>
              <a:t>Bartonella</a:t>
            </a:r>
            <a:r>
              <a:rPr lang="en-US" sz="3200" i="1" dirty="0"/>
              <a:t> quintana </a:t>
            </a:r>
            <a:endParaRPr lang="en-US" sz="3200" i="1" dirty="0" smtClean="0"/>
          </a:p>
          <a:p>
            <a:r>
              <a:rPr lang="en-US" sz="3200" i="1" dirty="0" smtClean="0"/>
              <a:t>B. quintana </a:t>
            </a:r>
            <a:r>
              <a:rPr lang="en-US" sz="3200" dirty="0" smtClean="0"/>
              <a:t>transmitted in the </a:t>
            </a:r>
            <a:r>
              <a:rPr lang="en-US" sz="3200" dirty="0"/>
              <a:t>feces of body </a:t>
            </a:r>
            <a:r>
              <a:rPr lang="en-US" sz="3200" dirty="0" smtClean="0"/>
              <a:t>lice</a:t>
            </a:r>
          </a:p>
          <a:p>
            <a:endParaRPr lang="en-US" sz="3200" dirty="0" smtClean="0"/>
          </a:p>
        </p:txBody>
      </p:sp>
      <p:pic>
        <p:nvPicPr>
          <p:cNvPr id="5" name="Picture 4"/>
          <p:cNvPicPr>
            <a:picLocks noChangeAspect="1"/>
          </p:cNvPicPr>
          <p:nvPr/>
        </p:nvPicPr>
        <p:blipFill>
          <a:blip r:embed="rId2"/>
          <a:stretch>
            <a:fillRect/>
          </a:stretch>
        </p:blipFill>
        <p:spPr>
          <a:xfrm>
            <a:off x="1219200" y="990600"/>
            <a:ext cx="7467600" cy="2133600"/>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228600" y="3086100"/>
            <a:ext cx="3810000" cy="3543300"/>
          </a:xfrm>
          <a:prstGeom prst="rect">
            <a:avLst/>
          </a:prstGeom>
          <a:ln>
            <a:noFill/>
          </a:ln>
          <a:effectLst>
            <a:softEdge rad="112500"/>
          </a:effectLst>
        </p:spPr>
      </p:pic>
    </p:spTree>
    <p:extLst>
      <p:ext uri="{BB962C8B-B14F-4D97-AF65-F5344CB8AC3E}">
        <p14:creationId xmlns:p14="http://schemas.microsoft.com/office/powerpoint/2010/main" val="2357925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r>
              <a:rPr lang="en-US" sz="1400" dirty="0">
                <a:solidFill>
                  <a:schemeClr val="bg1"/>
                </a:solidFill>
              </a:rPr>
              <a:t>pediculosis </a:t>
            </a:r>
            <a:r>
              <a:rPr lang="en-US" sz="1400" dirty="0" err="1" smtClean="0">
                <a:solidFill>
                  <a:schemeClr val="bg1"/>
                </a:solidFill>
              </a:rPr>
              <a:t>capitisP</a:t>
            </a:r>
            <a:endParaRPr lang="en-US" sz="1400" dirty="0"/>
          </a:p>
        </p:txBody>
      </p:sp>
      <p:sp>
        <p:nvSpPr>
          <p:cNvPr id="4" name="Title 1"/>
          <p:cNvSpPr txBox="1">
            <a:spLocks/>
          </p:cNvSpPr>
          <p:nvPr/>
        </p:nvSpPr>
        <p:spPr>
          <a:xfrm>
            <a:off x="228600" y="0"/>
            <a:ext cx="8839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rgbClr val="DD8047"/>
              </a:buClr>
              <a:buSzPct val="70000"/>
              <a:tabLst>
                <a:tab pos="457200" algn="l"/>
              </a:tabLst>
            </a:pPr>
            <a:r>
              <a:rPr lang="en-US" b="1" dirty="0" smtClean="0">
                <a:solidFill>
                  <a:schemeClr val="tx1"/>
                </a:solidFill>
              </a:rPr>
              <a:t>Head lice – </a:t>
            </a:r>
            <a:br>
              <a:rPr lang="en-US" b="1" dirty="0" smtClean="0">
                <a:solidFill>
                  <a:schemeClr val="tx1"/>
                </a:solidFill>
              </a:rPr>
            </a:br>
            <a:r>
              <a:rPr lang="en-US" b="1" i="1" dirty="0" smtClean="0">
                <a:solidFill>
                  <a:schemeClr val="tx1"/>
                </a:solidFill>
              </a:rPr>
              <a:t>Pediculosis capitis</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a:t>
            </a:fld>
            <a:endParaRPr lang="en-US" dirty="0"/>
          </a:p>
        </p:txBody>
      </p:sp>
      <p:sp>
        <p:nvSpPr>
          <p:cNvPr id="3" name="Content Placeholder 2"/>
          <p:cNvSpPr>
            <a:spLocks noGrp="1"/>
          </p:cNvSpPr>
          <p:nvPr>
            <p:ph sz="quarter" idx="1"/>
          </p:nvPr>
        </p:nvSpPr>
        <p:spPr>
          <a:xfrm>
            <a:off x="381000" y="1600200"/>
            <a:ext cx="8378952" cy="5257800"/>
          </a:xfrm>
        </p:spPr>
        <p:txBody>
          <a:bodyPr>
            <a:normAutofit lnSpcReduction="10000"/>
          </a:bodyPr>
          <a:lstStyle/>
          <a:p>
            <a:r>
              <a:rPr lang="en-US" sz="3200" dirty="0" smtClean="0"/>
              <a:t>Blood feeding </a:t>
            </a:r>
            <a:br>
              <a:rPr lang="en-US" sz="3200" dirty="0" smtClean="0"/>
            </a:br>
            <a:r>
              <a:rPr lang="en-US" sz="3200" dirty="0" smtClean="0"/>
              <a:t>ectoparasites associated with the scalp</a:t>
            </a:r>
          </a:p>
          <a:p>
            <a:r>
              <a:rPr lang="en-US" sz="3200" dirty="0" smtClean="0"/>
              <a:t>More commonly </a:t>
            </a:r>
            <a:r>
              <a:rPr lang="en-US" sz="3200" dirty="0"/>
              <a:t>found in </a:t>
            </a:r>
            <a:r>
              <a:rPr lang="en-US" sz="3200" dirty="0" smtClean="0"/>
              <a:t>school age students and girls</a:t>
            </a:r>
          </a:p>
          <a:p>
            <a:r>
              <a:rPr lang="en-US" sz="3200" b="1" dirty="0" smtClean="0"/>
              <a:t>Seniors are vulnerable</a:t>
            </a:r>
          </a:p>
          <a:p>
            <a:r>
              <a:rPr lang="en-US" sz="3200" b="1" dirty="0" smtClean="0"/>
              <a:t>Transfer can occur </a:t>
            </a:r>
            <a:br>
              <a:rPr lang="en-US" sz="3200" b="1" dirty="0" smtClean="0"/>
            </a:br>
            <a:r>
              <a:rPr lang="en-US" sz="3200" b="1" dirty="0" smtClean="0"/>
              <a:t>due to </a:t>
            </a:r>
          </a:p>
          <a:p>
            <a:pPr lvl="1">
              <a:buClr>
                <a:schemeClr val="accent2"/>
              </a:buClr>
              <a:buFont typeface="Wingdings" panose="05000000000000000000" pitchFamily="2" charset="2"/>
              <a:buChar char="Ø"/>
            </a:pPr>
            <a:r>
              <a:rPr lang="en-US" sz="3200" b="1" dirty="0" smtClean="0"/>
              <a:t>Physical head-to-</a:t>
            </a:r>
            <a:br>
              <a:rPr lang="en-US" sz="3200" b="1" dirty="0" smtClean="0"/>
            </a:br>
            <a:r>
              <a:rPr lang="en-US" sz="3200" b="1" dirty="0" smtClean="0"/>
              <a:t>head contact</a:t>
            </a:r>
          </a:p>
          <a:p>
            <a:pPr lvl="1">
              <a:buClr>
                <a:schemeClr val="accent2"/>
              </a:buClr>
              <a:buFont typeface="Wingdings" panose="05000000000000000000" pitchFamily="2" charset="2"/>
              <a:buChar char="Ø"/>
            </a:pPr>
            <a:r>
              <a:rPr lang="en-US" sz="3200" b="1" dirty="0" smtClean="0"/>
              <a:t>Sharing beds</a:t>
            </a:r>
          </a:p>
        </p:txBody>
      </p:sp>
      <p:sp>
        <p:nvSpPr>
          <p:cNvPr id="10" name="TextBox 9"/>
          <p:cNvSpPr txBox="1"/>
          <p:nvPr/>
        </p:nvSpPr>
        <p:spPr>
          <a:xfrm>
            <a:off x="6434667" y="6350000"/>
            <a:ext cx="184666" cy="369332"/>
          </a:xfrm>
          <a:prstGeom prst="rect">
            <a:avLst/>
          </a:prstGeom>
          <a:noFill/>
        </p:spPr>
        <p:txBody>
          <a:bodyPr wrap="none" rtlCol="0">
            <a:spAutoFit/>
          </a:bodyPr>
          <a:lstStyle/>
          <a:p>
            <a:endParaRPr lang="en-US" dirty="0">
              <a:solidFill>
                <a:prstClr val="black"/>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648200" y="3733800"/>
            <a:ext cx="4314825" cy="2893006"/>
          </a:xfrm>
          <a:prstGeom prst="rect">
            <a:avLst/>
          </a:prstGeom>
          <a:ln>
            <a:noFill/>
          </a:ln>
          <a:effectLst>
            <a:softEdge rad="112500"/>
          </a:effectLst>
        </p:spPr>
      </p:pic>
      <p:pic>
        <p:nvPicPr>
          <p:cNvPr id="8" name="Picture 7"/>
          <p:cNvPicPr>
            <a:picLocks noChangeAspect="1"/>
          </p:cNvPicPr>
          <p:nvPr/>
        </p:nvPicPr>
        <p:blipFill rotWithShape="1">
          <a:blip r:embed="rId5"/>
          <a:srcRect t="24585" b="10123"/>
          <a:stretch/>
        </p:blipFill>
        <p:spPr>
          <a:xfrm>
            <a:off x="4838700" y="228600"/>
            <a:ext cx="4010025" cy="1752600"/>
          </a:xfrm>
          <a:prstGeom prst="rect">
            <a:avLst/>
          </a:prstGeom>
          <a:ln>
            <a:noFill/>
          </a:ln>
          <a:effectLst>
            <a:softEdge rad="112500"/>
          </a:effectLst>
        </p:spPr>
      </p:pic>
    </p:spTree>
    <p:extLst>
      <p:ext uri="{BB962C8B-B14F-4D97-AF65-F5344CB8AC3E}">
        <p14:creationId xmlns:p14="http://schemas.microsoft.com/office/powerpoint/2010/main" val="3806008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b="1" dirty="0" smtClean="0">
                <a:solidFill>
                  <a:schemeClr val="tx1"/>
                </a:solidFill>
              </a:rPr>
              <a:t>Bed bugs – </a:t>
            </a:r>
            <a:r>
              <a:rPr lang="en-US" b="1" i="1" dirty="0" smtClean="0">
                <a:solidFill>
                  <a:schemeClr val="tx1"/>
                </a:solidFill>
              </a:rPr>
              <a:t>Cimex </a:t>
            </a:r>
            <a:br>
              <a:rPr lang="en-US" b="1" i="1" dirty="0" smtClean="0">
                <a:solidFill>
                  <a:schemeClr val="tx1"/>
                </a:solidFill>
              </a:rPr>
            </a:br>
            <a:r>
              <a:rPr lang="en-US" b="1" i="1" dirty="0" smtClean="0">
                <a:solidFill>
                  <a:schemeClr val="tx1"/>
                </a:solidFill>
              </a:rPr>
              <a:t>lectularius</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20</a:t>
            </a:fld>
            <a:endParaRPr lang="en-US" dirty="0"/>
          </a:p>
        </p:txBody>
      </p:sp>
      <p:sp>
        <p:nvSpPr>
          <p:cNvPr id="3" name="Content Placeholder 2"/>
          <p:cNvSpPr>
            <a:spLocks noGrp="1"/>
          </p:cNvSpPr>
          <p:nvPr>
            <p:ph sz="quarter" idx="1"/>
          </p:nvPr>
        </p:nvSpPr>
        <p:spPr>
          <a:xfrm>
            <a:off x="612648" y="1600200"/>
            <a:ext cx="7083552" cy="4953000"/>
          </a:xfrm>
        </p:spPr>
        <p:txBody>
          <a:bodyPr>
            <a:normAutofit lnSpcReduction="10000"/>
          </a:bodyPr>
          <a:lstStyle/>
          <a:p>
            <a:r>
              <a:rPr lang="en-US" sz="3600" dirty="0" smtClean="0"/>
              <a:t>Blood feeding </a:t>
            </a:r>
            <a:br>
              <a:rPr lang="en-US" sz="3600" dirty="0" smtClean="0"/>
            </a:br>
            <a:r>
              <a:rPr lang="en-US" sz="3600" dirty="0" smtClean="0"/>
              <a:t>ectoparasites</a:t>
            </a:r>
          </a:p>
          <a:p>
            <a:r>
              <a:rPr lang="en-US" sz="3600" dirty="0" smtClean="0"/>
              <a:t>Hitch-hike in on </a:t>
            </a:r>
            <a:br>
              <a:rPr lang="en-US" sz="3600" dirty="0" smtClean="0"/>
            </a:br>
            <a:r>
              <a:rPr lang="en-US" sz="3600" dirty="0" smtClean="0"/>
              <a:t>belongings that </a:t>
            </a:r>
            <a:br>
              <a:rPr lang="en-US" sz="3600" dirty="0" smtClean="0"/>
            </a:br>
            <a:r>
              <a:rPr lang="en-US" sz="3600" dirty="0" smtClean="0"/>
              <a:t>come from </a:t>
            </a:r>
            <a:br>
              <a:rPr lang="en-US" sz="3600" dirty="0" smtClean="0"/>
            </a:br>
            <a:r>
              <a:rPr lang="en-US" sz="3600" dirty="0" smtClean="0"/>
              <a:t>homes with </a:t>
            </a:r>
            <a:br>
              <a:rPr lang="en-US" sz="3600" dirty="0" smtClean="0"/>
            </a:br>
            <a:r>
              <a:rPr lang="en-US" sz="3600" dirty="0" smtClean="0"/>
              <a:t>infestations</a:t>
            </a:r>
          </a:p>
          <a:p>
            <a:r>
              <a:rPr lang="en-US" sz="3600" dirty="0" smtClean="0"/>
              <a:t>Size of an </a:t>
            </a:r>
            <a:br>
              <a:rPr lang="en-US" sz="3600" dirty="0" smtClean="0"/>
            </a:br>
            <a:r>
              <a:rPr lang="en-US" sz="3600" dirty="0" smtClean="0"/>
              <a:t>apple seed</a:t>
            </a:r>
          </a:p>
          <a:p>
            <a:endParaRPr lang="en-US" sz="3600" dirty="0"/>
          </a:p>
        </p:txBody>
      </p:sp>
      <p:sp>
        <p:nvSpPr>
          <p:cNvPr id="10" name="TextBox 9"/>
          <p:cNvSpPr txBox="1"/>
          <p:nvPr/>
        </p:nvSpPr>
        <p:spPr>
          <a:xfrm>
            <a:off x="6434667" y="6350000"/>
            <a:ext cx="184666" cy="369332"/>
          </a:xfrm>
          <a:prstGeom prst="rect">
            <a:avLst/>
          </a:prstGeom>
          <a:noFill/>
        </p:spPr>
        <p:txBody>
          <a:bodyPr wrap="none" rtlCol="0">
            <a:spAutoFit/>
          </a:bodyPr>
          <a:lstStyle/>
          <a:p>
            <a:endParaRPr lang="en-US" dirty="0"/>
          </a:p>
        </p:txBody>
      </p:sp>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3509921"/>
            <a:ext cx="4670173" cy="3195679"/>
          </a:xfrm>
          <a:prstGeom prst="rect">
            <a:avLst/>
          </a:prstGeom>
          <a:ln>
            <a:noFill/>
          </a:ln>
          <a:effectLst>
            <a:softEdge rad="112500"/>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4167"/>
          <a:stretch/>
        </p:blipFill>
        <p:spPr>
          <a:xfrm>
            <a:off x="5410200" y="187936"/>
            <a:ext cx="3432048" cy="3017185"/>
          </a:xfrm>
          <a:prstGeom prst="rect">
            <a:avLst/>
          </a:prstGeom>
          <a:ln>
            <a:noFill/>
          </a:ln>
          <a:effectLst>
            <a:softEdge rad="112500"/>
          </a:effectLst>
        </p:spPr>
      </p:pic>
    </p:spTree>
    <p:extLst>
      <p:ext uri="{BB962C8B-B14F-4D97-AF65-F5344CB8AC3E}">
        <p14:creationId xmlns:p14="http://schemas.microsoft.com/office/powerpoint/2010/main" val="4076925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21</a:t>
            </a:fld>
            <a:endParaRPr lang="en-US"/>
          </a:p>
        </p:txBody>
      </p:sp>
      <p:sp>
        <p:nvSpPr>
          <p:cNvPr id="4" name="Content Placeholder 3"/>
          <p:cNvSpPr>
            <a:spLocks noGrp="1"/>
          </p:cNvSpPr>
          <p:nvPr>
            <p:ph sz="quarter" idx="1"/>
          </p:nvPr>
        </p:nvSpPr>
        <p:spPr>
          <a:xfrm>
            <a:off x="304800" y="1524000"/>
            <a:ext cx="8153400" cy="4495800"/>
          </a:xfrm>
        </p:spPr>
        <p:txBody>
          <a:bodyPr>
            <a:noAutofit/>
          </a:bodyPr>
          <a:lstStyle/>
          <a:p>
            <a:r>
              <a:rPr lang="en-US" sz="3600" dirty="0"/>
              <a:t>Bugs fall off clothing or </a:t>
            </a:r>
            <a:r>
              <a:rPr lang="en-US" sz="3600" dirty="0" smtClean="0"/>
              <a:t>bags </a:t>
            </a:r>
            <a:br>
              <a:rPr lang="en-US" sz="3600" dirty="0" smtClean="0"/>
            </a:br>
            <a:r>
              <a:rPr lang="en-US" sz="3600" dirty="0" smtClean="0"/>
              <a:t>and </a:t>
            </a:r>
            <a:r>
              <a:rPr lang="en-US" sz="3600" dirty="0"/>
              <a:t>may be </a:t>
            </a:r>
            <a:r>
              <a:rPr lang="en-US" sz="3600" dirty="0" smtClean="0"/>
              <a:t>found roving </a:t>
            </a:r>
            <a:br>
              <a:rPr lang="en-US" sz="3600" dirty="0" smtClean="0"/>
            </a:br>
            <a:r>
              <a:rPr lang="en-US" sz="3600" dirty="0" smtClean="0"/>
              <a:t>on surfaces</a:t>
            </a:r>
            <a:endParaRPr lang="en-US" sz="3600" dirty="0"/>
          </a:p>
          <a:p>
            <a:r>
              <a:rPr lang="en-US" sz="3600" dirty="0" smtClean="0"/>
              <a:t>Transfer </a:t>
            </a:r>
            <a:r>
              <a:rPr lang="en-US" sz="3600" dirty="0"/>
              <a:t>from one </a:t>
            </a:r>
            <a:r>
              <a:rPr lang="en-US" sz="3600" dirty="0" smtClean="0"/>
              <a:t/>
            </a:r>
            <a:br>
              <a:rPr lang="en-US" sz="3600" dirty="0" smtClean="0"/>
            </a:br>
            <a:r>
              <a:rPr lang="en-US" sz="3600" dirty="0" smtClean="0"/>
              <a:t>person to </a:t>
            </a:r>
            <a:r>
              <a:rPr lang="en-US" sz="3600" dirty="0"/>
              <a:t>another </a:t>
            </a:r>
            <a:r>
              <a:rPr lang="en-US" sz="3600" dirty="0" smtClean="0"/>
              <a:t/>
            </a:r>
            <a:br>
              <a:rPr lang="en-US" sz="3600" dirty="0" smtClean="0"/>
            </a:br>
            <a:r>
              <a:rPr lang="en-US" sz="3600" dirty="0" smtClean="0"/>
              <a:t>is </a:t>
            </a:r>
            <a:r>
              <a:rPr lang="en-US" sz="3600" u="sng" dirty="0" smtClean="0"/>
              <a:t>unlikely</a:t>
            </a:r>
            <a:endParaRPr lang="en-US" sz="3600" dirty="0"/>
          </a:p>
        </p:txBody>
      </p:sp>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b="1" dirty="0" smtClean="0">
                <a:solidFill>
                  <a:schemeClr val="tx1"/>
                </a:solidFill>
              </a:rPr>
              <a:t>Bed bugs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062092">
            <a:off x="4643003" y="2875171"/>
            <a:ext cx="4800600" cy="3200400"/>
          </a:xfrm>
          <a:prstGeom prst="rect">
            <a:avLst/>
          </a:prstGeom>
          <a:ln>
            <a:noFill/>
          </a:ln>
          <a:effectLst>
            <a:softEdge rad="112500"/>
          </a:effectLst>
        </p:spPr>
      </p:pic>
      <p:pic>
        <p:nvPicPr>
          <p:cNvPr id="6" name="Picture 5"/>
          <p:cNvPicPr>
            <a:picLocks noChangeAspect="1"/>
          </p:cNvPicPr>
          <p:nvPr/>
        </p:nvPicPr>
        <p:blipFill>
          <a:blip r:embed="rId3"/>
          <a:stretch>
            <a:fillRect/>
          </a:stretch>
        </p:blipFill>
        <p:spPr>
          <a:xfrm>
            <a:off x="76200" y="5181600"/>
            <a:ext cx="4876800" cy="3176789"/>
          </a:xfrm>
          <a:prstGeom prst="rect">
            <a:avLst/>
          </a:prstGeom>
          <a:ln>
            <a:noFill/>
          </a:ln>
          <a:effectLst>
            <a:softEdge rad="112500"/>
          </a:effectLst>
        </p:spPr>
      </p:pic>
    </p:spTree>
    <p:extLst>
      <p:ext uri="{BB962C8B-B14F-4D97-AF65-F5344CB8AC3E}">
        <p14:creationId xmlns:p14="http://schemas.microsoft.com/office/powerpoint/2010/main" val="2709993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8FE9CAC1-D034-4E8B-899B-8FDCA3F568BA}" type="slidenum">
              <a:rPr lang="en-US">
                <a:solidFill>
                  <a:srgbClr val="000000"/>
                </a:solidFill>
              </a:rPr>
              <a:pPr/>
              <a:t>22</a:t>
            </a:fld>
            <a:endParaRPr lang="en-US">
              <a:solidFill>
                <a:srgbClr val="000000"/>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1166"/>
          <a:stretch/>
        </p:blipFill>
        <p:spPr>
          <a:xfrm>
            <a:off x="112482" y="1349477"/>
            <a:ext cx="8919036" cy="5279923"/>
          </a:xfrm>
          <a:prstGeom prst="rect">
            <a:avLst/>
          </a:prstGeom>
          <a:ln>
            <a:noFill/>
          </a:ln>
          <a:effectLst>
            <a:softEdge rad="112500"/>
          </a:effectLst>
        </p:spPr>
      </p:pic>
      <p:sp>
        <p:nvSpPr>
          <p:cNvPr id="4" name="Rectangle 2"/>
          <p:cNvSpPr txBox="1">
            <a:spLocks noChangeArrowheads="1"/>
          </p:cNvSpPr>
          <p:nvPr/>
        </p:nvSpPr>
        <p:spPr>
          <a:xfrm>
            <a:off x="457200" y="274638"/>
            <a:ext cx="8229600" cy="1249362"/>
          </a:xfrm>
          <a:prstGeom prst="rect">
            <a:avLst/>
          </a:prstGeom>
        </p:spPr>
        <p:txBody>
          <a:bodyPr anchor="ctr">
            <a:normAutofit fontScale="82500" lnSpcReduction="10000"/>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all" spc="0" normalizeH="0" baseline="0" noProof="0" dirty="0" smtClean="0">
                <a:ln>
                  <a:noFill/>
                </a:ln>
                <a:solidFill>
                  <a:schemeClr val="tx1"/>
                </a:solidFill>
                <a:effectLst/>
                <a:uLnTx/>
                <a:uFillTx/>
                <a:latin typeface="Century Schoolbook"/>
              </a:rPr>
              <a:t>Bed bugs are </a:t>
            </a:r>
            <a:r>
              <a:rPr kumimoji="0" lang="en-US" sz="3200" b="0" i="0" u="sng" strike="noStrike" kern="0" cap="all" spc="0" normalizeH="0" baseline="0" noProof="0" dirty="0" smtClean="0">
                <a:ln>
                  <a:noFill/>
                </a:ln>
                <a:solidFill>
                  <a:schemeClr val="tx1"/>
                </a:solidFill>
                <a:effectLst/>
                <a:uLnTx/>
                <a:uFillTx/>
                <a:latin typeface="Century Schoolbook"/>
              </a:rPr>
              <a:t>not</a:t>
            </a:r>
            <a:r>
              <a:rPr kumimoji="0" lang="en-US" sz="3200" b="0" i="0" u="none" strike="noStrike" kern="0" cap="all" spc="0" normalizeH="0" baseline="0" noProof="0" dirty="0" smtClean="0">
                <a:ln>
                  <a:noFill/>
                </a:ln>
                <a:solidFill>
                  <a:schemeClr val="tx1"/>
                </a:solidFill>
                <a:effectLst/>
                <a:uLnTx/>
                <a:uFillTx/>
                <a:latin typeface="Century Schoolbook"/>
              </a:rPr>
              <a:t> known to transmit disease organisms </a:t>
            </a:r>
            <a:r>
              <a:rPr kumimoji="0" lang="en-US" sz="3200" b="0" i="0" u="sng" strike="noStrike" kern="0" cap="all" spc="0" normalizeH="0" baseline="0" noProof="0" dirty="0" smtClean="0">
                <a:ln>
                  <a:noFill/>
                </a:ln>
                <a:solidFill>
                  <a:schemeClr val="tx1"/>
                </a:solidFill>
                <a:effectLst/>
                <a:uLnTx/>
                <a:uFillTx/>
                <a:latin typeface="Century Schoolbook"/>
              </a:rPr>
              <a:t>effectively</a:t>
            </a:r>
            <a:r>
              <a:rPr kumimoji="0" lang="en-US" sz="3200" b="0" i="0" u="none" strike="noStrike" kern="0" cap="all" spc="0" normalizeH="0" baseline="0" noProof="0" dirty="0" smtClean="0">
                <a:ln>
                  <a:noFill/>
                </a:ln>
                <a:solidFill>
                  <a:schemeClr val="tx1"/>
                </a:solidFill>
                <a:effectLst/>
                <a:uLnTx/>
                <a:uFillTx/>
                <a:latin typeface="Century Schoolbook"/>
              </a:rPr>
              <a:t/>
            </a:r>
            <a:br>
              <a:rPr kumimoji="0" lang="en-US" sz="3200" b="0" i="0" u="none" strike="noStrike" kern="0" cap="all" spc="0" normalizeH="0" baseline="0" noProof="0" dirty="0" smtClean="0">
                <a:ln>
                  <a:noFill/>
                </a:ln>
                <a:solidFill>
                  <a:schemeClr val="tx1"/>
                </a:solidFill>
                <a:effectLst/>
                <a:uLnTx/>
                <a:uFillTx/>
                <a:latin typeface="Century Schoolbook"/>
              </a:rPr>
            </a:br>
            <a:endParaRPr kumimoji="0" lang="en-US" sz="3200" b="0" i="0" u="none" strike="noStrike" kern="0" cap="all" spc="0" normalizeH="0" baseline="0" noProof="0" dirty="0" smtClean="0">
              <a:ln>
                <a:noFill/>
              </a:ln>
              <a:solidFill>
                <a:schemeClr val="tx1"/>
              </a:solidFill>
              <a:effectLst/>
              <a:uLnTx/>
              <a:uFillTx/>
              <a:latin typeface="Century Schoolbook"/>
            </a:endParaRPr>
          </a:p>
        </p:txBody>
      </p:sp>
    </p:spTree>
    <p:extLst>
      <p:ext uri="{BB962C8B-B14F-4D97-AF65-F5344CB8AC3E}">
        <p14:creationId xmlns:p14="http://schemas.microsoft.com/office/powerpoint/2010/main" val="28778385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838200"/>
            <a:ext cx="2959947" cy="1975388"/>
          </a:xfrm>
          <a:prstGeom prst="rect">
            <a:avLst/>
          </a:prstGeom>
          <a:effectLst>
            <a:softEdge rad="88900"/>
          </a:effectLst>
        </p:spPr>
      </p:pic>
      <p:pic>
        <p:nvPicPr>
          <p:cNvPr id="6" name="Picture 4" descr="1st instar nymphs"/>
          <p:cNvPicPr>
            <a:picLocks noChangeAspect="1" noChangeArrowheads="1"/>
          </p:cNvPicPr>
          <p:nvPr/>
        </p:nvPicPr>
        <p:blipFill>
          <a:blip r:embed="rId4">
            <a:extLst>
              <a:ext uri="{28A0092B-C50C-407E-A947-70E740481C1C}">
                <a14:useLocalDpi xmlns:a14="http://schemas.microsoft.com/office/drawing/2010/main" val="0"/>
              </a:ext>
            </a:extLst>
          </a:blip>
          <a:srcRect l="2303" t="2699" r="2303" b="9000"/>
          <a:stretch>
            <a:fillRect/>
          </a:stretch>
        </p:blipFill>
        <p:spPr bwMode="auto">
          <a:xfrm>
            <a:off x="381000" y="3352800"/>
            <a:ext cx="3765135" cy="2971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fed nymphs (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313281"/>
            <a:ext cx="3276600" cy="3544719"/>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p:nvPr/>
        </p:nvPicPr>
        <p:blipFill>
          <a:blip r:embed="rId6" cstate="print">
            <a:extLst>
              <a:ext uri="{28A0092B-C50C-407E-A947-70E740481C1C}">
                <a14:useLocalDpi xmlns:a14="http://schemas.microsoft.com/office/drawing/2010/main" val="0"/>
              </a:ext>
            </a:extLst>
          </a:blip>
          <a:stretch>
            <a:fillRect/>
          </a:stretch>
        </p:blipFill>
        <p:spPr>
          <a:xfrm>
            <a:off x="3200400" y="0"/>
            <a:ext cx="5943600" cy="3382010"/>
          </a:xfrm>
          <a:prstGeom prst="rect">
            <a:avLst/>
          </a:prstGeom>
          <a:ln>
            <a:noFill/>
          </a:ln>
          <a:effectLst>
            <a:softEdge rad="112500"/>
          </a:effectLst>
        </p:spPr>
      </p:pic>
    </p:spTree>
    <p:extLst>
      <p:ext uri="{BB962C8B-B14F-4D97-AF65-F5344CB8AC3E}">
        <p14:creationId xmlns:p14="http://schemas.microsoft.com/office/powerpoint/2010/main" val="3700540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547100" cy="1676400"/>
          </a:xfrm>
        </p:spPr>
        <p:txBody>
          <a:bodyPr/>
          <a:lstStyle/>
          <a:p>
            <a:pPr marL="0" indent="0">
              <a:buNone/>
            </a:pPr>
            <a:r>
              <a:rPr lang="en-US" altLang="en-US" sz="3600" dirty="0" smtClean="0"/>
              <a:t>Bed bugs were almost eradicated from the U.S. in </a:t>
            </a:r>
            <a:r>
              <a:rPr lang="en-US" altLang="en-US" sz="3600" dirty="0"/>
              <a:t>1940-</a:t>
            </a:r>
            <a:r>
              <a:rPr lang="en-US" altLang="en-US" sz="3600" dirty="0" smtClean="0"/>
              <a:t>50</a:t>
            </a:r>
            <a:endParaRPr lang="en-US" altLang="en-US" sz="3600" dirty="0"/>
          </a:p>
          <a:p>
            <a:pPr marL="457200" indent="-457200">
              <a:buFont typeface="Arial"/>
              <a:buChar char="•"/>
            </a:pPr>
            <a:endParaRPr lang="en-US" sz="3200" dirty="0"/>
          </a:p>
          <a:p>
            <a:endParaRPr lang="en-US" dirty="0"/>
          </a:p>
        </p:txBody>
      </p:sp>
      <p:pic>
        <p:nvPicPr>
          <p:cNvPr id="5" name="Picture 4" descr="Spraying DDT for bed bug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02567"/>
            <a:ext cx="3585522" cy="3276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3352800" y="1600200"/>
            <a:ext cx="1060058" cy="1784305"/>
          </a:xfrm>
          <a:prstGeom prst="rect">
            <a:avLst/>
          </a:prstGeom>
          <a:effectLst>
            <a:softEdge rad="88900"/>
          </a:effectLst>
        </p:spPr>
      </p:pic>
      <p:pic>
        <p:nvPicPr>
          <p:cNvPr id="7" name="Picture 6"/>
          <p:cNvPicPr>
            <a:picLocks noChangeAspect="1"/>
          </p:cNvPicPr>
          <p:nvPr/>
        </p:nvPicPr>
        <p:blipFill>
          <a:blip r:embed="rId5"/>
          <a:stretch>
            <a:fillRect/>
          </a:stretch>
        </p:blipFill>
        <p:spPr>
          <a:xfrm>
            <a:off x="4343400" y="5410200"/>
            <a:ext cx="4508500" cy="1242138"/>
          </a:xfrm>
          <a:prstGeom prst="rect">
            <a:avLst/>
          </a:prstGeom>
          <a:ln>
            <a:noFill/>
          </a:ln>
          <a:effectLst>
            <a:softEdge rad="112500"/>
          </a:effec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1295400"/>
            <a:ext cx="3195255" cy="2371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 name="Picture 1" descr="Screen Shot 2015-07-17 at 11.20.3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1524000"/>
            <a:ext cx="4470400" cy="3695700"/>
          </a:xfrm>
          <a:prstGeom prst="rect">
            <a:avLst/>
          </a:prstGeom>
          <a:effectLst>
            <a:softEdge rad="38100"/>
          </a:effectLst>
        </p:spPr>
      </p:pic>
    </p:spTree>
    <p:extLst>
      <p:ext uri="{BB962C8B-B14F-4D97-AF65-F5344CB8AC3E}">
        <p14:creationId xmlns:p14="http://schemas.microsoft.com/office/powerpoint/2010/main" val="23788481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533400"/>
            <a:ext cx="8534399" cy="1569660"/>
          </a:xfrm>
          <a:prstGeom prst="rect">
            <a:avLst/>
          </a:prstGeom>
        </p:spPr>
        <p:txBody>
          <a:bodyPr wrap="square">
            <a:spAutoFit/>
          </a:bodyPr>
          <a:lstStyle/>
          <a:p>
            <a:pPr marL="457200" indent="-457200" fontAlgn="base">
              <a:spcBef>
                <a:spcPct val="0"/>
              </a:spcBef>
              <a:spcAft>
                <a:spcPct val="0"/>
              </a:spcAft>
              <a:buFont typeface="Arial"/>
              <a:buChar char="•"/>
            </a:pPr>
            <a:r>
              <a:rPr lang="en-US" sz="3200" dirty="0" smtClean="0"/>
              <a:t>Limited mostly to hotels and remote communities in 1999, then </a:t>
            </a:r>
            <a:r>
              <a:rPr lang="en-US" sz="3200" dirty="0"/>
              <a:t>quickly spread into residential </a:t>
            </a:r>
            <a:r>
              <a:rPr lang="en-US" sz="3200" dirty="0" smtClean="0"/>
              <a:t>sector</a:t>
            </a:r>
            <a:endParaRPr lang="en-US" sz="3200" dirty="0"/>
          </a:p>
        </p:txBody>
      </p:sp>
      <p:sp>
        <p:nvSpPr>
          <p:cNvPr id="4" name="Rectangle 3"/>
          <p:cNvSpPr/>
          <p:nvPr/>
        </p:nvSpPr>
        <p:spPr>
          <a:xfrm>
            <a:off x="457200" y="4495800"/>
            <a:ext cx="5410200" cy="1569660"/>
          </a:xfrm>
          <a:prstGeom prst="rect">
            <a:avLst/>
          </a:prstGeom>
        </p:spPr>
        <p:txBody>
          <a:bodyPr wrap="square">
            <a:spAutoFit/>
          </a:bodyPr>
          <a:lstStyle/>
          <a:p>
            <a:pPr marL="457200" indent="-457200">
              <a:buFont typeface="Arial"/>
              <a:buChar char="•"/>
            </a:pPr>
            <a:r>
              <a:rPr lang="en-US" sz="3200" dirty="0" smtClean="0">
                <a:solidFill>
                  <a:srgbClr val="000000"/>
                </a:solidFill>
              </a:rPr>
              <a:t>Overall </a:t>
            </a:r>
            <a:r>
              <a:rPr lang="en-US" sz="3200" dirty="0">
                <a:solidFill>
                  <a:srgbClr val="000000"/>
                </a:solidFill>
              </a:rPr>
              <a:t>increase </a:t>
            </a:r>
            <a:r>
              <a:rPr lang="en-US" sz="3200" dirty="0" smtClean="0">
                <a:solidFill>
                  <a:srgbClr val="000000"/>
                </a:solidFill>
              </a:rPr>
              <a:t>of </a:t>
            </a:r>
            <a:r>
              <a:rPr lang="en-US" sz="3200" dirty="0">
                <a:solidFill>
                  <a:srgbClr val="000000"/>
                </a:solidFill>
              </a:rPr>
              <a:t>20% between 2012 and </a:t>
            </a:r>
            <a:r>
              <a:rPr lang="en-US" sz="3200" dirty="0" smtClean="0">
                <a:solidFill>
                  <a:srgbClr val="000000"/>
                </a:solidFill>
              </a:rPr>
              <a:t>2013</a:t>
            </a:r>
            <a:r>
              <a:rPr lang="en-US" sz="3200" dirty="0">
                <a:solidFill>
                  <a:srgbClr val="000000"/>
                </a:solidFill>
              </a:rPr>
              <a:t/>
            </a:r>
            <a:br>
              <a:rPr lang="en-US" sz="3200" dirty="0">
                <a:solidFill>
                  <a:srgbClr val="000000"/>
                </a:solidFill>
              </a:rPr>
            </a:br>
            <a:endParaRPr lang="en-US" sz="3200" dirty="0"/>
          </a:p>
        </p:txBody>
      </p:sp>
      <p:sp>
        <p:nvSpPr>
          <p:cNvPr id="6" name="TextBox 5"/>
          <p:cNvSpPr txBox="1"/>
          <p:nvPr/>
        </p:nvSpPr>
        <p:spPr>
          <a:xfrm flipH="1">
            <a:off x="304800" y="2362200"/>
            <a:ext cx="8610599" cy="1569660"/>
          </a:xfrm>
          <a:prstGeom prst="rect">
            <a:avLst/>
          </a:prstGeom>
          <a:noFill/>
        </p:spPr>
        <p:txBody>
          <a:bodyPr wrap="square" rtlCol="0">
            <a:spAutoFit/>
          </a:bodyPr>
          <a:lstStyle/>
          <a:p>
            <a:pPr marL="457200" indent="-457200">
              <a:buFont typeface="Arial"/>
              <a:buChar char="•"/>
            </a:pPr>
            <a:r>
              <a:rPr lang="en-US" sz="3200" dirty="0" smtClean="0"/>
              <a:t>99.6% of nationwide surveyed pest management professionals have encountered a bed bug infestation in 2012 (</a:t>
            </a:r>
            <a:r>
              <a:rPr lang="en-US" sz="1600" dirty="0" smtClean="0"/>
              <a:t>2013 Bugs Without Borders</a:t>
            </a:r>
            <a:r>
              <a:rPr lang="en-US" sz="3200" dirty="0" smtClean="0"/>
              <a:t>)</a:t>
            </a:r>
            <a:endParaRPr lang="en-US" sz="3200"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340232"/>
            <a:ext cx="3019698" cy="249660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5310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261197" y="41629"/>
            <a:ext cx="8686800" cy="3200876"/>
          </a:xfrm>
          <a:prstGeom prst="rect">
            <a:avLst/>
          </a:prstGeom>
          <a:noFill/>
        </p:spPr>
        <p:txBody>
          <a:bodyPr wrap="square" rtlCol="0">
            <a:spAutoFit/>
          </a:bodyPr>
          <a:lstStyle/>
          <a:p>
            <a:pPr marL="457200" indent="-457200">
              <a:buFont typeface="Arial"/>
              <a:buChar char="•"/>
            </a:pPr>
            <a:r>
              <a:rPr lang="en-US" sz="3200" dirty="0" smtClean="0">
                <a:solidFill>
                  <a:schemeClr val="bg1"/>
                </a:solidFill>
              </a:rPr>
              <a:t>Changes in pest management strategies</a:t>
            </a:r>
          </a:p>
          <a:p>
            <a:pPr lvl="1" indent="-457200">
              <a:buFont typeface="Arial"/>
              <a:buChar char="•"/>
            </a:pPr>
            <a:r>
              <a:rPr lang="en-US" sz="3200" dirty="0">
                <a:solidFill>
                  <a:srgbClr val="000000"/>
                </a:solidFill>
              </a:rPr>
              <a:t>Increase in global and domestic travel</a:t>
            </a:r>
          </a:p>
          <a:p>
            <a:pPr lvl="1" indent="-457200">
              <a:buFont typeface="Arial"/>
              <a:buChar char="•"/>
            </a:pPr>
            <a:r>
              <a:rPr lang="en-US" sz="3200" dirty="0" smtClean="0">
                <a:solidFill>
                  <a:srgbClr val="000000"/>
                </a:solidFill>
              </a:rPr>
              <a:t>Increased </a:t>
            </a:r>
            <a:r>
              <a:rPr lang="en-US" sz="3200" dirty="0">
                <a:solidFill>
                  <a:srgbClr val="000000"/>
                </a:solidFill>
              </a:rPr>
              <a:t>resistance to </a:t>
            </a:r>
            <a:r>
              <a:rPr lang="en-US" sz="3200" dirty="0" smtClean="0">
                <a:solidFill>
                  <a:srgbClr val="000000"/>
                </a:solidFill>
              </a:rPr>
              <a:t>insecticides</a:t>
            </a:r>
          </a:p>
          <a:p>
            <a:pPr lvl="1" indent="-457200">
              <a:buFont typeface="Arial"/>
              <a:buChar char="•"/>
            </a:pPr>
            <a:r>
              <a:rPr lang="en-US" sz="3200" dirty="0" smtClean="0"/>
              <a:t>Changes in technology</a:t>
            </a:r>
            <a:endParaRPr lang="en-US" sz="3200" dirty="0"/>
          </a:p>
          <a:p>
            <a:endParaRPr lang="en-US" sz="3200" dirty="0" smtClean="0"/>
          </a:p>
          <a:p>
            <a:endParaRPr lang="en-US" sz="1000" dirty="0">
              <a:solidFill>
                <a:schemeClr val="bg1"/>
              </a:solidFill>
            </a:endParaRPr>
          </a:p>
          <a:p>
            <a:pPr lvl="1"/>
            <a:endParaRPr lang="en-US" sz="3200" dirty="0" smtClean="0">
              <a:solidFill>
                <a:srgbClr val="000000"/>
              </a:solidFill>
            </a:endParaRPr>
          </a:p>
        </p:txBody>
      </p:sp>
      <p:pic>
        <p:nvPicPr>
          <p:cNvPr id="14" name="Picture 13"/>
          <p:cNvPicPr>
            <a:picLocks noChangeAspect="1"/>
          </p:cNvPicPr>
          <p:nvPr/>
        </p:nvPicPr>
        <p:blipFill>
          <a:blip r:embed="rId3"/>
          <a:stretch>
            <a:fillRect/>
          </a:stretch>
        </p:blipFill>
        <p:spPr>
          <a:xfrm>
            <a:off x="5105400" y="5181600"/>
            <a:ext cx="4038600" cy="1470607"/>
          </a:xfrm>
          <a:prstGeom prst="rect">
            <a:avLst/>
          </a:prstGeom>
        </p:spPr>
      </p:pic>
      <p:pic>
        <p:nvPicPr>
          <p:cNvPr id="15" name="Picture 14"/>
          <p:cNvPicPr>
            <a:picLocks noChangeAspect="1"/>
          </p:cNvPicPr>
          <p:nvPr/>
        </p:nvPicPr>
        <p:blipFill>
          <a:blip r:embed="rId4"/>
          <a:stretch>
            <a:fillRect/>
          </a:stretch>
        </p:blipFill>
        <p:spPr>
          <a:xfrm>
            <a:off x="228600" y="4622800"/>
            <a:ext cx="4813690" cy="2235200"/>
          </a:xfrm>
          <a:prstGeom prst="rect">
            <a:avLst/>
          </a:prstGeom>
        </p:spPr>
      </p:pic>
      <p:grpSp>
        <p:nvGrpSpPr>
          <p:cNvPr id="16" name="Group 15"/>
          <p:cNvGrpSpPr/>
          <p:nvPr/>
        </p:nvGrpSpPr>
        <p:grpSpPr>
          <a:xfrm>
            <a:off x="2895600" y="2673894"/>
            <a:ext cx="3276601" cy="2400672"/>
            <a:chOff x="2168011" y="3200400"/>
            <a:chExt cx="5073449" cy="3717170"/>
          </a:xfrm>
        </p:grpSpPr>
        <p:pic>
          <p:nvPicPr>
            <p:cNvPr id="17" name="Picture 16"/>
            <p:cNvPicPr>
              <a:picLocks noChangeAspect="1"/>
            </p:cNvPicPr>
            <p:nvPr/>
          </p:nvPicPr>
          <p:blipFill>
            <a:blip r:embed="rId5"/>
            <a:stretch>
              <a:fillRect/>
            </a:stretch>
          </p:blipFill>
          <p:spPr>
            <a:xfrm>
              <a:off x="2286000" y="3200400"/>
              <a:ext cx="4724400" cy="3273675"/>
            </a:xfrm>
            <a:prstGeom prst="rect">
              <a:avLst/>
            </a:prstGeom>
            <a:effectLst>
              <a:softEdge rad="88900"/>
            </a:effectLst>
          </p:spPr>
        </p:pic>
        <p:sp>
          <p:nvSpPr>
            <p:cNvPr id="18" name="TextBox 17"/>
            <p:cNvSpPr txBox="1"/>
            <p:nvPr/>
          </p:nvSpPr>
          <p:spPr>
            <a:xfrm>
              <a:off x="2168011" y="6488668"/>
              <a:ext cx="5073449" cy="428902"/>
            </a:xfrm>
            <a:prstGeom prst="rect">
              <a:avLst/>
            </a:prstGeom>
            <a:noFill/>
          </p:spPr>
          <p:txBody>
            <a:bodyPr wrap="square" rtlCol="0">
              <a:spAutoFit/>
            </a:bodyPr>
            <a:lstStyle/>
            <a:p>
              <a:r>
                <a:rPr lang="en-US" sz="1200" dirty="0" smtClean="0">
                  <a:solidFill>
                    <a:schemeClr val="bg1"/>
                  </a:solidFill>
                </a:rPr>
                <a:t>Photography by Tim </a:t>
              </a:r>
              <a:r>
                <a:rPr lang="en-US" sz="1200" dirty="0" err="1" smtClean="0">
                  <a:solidFill>
                    <a:schemeClr val="bg1"/>
                  </a:solidFill>
                </a:rPr>
                <a:t>Flach</a:t>
              </a:r>
              <a:r>
                <a:rPr lang="en-US" sz="1200" dirty="0" smtClean="0">
                  <a:solidFill>
                    <a:schemeClr val="bg1"/>
                  </a:solidFill>
                </a:rPr>
                <a:t>, Getty Images.</a:t>
              </a:r>
              <a:endParaRPr lang="en-US" sz="1200" dirty="0">
                <a:solidFill>
                  <a:schemeClr val="bg1"/>
                </a:solidFill>
              </a:endParaRPr>
            </a:p>
          </p:txBody>
        </p:sp>
      </p:grpSp>
      <p:pic>
        <p:nvPicPr>
          <p:cNvPr id="19" name="Picture 2"/>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096000" y="2895600"/>
            <a:ext cx="2876171" cy="1616043"/>
          </a:xfrm>
          <a:prstGeom prst="rect">
            <a:avLst/>
          </a:prstGeom>
          <a:noFill/>
          <a:ln>
            <a:noFill/>
          </a:ln>
          <a:effectLst>
            <a:softEdge rad="508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261197" y="2588418"/>
            <a:ext cx="2682069" cy="1681163"/>
          </a:xfrm>
          <a:prstGeom prst="rect">
            <a:avLst/>
          </a:prstGeom>
          <a:ln>
            <a:noFill/>
          </a:ln>
          <a:effectLst>
            <a:softEdge rad="112500"/>
          </a:effectLst>
        </p:spPr>
      </p:pic>
    </p:spTree>
    <p:extLst>
      <p:ext uri="{BB962C8B-B14F-4D97-AF65-F5344CB8AC3E}">
        <p14:creationId xmlns:p14="http://schemas.microsoft.com/office/powerpoint/2010/main" val="19102238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attletimes.nwsource.com/ABPub/2009/04/03/2008980151.jpg"/>
          <p:cNvPicPr>
            <a:picLocks noChangeAspect="1" noChangeArrowheads="1"/>
          </p:cNvPicPr>
          <p:nvPr/>
        </p:nvPicPr>
        <p:blipFill>
          <a:blip r:embed="rId3" cstate="print"/>
          <a:srcRect/>
          <a:stretch>
            <a:fillRect/>
          </a:stretch>
        </p:blipFill>
        <p:spPr bwMode="auto">
          <a:xfrm>
            <a:off x="7" y="3440534"/>
            <a:ext cx="5181593" cy="3417465"/>
          </a:xfrm>
          <a:prstGeom prst="rect">
            <a:avLst/>
          </a:prstGeom>
          <a:ln>
            <a:noFill/>
          </a:ln>
          <a:effectLst>
            <a:softEdge rad="112500"/>
          </a:effectLst>
        </p:spPr>
      </p:pic>
      <p:pic>
        <p:nvPicPr>
          <p:cNvPr id="4100" name="Picture 4" descr="http://www.minnpost.com/_asset/70qc6l/mp_main_wide/EllisFamily452C.jpg"/>
          <p:cNvPicPr>
            <a:picLocks noChangeAspect="1" noChangeArrowheads="1"/>
          </p:cNvPicPr>
          <p:nvPr/>
        </p:nvPicPr>
        <p:blipFill>
          <a:blip r:embed="rId4" cstate="print"/>
          <a:srcRect/>
          <a:stretch>
            <a:fillRect/>
          </a:stretch>
        </p:blipFill>
        <p:spPr bwMode="auto">
          <a:xfrm>
            <a:off x="419100" y="387068"/>
            <a:ext cx="3543300" cy="2508532"/>
          </a:xfrm>
          <a:prstGeom prst="rect">
            <a:avLst/>
          </a:prstGeom>
          <a:ln>
            <a:noFill/>
          </a:ln>
          <a:effectLst>
            <a:softEdge rad="112500"/>
          </a:effectLst>
        </p:spPr>
      </p:pic>
      <p:sp>
        <p:nvSpPr>
          <p:cNvPr id="6" name="Rectangle 5"/>
          <p:cNvSpPr/>
          <p:nvPr/>
        </p:nvSpPr>
        <p:spPr>
          <a:xfrm>
            <a:off x="5105400" y="117840"/>
            <a:ext cx="3733800" cy="4955203"/>
          </a:xfrm>
          <a:prstGeom prst="rect">
            <a:avLst/>
          </a:prstGeom>
        </p:spPr>
        <p:txBody>
          <a:bodyPr wrap="square">
            <a:spAutoFit/>
          </a:bodyPr>
          <a:lstStyle/>
          <a:p>
            <a:pPr algn="r" defTabSz="914400" fontAlgn="base">
              <a:spcBef>
                <a:spcPct val="0"/>
              </a:spcBef>
              <a:spcAft>
                <a:spcPct val="0"/>
              </a:spcAft>
            </a:pPr>
            <a:r>
              <a:rPr lang="en-US" sz="3600" dirty="0" smtClean="0"/>
              <a:t>The poor are </a:t>
            </a:r>
            <a:br>
              <a:rPr lang="en-US" sz="3600" dirty="0" smtClean="0"/>
            </a:br>
            <a:r>
              <a:rPr lang="en-US" sz="3600" dirty="0" smtClean="0"/>
              <a:t>at greatest risk</a:t>
            </a:r>
          </a:p>
          <a:p>
            <a:pPr algn="r" defTabSz="914400" fontAlgn="base">
              <a:spcBef>
                <a:spcPct val="0"/>
              </a:spcBef>
              <a:spcAft>
                <a:spcPct val="0"/>
              </a:spcAft>
            </a:pPr>
            <a:endParaRPr lang="en-US" sz="2800" dirty="0" smtClean="0"/>
          </a:p>
          <a:p>
            <a:pPr algn="r" defTabSz="914400" fontAlgn="base">
              <a:spcBef>
                <a:spcPct val="0"/>
              </a:spcBef>
              <a:spcAft>
                <a:spcPct val="0"/>
              </a:spcAft>
            </a:pPr>
            <a:r>
              <a:rPr lang="en-US" sz="3600" b="1" dirty="0" smtClean="0"/>
              <a:t>Increasing</a:t>
            </a:r>
            <a:r>
              <a:rPr lang="en-US" sz="3600" dirty="0" smtClean="0"/>
              <a:t> number of people reporting long-term (beyond a year) bed bug infestations</a:t>
            </a:r>
          </a:p>
        </p:txBody>
      </p:sp>
    </p:spTree>
    <p:extLst>
      <p:ext uri="{BB962C8B-B14F-4D97-AF65-F5344CB8AC3E}">
        <p14:creationId xmlns:p14="http://schemas.microsoft.com/office/powerpoint/2010/main" val="101347732"/>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733800" y="5266278"/>
            <a:ext cx="3132589" cy="1323439"/>
          </a:xfrm>
          <a:prstGeom prst="rect">
            <a:avLst/>
          </a:prstGeom>
          <a:noFill/>
        </p:spPr>
        <p:txBody>
          <a:bodyPr wrap="none" lIns="91440" tIns="45720" rIns="91440" bIns="45720">
            <a:spAutoFit/>
          </a:bodyPr>
          <a:lstStyle/>
          <a:p>
            <a:pPr algn="ct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5,905!</a:t>
            </a:r>
            <a:endParaRPr lang="en-US" sz="8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457200" y="152400"/>
            <a:ext cx="8686800" cy="6247864"/>
          </a:xfrm>
          <a:prstGeom prst="rect">
            <a:avLst/>
          </a:prstGeom>
        </p:spPr>
        <p:txBody>
          <a:bodyPr wrap="square">
            <a:spAutoFit/>
          </a:bodyPr>
          <a:lstStyle/>
          <a:p>
            <a:pPr>
              <a:defRPr/>
            </a:pPr>
            <a:r>
              <a:rPr lang="en-US" sz="8000" dirty="0">
                <a:solidFill>
                  <a:srgbClr val="002060"/>
                </a:solidFill>
              </a:rPr>
              <a:t>40 bed bugs are in a 70°F room on May 2.  By Nov 2 how many are there? </a:t>
            </a:r>
          </a:p>
        </p:txBody>
      </p:sp>
    </p:spTree>
    <p:extLst>
      <p:ext uri="{BB962C8B-B14F-4D97-AF65-F5344CB8AC3E}">
        <p14:creationId xmlns:p14="http://schemas.microsoft.com/office/powerpoint/2010/main" val="3713914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G_0606_1.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67427513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rgbClr val="DD8047"/>
              </a:buClr>
              <a:buSzPct val="70000"/>
              <a:tabLst>
                <a:tab pos="457200" algn="l"/>
              </a:tabLst>
            </a:pPr>
            <a:r>
              <a:rPr lang="en-US" b="1" dirty="0" smtClean="0">
                <a:solidFill>
                  <a:schemeClr val="tx1"/>
                </a:solidFill>
              </a:rPr>
              <a:t>Who </a:t>
            </a:r>
            <a:r>
              <a:rPr lang="en-US" b="1" dirty="0">
                <a:solidFill>
                  <a:schemeClr val="tx1"/>
                </a:solidFill>
              </a:rPr>
              <a:t>was </a:t>
            </a:r>
            <a:r>
              <a:rPr lang="en-US" b="1" dirty="0" smtClean="0">
                <a:solidFill>
                  <a:schemeClr val="tx1"/>
                </a:solidFill>
              </a:rPr>
              <a:t>really behind </a:t>
            </a:r>
            <a:r>
              <a:rPr lang="en-US" b="1" dirty="0">
                <a:solidFill>
                  <a:schemeClr val="tx1"/>
                </a:solidFill>
              </a:rPr>
              <a:t>the evolution of the “</a:t>
            </a:r>
            <a:r>
              <a:rPr lang="en-US" b="1" dirty="0" err="1">
                <a:solidFill>
                  <a:schemeClr val="tx1"/>
                </a:solidFill>
              </a:rPr>
              <a:t>selfie</a:t>
            </a:r>
            <a:r>
              <a:rPr lang="en-US" b="1" dirty="0">
                <a:solidFill>
                  <a:schemeClr val="tx1"/>
                </a:solidFill>
              </a:rPr>
              <a:t>”?</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a:t>
            </a:fld>
            <a:endParaRPr lang="en-US" dirty="0"/>
          </a:p>
        </p:txBody>
      </p:sp>
      <p:sp>
        <p:nvSpPr>
          <p:cNvPr id="10" name="TextBox 9"/>
          <p:cNvSpPr txBox="1"/>
          <p:nvPr/>
        </p:nvSpPr>
        <p:spPr>
          <a:xfrm>
            <a:off x="6434667" y="6350000"/>
            <a:ext cx="184666" cy="369332"/>
          </a:xfrm>
          <a:prstGeom prst="rect">
            <a:avLst/>
          </a:prstGeom>
          <a:noFill/>
        </p:spPr>
        <p:txBody>
          <a:bodyPr wrap="none" rtlCol="0">
            <a:spAutoFit/>
          </a:bodyPr>
          <a:lstStyle/>
          <a:p>
            <a:endParaRPr lang="en-US" dirty="0">
              <a:solidFill>
                <a:prstClr val="black"/>
              </a:solidFill>
            </a:endParaRPr>
          </a:p>
        </p:txBody>
      </p:sp>
      <p:sp>
        <p:nvSpPr>
          <p:cNvPr id="13" name="Content Placeholder 12"/>
          <p:cNvSpPr>
            <a:spLocks noGrp="1"/>
          </p:cNvSpPr>
          <p:nvPr>
            <p:ph sz="quarter" idx="1"/>
          </p:nvPr>
        </p:nvSpPr>
        <p:spPr>
          <a:xfrm>
            <a:off x="609600" y="1544619"/>
            <a:ext cx="8153400" cy="4495800"/>
          </a:xfrm>
        </p:spPr>
        <p:txBody>
          <a:bodyPr/>
          <a:lstStyle/>
          <a:p>
            <a:r>
              <a:rPr lang="en-US" dirty="0"/>
              <a:t>More than a million </a:t>
            </a:r>
            <a:r>
              <a:rPr lang="en-US" dirty="0" err="1"/>
              <a:t>selfies</a:t>
            </a:r>
            <a:r>
              <a:rPr lang="en-US" dirty="0"/>
              <a:t> are taken each day, according to research by </a:t>
            </a:r>
            <a:r>
              <a:rPr lang="en-US" dirty="0" smtClean="0"/>
              <a:t>TechInfographics.com</a:t>
            </a:r>
            <a:endParaRPr lang="en-US" dirty="0"/>
          </a:p>
          <a:p>
            <a:endParaRPr lang="en-US" dirty="0"/>
          </a:p>
        </p:txBody>
      </p:sp>
      <p:sp>
        <p:nvSpPr>
          <p:cNvPr id="14" name="Rectangle 13"/>
          <p:cNvSpPr/>
          <p:nvPr/>
        </p:nvSpPr>
        <p:spPr>
          <a:xfrm>
            <a:off x="347823" y="6114400"/>
            <a:ext cx="3687804" cy="646331"/>
          </a:xfrm>
          <a:prstGeom prst="rect">
            <a:avLst/>
          </a:prstGeom>
        </p:spPr>
        <p:txBody>
          <a:bodyPr wrap="none">
            <a:spAutoFit/>
          </a:bodyPr>
          <a:lstStyle/>
          <a:p>
            <a:r>
              <a:rPr lang="en-US" dirty="0"/>
              <a:t>President </a:t>
            </a:r>
            <a:r>
              <a:rPr lang="en-US" dirty="0" smtClean="0"/>
              <a:t>Obama with </a:t>
            </a:r>
            <a:br>
              <a:rPr lang="en-US" dirty="0" smtClean="0"/>
            </a:br>
            <a:r>
              <a:rPr lang="en-US" dirty="0" smtClean="0"/>
              <a:t>Malaysian </a:t>
            </a:r>
            <a:r>
              <a:rPr lang="en-US" dirty="0"/>
              <a:t>Prime Minister </a:t>
            </a:r>
            <a:r>
              <a:rPr lang="en-US" dirty="0" err="1"/>
              <a:t>Najib</a:t>
            </a:r>
            <a:r>
              <a:rPr lang="en-US" dirty="0"/>
              <a:t> </a:t>
            </a:r>
            <a:r>
              <a:rPr lang="en-US" dirty="0" err="1"/>
              <a:t>Razak</a:t>
            </a:r>
            <a:endParaRPr lang="en-US" dirty="0"/>
          </a:p>
        </p:txBody>
      </p:sp>
      <p:pic>
        <p:nvPicPr>
          <p:cNvPr id="15" name="Picture 14"/>
          <p:cNvPicPr>
            <a:picLocks noChangeAspect="1"/>
          </p:cNvPicPr>
          <p:nvPr/>
        </p:nvPicPr>
        <p:blipFill>
          <a:blip r:embed="rId3"/>
          <a:stretch>
            <a:fillRect/>
          </a:stretch>
        </p:blipFill>
        <p:spPr>
          <a:xfrm>
            <a:off x="838200" y="2534771"/>
            <a:ext cx="2629236" cy="350564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642" y="2489200"/>
            <a:ext cx="2456222" cy="4368800"/>
          </a:xfrm>
          <a:prstGeom prst="rect">
            <a:avLst/>
          </a:prstGeom>
        </p:spPr>
      </p:pic>
      <p:pic>
        <p:nvPicPr>
          <p:cNvPr id="17" name="Picture 16"/>
          <p:cNvPicPr>
            <a:picLocks noChangeAspect="1"/>
          </p:cNvPicPr>
          <p:nvPr/>
        </p:nvPicPr>
        <p:blipFill>
          <a:blip r:embed="rId5"/>
          <a:stretch>
            <a:fillRect/>
          </a:stretch>
        </p:blipFill>
        <p:spPr>
          <a:xfrm>
            <a:off x="3548274" y="2558249"/>
            <a:ext cx="2661530" cy="2514600"/>
          </a:xfrm>
          <a:prstGeom prst="rect">
            <a:avLst/>
          </a:prstGeom>
        </p:spPr>
      </p:pic>
      <p:sp>
        <p:nvSpPr>
          <p:cNvPr id="18" name="Rectangle 17"/>
          <p:cNvSpPr/>
          <p:nvPr/>
        </p:nvSpPr>
        <p:spPr>
          <a:xfrm>
            <a:off x="3533491" y="5140257"/>
            <a:ext cx="1633139" cy="646331"/>
          </a:xfrm>
          <a:prstGeom prst="rect">
            <a:avLst/>
          </a:prstGeom>
        </p:spPr>
        <p:txBody>
          <a:bodyPr wrap="none">
            <a:spAutoFit/>
          </a:bodyPr>
          <a:lstStyle/>
          <a:p>
            <a:r>
              <a:rPr lang="en-US" dirty="0" smtClean="0"/>
              <a:t>The Holy Father</a:t>
            </a:r>
            <a:br>
              <a:rPr lang="en-US" dirty="0" smtClean="0"/>
            </a:br>
            <a:r>
              <a:rPr lang="en-US" dirty="0" smtClean="0"/>
              <a:t>Pope Francis</a:t>
            </a:r>
            <a:endParaRPr lang="en-US" dirty="0"/>
          </a:p>
        </p:txBody>
      </p:sp>
      <p:pic>
        <p:nvPicPr>
          <p:cNvPr id="8" name="Picture 7"/>
          <p:cNvPicPr>
            <a:picLocks noChangeAspect="1"/>
          </p:cNvPicPr>
          <p:nvPr/>
        </p:nvPicPr>
        <p:blipFill rotWithShape="1">
          <a:blip r:embed="rId6"/>
          <a:srcRect l="52602" b="20733"/>
          <a:stretch/>
        </p:blipFill>
        <p:spPr>
          <a:xfrm>
            <a:off x="24252" y="1523102"/>
            <a:ext cx="9228260" cy="5487298"/>
          </a:xfrm>
          <a:prstGeom prst="rect">
            <a:avLst/>
          </a:prstGeom>
          <a:ln>
            <a:noFill/>
          </a:ln>
          <a:effectLst>
            <a:softEdge rad="112500"/>
          </a:effectLst>
        </p:spPr>
      </p:pic>
    </p:spTree>
    <p:extLst>
      <p:ext uri="{BB962C8B-B14F-4D97-AF65-F5344CB8AC3E}">
        <p14:creationId xmlns:p14="http://schemas.microsoft.com/office/powerpoint/2010/main" val="361810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595_1.jpg"/>
          <p:cNvPicPr>
            <a:picLocks noChangeAspect="1"/>
          </p:cNvPicPr>
          <p:nvPr/>
        </p:nvPicPr>
        <p:blipFill>
          <a:blip r:embed="rId3" cstate="print"/>
          <a:stretch>
            <a:fillRect/>
          </a:stretch>
        </p:blipFill>
        <p:spPr>
          <a:xfrm>
            <a:off x="0" y="4"/>
            <a:ext cx="9144000" cy="6857999"/>
          </a:xfrm>
          <a:prstGeom prst="rect">
            <a:avLst/>
          </a:prstGeom>
        </p:spPr>
      </p:pic>
      <p:pic>
        <p:nvPicPr>
          <p:cNvPr id="5" name="Picture 4" descr="IMG_0595_1.jpg"/>
          <p:cNvPicPr>
            <a:picLocks noChangeAspect="1"/>
          </p:cNvPicPr>
          <p:nvPr/>
        </p:nvPicPr>
        <p:blipFill>
          <a:blip r:embed="rId4" cstate="print">
            <a:lum bright="20000"/>
          </a:blip>
          <a:srcRect/>
          <a:stretch>
            <a:fillRect/>
          </a:stretch>
        </p:blipFill>
        <p:spPr>
          <a:xfrm>
            <a:off x="-37777" y="0"/>
            <a:ext cx="9157714" cy="6846365"/>
          </a:xfrm>
          <a:prstGeom prst="rect">
            <a:avLst/>
          </a:prstGeom>
        </p:spPr>
      </p:pic>
    </p:spTree>
    <p:extLst>
      <p:ext uri="{BB962C8B-B14F-4D97-AF65-F5344CB8AC3E}">
        <p14:creationId xmlns:p14="http://schemas.microsoft.com/office/powerpoint/2010/main" val="1301389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553.jpg"/>
          <p:cNvPicPr>
            <a:picLocks noChangeAspect="1"/>
          </p:cNvPicPr>
          <p:nvPr/>
        </p:nvPicPr>
        <p:blipFill>
          <a:blip r:embed="rId2" cstate="print"/>
          <a:srcRect/>
          <a:stretch>
            <a:fillRect/>
          </a:stretch>
        </p:blipFill>
        <p:spPr>
          <a:xfrm>
            <a:off x="-152400" y="-76200"/>
            <a:ext cx="9144000" cy="6836636"/>
          </a:xfrm>
          <a:prstGeom prst="rect">
            <a:avLst/>
          </a:prstGeom>
          <a:ln>
            <a:noFill/>
          </a:ln>
          <a:effectLst>
            <a:softEdge rad="112500"/>
          </a:effectLst>
        </p:spPr>
      </p:pic>
    </p:spTree>
    <p:extLst>
      <p:ext uri="{BB962C8B-B14F-4D97-AF65-F5344CB8AC3E}">
        <p14:creationId xmlns:p14="http://schemas.microsoft.com/office/powerpoint/2010/main" val="38383966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cstate="screen"/>
          <a:srcRect/>
          <a:stretch>
            <a:fillRect/>
          </a:stretch>
        </p:blipFill>
        <p:spPr bwMode="auto">
          <a:xfrm>
            <a:off x="6019800" y="304804"/>
            <a:ext cx="2857500" cy="2143125"/>
          </a:xfrm>
          <a:prstGeom prst="rect">
            <a:avLst/>
          </a:prstGeom>
          <a:ln>
            <a:noFill/>
          </a:ln>
          <a:effectLst>
            <a:softEdge rad="112500"/>
          </a:effectLst>
        </p:spPr>
      </p:pic>
      <p:pic>
        <p:nvPicPr>
          <p:cNvPr id="40963" name="Picture 4"/>
          <p:cNvPicPr>
            <a:picLocks noChangeAspect="1" noChangeArrowheads="1"/>
          </p:cNvPicPr>
          <p:nvPr/>
        </p:nvPicPr>
        <p:blipFill>
          <a:blip r:embed="rId4" cstate="screen"/>
          <a:srcRect/>
          <a:stretch>
            <a:fillRect/>
          </a:stretch>
        </p:blipFill>
        <p:spPr bwMode="auto">
          <a:xfrm>
            <a:off x="6019800" y="4191004"/>
            <a:ext cx="2857500" cy="2447925"/>
          </a:xfrm>
          <a:prstGeom prst="rect">
            <a:avLst/>
          </a:prstGeom>
          <a:ln>
            <a:noFill/>
          </a:ln>
          <a:effectLst>
            <a:softEdge rad="112500"/>
          </a:effectLst>
        </p:spPr>
      </p:pic>
      <p:pic>
        <p:nvPicPr>
          <p:cNvPr id="40964" name="Picture 5"/>
          <p:cNvPicPr>
            <a:picLocks noChangeAspect="1" noChangeArrowheads="1"/>
          </p:cNvPicPr>
          <p:nvPr/>
        </p:nvPicPr>
        <p:blipFill>
          <a:blip r:embed="rId5" cstate="screen"/>
          <a:srcRect/>
          <a:stretch>
            <a:fillRect/>
          </a:stretch>
        </p:blipFill>
        <p:spPr bwMode="auto">
          <a:xfrm>
            <a:off x="457200" y="3962400"/>
            <a:ext cx="4173538" cy="2628900"/>
          </a:xfrm>
          <a:prstGeom prst="rect">
            <a:avLst/>
          </a:prstGeom>
          <a:ln>
            <a:noFill/>
          </a:ln>
          <a:effectLst>
            <a:softEdge rad="112500"/>
          </a:effectLst>
        </p:spPr>
      </p:pic>
      <p:pic>
        <p:nvPicPr>
          <p:cNvPr id="40965" name="Picture 2"/>
          <p:cNvPicPr>
            <a:picLocks noChangeAspect="1" noChangeArrowheads="1"/>
          </p:cNvPicPr>
          <p:nvPr/>
        </p:nvPicPr>
        <p:blipFill>
          <a:blip r:embed="rId6" cstate="screen"/>
          <a:srcRect/>
          <a:stretch>
            <a:fillRect/>
          </a:stretch>
        </p:blipFill>
        <p:spPr bwMode="auto">
          <a:xfrm>
            <a:off x="3581400" y="2286000"/>
            <a:ext cx="1981200" cy="2209800"/>
          </a:xfrm>
          <a:prstGeom prst="rect">
            <a:avLst/>
          </a:prstGeom>
          <a:ln>
            <a:noFill/>
          </a:ln>
          <a:effectLst>
            <a:softEdge rad="112500"/>
          </a:effectLst>
        </p:spPr>
      </p:pic>
      <p:pic>
        <p:nvPicPr>
          <p:cNvPr id="40966" name="Picture 3"/>
          <p:cNvPicPr>
            <a:picLocks noChangeAspect="1" noChangeArrowheads="1"/>
          </p:cNvPicPr>
          <p:nvPr/>
        </p:nvPicPr>
        <p:blipFill>
          <a:blip r:embed="rId7" cstate="screen"/>
          <a:srcRect/>
          <a:stretch>
            <a:fillRect/>
          </a:stretch>
        </p:blipFill>
        <p:spPr bwMode="auto">
          <a:xfrm>
            <a:off x="5410200" y="2209804"/>
            <a:ext cx="2857500" cy="2143125"/>
          </a:xfrm>
          <a:prstGeom prst="rect">
            <a:avLst/>
          </a:prstGeom>
          <a:ln>
            <a:noFill/>
          </a:ln>
          <a:effectLst>
            <a:softEdge rad="112500"/>
          </a:effectLst>
        </p:spPr>
      </p:pic>
      <p:sp>
        <p:nvSpPr>
          <p:cNvPr id="40967" name="Rectangle 7"/>
          <p:cNvSpPr>
            <a:spLocks noChangeArrowheads="1"/>
          </p:cNvSpPr>
          <p:nvPr/>
        </p:nvSpPr>
        <p:spPr bwMode="auto">
          <a:xfrm>
            <a:off x="609600" y="228600"/>
            <a:ext cx="4572000" cy="3046988"/>
          </a:xfrm>
          <a:prstGeom prst="rect">
            <a:avLst/>
          </a:prstGeom>
          <a:noFill/>
          <a:ln w="9525">
            <a:noFill/>
            <a:miter lim="800000"/>
            <a:headEnd/>
            <a:tailEnd/>
          </a:ln>
        </p:spPr>
        <p:txBody>
          <a:bodyPr>
            <a:spAutoFit/>
          </a:bodyPr>
          <a:lstStyle/>
          <a:p>
            <a:pPr fontAlgn="base">
              <a:spcBef>
                <a:spcPct val="0"/>
              </a:spcBef>
              <a:spcAft>
                <a:spcPct val="0"/>
              </a:spcAft>
              <a:buFont typeface="Arial" pitchFamily="34" charset="0"/>
              <a:buChar char="•"/>
            </a:pPr>
            <a:r>
              <a:rPr lang="en-US" sz="3200" dirty="0">
                <a:solidFill>
                  <a:prstClr val="white"/>
                </a:solidFill>
              </a:rPr>
              <a:t>Combine inspection with vacuum cleaning </a:t>
            </a:r>
          </a:p>
          <a:p>
            <a:pPr fontAlgn="base">
              <a:spcBef>
                <a:spcPct val="0"/>
              </a:spcBef>
              <a:spcAft>
                <a:spcPct val="0"/>
              </a:spcAft>
              <a:buFont typeface="Arial" pitchFamily="34" charset="0"/>
              <a:buChar char="•"/>
            </a:pPr>
            <a:r>
              <a:rPr lang="en-US" sz="3200" dirty="0">
                <a:solidFill>
                  <a:prstClr val="white"/>
                </a:solidFill>
              </a:rPr>
              <a:t>Use a brush, flash-light, canister vacuum </a:t>
            </a:r>
            <a:br>
              <a:rPr lang="en-US" sz="3200" dirty="0">
                <a:solidFill>
                  <a:prstClr val="white"/>
                </a:solidFill>
              </a:rPr>
            </a:br>
            <a:r>
              <a:rPr lang="en-US" sz="3200" dirty="0">
                <a:solidFill>
                  <a:prstClr val="white"/>
                </a:solidFill>
              </a:rPr>
              <a:t>with a crevice </a:t>
            </a:r>
            <a:br>
              <a:rPr lang="en-US" sz="3200" dirty="0">
                <a:solidFill>
                  <a:prstClr val="white"/>
                </a:solidFill>
              </a:rPr>
            </a:br>
            <a:r>
              <a:rPr lang="en-US" sz="3200" dirty="0">
                <a:solidFill>
                  <a:prstClr val="white"/>
                </a:solidFill>
              </a:rPr>
              <a:t>attachment</a:t>
            </a:r>
          </a:p>
        </p:txBody>
      </p:sp>
      <p:pic>
        <p:nvPicPr>
          <p:cNvPr id="9" name="Picture 8" descr="IMG_0572.jpg"/>
          <p:cNvPicPr>
            <a:picLocks noChangeAspect="1"/>
          </p:cNvPicPr>
          <p:nvPr/>
        </p:nvPicPr>
        <p:blipFill>
          <a:blip r:embed="rId8" cstate="print"/>
          <a:srcRect/>
          <a:stretch>
            <a:fillRect/>
          </a:stretch>
        </p:blipFill>
        <p:spPr>
          <a:xfrm>
            <a:off x="381001" y="0"/>
            <a:ext cx="8610600" cy="6912990"/>
          </a:xfrm>
          <a:prstGeom prst="rect">
            <a:avLst/>
          </a:prstGeom>
          <a:ln>
            <a:noFill/>
          </a:ln>
          <a:effectLst>
            <a:softEdge rad="112500"/>
          </a:effectLst>
        </p:spPr>
      </p:pic>
      <p:pic>
        <p:nvPicPr>
          <p:cNvPr id="8" name="Picture 7" descr="IMG_0592.jpg"/>
          <p:cNvPicPr>
            <a:picLocks noChangeAspect="1"/>
          </p:cNvPicPr>
          <p:nvPr/>
        </p:nvPicPr>
        <p:blipFill>
          <a:blip r:embed="rId9" cstate="print"/>
          <a:srcRect/>
          <a:stretch>
            <a:fillRect/>
          </a:stretch>
        </p:blipFill>
        <p:spPr>
          <a:xfrm>
            <a:off x="304800" y="0"/>
            <a:ext cx="7184572" cy="6858000"/>
          </a:xfrm>
          <a:prstGeom prst="rect">
            <a:avLst/>
          </a:prstGeom>
          <a:ln>
            <a:noFill/>
          </a:ln>
          <a:effectLst>
            <a:softEdge rad="112500"/>
          </a:effectLst>
        </p:spPr>
      </p:pic>
      <p:pic>
        <p:nvPicPr>
          <p:cNvPr id="11" name="Picture 10" descr="IMG_0559.jpg"/>
          <p:cNvPicPr>
            <a:picLocks noChangeAspect="1"/>
          </p:cNvPicPr>
          <p:nvPr/>
        </p:nvPicPr>
        <p:blipFill>
          <a:blip r:embed="rId10" cstate="print"/>
          <a:srcRect/>
          <a:stretch>
            <a:fillRect/>
          </a:stretch>
        </p:blipFill>
        <p:spPr>
          <a:xfrm>
            <a:off x="0" y="3"/>
            <a:ext cx="9144000" cy="6858001"/>
          </a:xfrm>
          <a:prstGeom prst="rect">
            <a:avLst/>
          </a:prstGeom>
        </p:spPr>
      </p:pic>
    </p:spTree>
    <p:extLst>
      <p:ext uri="{BB962C8B-B14F-4D97-AF65-F5344CB8AC3E}">
        <p14:creationId xmlns:p14="http://schemas.microsoft.com/office/powerpoint/2010/main" val="4257241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amond(in)">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Camera Dump2 131 Quick e-mail view.jpg"/>
          <p:cNvPicPr>
            <a:picLocks noChangeAspect="1"/>
          </p:cNvPicPr>
          <p:nvPr/>
        </p:nvPicPr>
        <p:blipFill>
          <a:blip r:embed="rId3" cstate="print"/>
          <a:stretch>
            <a:fillRect/>
          </a:stretch>
        </p:blipFill>
        <p:spPr>
          <a:xfrm>
            <a:off x="0" y="2295525"/>
            <a:ext cx="6096000" cy="4562475"/>
          </a:xfrm>
          <a:prstGeom prst="rect">
            <a:avLst/>
          </a:prstGeom>
          <a:ln>
            <a:noFill/>
          </a:ln>
          <a:effectLst>
            <a:softEdge rad="112500"/>
          </a:effectLst>
        </p:spPr>
      </p:pic>
      <p:pic>
        <p:nvPicPr>
          <p:cNvPr id="6" name="Picture 5" descr="Camera Dump2 132 Large Web view.jpg"/>
          <p:cNvPicPr>
            <a:picLocks noChangeAspect="1"/>
          </p:cNvPicPr>
          <p:nvPr/>
        </p:nvPicPr>
        <p:blipFill>
          <a:blip r:embed="rId4" cstate="print">
            <a:lum bright="10000"/>
          </a:blip>
          <a:srcRect l="8691" b="10000"/>
          <a:stretch>
            <a:fillRect/>
          </a:stretch>
        </p:blipFill>
        <p:spPr>
          <a:xfrm>
            <a:off x="5410200" y="2"/>
            <a:ext cx="3733800" cy="2754442"/>
          </a:xfrm>
          <a:prstGeom prst="rect">
            <a:avLst/>
          </a:prstGeom>
          <a:ln>
            <a:noFill/>
          </a:ln>
          <a:effectLst>
            <a:softEdge rad="112500"/>
          </a:effectLst>
        </p:spPr>
      </p:pic>
      <p:sp>
        <p:nvSpPr>
          <p:cNvPr id="7" name="TextBox 6"/>
          <p:cNvSpPr txBox="1"/>
          <p:nvPr/>
        </p:nvSpPr>
        <p:spPr>
          <a:xfrm>
            <a:off x="381000" y="457200"/>
            <a:ext cx="3921266" cy="1754326"/>
          </a:xfrm>
          <a:prstGeom prst="rect">
            <a:avLst/>
          </a:prstGeom>
          <a:noFill/>
        </p:spPr>
        <p:txBody>
          <a:bodyPr wrap="none" rtlCol="0">
            <a:spAutoFit/>
          </a:bodyPr>
          <a:lstStyle/>
          <a:p>
            <a:r>
              <a:rPr lang="en-US" sz="3600" dirty="0" smtClean="0">
                <a:latin typeface="+mj-lt"/>
              </a:rPr>
              <a:t>Blind resident in </a:t>
            </a:r>
            <a:br>
              <a:rPr lang="en-US" sz="3600" dirty="0" smtClean="0">
                <a:latin typeface="+mj-lt"/>
              </a:rPr>
            </a:br>
            <a:r>
              <a:rPr lang="en-US" sz="3600" dirty="0" smtClean="0">
                <a:latin typeface="+mj-lt"/>
              </a:rPr>
              <a:t>disabled public </a:t>
            </a:r>
          </a:p>
          <a:p>
            <a:r>
              <a:rPr lang="en-US" sz="3600" dirty="0" smtClean="0">
                <a:latin typeface="+mj-lt"/>
              </a:rPr>
              <a:t>housing</a:t>
            </a:r>
            <a:endParaRPr lang="en-US" sz="3600" dirty="0">
              <a:latin typeface="+mj-lt"/>
            </a:endParaRPr>
          </a:p>
        </p:txBody>
      </p:sp>
    </p:spTree>
    <p:extLst>
      <p:ext uri="{BB962C8B-B14F-4D97-AF65-F5344CB8AC3E}">
        <p14:creationId xmlns:p14="http://schemas.microsoft.com/office/powerpoint/2010/main" val="3317668714"/>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mera Dump2 143 Large Web view.jpg"/>
          <p:cNvPicPr>
            <a:picLocks noChangeAspect="1"/>
          </p:cNvPicPr>
          <p:nvPr/>
        </p:nvPicPr>
        <p:blipFill>
          <a:blip r:embed="rId3" cstate="print">
            <a:lum bright="20000"/>
          </a:blip>
          <a:stretch>
            <a:fillRect/>
          </a:stretch>
        </p:blipFill>
        <p:spPr>
          <a:xfrm>
            <a:off x="-19088" y="2895600"/>
            <a:ext cx="5294230" cy="3962400"/>
          </a:xfrm>
          <a:prstGeom prst="rect">
            <a:avLst/>
          </a:prstGeom>
          <a:ln>
            <a:noFill/>
          </a:ln>
          <a:effectLst>
            <a:softEdge rad="112500"/>
          </a:effectLst>
        </p:spPr>
      </p:pic>
      <p:pic>
        <p:nvPicPr>
          <p:cNvPr id="12" name="Picture 11" descr="Camera Dump2 134 Large Web view.jpg"/>
          <p:cNvPicPr>
            <a:picLocks noChangeAspect="1"/>
          </p:cNvPicPr>
          <p:nvPr/>
        </p:nvPicPr>
        <p:blipFill>
          <a:blip r:embed="rId4" cstate="print">
            <a:lum bright="10000"/>
          </a:blip>
          <a:srcRect l="11791"/>
          <a:stretch>
            <a:fillRect/>
          </a:stretch>
        </p:blipFill>
        <p:spPr>
          <a:xfrm>
            <a:off x="4114800" y="1"/>
            <a:ext cx="5029200" cy="4267199"/>
          </a:xfrm>
          <a:prstGeom prst="rect">
            <a:avLst/>
          </a:prstGeom>
          <a:ln>
            <a:noFill/>
          </a:ln>
          <a:effectLst>
            <a:softEdge rad="112500"/>
          </a:effectLst>
        </p:spPr>
      </p:pic>
      <p:pic>
        <p:nvPicPr>
          <p:cNvPr id="5" name="Picture 4" descr="staining.jpg"/>
          <p:cNvPicPr>
            <a:picLocks noChangeAspect="1"/>
          </p:cNvPicPr>
          <p:nvPr/>
        </p:nvPicPr>
        <p:blipFill>
          <a:blip r:embed="rId5" cstate="print">
            <a:lum bright="20000"/>
          </a:blip>
          <a:stretch>
            <a:fillRect/>
          </a:stretch>
        </p:blipFill>
        <p:spPr>
          <a:xfrm>
            <a:off x="228600" y="152400"/>
            <a:ext cx="3810000" cy="2536031"/>
          </a:xfrm>
          <a:prstGeom prst="rect">
            <a:avLst/>
          </a:prstGeom>
          <a:ln>
            <a:noFill/>
          </a:ln>
          <a:effectLst>
            <a:softEdge rad="112500"/>
          </a:effectLst>
        </p:spPr>
      </p:pic>
    </p:spTree>
    <p:extLst>
      <p:ext uri="{BB962C8B-B14F-4D97-AF65-F5344CB8AC3E}">
        <p14:creationId xmlns:p14="http://schemas.microsoft.com/office/powerpoint/2010/main" val="1518144843"/>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667" y="685800"/>
            <a:ext cx="4876800" cy="6400800"/>
          </a:xfrm>
        </p:spPr>
        <p:txBody>
          <a:bodyPr>
            <a:normAutofit lnSpcReduction="10000"/>
          </a:bodyPr>
          <a:lstStyle/>
          <a:p>
            <a:pPr marL="0" indent="0">
              <a:buNone/>
            </a:pPr>
            <a:r>
              <a:rPr lang="en-US" sz="3200" b="1" dirty="0" smtClean="0"/>
              <a:t>Reactions to bites</a:t>
            </a:r>
          </a:p>
          <a:p>
            <a:pPr marL="0" indent="0">
              <a:buNone/>
            </a:pPr>
            <a:endParaRPr lang="en-US" sz="1000" dirty="0" smtClean="0">
              <a:solidFill>
                <a:schemeClr val="bg1"/>
              </a:solidFill>
            </a:endParaRPr>
          </a:p>
          <a:p>
            <a:pPr marL="338138" indent="-338138" eaLnBrk="1" hangingPunct="1"/>
            <a:r>
              <a:rPr lang="en-US" sz="3200" dirty="0">
                <a:solidFill>
                  <a:srgbClr val="000000"/>
                </a:solidFill>
              </a:rPr>
              <a:t>Bites </a:t>
            </a:r>
            <a:r>
              <a:rPr lang="en-US" sz="3200" u="sng" dirty="0">
                <a:solidFill>
                  <a:srgbClr val="000000"/>
                </a:solidFill>
              </a:rPr>
              <a:t>may</a:t>
            </a:r>
            <a:r>
              <a:rPr lang="en-US" sz="3200" dirty="0">
                <a:solidFill>
                  <a:srgbClr val="000000"/>
                </a:solidFill>
              </a:rPr>
              <a:t> occur in lines</a:t>
            </a:r>
            <a:br>
              <a:rPr lang="en-US" sz="3200" dirty="0">
                <a:solidFill>
                  <a:srgbClr val="000000"/>
                </a:solidFill>
              </a:rPr>
            </a:br>
            <a:r>
              <a:rPr lang="en-US" sz="3200" dirty="0">
                <a:solidFill>
                  <a:srgbClr val="000000"/>
                </a:solidFill>
              </a:rPr>
              <a:t>- usually on exposed </a:t>
            </a:r>
            <a:r>
              <a:rPr lang="en-US" sz="3200" dirty="0" smtClean="0">
                <a:solidFill>
                  <a:srgbClr val="000000"/>
                </a:solidFill>
              </a:rPr>
              <a:t>skin</a:t>
            </a:r>
          </a:p>
          <a:p>
            <a:pPr marL="338138" indent="-338138" eaLnBrk="1" hangingPunct="1"/>
            <a:r>
              <a:rPr lang="en-US" sz="3200" dirty="0" smtClean="0">
                <a:solidFill>
                  <a:srgbClr val="000000"/>
                </a:solidFill>
              </a:rPr>
              <a:t>Saliva </a:t>
            </a:r>
            <a:r>
              <a:rPr lang="en-US" sz="3200" dirty="0">
                <a:solidFill>
                  <a:srgbClr val="000000"/>
                </a:solidFill>
              </a:rPr>
              <a:t>can cause a </a:t>
            </a:r>
            <a:br>
              <a:rPr lang="en-US" sz="3200" dirty="0">
                <a:solidFill>
                  <a:srgbClr val="000000"/>
                </a:solidFill>
              </a:rPr>
            </a:br>
            <a:r>
              <a:rPr lang="en-US" sz="3200" dirty="0">
                <a:solidFill>
                  <a:srgbClr val="000000"/>
                </a:solidFill>
              </a:rPr>
              <a:t>person to itch </a:t>
            </a:r>
            <a:br>
              <a:rPr lang="en-US" sz="3200" dirty="0">
                <a:solidFill>
                  <a:srgbClr val="000000"/>
                </a:solidFill>
              </a:rPr>
            </a:br>
            <a:r>
              <a:rPr lang="en-US" sz="3200" dirty="0">
                <a:solidFill>
                  <a:srgbClr val="000000"/>
                </a:solidFill>
              </a:rPr>
              <a:t>and cause </a:t>
            </a:r>
            <a:r>
              <a:rPr lang="en-US" sz="3200" dirty="0" smtClean="0">
                <a:solidFill>
                  <a:srgbClr val="000000"/>
                </a:solidFill>
              </a:rPr>
              <a:t>swelling</a:t>
            </a:r>
            <a:endParaRPr lang="en-US" sz="3200" dirty="0">
              <a:solidFill>
                <a:srgbClr val="000000"/>
              </a:solidFill>
            </a:endParaRPr>
          </a:p>
          <a:p>
            <a:pPr marL="338138" indent="-338138" eaLnBrk="1" hangingPunct="1"/>
            <a:r>
              <a:rPr lang="en-US" sz="3200" dirty="0">
                <a:solidFill>
                  <a:srgbClr val="000000"/>
                </a:solidFill>
              </a:rPr>
              <a:t>Scratching can </a:t>
            </a:r>
            <a:br>
              <a:rPr lang="en-US" sz="3200" dirty="0">
                <a:solidFill>
                  <a:srgbClr val="000000"/>
                </a:solidFill>
              </a:rPr>
            </a:br>
            <a:r>
              <a:rPr lang="en-US" sz="3200" dirty="0">
                <a:solidFill>
                  <a:srgbClr val="000000"/>
                </a:solidFill>
              </a:rPr>
              <a:t>lead to </a:t>
            </a:r>
            <a:r>
              <a:rPr lang="en-US" sz="3200" dirty="0" smtClean="0">
                <a:solidFill>
                  <a:srgbClr val="000000"/>
                </a:solidFill>
              </a:rPr>
              <a:t>secondary infections</a:t>
            </a:r>
          </a:p>
          <a:p>
            <a:pPr marL="338138" indent="-338138" eaLnBrk="1" hangingPunct="1"/>
            <a:r>
              <a:rPr lang="en-US" sz="3200" b="1" dirty="0" smtClean="0">
                <a:solidFill>
                  <a:srgbClr val="000000"/>
                </a:solidFill>
              </a:rPr>
              <a:t>Adults over 65 years of age tend to react less or not at all</a:t>
            </a:r>
            <a:endParaRPr lang="en-US" sz="3200" b="1"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2895600"/>
            <a:ext cx="2971800" cy="3962400"/>
          </a:xfrm>
          <a:prstGeom prst="rect">
            <a:avLst/>
          </a:prstGeom>
          <a:ln>
            <a:noFill/>
          </a:ln>
          <a:effectLst>
            <a:softEdge rad="112500"/>
          </a:effectLst>
        </p:spPr>
      </p:pic>
      <p:pic>
        <p:nvPicPr>
          <p:cNvPr id="7" name="Picture 2" descr="http://t1.gstatic.com/images?q=tbn:ANd9GcQOxTTDtaf8HMU6QR31HJrbbWVr2L4O-dE7JBxVteai6vbI-sW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633" y="228600"/>
            <a:ext cx="2848167" cy="2133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2974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idx="1"/>
          </p:nvPr>
        </p:nvSpPr>
        <p:spPr>
          <a:xfrm>
            <a:off x="150166" y="533400"/>
            <a:ext cx="6784034" cy="6858000"/>
          </a:xfrm>
        </p:spPr>
        <p:txBody>
          <a:bodyPr/>
          <a:lstStyle/>
          <a:p>
            <a:pPr marL="0" lvl="1" indent="0" eaLnBrk="1" hangingPunct="1">
              <a:lnSpc>
                <a:spcPct val="90000"/>
              </a:lnSpc>
              <a:buNone/>
            </a:pPr>
            <a:r>
              <a:rPr lang="en-US" altLang="en-US" sz="3200" b="1" dirty="0" smtClean="0"/>
              <a:t>   Emotional impact</a:t>
            </a:r>
            <a:br>
              <a:rPr lang="en-US" altLang="en-US" sz="3200" b="1" dirty="0" smtClean="0"/>
            </a:br>
            <a:endParaRPr lang="en-US" altLang="en-US" sz="3200" b="1" dirty="0" smtClean="0"/>
          </a:p>
          <a:p>
            <a:pPr marL="0" lvl="1" indent="0" eaLnBrk="1" hangingPunct="1">
              <a:lnSpc>
                <a:spcPct val="90000"/>
              </a:lnSpc>
              <a:buNone/>
            </a:pPr>
            <a:endParaRPr lang="en-US" altLang="en-US" sz="1000" b="1" dirty="0" smtClean="0">
              <a:solidFill>
                <a:srgbClr val="0000FF"/>
              </a:solidFill>
            </a:endParaRPr>
          </a:p>
          <a:p>
            <a:pPr marL="738188" lvl="2" indent="-338138" eaLnBrk="1" hangingPunct="1">
              <a:lnSpc>
                <a:spcPct val="90000"/>
              </a:lnSpc>
              <a:buFont typeface="Arial"/>
              <a:buChar char="•"/>
            </a:pPr>
            <a:r>
              <a:rPr lang="en-US" altLang="en-US" sz="2800" dirty="0" smtClean="0">
                <a:solidFill>
                  <a:srgbClr val="000000"/>
                </a:solidFill>
              </a:rPr>
              <a:t>Loss of sleep</a:t>
            </a:r>
          </a:p>
          <a:p>
            <a:pPr marL="738188" lvl="2" indent="-338138" eaLnBrk="1" hangingPunct="1">
              <a:lnSpc>
                <a:spcPct val="90000"/>
              </a:lnSpc>
              <a:buFont typeface="Arial"/>
              <a:buChar char="•"/>
            </a:pPr>
            <a:r>
              <a:rPr lang="en-US" altLang="en-US" sz="2800" dirty="0" smtClean="0">
                <a:solidFill>
                  <a:srgbClr val="000000"/>
                </a:solidFill>
              </a:rPr>
              <a:t>Nightmares</a:t>
            </a:r>
          </a:p>
          <a:p>
            <a:pPr marL="738188" lvl="2" indent="-338138" eaLnBrk="1" hangingPunct="1">
              <a:lnSpc>
                <a:spcPct val="90000"/>
              </a:lnSpc>
              <a:buFont typeface="Arial"/>
              <a:buChar char="•"/>
            </a:pPr>
            <a:r>
              <a:rPr lang="en-US" altLang="en-US" sz="2800" dirty="0" smtClean="0">
                <a:solidFill>
                  <a:srgbClr val="000000"/>
                </a:solidFill>
              </a:rPr>
              <a:t>Stress/anxiety</a:t>
            </a:r>
          </a:p>
          <a:p>
            <a:pPr marL="738188" lvl="2" indent="-338138" eaLnBrk="1" hangingPunct="1">
              <a:lnSpc>
                <a:spcPct val="90000"/>
              </a:lnSpc>
              <a:buFont typeface="Arial"/>
              <a:buChar char="•"/>
            </a:pPr>
            <a:r>
              <a:rPr lang="en-US" altLang="en-US" sz="2800" dirty="0" smtClean="0">
                <a:solidFill>
                  <a:srgbClr val="000000"/>
                </a:solidFill>
              </a:rPr>
              <a:t>Feeling isolated</a:t>
            </a:r>
          </a:p>
          <a:p>
            <a:pPr marL="738188" lvl="2" indent="-338138" eaLnBrk="1" hangingPunct="1">
              <a:lnSpc>
                <a:spcPct val="90000"/>
              </a:lnSpc>
              <a:buFont typeface="Arial"/>
              <a:buChar char="•"/>
            </a:pPr>
            <a:r>
              <a:rPr lang="en-US" altLang="en-US" sz="2800" dirty="0" smtClean="0">
                <a:solidFill>
                  <a:srgbClr val="000000"/>
                </a:solidFill>
              </a:rPr>
              <a:t>Loss of self esteem</a:t>
            </a:r>
          </a:p>
          <a:p>
            <a:pPr marL="738188" lvl="2" indent="-338138" eaLnBrk="1" hangingPunct="1">
              <a:lnSpc>
                <a:spcPct val="90000"/>
              </a:lnSpc>
              <a:buFont typeface="Arial"/>
              <a:buChar char="•"/>
            </a:pPr>
            <a:r>
              <a:rPr lang="en-US" altLang="en-US" sz="2800" dirty="0" smtClean="0">
                <a:solidFill>
                  <a:srgbClr val="000000"/>
                </a:solidFill>
              </a:rPr>
              <a:t>Feelings of depression</a:t>
            </a:r>
          </a:p>
          <a:p>
            <a:pPr marL="738188" lvl="2" indent="-338138" eaLnBrk="1" hangingPunct="1">
              <a:lnSpc>
                <a:spcPct val="90000"/>
              </a:lnSpc>
              <a:buFont typeface="Arial"/>
              <a:buChar char="•"/>
            </a:pPr>
            <a:r>
              <a:rPr lang="en-US" altLang="en-US" sz="2800" dirty="0" smtClean="0">
                <a:solidFill>
                  <a:srgbClr val="000000"/>
                </a:solidFill>
              </a:rPr>
              <a:t>Cannot relax</a:t>
            </a:r>
          </a:p>
          <a:p>
            <a:pPr marL="738188" lvl="2" indent="-338138" eaLnBrk="1" hangingPunct="1">
              <a:lnSpc>
                <a:spcPct val="90000"/>
              </a:lnSpc>
              <a:buFont typeface="Arial"/>
              <a:buChar char="•"/>
            </a:pPr>
            <a:r>
              <a:rPr lang="en-US" altLang="en-US" sz="2800" dirty="0" smtClean="0">
                <a:solidFill>
                  <a:srgbClr val="000000"/>
                </a:solidFill>
              </a:rPr>
              <a:t>Loss of friends and family connections</a:t>
            </a:r>
          </a:p>
          <a:p>
            <a:pPr marL="738188" lvl="2" indent="-338138" eaLnBrk="1" hangingPunct="1">
              <a:lnSpc>
                <a:spcPct val="90000"/>
              </a:lnSpc>
              <a:buFont typeface="Arial"/>
              <a:buChar char="•"/>
            </a:pPr>
            <a:r>
              <a:rPr lang="en-US" altLang="en-US" sz="2800" dirty="0" smtClean="0">
                <a:solidFill>
                  <a:srgbClr val="000000"/>
                </a:solidFill>
              </a:rPr>
              <a:t>Etc., etc.</a:t>
            </a:r>
          </a:p>
          <a:p>
            <a:pPr marL="738188" lvl="2" indent="-338138" eaLnBrk="1" hangingPunct="1">
              <a:lnSpc>
                <a:spcPct val="90000"/>
              </a:lnSpc>
              <a:buFont typeface="Arial"/>
              <a:buChar char="•"/>
            </a:pPr>
            <a:endParaRPr lang="en-US" altLang="en-US" sz="1000" dirty="0" smtClean="0">
              <a:solidFill>
                <a:srgbClr val="0000FF"/>
              </a:solidFill>
            </a:endParaRPr>
          </a:p>
          <a:p>
            <a:pPr marL="400050" lvl="2" indent="0" eaLnBrk="1" hangingPunct="1">
              <a:lnSpc>
                <a:spcPct val="90000"/>
              </a:lnSpc>
              <a:buNone/>
            </a:pPr>
            <a:r>
              <a:rPr lang="en-US" altLang="en-US" sz="2800" dirty="0" smtClean="0">
                <a:solidFill>
                  <a:srgbClr val="0000FF"/>
                </a:solidFill>
              </a:rPr>
              <a:t>http</a:t>
            </a:r>
            <a:r>
              <a:rPr lang="en-US" altLang="en-US" sz="2800" dirty="0">
                <a:solidFill>
                  <a:srgbClr val="0000FF"/>
                </a:solidFill>
              </a:rPr>
              <a:t>://</a:t>
            </a:r>
            <a:r>
              <a:rPr lang="en-US" altLang="en-US" sz="2800" dirty="0" err="1">
                <a:solidFill>
                  <a:srgbClr val="0000FF"/>
                </a:solidFill>
              </a:rPr>
              <a:t>cals.arizona.edu</a:t>
            </a:r>
            <a:r>
              <a:rPr lang="en-US" altLang="en-US" sz="2800" dirty="0">
                <a:solidFill>
                  <a:srgbClr val="0000FF"/>
                </a:solidFill>
              </a:rPr>
              <a:t>/</a:t>
            </a:r>
            <a:r>
              <a:rPr lang="en-US" altLang="en-US" sz="2800" dirty="0" err="1">
                <a:solidFill>
                  <a:srgbClr val="0000FF"/>
                </a:solidFill>
              </a:rPr>
              <a:t>apmc</a:t>
            </a:r>
            <a:r>
              <a:rPr lang="en-US" altLang="en-US" sz="2800" dirty="0">
                <a:solidFill>
                  <a:srgbClr val="0000FF"/>
                </a:solidFill>
              </a:rPr>
              <a:t>/public-health-IPM</a:t>
            </a:r>
            <a:endParaRPr lang="en-US" altLang="en-US" sz="2800" dirty="0" smtClean="0">
              <a:solidFill>
                <a:srgbClr val="0000FF"/>
              </a:solidFill>
            </a:endParaRPr>
          </a:p>
        </p:txBody>
      </p:sp>
      <p:pic>
        <p:nvPicPr>
          <p:cNvPr id="4" name="Picture 5" descr="welts-from-bed-bug-b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048000"/>
            <a:ext cx="2571750" cy="34290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Fang's bed bug fed arm.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25400"/>
            <a:ext cx="4343400" cy="3257550"/>
          </a:xfrm>
          <a:prstGeom prst="rect">
            <a:avLst/>
          </a:prstGeom>
          <a:effectLst>
            <a:softEdge rad="241300"/>
          </a:effectLst>
        </p:spPr>
      </p:pic>
    </p:spTree>
    <p:extLst>
      <p:ext uri="{BB962C8B-B14F-4D97-AF65-F5344CB8AC3E}">
        <p14:creationId xmlns:p14="http://schemas.microsoft.com/office/powerpoint/2010/main" val="36655159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730885" y="76200"/>
            <a:ext cx="5148003" cy="384439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5181600"/>
            <a:ext cx="2771775" cy="164782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67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1" y="2133056"/>
            <a:ext cx="6096000" cy="457254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228600" y="228600"/>
            <a:ext cx="3502285" cy="6858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3600" b="1" kern="0" cap="none" dirty="0" smtClean="0">
                <a:solidFill>
                  <a:schemeClr val="tx1"/>
                </a:solidFill>
              </a:rPr>
              <a:t>Extra dead</a:t>
            </a:r>
            <a:endParaRPr lang="en-US" sz="3600" b="1" kern="0" cap="none" dirty="0">
              <a:solidFill>
                <a:schemeClr val="tx1"/>
              </a:solidFill>
            </a:endParaRPr>
          </a:p>
        </p:txBody>
      </p:sp>
    </p:spTree>
    <p:extLst>
      <p:ext uri="{BB962C8B-B14F-4D97-AF65-F5344CB8AC3E}">
        <p14:creationId xmlns:p14="http://schemas.microsoft.com/office/powerpoint/2010/main" val="9386854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RG Unit Floor Plan"/>
          <p:cNvPicPr>
            <a:picLocks noChangeAspect="1" noChangeArrowheads="1"/>
          </p:cNvPicPr>
          <p:nvPr/>
        </p:nvPicPr>
        <p:blipFill>
          <a:blip r:embed="rId3" cstate="print"/>
          <a:srcRect t="14415" r="1791" b="25119"/>
          <a:stretch>
            <a:fillRect/>
          </a:stretch>
        </p:blipFill>
        <p:spPr bwMode="auto">
          <a:xfrm rot="10800000">
            <a:off x="2209800" y="1295400"/>
            <a:ext cx="6584950" cy="5091113"/>
          </a:xfrm>
          <a:prstGeom prst="rect">
            <a:avLst/>
          </a:prstGeom>
          <a:noFill/>
          <a:ln w="9525">
            <a:noFill/>
            <a:miter lim="800000"/>
            <a:headEnd/>
            <a:tailEnd/>
          </a:ln>
        </p:spPr>
      </p:pic>
      <p:sp>
        <p:nvSpPr>
          <p:cNvPr id="7" name="Oval 4"/>
          <p:cNvSpPr>
            <a:spLocks noChangeArrowheads="1"/>
          </p:cNvSpPr>
          <p:nvPr/>
        </p:nvSpPr>
        <p:spPr bwMode="auto">
          <a:xfrm rot="10800000">
            <a:off x="4572000" y="5395914"/>
            <a:ext cx="381000" cy="38100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sp>
        <p:nvSpPr>
          <p:cNvPr id="8" name="Oval 5"/>
          <p:cNvSpPr>
            <a:spLocks noChangeArrowheads="1"/>
          </p:cNvSpPr>
          <p:nvPr/>
        </p:nvSpPr>
        <p:spPr bwMode="auto">
          <a:xfrm rot="10800000">
            <a:off x="4038600" y="4862514"/>
            <a:ext cx="1371600" cy="1447800"/>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9" name="Oval 6"/>
          <p:cNvSpPr>
            <a:spLocks noChangeArrowheads="1"/>
          </p:cNvSpPr>
          <p:nvPr/>
        </p:nvSpPr>
        <p:spPr bwMode="auto">
          <a:xfrm rot="10800000">
            <a:off x="4800600" y="4100514"/>
            <a:ext cx="1371600" cy="1447800"/>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10" name="Oval 7"/>
          <p:cNvSpPr>
            <a:spLocks noChangeArrowheads="1"/>
          </p:cNvSpPr>
          <p:nvPr/>
        </p:nvSpPr>
        <p:spPr bwMode="auto">
          <a:xfrm rot="10800000">
            <a:off x="5257800" y="4710114"/>
            <a:ext cx="381000" cy="38100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sp>
        <p:nvSpPr>
          <p:cNvPr id="11" name="Line 8"/>
          <p:cNvSpPr>
            <a:spLocks noChangeShapeType="1"/>
          </p:cNvSpPr>
          <p:nvPr/>
        </p:nvSpPr>
        <p:spPr bwMode="auto">
          <a:xfrm rot="10800000" flipH="1">
            <a:off x="2057400" y="4405314"/>
            <a:ext cx="990600" cy="1143000"/>
          </a:xfrm>
          <a:prstGeom prst="line">
            <a:avLst/>
          </a:prstGeom>
          <a:noFill/>
          <a:ln w="38100">
            <a:solidFill>
              <a:srgbClr val="FF0000"/>
            </a:solidFill>
            <a:round/>
            <a:headEnd/>
            <a:tailEnd type="triangle" w="med" len="med"/>
          </a:ln>
        </p:spPr>
        <p:txBody>
          <a:bodyPr wrap="none" anchor="ctr"/>
          <a:lstStyle/>
          <a:p>
            <a:endParaRPr lang="en-US">
              <a:solidFill>
                <a:srgbClr val="000000"/>
              </a:solidFill>
            </a:endParaRPr>
          </a:p>
        </p:txBody>
      </p:sp>
      <p:sp>
        <p:nvSpPr>
          <p:cNvPr id="12" name="Line 9"/>
          <p:cNvSpPr>
            <a:spLocks noChangeShapeType="1"/>
          </p:cNvSpPr>
          <p:nvPr/>
        </p:nvSpPr>
        <p:spPr bwMode="auto">
          <a:xfrm rot="10800000" flipH="1">
            <a:off x="2057400" y="5319714"/>
            <a:ext cx="990600" cy="228600"/>
          </a:xfrm>
          <a:prstGeom prst="line">
            <a:avLst/>
          </a:prstGeom>
          <a:noFill/>
          <a:ln w="38100">
            <a:solidFill>
              <a:srgbClr val="FF0000"/>
            </a:solidFill>
            <a:round/>
            <a:headEnd/>
            <a:tailEnd type="triangle" w="med" len="med"/>
          </a:ln>
        </p:spPr>
        <p:txBody>
          <a:bodyPr wrap="none" anchor="ctr"/>
          <a:lstStyle/>
          <a:p>
            <a:endParaRPr lang="en-US">
              <a:solidFill>
                <a:srgbClr val="000000"/>
              </a:solidFill>
            </a:endParaRPr>
          </a:p>
        </p:txBody>
      </p:sp>
      <p:grpSp>
        <p:nvGrpSpPr>
          <p:cNvPr id="13" name="Group 11"/>
          <p:cNvGrpSpPr>
            <a:grpSpLocks/>
          </p:cNvGrpSpPr>
          <p:nvPr/>
        </p:nvGrpSpPr>
        <p:grpSpPr bwMode="auto">
          <a:xfrm rot="10800000">
            <a:off x="7315200" y="3948114"/>
            <a:ext cx="1371600" cy="1447800"/>
            <a:chOff x="2400" y="1536"/>
            <a:chExt cx="864" cy="912"/>
          </a:xfrm>
        </p:grpSpPr>
        <p:sp>
          <p:nvSpPr>
            <p:cNvPr id="14"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15"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16" name="Group 14"/>
          <p:cNvGrpSpPr>
            <a:grpSpLocks/>
          </p:cNvGrpSpPr>
          <p:nvPr/>
        </p:nvGrpSpPr>
        <p:grpSpPr bwMode="auto">
          <a:xfrm rot="10800000">
            <a:off x="6705600" y="5014914"/>
            <a:ext cx="1066800" cy="1143000"/>
            <a:chOff x="2400" y="1536"/>
            <a:chExt cx="864" cy="912"/>
          </a:xfrm>
        </p:grpSpPr>
        <p:sp>
          <p:nvSpPr>
            <p:cNvPr id="17" name="Oval 15"/>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18" name="Oval 16"/>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19" name="Group 17"/>
          <p:cNvGrpSpPr>
            <a:grpSpLocks/>
          </p:cNvGrpSpPr>
          <p:nvPr/>
        </p:nvGrpSpPr>
        <p:grpSpPr bwMode="auto">
          <a:xfrm rot="10800000">
            <a:off x="5867400" y="5319714"/>
            <a:ext cx="1066800" cy="1143000"/>
            <a:chOff x="2400" y="1536"/>
            <a:chExt cx="864" cy="912"/>
          </a:xfrm>
        </p:grpSpPr>
        <p:sp>
          <p:nvSpPr>
            <p:cNvPr id="20" name="Oval 18"/>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21" name="Oval 19"/>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22" name="Group 20"/>
          <p:cNvGrpSpPr>
            <a:grpSpLocks/>
          </p:cNvGrpSpPr>
          <p:nvPr/>
        </p:nvGrpSpPr>
        <p:grpSpPr bwMode="auto">
          <a:xfrm rot="10800000">
            <a:off x="3733800" y="4938714"/>
            <a:ext cx="1066800" cy="1143000"/>
            <a:chOff x="2400" y="1536"/>
            <a:chExt cx="864" cy="912"/>
          </a:xfrm>
        </p:grpSpPr>
        <p:sp>
          <p:nvSpPr>
            <p:cNvPr id="23" name="Oval 21"/>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24" name="Oval 22"/>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25" name="Group 23"/>
          <p:cNvGrpSpPr>
            <a:grpSpLocks/>
          </p:cNvGrpSpPr>
          <p:nvPr/>
        </p:nvGrpSpPr>
        <p:grpSpPr bwMode="auto">
          <a:xfrm rot="10800000">
            <a:off x="2362200" y="4481514"/>
            <a:ext cx="1600200" cy="1524000"/>
            <a:chOff x="2400" y="1536"/>
            <a:chExt cx="864" cy="912"/>
          </a:xfrm>
        </p:grpSpPr>
        <p:sp>
          <p:nvSpPr>
            <p:cNvPr id="26" name="Oval 24"/>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27" name="Oval 25"/>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28" name="Group 26"/>
          <p:cNvGrpSpPr>
            <a:grpSpLocks/>
          </p:cNvGrpSpPr>
          <p:nvPr/>
        </p:nvGrpSpPr>
        <p:grpSpPr bwMode="auto">
          <a:xfrm rot="10800000">
            <a:off x="2362200" y="3490914"/>
            <a:ext cx="1600200" cy="1524000"/>
            <a:chOff x="2400" y="1536"/>
            <a:chExt cx="864" cy="912"/>
          </a:xfrm>
        </p:grpSpPr>
        <p:sp>
          <p:nvSpPr>
            <p:cNvPr id="29" name="Oval 27"/>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a:solidFill>
                  <a:srgbClr val="000000"/>
                </a:solidFill>
              </a:endParaRPr>
            </a:p>
          </p:txBody>
        </p:sp>
        <p:sp>
          <p:nvSpPr>
            <p:cNvPr id="30" name="Oval 28"/>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grpSp>
      <p:grpSp>
        <p:nvGrpSpPr>
          <p:cNvPr id="32" name="Group 30"/>
          <p:cNvGrpSpPr>
            <a:grpSpLocks/>
          </p:cNvGrpSpPr>
          <p:nvPr/>
        </p:nvGrpSpPr>
        <p:grpSpPr bwMode="auto">
          <a:xfrm>
            <a:off x="152400" y="5243514"/>
            <a:ext cx="2286000" cy="461963"/>
            <a:chOff x="192" y="1027"/>
            <a:chExt cx="1440" cy="291"/>
          </a:xfrm>
        </p:grpSpPr>
        <p:sp>
          <p:nvSpPr>
            <p:cNvPr id="33" name="Oval 31"/>
            <p:cNvSpPr>
              <a:spLocks noChangeArrowheads="1"/>
            </p:cNvSpPr>
            <p:nvPr/>
          </p:nvSpPr>
          <p:spPr bwMode="auto">
            <a:xfrm>
              <a:off x="192" y="1056"/>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a:solidFill>
                  <a:srgbClr val="000000"/>
                </a:solidFill>
              </a:endParaRPr>
            </a:p>
          </p:txBody>
        </p:sp>
        <p:sp>
          <p:nvSpPr>
            <p:cNvPr id="34" name="Text Box 32"/>
            <p:cNvSpPr txBox="1">
              <a:spLocks noChangeArrowheads="1"/>
            </p:cNvSpPr>
            <p:nvPr/>
          </p:nvSpPr>
          <p:spPr bwMode="auto">
            <a:xfrm>
              <a:off x="384" y="1027"/>
              <a:ext cx="1248" cy="291"/>
            </a:xfrm>
            <a:prstGeom prst="rect">
              <a:avLst/>
            </a:prstGeom>
            <a:noFill/>
            <a:ln w="9525">
              <a:noFill/>
              <a:miter lim="800000"/>
              <a:headEnd/>
              <a:tailEnd/>
            </a:ln>
          </p:spPr>
          <p:txBody>
            <a:bodyPr>
              <a:spAutoFit/>
            </a:bodyPr>
            <a:lstStyle/>
            <a:p>
              <a:pPr>
                <a:spcBef>
                  <a:spcPct val="50000"/>
                </a:spcBef>
              </a:pPr>
              <a:r>
                <a:rPr lang="en-US" sz="2200" b="1" dirty="0">
                  <a:solidFill>
                    <a:srgbClr val="000000"/>
                  </a:solidFill>
                  <a:latin typeface="+mj-lt"/>
                </a:rPr>
                <a:t>= </a:t>
              </a:r>
              <a:r>
                <a:rPr lang="en-US" sz="2400" b="1" dirty="0">
                  <a:solidFill>
                    <a:srgbClr val="000000"/>
                  </a:solidFill>
                  <a:latin typeface="+mj-lt"/>
                </a:rPr>
                <a:t>Hot</a:t>
              </a:r>
              <a:r>
                <a:rPr lang="en-US" sz="2200" b="1" dirty="0">
                  <a:solidFill>
                    <a:srgbClr val="000000"/>
                  </a:solidFill>
                  <a:latin typeface="+mj-lt"/>
                </a:rPr>
                <a:t> Spot</a:t>
              </a:r>
              <a:endParaRPr lang="en-US" dirty="0">
                <a:solidFill>
                  <a:srgbClr val="000000"/>
                </a:solidFill>
                <a:latin typeface="+mj-lt"/>
              </a:endParaRPr>
            </a:p>
          </p:txBody>
        </p:sp>
      </p:grpSp>
      <p:sp>
        <p:nvSpPr>
          <p:cNvPr id="35" name="Text Box 33"/>
          <p:cNvSpPr txBox="1">
            <a:spLocks noChangeArrowheads="1"/>
          </p:cNvSpPr>
          <p:nvPr/>
        </p:nvSpPr>
        <p:spPr bwMode="auto">
          <a:xfrm>
            <a:off x="457200" y="1662114"/>
            <a:ext cx="1752600" cy="3108325"/>
          </a:xfrm>
          <a:prstGeom prst="rect">
            <a:avLst/>
          </a:prstGeom>
          <a:noFill/>
          <a:ln w="9525">
            <a:noFill/>
            <a:miter lim="800000"/>
            <a:headEnd/>
            <a:tailEnd/>
          </a:ln>
        </p:spPr>
        <p:txBody>
          <a:bodyPr>
            <a:spAutoFit/>
          </a:bodyPr>
          <a:lstStyle/>
          <a:p>
            <a:r>
              <a:rPr lang="en-US" sz="2800" dirty="0">
                <a:solidFill>
                  <a:srgbClr val="000000"/>
                </a:solidFill>
                <a:latin typeface="+mj-lt"/>
              </a:rPr>
              <a:t>Beds, sofas, bedside tables, recliners, picture frames…</a:t>
            </a:r>
          </a:p>
        </p:txBody>
      </p:sp>
      <p:sp>
        <p:nvSpPr>
          <p:cNvPr id="31" name="Rectangle 2"/>
          <p:cNvSpPr txBox="1">
            <a:spLocks noChangeArrowheads="1"/>
          </p:cNvSpPr>
          <p:nvPr/>
        </p:nvSpPr>
        <p:spPr>
          <a:xfrm>
            <a:off x="228600" y="228600"/>
            <a:ext cx="8763000" cy="6858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3600" b="1" kern="0" cap="none" dirty="0" smtClean="0">
                <a:solidFill>
                  <a:schemeClr val="tx1"/>
                </a:solidFill>
              </a:rPr>
              <a:t>Places where people rest for hours at a time</a:t>
            </a:r>
            <a:endParaRPr lang="en-US" sz="3600" b="1" kern="0" cap="none" dirty="0">
              <a:solidFill>
                <a:schemeClr val="tx1"/>
              </a:solidFill>
            </a:endParaRPr>
          </a:p>
        </p:txBody>
      </p:sp>
    </p:spTree>
    <p:extLst>
      <p:ext uri="{BB962C8B-B14F-4D97-AF65-F5344CB8AC3E}">
        <p14:creationId xmlns:p14="http://schemas.microsoft.com/office/powerpoint/2010/main" val="27649638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28600" y="228600"/>
            <a:ext cx="8686800" cy="5257800"/>
          </a:xfrm>
        </p:spPr>
        <p:txBody>
          <a:bodyPr>
            <a:normAutofit/>
          </a:bodyPr>
          <a:lstStyle/>
          <a:p>
            <a:pPr eaLnBrk="1" hangingPunct="1"/>
            <a:r>
              <a:rPr lang="en-US" altLang="en-US" sz="3600" b="1" dirty="0" smtClean="0"/>
              <a:t>Most products will kill some bed bugs </a:t>
            </a:r>
          </a:p>
          <a:p>
            <a:pPr eaLnBrk="1" hangingPunct="1"/>
            <a:r>
              <a:rPr lang="en-US" altLang="en-US" sz="3600" b="1" dirty="0" smtClean="0"/>
              <a:t>Killing bed bugs </a:t>
            </a:r>
            <a:r>
              <a:rPr lang="en-US" altLang="en-US" sz="3600" b="1" i="1" dirty="0" smtClean="0"/>
              <a:t>we can see</a:t>
            </a:r>
            <a:r>
              <a:rPr lang="en-US" altLang="en-US" sz="3600" b="1" dirty="0" smtClean="0"/>
              <a:t> is never going to eradicate bed bugs from the home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955800"/>
            <a:ext cx="7239000" cy="4826000"/>
          </a:xfrm>
          <a:prstGeom prst="rect">
            <a:avLst/>
          </a:prstGeom>
          <a:ln>
            <a:noFill/>
          </a:ln>
          <a:effectLst>
            <a:softEdge rad="112500"/>
          </a:effectLst>
        </p:spPr>
      </p:pic>
      <p:sp>
        <p:nvSpPr>
          <p:cNvPr id="2" name="TextBox 1"/>
          <p:cNvSpPr txBox="1"/>
          <p:nvPr/>
        </p:nvSpPr>
        <p:spPr>
          <a:xfrm>
            <a:off x="304800" y="3505200"/>
            <a:ext cx="1756378" cy="1384995"/>
          </a:xfrm>
          <a:prstGeom prst="rect">
            <a:avLst/>
          </a:prstGeom>
          <a:solidFill>
            <a:schemeClr val="bg1"/>
          </a:solidFill>
        </p:spPr>
        <p:txBody>
          <a:bodyPr wrap="none" rtlCol="0">
            <a:spAutoFit/>
          </a:bodyPr>
          <a:lstStyle/>
          <a:p>
            <a:r>
              <a:rPr lang="en-US" sz="2800" dirty="0" smtClean="0"/>
              <a:t>1 exterior</a:t>
            </a:r>
          </a:p>
          <a:p>
            <a:r>
              <a:rPr lang="en-US" sz="2800" dirty="0" smtClean="0"/>
              <a:t>3 partial</a:t>
            </a:r>
          </a:p>
          <a:p>
            <a:r>
              <a:rPr lang="en-US" sz="2800" dirty="0" smtClean="0"/>
              <a:t>16 internal</a:t>
            </a:r>
            <a:endParaRPr lang="en-US" sz="2800" dirty="0"/>
          </a:p>
        </p:txBody>
      </p:sp>
    </p:spTree>
    <p:extLst>
      <p:ext uri="{BB962C8B-B14F-4D97-AF65-F5344CB8AC3E}">
        <p14:creationId xmlns:p14="http://schemas.microsoft.com/office/powerpoint/2010/main" val="14872625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rgbClr val="DD8047"/>
              </a:buClr>
              <a:buSzPct val="70000"/>
              <a:tabLst>
                <a:tab pos="457200" algn="l"/>
              </a:tabLst>
            </a:pPr>
            <a:r>
              <a:rPr lang="en-US" b="1" dirty="0" smtClean="0">
                <a:solidFill>
                  <a:schemeClr val="tx1"/>
                </a:solidFill>
              </a:rPr>
              <a:t>Why are head lice cases increasing?</a:t>
            </a:r>
            <a:endParaRPr lang="en-US" b="1" dirty="0">
              <a:solidFill>
                <a:schemeClr val="tx1"/>
              </a:solidFill>
            </a:endParaRP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4</a:t>
            </a:fld>
            <a:endParaRPr lang="en-US" dirty="0"/>
          </a:p>
        </p:txBody>
      </p:sp>
      <p:sp>
        <p:nvSpPr>
          <p:cNvPr id="10" name="TextBox 9"/>
          <p:cNvSpPr txBox="1"/>
          <p:nvPr/>
        </p:nvSpPr>
        <p:spPr>
          <a:xfrm>
            <a:off x="6434667" y="6350000"/>
            <a:ext cx="184666" cy="369332"/>
          </a:xfrm>
          <a:prstGeom prst="rect">
            <a:avLst/>
          </a:prstGeom>
          <a:noFill/>
        </p:spPr>
        <p:txBody>
          <a:bodyPr wrap="none" rtlCol="0">
            <a:spAutoFit/>
          </a:bodyPr>
          <a:lstStyle/>
          <a:p>
            <a:endParaRPr lang="en-US" dirty="0">
              <a:solidFill>
                <a:prstClr val="black"/>
              </a:solidFill>
            </a:endParaRPr>
          </a:p>
        </p:txBody>
      </p:sp>
      <p:sp>
        <p:nvSpPr>
          <p:cNvPr id="13" name="Content Placeholder 12"/>
          <p:cNvSpPr>
            <a:spLocks noGrp="1"/>
          </p:cNvSpPr>
          <p:nvPr>
            <p:ph sz="quarter" idx="1"/>
          </p:nvPr>
        </p:nvSpPr>
        <p:spPr>
          <a:xfrm>
            <a:off x="609600" y="1544619"/>
            <a:ext cx="8153400" cy="4495800"/>
          </a:xfrm>
        </p:spPr>
        <p:txBody>
          <a:bodyPr>
            <a:normAutofit/>
          </a:bodyPr>
          <a:lstStyle/>
          <a:p>
            <a:r>
              <a:rPr lang="en-US" sz="3200" dirty="0" smtClean="0"/>
              <a:t>Immigrants from developing countries where incidence is much higher (up to 50%)</a:t>
            </a:r>
          </a:p>
          <a:p>
            <a:r>
              <a:rPr lang="en-US" sz="3200" dirty="0" smtClean="0"/>
              <a:t>Hair extensions and wraps</a:t>
            </a:r>
          </a:p>
          <a:p>
            <a:r>
              <a:rPr lang="en-US" sz="3200" dirty="0" smtClean="0"/>
              <a:t>Busier</a:t>
            </a:r>
            <a:br>
              <a:rPr lang="en-US" sz="3200" dirty="0" smtClean="0"/>
            </a:br>
            <a:r>
              <a:rPr lang="en-US" sz="3200" dirty="0" smtClean="0"/>
              <a:t>parents</a:t>
            </a:r>
            <a:br>
              <a:rPr lang="en-US" sz="3200" dirty="0" smtClean="0"/>
            </a:br>
            <a:r>
              <a:rPr lang="en-US" sz="3200" dirty="0" smtClean="0"/>
              <a:t>and </a:t>
            </a:r>
            <a:br>
              <a:rPr lang="en-US" sz="3200" dirty="0" smtClean="0"/>
            </a:br>
            <a:r>
              <a:rPr lang="en-US" sz="3200" dirty="0" smtClean="0"/>
              <a:t>guardians</a:t>
            </a:r>
            <a:endParaRPr lang="en-US" sz="3200" dirty="0"/>
          </a:p>
          <a:p>
            <a:endParaRPr lang="en-US" sz="3200" dirty="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2819400" y="3224463"/>
            <a:ext cx="5848350" cy="3385887"/>
          </a:xfrm>
          <a:prstGeom prst="rect">
            <a:avLst/>
          </a:prstGeom>
        </p:spPr>
      </p:pic>
    </p:spTree>
    <p:extLst>
      <p:ext uri="{BB962C8B-B14F-4D97-AF65-F5344CB8AC3E}">
        <p14:creationId xmlns:p14="http://schemas.microsoft.com/office/powerpoint/2010/main" val="7620943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ل云玗İαЂÕØÚáÛ丫:Téxt Plàçèhòlðêr 表¥鷗字㌍_W 2"/>
          <p:cNvSpPr>
            <a:spLocks noGrp="1"/>
          </p:cNvSpPr>
          <p:nvPr>
            <p:ph type="body" sz="quarter" idx="11"/>
          </p:nvPr>
        </p:nvSpPr>
        <p:spPr>
          <a:xfrm>
            <a:off x="533400" y="0"/>
            <a:ext cx="8305800" cy="990600"/>
          </a:xfrm>
        </p:spPr>
        <p:txBody>
          <a:bodyPr/>
          <a:lstStyle/>
          <a:p>
            <a:pPr eaLnBrk="1" hangingPunct="1"/>
            <a:r>
              <a:rPr lang="en-US" sz="3600" dirty="0" smtClean="0">
                <a:solidFill>
                  <a:srgbClr val="000000"/>
                </a:solidFill>
              </a:rPr>
              <a:t>Not all aggregations are obvious</a:t>
            </a:r>
            <a:endParaRPr lang="en-US" sz="3600" dirty="0">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066800"/>
            <a:ext cx="6781800" cy="5086350"/>
          </a:xfrm>
          <a:prstGeom prst="rect">
            <a:avLst/>
          </a:prstGeom>
          <a:ln>
            <a:noFill/>
          </a:ln>
          <a:effectLst>
            <a:softEdge rad="112500"/>
          </a:effectLst>
        </p:spPr>
      </p:pic>
      <p:pic>
        <p:nvPicPr>
          <p:cNvPr id="153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162" r="11049"/>
          <a:stretch/>
        </p:blipFill>
        <p:spPr bwMode="auto">
          <a:xfrm>
            <a:off x="152400" y="4530436"/>
            <a:ext cx="3048000" cy="225136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0448245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5791200" cy="5410200"/>
          </a:xfrm>
        </p:spPr>
        <p:txBody>
          <a:bodyPr/>
          <a:lstStyle/>
          <a:p>
            <a:endParaRPr lang="en-US" sz="3200"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a:solidFill>
                <a:srgbClr val="000000"/>
              </a:solidFill>
            </a:endParaRPr>
          </a:p>
        </p:txBody>
      </p:sp>
      <p:sp>
        <p:nvSpPr>
          <p:cNvPr id="4" name="TextBox 3"/>
          <p:cNvSpPr txBox="1"/>
          <p:nvPr/>
        </p:nvSpPr>
        <p:spPr>
          <a:xfrm>
            <a:off x="228600" y="304800"/>
            <a:ext cx="8686800" cy="707886"/>
          </a:xfrm>
          <a:prstGeom prst="rect">
            <a:avLst/>
          </a:prstGeom>
          <a:noFill/>
        </p:spPr>
        <p:txBody>
          <a:bodyPr wrap="square" rtlCol="0">
            <a:spAutoFit/>
          </a:bodyPr>
          <a:lstStyle/>
          <a:p>
            <a:r>
              <a:rPr lang="en-US" sz="4000" b="1" dirty="0" smtClean="0">
                <a:latin typeface="+mj-lt"/>
              </a:rPr>
              <a:t>Prevention</a:t>
            </a:r>
            <a:endParaRPr lang="en-US" sz="4000" b="1" dirty="0">
              <a:latin typeface="+mj-lt"/>
            </a:endParaRPr>
          </a:p>
        </p:txBody>
      </p:sp>
      <p:sp>
        <p:nvSpPr>
          <p:cNvPr id="8" name="TextBox 7"/>
          <p:cNvSpPr txBox="1"/>
          <p:nvPr/>
        </p:nvSpPr>
        <p:spPr>
          <a:xfrm>
            <a:off x="457200" y="1704082"/>
            <a:ext cx="4495800" cy="1077218"/>
          </a:xfrm>
          <a:prstGeom prst="rect">
            <a:avLst/>
          </a:prstGeom>
          <a:noFill/>
        </p:spPr>
        <p:txBody>
          <a:bodyPr wrap="square" rtlCol="0">
            <a:spAutoFit/>
          </a:bodyPr>
          <a:lstStyle/>
          <a:p>
            <a:r>
              <a:rPr lang="en-US" sz="3200" dirty="0" smtClean="0">
                <a:solidFill>
                  <a:srgbClr val="000000"/>
                </a:solidFill>
              </a:rPr>
              <a:t>Care - Monitor – Clean repeat</a:t>
            </a:r>
            <a:endParaRPr lang="en-US" sz="3200" dirty="0">
              <a:solidFill>
                <a:srgbClr val="000000"/>
              </a:solidFill>
            </a:endParaRPr>
          </a:p>
        </p:txBody>
      </p:sp>
      <p:pic>
        <p:nvPicPr>
          <p:cNvPr id="5" name="Picture 4" descr="Screen Shot 2015-07-17 at 2.09.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838200"/>
            <a:ext cx="4157176" cy="5287433"/>
          </a:xfrm>
          <a:prstGeom prst="rect">
            <a:avLst/>
          </a:prstGeom>
        </p:spPr>
      </p:pic>
      <p:pic>
        <p:nvPicPr>
          <p:cNvPr id="2" name="Picture 1"/>
          <p:cNvPicPr>
            <a:picLocks noChangeAspect="1"/>
          </p:cNvPicPr>
          <p:nvPr/>
        </p:nvPicPr>
        <p:blipFill>
          <a:blip r:embed="rId4"/>
          <a:stretch>
            <a:fillRect/>
          </a:stretch>
        </p:blipFill>
        <p:spPr>
          <a:xfrm>
            <a:off x="410692" y="3171825"/>
            <a:ext cx="4152900" cy="3067050"/>
          </a:xfrm>
          <a:prstGeom prst="rect">
            <a:avLst/>
          </a:prstGeom>
        </p:spPr>
      </p:pic>
    </p:spTree>
    <p:extLst>
      <p:ext uri="{BB962C8B-B14F-4D97-AF65-F5344CB8AC3E}">
        <p14:creationId xmlns:p14="http://schemas.microsoft.com/office/powerpoint/2010/main" val="16829143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304800" y="1905000"/>
            <a:ext cx="8610600" cy="4525963"/>
          </a:xfrm>
        </p:spPr>
        <p:txBody>
          <a:bodyPr>
            <a:normAutofit/>
          </a:bodyPr>
          <a:lstStyle/>
          <a:p>
            <a:r>
              <a:rPr lang="en-US" sz="3200" u="sng" dirty="0" smtClean="0">
                <a:solidFill>
                  <a:srgbClr val="000000"/>
                </a:solidFill>
              </a:rPr>
              <a:t>Do not</a:t>
            </a:r>
            <a:r>
              <a:rPr lang="en-US" sz="3200" dirty="0" smtClean="0">
                <a:solidFill>
                  <a:srgbClr val="000000"/>
                </a:solidFill>
              </a:rPr>
              <a:t> panic </a:t>
            </a:r>
            <a:br>
              <a:rPr lang="en-US" sz="3200" dirty="0" smtClean="0">
                <a:solidFill>
                  <a:srgbClr val="000000"/>
                </a:solidFill>
              </a:rPr>
            </a:br>
            <a:r>
              <a:rPr lang="en-US" sz="3200" dirty="0" smtClean="0">
                <a:solidFill>
                  <a:srgbClr val="000000"/>
                </a:solidFill>
              </a:rPr>
              <a:t>or cause panic!</a:t>
            </a:r>
          </a:p>
          <a:p>
            <a:r>
              <a:rPr lang="en-US" sz="3200" dirty="0" smtClean="0">
                <a:solidFill>
                  <a:srgbClr val="000000"/>
                </a:solidFill>
              </a:rPr>
              <a:t>Often it’s a </a:t>
            </a:r>
            <a:br>
              <a:rPr lang="en-US" sz="3200" dirty="0" smtClean="0">
                <a:solidFill>
                  <a:srgbClr val="000000"/>
                </a:solidFill>
              </a:rPr>
            </a:br>
            <a:r>
              <a:rPr lang="en-US" sz="3200" dirty="0" smtClean="0">
                <a:solidFill>
                  <a:srgbClr val="000000"/>
                </a:solidFill>
              </a:rPr>
              <a:t>stray, single roving bug</a:t>
            </a:r>
          </a:p>
          <a:p>
            <a:r>
              <a:rPr lang="en-US" sz="3200" dirty="0" smtClean="0">
                <a:solidFill>
                  <a:srgbClr val="000000"/>
                </a:solidFill>
              </a:rPr>
              <a:t>Carefully collect it for identification</a:t>
            </a:r>
          </a:p>
          <a:p>
            <a:r>
              <a:rPr lang="en-US" sz="3200" u="sng" dirty="0" smtClean="0">
                <a:solidFill>
                  <a:srgbClr val="000000"/>
                </a:solidFill>
              </a:rPr>
              <a:t>Do not</a:t>
            </a:r>
            <a:r>
              <a:rPr lang="en-US" sz="3200" dirty="0" smtClean="0">
                <a:solidFill>
                  <a:srgbClr val="000000"/>
                </a:solidFill>
              </a:rPr>
              <a:t> evacuate the room</a:t>
            </a:r>
          </a:p>
          <a:p>
            <a:r>
              <a:rPr lang="en-US" sz="3200" dirty="0" smtClean="0">
                <a:solidFill>
                  <a:srgbClr val="000000"/>
                </a:solidFill>
              </a:rPr>
              <a:t>Thoroughly inspect, </a:t>
            </a:r>
            <a:br>
              <a:rPr lang="en-US" sz="3200" dirty="0" smtClean="0">
                <a:solidFill>
                  <a:srgbClr val="000000"/>
                </a:solidFill>
              </a:rPr>
            </a:br>
            <a:r>
              <a:rPr lang="en-US" sz="3200" dirty="0" smtClean="0">
                <a:solidFill>
                  <a:srgbClr val="000000"/>
                </a:solidFill>
              </a:rPr>
              <a:t>clean </a:t>
            </a:r>
            <a:r>
              <a:rPr lang="en-US" sz="3200" dirty="0">
                <a:solidFill>
                  <a:srgbClr val="000000"/>
                </a:solidFill>
              </a:rPr>
              <a:t>and </a:t>
            </a:r>
            <a:r>
              <a:rPr lang="en-US" sz="3200" dirty="0" smtClean="0">
                <a:solidFill>
                  <a:srgbClr val="000000"/>
                </a:solidFill>
              </a:rPr>
              <a:t>monitor the room</a:t>
            </a:r>
          </a:p>
        </p:txBody>
      </p:sp>
      <p:sp>
        <p:nvSpPr>
          <p:cNvPr id="5" name="Rectangle 2"/>
          <p:cNvSpPr txBox="1">
            <a:spLocks noChangeArrowheads="1"/>
          </p:cNvSpPr>
          <p:nvPr/>
        </p:nvSpPr>
        <p:spPr>
          <a:xfrm>
            <a:off x="609600" y="152400"/>
            <a:ext cx="8229600" cy="12954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pPr algn="ctr"/>
            <a:r>
              <a:rPr lang="en-US" sz="4000" b="1" kern="0" cap="none" dirty="0" smtClean="0">
                <a:solidFill>
                  <a:srgbClr val="0000FF"/>
                </a:solidFill>
              </a:rPr>
              <a:t>If a bed bug is discovered in a room</a:t>
            </a:r>
            <a:endParaRPr lang="en-US" sz="4000" b="1" kern="0" cap="none" dirty="0">
              <a:solidFill>
                <a:srgbClr val="0000FF"/>
              </a:solidFill>
            </a:endParaRPr>
          </a:p>
        </p:txBody>
      </p:sp>
      <p:pic>
        <p:nvPicPr>
          <p:cNvPr id="2" name="Picture 1"/>
          <p:cNvPicPr>
            <a:picLocks noChangeAspect="1"/>
          </p:cNvPicPr>
          <p:nvPr/>
        </p:nvPicPr>
        <p:blipFill>
          <a:blip r:embed="rId2"/>
          <a:stretch>
            <a:fillRect/>
          </a:stretch>
        </p:blipFill>
        <p:spPr>
          <a:xfrm>
            <a:off x="5319317" y="3810000"/>
            <a:ext cx="3824683" cy="3178826"/>
          </a:xfrm>
          <a:prstGeom prst="rect">
            <a:avLst/>
          </a:prstGeom>
        </p:spPr>
      </p:pic>
      <p:pic>
        <p:nvPicPr>
          <p:cNvPr id="3" name="Picture 2"/>
          <p:cNvPicPr>
            <a:picLocks noChangeAspect="1"/>
          </p:cNvPicPr>
          <p:nvPr/>
        </p:nvPicPr>
        <p:blipFill>
          <a:blip r:embed="rId3"/>
          <a:stretch>
            <a:fillRect/>
          </a:stretch>
        </p:blipFill>
        <p:spPr>
          <a:xfrm>
            <a:off x="4724400" y="947153"/>
            <a:ext cx="4305300" cy="2861658"/>
          </a:xfrm>
          <a:prstGeom prst="rect">
            <a:avLst/>
          </a:prstGeom>
          <a:ln>
            <a:noFill/>
          </a:ln>
          <a:effectLst>
            <a:softEdge rad="112500"/>
          </a:effectLst>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5418667" y="4603564"/>
            <a:ext cx="3420533" cy="1924050"/>
          </a:xfrm>
          <a:prstGeom prst="rect">
            <a:avLst/>
          </a:prstGeom>
        </p:spPr>
      </p:pic>
    </p:spTree>
    <p:extLst>
      <p:ext uri="{BB962C8B-B14F-4D97-AF65-F5344CB8AC3E}">
        <p14:creationId xmlns:p14="http://schemas.microsoft.com/office/powerpoint/2010/main" val="209641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Content Placeholder 8" descr="CSC_0346-2.jpg"/>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3276600" y="4572000"/>
            <a:ext cx="2760029" cy="1600200"/>
          </a:xfrm>
          <a:prstGeom prst="rect">
            <a:avLst/>
          </a:prstGeom>
          <a:ln>
            <a:noFill/>
          </a:ln>
          <a:effectLst>
            <a:softEdge rad="112500"/>
          </a:effectLst>
        </p:spPr>
      </p:pic>
      <p:pic>
        <p:nvPicPr>
          <p:cNvPr id="38916" name="Picture 9" descr="BDS -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6013" y="4343400"/>
            <a:ext cx="2947987" cy="166052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7" name="TextBox 12"/>
          <p:cNvSpPr txBox="1">
            <a:spLocks noChangeArrowheads="1"/>
          </p:cNvSpPr>
          <p:nvPr/>
        </p:nvSpPr>
        <p:spPr bwMode="auto">
          <a:xfrm>
            <a:off x="6096000" y="6035675"/>
            <a:ext cx="3048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algn="ctr" eaLnBrk="1" hangingPunct="1">
              <a:spcBef>
                <a:spcPct val="0"/>
              </a:spcBef>
              <a:buFontTx/>
              <a:buNone/>
            </a:pPr>
            <a:r>
              <a:rPr lang="en-US" altLang="en-US" sz="2400" dirty="0">
                <a:solidFill>
                  <a:srgbClr val="000000"/>
                </a:solidFill>
                <a:latin typeface="+mj-lt"/>
                <a:cs typeface="Arial" charset="0"/>
              </a:rPr>
              <a:t>6 BB Detection System </a:t>
            </a:r>
          </a:p>
        </p:txBody>
      </p:sp>
      <p:sp>
        <p:nvSpPr>
          <p:cNvPr id="38918" name="TextBox 13"/>
          <p:cNvSpPr txBox="1">
            <a:spLocks noChangeArrowheads="1"/>
          </p:cNvSpPr>
          <p:nvPr/>
        </p:nvSpPr>
        <p:spPr bwMode="auto">
          <a:xfrm>
            <a:off x="3886200" y="6172200"/>
            <a:ext cx="1981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rgbClr val="000000"/>
                </a:solidFill>
                <a:latin typeface="+mj-lt"/>
                <a:cs typeface="Arial" charset="0"/>
              </a:rPr>
              <a:t>BB Alert  </a:t>
            </a:r>
          </a:p>
        </p:txBody>
      </p:sp>
      <p:pic>
        <p:nvPicPr>
          <p:cNvPr id="38919" name="Picture 4" descr="DSC_056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24563" y="1676400"/>
            <a:ext cx="3119437" cy="23622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6934200" y="1219200"/>
            <a:ext cx="181507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rgbClr val="000000"/>
                </a:solidFill>
                <a:latin typeface="+mj-lt"/>
                <a:cs typeface="Arial" charset="0"/>
              </a:rPr>
              <a:t>4 Bed Moat  </a:t>
            </a:r>
          </a:p>
        </p:txBody>
      </p:sp>
      <p:pic>
        <p:nvPicPr>
          <p:cNvPr id="38921" name="Picture 9" descr="climbup dev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676400"/>
            <a:ext cx="2895600" cy="22923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22" name="Rectangle 10"/>
          <p:cNvSpPr>
            <a:spLocks noChangeArrowheads="1"/>
          </p:cNvSpPr>
          <p:nvPr/>
        </p:nvSpPr>
        <p:spPr bwMode="auto">
          <a:xfrm>
            <a:off x="2895600" y="1219200"/>
            <a:ext cx="364444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a:solidFill>
                  <a:srgbClr val="000000"/>
                </a:solidFill>
                <a:latin typeface="+mj-lt"/>
                <a:cs typeface="Arial" charset="0"/>
              </a:rPr>
              <a:t>4 Climb Up </a:t>
            </a:r>
            <a:r>
              <a:rPr lang="en-US" altLang="en-US" sz="2400" dirty="0" smtClean="0">
                <a:solidFill>
                  <a:srgbClr val="000000"/>
                </a:solidFill>
                <a:latin typeface="+mj-lt"/>
                <a:cs typeface="Arial" charset="0"/>
              </a:rPr>
              <a:t>Interceptors  </a:t>
            </a:r>
            <a:endParaRPr lang="en-US" altLang="en-US" sz="2400" dirty="0">
              <a:solidFill>
                <a:srgbClr val="000000"/>
              </a:solidFill>
              <a:latin typeface="+mj-lt"/>
              <a:cs typeface="Arial" charset="0"/>
            </a:endParaRPr>
          </a:p>
        </p:txBody>
      </p:sp>
      <p:sp>
        <p:nvSpPr>
          <p:cNvPr id="2" name="TextBox 1"/>
          <p:cNvSpPr txBox="1"/>
          <p:nvPr/>
        </p:nvSpPr>
        <p:spPr>
          <a:xfrm>
            <a:off x="381000" y="304800"/>
            <a:ext cx="5639434" cy="646331"/>
          </a:xfrm>
          <a:prstGeom prst="rect">
            <a:avLst/>
          </a:prstGeom>
          <a:noFill/>
        </p:spPr>
        <p:txBody>
          <a:bodyPr wrap="none" rtlCol="0">
            <a:spAutoFit/>
          </a:bodyPr>
          <a:lstStyle/>
          <a:p>
            <a:r>
              <a:rPr lang="en-US" sz="3600" dirty="0" smtClean="0">
                <a:solidFill>
                  <a:srgbClr val="000000"/>
                </a:solidFill>
              </a:rPr>
              <a:t>Passive monitors or traps</a:t>
            </a:r>
            <a:endParaRPr lang="en-US" sz="3600" dirty="0">
              <a:solidFill>
                <a:srgbClr val="000000"/>
              </a:solidFill>
            </a:endParaRPr>
          </a:p>
        </p:txBody>
      </p:sp>
      <p:pic>
        <p:nvPicPr>
          <p:cNvPr id="3" name="Picture 2" descr="SenSci-Volcano-Bed-Bug-Detector-Thumb.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143000"/>
            <a:ext cx="4015946" cy="2971800"/>
          </a:xfrm>
          <a:prstGeom prst="rect">
            <a:avLst/>
          </a:prstGeom>
          <a:effectLst>
            <a:softEdge rad="533400"/>
          </a:effectLst>
        </p:spPr>
      </p:pic>
      <p:sp>
        <p:nvSpPr>
          <p:cNvPr id="15" name="Rectangle 10"/>
          <p:cNvSpPr>
            <a:spLocks noChangeArrowheads="1"/>
          </p:cNvSpPr>
          <p:nvPr/>
        </p:nvSpPr>
        <p:spPr bwMode="auto">
          <a:xfrm>
            <a:off x="152400" y="1219200"/>
            <a:ext cx="251057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smtClean="0">
                <a:solidFill>
                  <a:srgbClr val="000000"/>
                </a:solidFill>
                <a:latin typeface="+mj-lt"/>
                <a:cs typeface="Arial" charset="0"/>
              </a:rPr>
              <a:t>12 Volcano Trap   </a:t>
            </a:r>
            <a:endParaRPr lang="en-US" altLang="en-US" sz="2400" dirty="0">
              <a:solidFill>
                <a:srgbClr val="000000"/>
              </a:solidFill>
              <a:latin typeface="+mj-lt"/>
              <a:cs typeface="Arial" charset="0"/>
            </a:endParaRPr>
          </a:p>
        </p:txBody>
      </p:sp>
      <p:pic>
        <p:nvPicPr>
          <p:cNvPr id="4" name="Picture 3" descr="41FWPHxWWIL._SX300_.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4419600"/>
            <a:ext cx="2417233" cy="2159395"/>
          </a:xfrm>
          <a:prstGeom prst="rect">
            <a:avLst/>
          </a:prstGeom>
        </p:spPr>
      </p:pic>
      <p:sp>
        <p:nvSpPr>
          <p:cNvPr id="17" name="Text Box 12"/>
          <p:cNvSpPr txBox="1">
            <a:spLocks noChangeArrowheads="1"/>
          </p:cNvSpPr>
          <p:nvPr/>
        </p:nvSpPr>
        <p:spPr bwMode="auto">
          <a:xfrm>
            <a:off x="152400" y="3886200"/>
            <a:ext cx="37129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eaLnBrk="1" hangingPunct="1">
              <a:spcBef>
                <a:spcPct val="0"/>
              </a:spcBef>
              <a:buFontTx/>
              <a:buNone/>
            </a:pPr>
            <a:r>
              <a:rPr lang="en-US" altLang="en-US" sz="2400" dirty="0" smtClean="0">
                <a:solidFill>
                  <a:srgbClr val="000000"/>
                </a:solidFill>
                <a:latin typeface="+mj-lt"/>
              </a:rPr>
              <a:t>12 Blackout BB Detector </a:t>
            </a:r>
            <a:endParaRPr lang="en-US" altLang="en-US" sz="2400" dirty="0">
              <a:solidFill>
                <a:srgbClr val="000000"/>
              </a:solidFill>
              <a:latin typeface="+mj-lt"/>
            </a:endParaRPr>
          </a:p>
        </p:txBody>
      </p:sp>
    </p:spTree>
    <p:extLst>
      <p:ext uri="{BB962C8B-B14F-4D97-AF65-F5344CB8AC3E}">
        <p14:creationId xmlns:p14="http://schemas.microsoft.com/office/powerpoint/2010/main" val="26167255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half" idx="1"/>
          </p:nvPr>
        </p:nvSpPr>
        <p:spPr>
          <a:xfrm>
            <a:off x="304800" y="1532467"/>
            <a:ext cx="4800600" cy="5477933"/>
          </a:xfrm>
        </p:spPr>
        <p:txBody>
          <a:bodyPr>
            <a:normAutofit/>
          </a:bodyPr>
          <a:lstStyle/>
          <a:p>
            <a:pPr eaLnBrk="1" hangingPunct="1">
              <a:lnSpc>
                <a:spcPct val="90000"/>
              </a:lnSpc>
            </a:pPr>
            <a:r>
              <a:rPr lang="en-US" altLang="en-US" sz="3200" dirty="0" smtClean="0">
                <a:solidFill>
                  <a:srgbClr val="000000"/>
                </a:solidFill>
                <a:cs typeface="Times New Roman" pitchFamily="18" charset="0"/>
              </a:rPr>
              <a:t>Excellent detectors</a:t>
            </a:r>
          </a:p>
          <a:p>
            <a:pPr eaLnBrk="1" hangingPunct="1">
              <a:lnSpc>
                <a:spcPct val="90000"/>
              </a:lnSpc>
            </a:pPr>
            <a:r>
              <a:rPr lang="en-US" altLang="en-US" sz="3200" dirty="0" smtClean="0">
                <a:solidFill>
                  <a:srgbClr val="000000"/>
                </a:solidFill>
                <a:cs typeface="Times New Roman" pitchFamily="18" charset="0"/>
              </a:rPr>
              <a:t>Can distinguish between live and dead bugs</a:t>
            </a:r>
          </a:p>
          <a:p>
            <a:pPr eaLnBrk="1" hangingPunct="1">
              <a:lnSpc>
                <a:spcPct val="90000"/>
              </a:lnSpc>
            </a:pPr>
            <a:r>
              <a:rPr lang="en-US" altLang="en-US" sz="3200" dirty="0" smtClean="0">
                <a:solidFill>
                  <a:srgbClr val="000000"/>
                </a:solidFill>
                <a:cs typeface="Times New Roman" pitchFamily="18" charset="0"/>
              </a:rPr>
              <a:t>Expensive and require constant training</a:t>
            </a:r>
          </a:p>
          <a:p>
            <a:pPr eaLnBrk="1" hangingPunct="1">
              <a:lnSpc>
                <a:spcPct val="90000"/>
              </a:lnSpc>
            </a:pPr>
            <a:r>
              <a:rPr lang="en-US" altLang="en-US" sz="3200" dirty="0" smtClean="0">
                <a:solidFill>
                  <a:srgbClr val="000000"/>
                </a:solidFill>
                <a:cs typeface="Times New Roman" pitchFamily="18" charset="0"/>
              </a:rPr>
              <a:t>Are only as good as their handler</a:t>
            </a:r>
          </a:p>
          <a:p>
            <a:pPr eaLnBrk="1" hangingPunct="1">
              <a:lnSpc>
                <a:spcPct val="90000"/>
              </a:lnSpc>
            </a:pPr>
            <a:r>
              <a:rPr lang="en-US" altLang="en-US" sz="3200" b="1" dirty="0" smtClean="0">
                <a:solidFill>
                  <a:srgbClr val="000000"/>
                </a:solidFill>
                <a:cs typeface="Times New Roman" pitchFamily="18" charset="0"/>
              </a:rPr>
              <a:t>Good defense in litigation cases – so is having a bed bug procedure protocol</a:t>
            </a:r>
          </a:p>
          <a:p>
            <a:pPr marL="0" indent="0" eaLnBrk="1" hangingPunct="1">
              <a:lnSpc>
                <a:spcPct val="90000"/>
              </a:lnSpc>
              <a:buNone/>
            </a:pPr>
            <a:endParaRPr lang="en-US" altLang="en-US" sz="2800" b="1" dirty="0" smtClean="0">
              <a:solidFill>
                <a:srgbClr val="000000"/>
              </a:solidFill>
              <a:cs typeface="Times New Roman" pitchFamily="18" charset="0"/>
            </a:endParaRPr>
          </a:p>
        </p:txBody>
      </p:sp>
      <p:pic>
        <p:nvPicPr>
          <p:cNvPr id="36868" name="Picture 7" descr="bed bug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47800"/>
            <a:ext cx="3657600" cy="24257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6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962400"/>
            <a:ext cx="3657600" cy="2590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838200" y="152400"/>
            <a:ext cx="8153400" cy="762000"/>
          </a:xfrm>
          <a:prstGeom prst="rect">
            <a:avLst/>
          </a:prstGeom>
        </p:spPr>
        <p:txBody>
          <a:bodyPr>
            <a:no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sz="4000" b="1" kern="0" cap="none" dirty="0" smtClean="0">
                <a:solidFill>
                  <a:schemeClr val="tx1"/>
                </a:solidFill>
              </a:rPr>
              <a:t>Canine detection</a:t>
            </a:r>
            <a:endParaRPr lang="en-US" sz="4000" b="1" kern="0" cap="none" dirty="0">
              <a:solidFill>
                <a:schemeClr val="tx1"/>
              </a:solidFill>
            </a:endParaRPr>
          </a:p>
        </p:txBody>
      </p:sp>
    </p:spTree>
    <p:extLst>
      <p:ext uri="{BB962C8B-B14F-4D97-AF65-F5344CB8AC3E}">
        <p14:creationId xmlns:p14="http://schemas.microsoft.com/office/powerpoint/2010/main" val="27236592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04800" y="29632"/>
            <a:ext cx="8610600" cy="584776"/>
          </a:xfrm>
          <a:prstGeom prst="rect">
            <a:avLst/>
          </a:prstGeom>
          <a:noFill/>
        </p:spPr>
        <p:txBody>
          <a:bodyPr wrap="square" rtlCol="0">
            <a:spAutoFit/>
          </a:bodyPr>
          <a:lstStyle/>
          <a:p>
            <a:pPr algn="ctr"/>
            <a:r>
              <a:rPr lang="en-US" sz="3200" b="1" dirty="0" smtClean="0">
                <a:latin typeface="+mj-lt"/>
              </a:rPr>
              <a:t>Resources</a:t>
            </a:r>
            <a:endParaRPr lang="en-US" sz="3200" b="1" dirty="0">
              <a:latin typeface="+mj-lt"/>
            </a:endParaRPr>
          </a:p>
        </p:txBody>
      </p:sp>
      <p:pic>
        <p:nvPicPr>
          <p:cNvPr id="6" name="Picture 5" descr="usda_nif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5722742"/>
            <a:ext cx="5029200" cy="958568"/>
          </a:xfrm>
          <a:prstGeom prst="rect">
            <a:avLst/>
          </a:prstGeom>
        </p:spPr>
      </p:pic>
      <p:pic>
        <p:nvPicPr>
          <p:cNvPr id="8" name="Picture 7" descr="epa-logo-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181600"/>
            <a:ext cx="1507067" cy="1507067"/>
          </a:xfrm>
          <a:prstGeom prst="rect">
            <a:avLst/>
          </a:prstGeom>
        </p:spPr>
      </p:pic>
      <p:pic>
        <p:nvPicPr>
          <p:cNvPr id="2" name="Picture 1"/>
          <p:cNvPicPr>
            <a:picLocks noChangeAspect="1"/>
          </p:cNvPicPr>
          <p:nvPr/>
        </p:nvPicPr>
        <p:blipFill>
          <a:blip r:embed="rId4"/>
          <a:stretch>
            <a:fillRect/>
          </a:stretch>
        </p:blipFill>
        <p:spPr>
          <a:xfrm>
            <a:off x="2209800" y="4516552"/>
            <a:ext cx="6381750" cy="847725"/>
          </a:xfrm>
          <a:prstGeom prst="rect">
            <a:avLst/>
          </a:prstGeom>
        </p:spPr>
      </p:pic>
      <p:sp>
        <p:nvSpPr>
          <p:cNvPr id="3" name="Content Placeholder 2"/>
          <p:cNvSpPr>
            <a:spLocks noGrp="1"/>
          </p:cNvSpPr>
          <p:nvPr>
            <p:ph sz="half" idx="1"/>
          </p:nvPr>
        </p:nvSpPr>
        <p:spPr>
          <a:xfrm>
            <a:off x="228600" y="609600"/>
            <a:ext cx="8915400" cy="4191000"/>
          </a:xfrm>
        </p:spPr>
        <p:txBody>
          <a:bodyPr>
            <a:normAutofit lnSpcReduction="10000"/>
          </a:bodyPr>
          <a:lstStyle/>
          <a:p>
            <a:pPr marL="338138" indent="-338138">
              <a:buFont typeface="+mj-lt"/>
              <a:buAutoNum type="arabicPeriod"/>
            </a:pPr>
            <a:r>
              <a:rPr lang="en-US" sz="2400" dirty="0" smtClean="0"/>
              <a:t>http</a:t>
            </a:r>
            <a:r>
              <a:rPr lang="en-US" sz="2400" dirty="0"/>
              <a:t>://www2.epa.gov/</a:t>
            </a:r>
            <a:r>
              <a:rPr lang="en-US" sz="2400" dirty="0" smtClean="0"/>
              <a:t>bedbugs</a:t>
            </a:r>
          </a:p>
          <a:p>
            <a:pPr marL="338138" indent="-338138">
              <a:buFont typeface="+mj-lt"/>
              <a:buAutoNum type="arabicPeriod"/>
            </a:pPr>
            <a:r>
              <a:rPr lang="en-US" sz="2400" dirty="0"/>
              <a:t>http://cals.arizona.edu/apmc/public-health-IPM</a:t>
            </a:r>
            <a:endParaRPr lang="en-US" sz="2400" dirty="0" smtClean="0"/>
          </a:p>
          <a:p>
            <a:pPr marL="338138" indent="-338138">
              <a:buFont typeface="+mj-lt"/>
              <a:buAutoNum type="arabicPeriod"/>
            </a:pPr>
            <a:r>
              <a:rPr lang="en-US" sz="2400" dirty="0"/>
              <a:t>http://www2.epa.gov/sites/production/files/2015-02/documents/fed-strategy-bedbug-2015.</a:t>
            </a:r>
            <a:r>
              <a:rPr lang="en-US" sz="2400" dirty="0" smtClean="0"/>
              <a:t>pdf</a:t>
            </a:r>
          </a:p>
          <a:p>
            <a:pPr marL="338138" indent="-338138">
              <a:buFont typeface="+mj-lt"/>
              <a:buAutoNum type="arabicPeriod"/>
            </a:pPr>
            <a:r>
              <a:rPr lang="en-US" sz="2400" dirty="0" smtClean="0"/>
              <a:t>http</a:t>
            </a:r>
            <a:r>
              <a:rPr lang="en-US" sz="2400" dirty="0"/>
              <a:t>://extension.arizona.edu/sites/extension.arizona.edu/files/pubs/az1563.</a:t>
            </a:r>
            <a:r>
              <a:rPr lang="en-US" sz="2400" dirty="0" smtClean="0"/>
              <a:t>pdf</a:t>
            </a:r>
          </a:p>
          <a:p>
            <a:pPr marL="338138" indent="-338138">
              <a:buFont typeface="+mj-lt"/>
              <a:buAutoNum type="arabicPeriod"/>
            </a:pPr>
            <a:r>
              <a:rPr lang="en-US" sz="2400" dirty="0"/>
              <a:t>http://extension.arizona.edu/sites/extension.arizona.edu/files/pubs/az1625-2014.</a:t>
            </a:r>
            <a:r>
              <a:rPr lang="en-US" sz="2400" dirty="0" smtClean="0"/>
              <a:t>pdf</a:t>
            </a:r>
          </a:p>
          <a:p>
            <a:pPr marL="338138" indent="-338138">
              <a:buFont typeface="+mj-lt"/>
              <a:buAutoNum type="arabicPeriod"/>
            </a:pPr>
            <a:r>
              <a:rPr lang="en-US" sz="2400" dirty="0"/>
              <a:t>https://extension.arizona.edu/sites/extension.arizona.edu/files/pubs/az1642-2014.</a:t>
            </a:r>
            <a:r>
              <a:rPr lang="en-US" sz="2400" dirty="0" smtClean="0"/>
              <a:t>pdf</a:t>
            </a:r>
          </a:p>
          <a:p>
            <a:pPr marL="338138" indent="-338138">
              <a:buFont typeface="+mj-lt"/>
              <a:buAutoNum type="arabicPeriod"/>
            </a:pPr>
            <a:endParaRPr lang="en-US" sz="2400" dirty="0" smtClean="0"/>
          </a:p>
          <a:p>
            <a:endParaRPr lang="en-US" sz="2400" dirty="0"/>
          </a:p>
          <a:p>
            <a:endParaRPr lang="en-US" sz="2400" dirty="0" smtClean="0"/>
          </a:p>
          <a:p>
            <a:endParaRPr lang="en-US" sz="2400" dirty="0" smtClean="0"/>
          </a:p>
          <a:p>
            <a:endParaRPr lang="en-US" sz="2400" dirty="0" smtClean="0"/>
          </a:p>
          <a:p>
            <a:endParaRPr lang="en-US" sz="2400" dirty="0"/>
          </a:p>
        </p:txBody>
      </p:sp>
      <p:pic>
        <p:nvPicPr>
          <p:cNvPr id="7" name="Picture 6"/>
          <p:cNvPicPr>
            <a:picLocks noChangeAspect="1"/>
          </p:cNvPicPr>
          <p:nvPr/>
        </p:nvPicPr>
        <p:blipFill>
          <a:blip r:embed="rId5"/>
          <a:stretch>
            <a:fillRect/>
          </a:stretch>
        </p:blipFill>
        <p:spPr>
          <a:xfrm>
            <a:off x="7010400" y="123825"/>
            <a:ext cx="2409825" cy="971550"/>
          </a:xfrm>
          <a:prstGeom prst="rect">
            <a:avLst/>
          </a:prstGeom>
        </p:spPr>
      </p:pic>
    </p:spTree>
    <p:extLst>
      <p:ext uri="{BB962C8B-B14F-4D97-AF65-F5344CB8AC3E}">
        <p14:creationId xmlns:p14="http://schemas.microsoft.com/office/powerpoint/2010/main" val="168144774"/>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46</a:t>
            </a:fld>
            <a:endParaRPr lang="en-US"/>
          </a:p>
        </p:txBody>
      </p:sp>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smtClean="0"/>
          </a:p>
        </p:txBody>
      </p:sp>
      <p:sp>
        <p:nvSpPr>
          <p:cNvPr id="7" name="Rectangle 3"/>
          <p:cNvSpPr txBox="1">
            <a:spLocks noChangeArrowheads="1"/>
          </p:cNvSpPr>
          <p:nvPr/>
        </p:nvSpPr>
        <p:spPr>
          <a:xfrm>
            <a:off x="609600" y="1447800"/>
            <a:ext cx="8153400" cy="3557122"/>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q"/>
              <a:defRPr/>
            </a:pPr>
            <a:r>
              <a:rPr lang="en-US" sz="3200" dirty="0" smtClean="0"/>
              <a:t>Human scabies - human itch mite </a:t>
            </a:r>
            <a:r>
              <a:rPr lang="en-US" sz="3200" i="1" dirty="0" err="1" smtClean="0"/>
              <a:t>Sarcoptes</a:t>
            </a:r>
            <a:r>
              <a:rPr lang="en-US" sz="3200" i="1" dirty="0" smtClean="0"/>
              <a:t> </a:t>
            </a:r>
            <a:r>
              <a:rPr lang="en-US" sz="3200" i="1" dirty="0" err="1" smtClean="0"/>
              <a:t>scabiei</a:t>
            </a:r>
            <a:r>
              <a:rPr lang="en-US" sz="3200" dirty="0" smtClean="0"/>
              <a:t> var. </a:t>
            </a:r>
            <a:r>
              <a:rPr lang="en-US" sz="3200" i="1" dirty="0" err="1" smtClean="0"/>
              <a:t>hominis</a:t>
            </a:r>
            <a:endParaRPr lang="en-US" sz="3200" dirty="0"/>
          </a:p>
          <a:p>
            <a:pPr>
              <a:buFont typeface="Wingdings" panose="05000000000000000000" pitchFamily="2" charset="2"/>
              <a:buChar char="q"/>
              <a:defRPr/>
            </a:pPr>
            <a:r>
              <a:rPr lang="en-US" sz="3200" dirty="0" smtClean="0"/>
              <a:t>Female scabies mite burrows into the upper layer of the skin where it lives and lays its eggs</a:t>
            </a:r>
          </a:p>
          <a:p>
            <a:pPr>
              <a:buFont typeface="Wingdings" panose="05000000000000000000" pitchFamily="2" charset="2"/>
              <a:buChar char="q"/>
              <a:defRPr/>
            </a:pPr>
            <a:r>
              <a:rPr lang="en-US" sz="3200" dirty="0" smtClean="0"/>
              <a:t>The scabies mite usually is spread by direct, </a:t>
            </a:r>
            <a:r>
              <a:rPr lang="en-US" sz="3200" b="1" dirty="0" smtClean="0"/>
              <a:t>prolonged skin-to-skin contact</a:t>
            </a:r>
          </a:p>
          <a:p>
            <a:pPr marL="0" indent="0">
              <a:buClr>
                <a:schemeClr val="accent6"/>
              </a:buClr>
              <a:buNone/>
              <a:defRPr/>
            </a:pPr>
            <a:endParaRPr lang="en-US" sz="3200" dirty="0" smtClean="0"/>
          </a:p>
        </p:txBody>
      </p:sp>
      <p:sp>
        <p:nvSpPr>
          <p:cNvPr id="6" name="Title 1"/>
          <p:cNvSpPr txBox="1">
            <a:spLocks/>
          </p:cNvSpPr>
          <p:nvPr/>
        </p:nvSpPr>
        <p:spPr>
          <a:xfrm>
            <a:off x="381000" y="762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b="1" dirty="0" smtClean="0">
                <a:solidFill>
                  <a:schemeClr val="tx1"/>
                </a:solidFill>
              </a:rPr>
              <a:t>Scabies </a:t>
            </a:r>
            <a:r>
              <a:rPr lang="en-US" altLang="zh-CN" b="1" dirty="0">
                <a:solidFill>
                  <a:schemeClr val="tx1"/>
                </a:solidFill>
              </a:rPr>
              <a:t>m</a:t>
            </a:r>
            <a:r>
              <a:rPr lang="en-US" altLang="zh-CN" b="1" dirty="0" smtClean="0">
                <a:solidFill>
                  <a:schemeClr val="tx1"/>
                </a:solidFill>
              </a:rPr>
              <a:t>ites</a:t>
            </a:r>
            <a:endParaRPr lang="en-US" b="1" dirty="0">
              <a:solidFill>
                <a:schemeClr val="tx1"/>
              </a:solidFill>
            </a:endParaRPr>
          </a:p>
        </p:txBody>
      </p:sp>
      <p:pic>
        <p:nvPicPr>
          <p:cNvPr id="2" name="Picture 1"/>
          <p:cNvPicPr>
            <a:picLocks noChangeAspect="1"/>
          </p:cNvPicPr>
          <p:nvPr/>
        </p:nvPicPr>
        <p:blipFill rotWithShape="1">
          <a:blip r:embed="rId3" cstate="print"/>
          <a:srcRect t="31520"/>
          <a:stretch/>
        </p:blipFill>
        <p:spPr>
          <a:xfrm>
            <a:off x="4094506" y="4572000"/>
            <a:ext cx="4516094" cy="2091723"/>
          </a:xfrm>
          <a:prstGeom prst="rect">
            <a:avLst/>
          </a:prstGeom>
          <a:ln>
            <a:noFill/>
          </a:ln>
          <a:effectLst>
            <a:softEdge rad="112500"/>
          </a:effectLst>
        </p:spPr>
      </p:pic>
      <p:sp>
        <p:nvSpPr>
          <p:cNvPr id="4" name="TextBox 3"/>
          <p:cNvSpPr txBox="1"/>
          <p:nvPr/>
        </p:nvSpPr>
        <p:spPr>
          <a:xfrm>
            <a:off x="1371600" y="5931460"/>
            <a:ext cx="2557623" cy="369332"/>
          </a:xfrm>
          <a:prstGeom prst="rect">
            <a:avLst/>
          </a:prstGeom>
          <a:noFill/>
        </p:spPr>
        <p:txBody>
          <a:bodyPr wrap="none" rtlCol="0">
            <a:spAutoFit/>
          </a:bodyPr>
          <a:lstStyle/>
          <a:p>
            <a:r>
              <a:rPr lang="en-US" i="1" dirty="0" smtClean="0"/>
              <a:t>Scabies mite burrow track</a:t>
            </a:r>
            <a:endParaRPr lang="en-US" i="1" dirty="0"/>
          </a:p>
        </p:txBody>
      </p:sp>
      <p:pic>
        <p:nvPicPr>
          <p:cNvPr id="8" name="Picture 7"/>
          <p:cNvPicPr>
            <a:picLocks noChangeAspect="1"/>
          </p:cNvPicPr>
          <p:nvPr/>
        </p:nvPicPr>
        <p:blipFill>
          <a:blip r:embed="rId4"/>
          <a:stretch>
            <a:fillRect/>
          </a:stretch>
        </p:blipFill>
        <p:spPr>
          <a:xfrm>
            <a:off x="7086600" y="106254"/>
            <a:ext cx="1943450" cy="1323200"/>
          </a:xfrm>
          <a:prstGeom prst="rect">
            <a:avLst/>
          </a:prstGeom>
        </p:spPr>
      </p:pic>
    </p:spTree>
    <p:extLst>
      <p:ext uri="{BB962C8B-B14F-4D97-AF65-F5344CB8AC3E}">
        <p14:creationId xmlns:p14="http://schemas.microsoft.com/office/powerpoint/2010/main" val="37683837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47</a:t>
            </a:fld>
            <a:endParaRPr lang="en-US"/>
          </a:p>
        </p:txBody>
      </p:sp>
      <p:sp>
        <p:nvSpPr>
          <p:cNvPr id="5"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endParaRPr lang="en-US" sz="3200" dirty="0" smtClean="0"/>
          </a:p>
        </p:txBody>
      </p:sp>
      <p:sp>
        <p:nvSpPr>
          <p:cNvPr id="7" name="Rectangle 3"/>
          <p:cNvSpPr txBox="1">
            <a:spLocks noChangeArrowheads="1"/>
          </p:cNvSpPr>
          <p:nvPr/>
        </p:nvSpPr>
        <p:spPr>
          <a:xfrm>
            <a:off x="609600" y="1676400"/>
            <a:ext cx="8382000" cy="51816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Font typeface="Wingdings" panose="05000000000000000000" pitchFamily="2" charset="2"/>
              <a:buChar char="q"/>
              <a:defRPr/>
            </a:pPr>
            <a:r>
              <a:rPr lang="en-US" sz="3200" dirty="0" smtClean="0"/>
              <a:t>Optimal environments for the spread of scabies:</a:t>
            </a:r>
          </a:p>
          <a:p>
            <a:pPr lvl="1">
              <a:buClr>
                <a:schemeClr val="accent2"/>
              </a:buClr>
              <a:buFont typeface="Wingdings" panose="05000000000000000000" pitchFamily="2" charset="2"/>
              <a:buChar char="Ø"/>
              <a:defRPr/>
            </a:pPr>
            <a:r>
              <a:rPr lang="en-US" sz="3200" dirty="0"/>
              <a:t>Crowded living conditions</a:t>
            </a:r>
          </a:p>
          <a:p>
            <a:pPr lvl="1">
              <a:buClr>
                <a:schemeClr val="accent2"/>
              </a:buClr>
              <a:buFont typeface="Wingdings" panose="05000000000000000000" pitchFamily="2" charset="2"/>
              <a:buChar char="Ø"/>
              <a:defRPr/>
            </a:pPr>
            <a:r>
              <a:rPr lang="en-US" sz="3200" dirty="0" smtClean="0"/>
              <a:t>Hospitals</a:t>
            </a:r>
          </a:p>
          <a:p>
            <a:pPr lvl="1">
              <a:buClr>
                <a:schemeClr val="accent2"/>
              </a:buClr>
              <a:buFont typeface="Wingdings" panose="05000000000000000000" pitchFamily="2" charset="2"/>
              <a:buChar char="Ø"/>
              <a:defRPr/>
            </a:pPr>
            <a:r>
              <a:rPr lang="en-US" sz="3200" dirty="0" smtClean="0"/>
              <a:t>Childcare schools and </a:t>
            </a:r>
            <a:r>
              <a:rPr lang="en-US" sz="3200" b="1" dirty="0" smtClean="0"/>
              <a:t>adult daycare facilities</a:t>
            </a:r>
          </a:p>
          <a:p>
            <a:pPr>
              <a:buFont typeface="Wingdings" panose="05000000000000000000" pitchFamily="2" charset="2"/>
              <a:buChar char="q"/>
              <a:defRPr/>
            </a:pPr>
            <a:r>
              <a:rPr lang="en-US" sz="3200" b="1" dirty="0" smtClean="0"/>
              <a:t>Mites can not </a:t>
            </a:r>
            <a:r>
              <a:rPr lang="en-US" sz="3200" b="1" dirty="0"/>
              <a:t>survive longer than 3 </a:t>
            </a:r>
            <a:r>
              <a:rPr lang="en-US" sz="3200" b="1" dirty="0" smtClean="0"/>
              <a:t>days off the host </a:t>
            </a:r>
          </a:p>
          <a:p>
            <a:pPr>
              <a:buFont typeface="Wingdings" panose="05000000000000000000" pitchFamily="2" charset="2"/>
              <a:buChar char="q"/>
              <a:defRPr/>
            </a:pPr>
            <a:r>
              <a:rPr lang="en-US" sz="3200" dirty="0" smtClean="0"/>
              <a:t>Mites can only be eliminated using </a:t>
            </a:r>
            <a:r>
              <a:rPr lang="en-US" sz="3200" b="1" dirty="0" smtClean="0"/>
              <a:t>prescription treatments – no resistance issues</a:t>
            </a:r>
          </a:p>
          <a:p>
            <a:pPr>
              <a:buFont typeface="Wingdings" panose="05000000000000000000" pitchFamily="2" charset="2"/>
              <a:buChar char="q"/>
              <a:defRPr/>
            </a:pPr>
            <a:r>
              <a:rPr lang="en-US" sz="3200" b="1" dirty="0" smtClean="0"/>
              <a:t>Rx are different from head lice products</a:t>
            </a:r>
          </a:p>
          <a:p>
            <a:pPr>
              <a:buFont typeface="Wingdings" panose="05000000000000000000" pitchFamily="2" charset="2"/>
              <a:buChar char="q"/>
              <a:defRPr/>
            </a:pPr>
            <a:endParaRPr lang="en-US" sz="3200" dirty="0" smtClean="0"/>
          </a:p>
        </p:txBody>
      </p:sp>
      <p:sp>
        <p:nvSpPr>
          <p:cNvPr id="6" name="Title 1"/>
          <p:cNvSpPr txBox="1">
            <a:spLocks/>
          </p:cNvSpPr>
          <p:nvPr/>
        </p:nvSpPr>
        <p:spPr>
          <a:xfrm>
            <a:off x="381000" y="762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altLang="zh-CN" sz="3600" b="1" dirty="0" smtClean="0">
                <a:solidFill>
                  <a:schemeClr val="tx1"/>
                </a:solidFill>
              </a:rPr>
              <a:t>Scabies mites</a:t>
            </a:r>
            <a:endParaRPr lang="en-US" sz="3600" b="1" dirty="0">
              <a:solidFill>
                <a:schemeClr val="tx1"/>
              </a:solidFill>
            </a:endParaRPr>
          </a:p>
        </p:txBody>
      </p:sp>
      <p:pic>
        <p:nvPicPr>
          <p:cNvPr id="4" name="Picture 3"/>
          <p:cNvPicPr>
            <a:picLocks noChangeAspect="1"/>
          </p:cNvPicPr>
          <p:nvPr/>
        </p:nvPicPr>
        <p:blipFill>
          <a:blip r:embed="rId3"/>
          <a:stretch>
            <a:fillRect/>
          </a:stretch>
        </p:blipFill>
        <p:spPr>
          <a:xfrm>
            <a:off x="6324600" y="52607"/>
            <a:ext cx="2628900" cy="1727166"/>
          </a:xfrm>
          <a:prstGeom prst="rect">
            <a:avLst/>
          </a:prstGeom>
          <a:ln>
            <a:noFill/>
          </a:ln>
          <a:effectLst>
            <a:softEdge rad="112500"/>
          </a:effectLst>
        </p:spPr>
      </p:pic>
      <p:pic>
        <p:nvPicPr>
          <p:cNvPr id="8" name="Picture 7"/>
          <p:cNvPicPr>
            <a:picLocks noChangeAspect="1"/>
          </p:cNvPicPr>
          <p:nvPr/>
        </p:nvPicPr>
        <p:blipFill>
          <a:blip r:embed="rId4"/>
          <a:stretch>
            <a:fillRect/>
          </a:stretch>
        </p:blipFill>
        <p:spPr>
          <a:xfrm>
            <a:off x="3596675" y="69165"/>
            <a:ext cx="2462237" cy="1710607"/>
          </a:xfrm>
          <a:prstGeom prst="rect">
            <a:avLst/>
          </a:prstGeom>
          <a:ln>
            <a:noFill/>
          </a:ln>
          <a:effectLst>
            <a:softEdge rad="112500"/>
          </a:effectLst>
        </p:spPr>
      </p:pic>
    </p:spTree>
    <p:extLst>
      <p:ext uri="{BB962C8B-B14F-4D97-AF65-F5344CB8AC3E}">
        <p14:creationId xmlns:p14="http://schemas.microsoft.com/office/powerpoint/2010/main" val="101160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xEl>
                                              <p:pRg st="2" end="2"/>
                                            </p:txEl>
                                          </p:spTgt>
                                        </p:tgtEl>
                                      </p:cBhvr>
                                    </p:animEffect>
                                    <p:animScale>
                                      <p:cBhvr>
                                        <p:cTn id="7" dur="250" autoRev="1" fill="hold"/>
                                        <p:tgtEl>
                                          <p:spTgt spid="7">
                                            <p:txEl>
                                              <p:pRg st="2" end="2"/>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7">
                                            <p:txEl>
                                              <p:pRg st="3" end="3"/>
                                            </p:txEl>
                                          </p:spTgt>
                                        </p:tgtEl>
                                      </p:cBhvr>
                                    </p:animEffect>
                                    <p:animScale>
                                      <p:cBhvr>
                                        <p:cTn id="10" dur="250" autoRev="1" fill="hold"/>
                                        <p:tgtEl>
                                          <p:spTgt spid="7">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Rectangle 3"/>
          <p:cNvSpPr>
            <a:spLocks noGrp="1" noChangeArrowheads="1"/>
          </p:cNvSpPr>
          <p:nvPr>
            <p:ph type="body" idx="1"/>
          </p:nvPr>
        </p:nvSpPr>
        <p:spPr>
          <a:xfrm>
            <a:off x="739854" y="381000"/>
            <a:ext cx="8229600" cy="4525963"/>
          </a:xfrm>
        </p:spPr>
        <p:txBody>
          <a:bodyPr>
            <a:normAutofit/>
          </a:bodyPr>
          <a:lstStyle/>
          <a:p>
            <a:pPr>
              <a:lnSpc>
                <a:spcPct val="90000"/>
              </a:lnSpc>
            </a:pPr>
            <a:r>
              <a:rPr lang="en-US" altLang="en-US" sz="4000" dirty="0"/>
              <a:t>Scabies is an intensely </a:t>
            </a:r>
            <a:r>
              <a:rPr lang="en-US" altLang="en-US" sz="4000" dirty="0" smtClean="0"/>
              <a:t>pruritic</a:t>
            </a:r>
          </a:p>
          <a:p>
            <a:pPr>
              <a:lnSpc>
                <a:spcPct val="90000"/>
              </a:lnSpc>
            </a:pPr>
            <a:r>
              <a:rPr lang="en-US" altLang="en-US" sz="4000" dirty="0" smtClean="0"/>
              <a:t>Moderately contagious </a:t>
            </a:r>
          </a:p>
          <a:p>
            <a:pPr>
              <a:lnSpc>
                <a:spcPct val="90000"/>
              </a:lnSpc>
            </a:pPr>
            <a:r>
              <a:rPr lang="en-US" altLang="en-US" sz="4000" dirty="0" smtClean="0"/>
              <a:t>Adults are 1/3 millimeter long</a:t>
            </a:r>
          </a:p>
          <a:p>
            <a:pPr>
              <a:lnSpc>
                <a:spcPct val="90000"/>
              </a:lnSpc>
            </a:pPr>
            <a:r>
              <a:rPr lang="en-US" altLang="en-US" sz="4000" dirty="0"/>
              <a:t>Mites are inactive below 20</a:t>
            </a:r>
            <a:r>
              <a:rPr lang="en-US" altLang="en-US" sz="4000" baseline="30000" dirty="0"/>
              <a:t>o</a:t>
            </a:r>
            <a:r>
              <a:rPr lang="en-US" altLang="en-US" sz="4000" dirty="0"/>
              <a:t>C (68</a:t>
            </a:r>
            <a:r>
              <a:rPr lang="en-US" altLang="en-US" sz="4000" baseline="30000" dirty="0"/>
              <a:t>o</a:t>
            </a:r>
            <a:r>
              <a:rPr lang="en-US" altLang="en-US" sz="4000" dirty="0"/>
              <a:t>F</a:t>
            </a:r>
            <a:r>
              <a:rPr lang="en-US" altLang="en-US" sz="4000" dirty="0" smtClean="0"/>
              <a:t>)</a:t>
            </a:r>
            <a:endParaRPr lang="en-US" altLang="en-US" sz="4000" dirty="0"/>
          </a:p>
          <a:p>
            <a:pPr>
              <a:lnSpc>
                <a:spcPct val="90000"/>
              </a:lnSpc>
            </a:pPr>
            <a:r>
              <a:rPr lang="en-US" altLang="en-US" sz="4000" dirty="0"/>
              <a:t>At 20</a:t>
            </a:r>
            <a:r>
              <a:rPr lang="en-US" altLang="en-US" sz="4000" baseline="30000" dirty="0"/>
              <a:t>o</a:t>
            </a:r>
            <a:r>
              <a:rPr lang="en-US" altLang="en-US" sz="4000" dirty="0"/>
              <a:t>C mites can persist for 2 </a:t>
            </a:r>
            <a:r>
              <a:rPr lang="en-US" altLang="en-US" sz="4000" dirty="0" smtClean="0"/>
              <a:t>weeks</a:t>
            </a:r>
            <a:endParaRPr lang="en-US" altLang="en-US" sz="40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80" y="3810000"/>
            <a:ext cx="4033246" cy="2743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4854654" y="4495801"/>
            <a:ext cx="4289346" cy="2405326"/>
          </a:xfrm>
          <a:prstGeom prst="rect">
            <a:avLst/>
          </a:prstGeom>
          <a:ln>
            <a:noFill/>
          </a:ln>
          <a:effectLst>
            <a:softEdge rad="112500"/>
          </a:effectLst>
        </p:spPr>
      </p:pic>
    </p:spTree>
    <p:extLst>
      <p:ext uri="{BB962C8B-B14F-4D97-AF65-F5344CB8AC3E}">
        <p14:creationId xmlns:p14="http://schemas.microsoft.com/office/powerpoint/2010/main" val="5802647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457200" y="990600"/>
            <a:ext cx="8229600" cy="5122658"/>
          </a:xfrm>
        </p:spPr>
        <p:txBody>
          <a:bodyPr/>
          <a:lstStyle/>
          <a:p>
            <a:r>
              <a:rPr lang="en-US" altLang="en-US" sz="3600" dirty="0" smtClean="0"/>
              <a:t>The </a:t>
            </a:r>
            <a:r>
              <a:rPr lang="en-US" altLang="en-US" sz="3600" dirty="0"/>
              <a:t>mite remains viable for </a:t>
            </a:r>
            <a:r>
              <a:rPr lang="en-US" altLang="en-US" sz="3600" dirty="0" smtClean="0"/>
              <a:t>3 </a:t>
            </a:r>
            <a:r>
              <a:rPr lang="en-US" altLang="en-US" sz="3600" dirty="0"/>
              <a:t>days on inanimate objects</a:t>
            </a:r>
            <a:r>
              <a:rPr lang="en-US" altLang="en-US" sz="3600" dirty="0" smtClean="0"/>
              <a:t>; </a:t>
            </a:r>
            <a:r>
              <a:rPr lang="en-US" altLang="en-US" sz="3600" dirty="0"/>
              <a:t>transmission </a:t>
            </a:r>
            <a:r>
              <a:rPr lang="en-US" altLang="en-US" sz="3600" dirty="0" smtClean="0"/>
              <a:t>via articles </a:t>
            </a:r>
            <a:r>
              <a:rPr lang="en-US" altLang="en-US" sz="3600" dirty="0"/>
              <a:t>such as clothing, </a:t>
            </a:r>
            <a:r>
              <a:rPr lang="en-US" altLang="en-US" sz="3600" dirty="0" smtClean="0"/>
              <a:t>towels</a:t>
            </a:r>
            <a:r>
              <a:rPr lang="en-US" altLang="en-US" sz="3600" dirty="0"/>
              <a:t>, or </a:t>
            </a:r>
            <a:r>
              <a:rPr lang="en-US" altLang="en-US" sz="3600" dirty="0" smtClean="0"/>
              <a:t>bedding, is </a:t>
            </a:r>
            <a:r>
              <a:rPr lang="en-US" altLang="en-US" sz="3600" dirty="0"/>
              <a:t>possible, </a:t>
            </a:r>
            <a:r>
              <a:rPr lang="en-US" altLang="en-US" sz="3600" dirty="0" smtClean="0"/>
              <a:t>but </a:t>
            </a:r>
            <a:br>
              <a:rPr lang="en-US" altLang="en-US" sz="3600" dirty="0" smtClean="0"/>
            </a:br>
            <a:r>
              <a:rPr lang="en-US" altLang="en-US" sz="3600" b="1" dirty="0" smtClean="0"/>
              <a:t>not likely</a:t>
            </a:r>
            <a:endParaRPr lang="en-US" altLang="en-US" sz="36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095922"/>
            <a:ext cx="5377070" cy="3578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a:xfrm>
            <a:off x="457200" y="0"/>
            <a:ext cx="8229600" cy="1249362"/>
          </a:xfrm>
          <a:prstGeom prst="rect">
            <a:avLst/>
          </a:prstGeom>
        </p:spPr>
        <p:txBody>
          <a:bodyPr anchor="ctr">
            <a:norm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altLang="en-US" kern="0" dirty="0" smtClean="0">
                <a:solidFill>
                  <a:schemeClr val="tx1"/>
                </a:solidFill>
              </a:rPr>
              <a:t>SPREAD</a:t>
            </a:r>
            <a:endParaRPr lang="en-US" altLang="en-US" kern="0" dirty="0">
              <a:solidFill>
                <a:schemeClr val="tx1"/>
              </a:solidFill>
            </a:endParaRPr>
          </a:p>
        </p:txBody>
      </p:sp>
    </p:spTree>
    <p:extLst>
      <p:ext uri="{BB962C8B-B14F-4D97-AF65-F5344CB8AC3E}">
        <p14:creationId xmlns:p14="http://schemas.microsoft.com/office/powerpoint/2010/main" val="4269767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rgbClr val="DD8047"/>
              </a:buClr>
              <a:buSzPct val="70000"/>
              <a:tabLst>
                <a:tab pos="457200" algn="l"/>
              </a:tabLst>
            </a:pPr>
            <a:r>
              <a:rPr lang="en-US" b="1" dirty="0" smtClean="0">
                <a:solidFill>
                  <a:schemeClr val="tx1"/>
                </a:solidFill>
              </a:rPr>
              <a:t>Society reliant on quick-fix solutions </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5</a:t>
            </a:fld>
            <a:endParaRPr lang="en-US" dirty="0"/>
          </a:p>
        </p:txBody>
      </p:sp>
      <p:sp>
        <p:nvSpPr>
          <p:cNvPr id="3" name="Content Placeholder 2"/>
          <p:cNvSpPr>
            <a:spLocks noGrp="1"/>
          </p:cNvSpPr>
          <p:nvPr>
            <p:ph sz="quarter" idx="1"/>
          </p:nvPr>
        </p:nvSpPr>
        <p:spPr>
          <a:xfrm>
            <a:off x="612648" y="1600200"/>
            <a:ext cx="8378952" cy="5257800"/>
          </a:xfrm>
        </p:spPr>
        <p:txBody>
          <a:bodyPr>
            <a:normAutofit/>
          </a:bodyPr>
          <a:lstStyle/>
          <a:p>
            <a:r>
              <a:rPr lang="en-US" sz="3200" dirty="0" smtClean="0"/>
              <a:t>6</a:t>
            </a:r>
            <a:r>
              <a:rPr lang="en-US" sz="3200" baseline="30000" dirty="0" smtClean="0"/>
              <a:t>th</a:t>
            </a:r>
            <a:r>
              <a:rPr lang="en-US" sz="3200" dirty="0" smtClean="0"/>
              <a:t> century nit comb from Egypt</a:t>
            </a:r>
          </a:p>
          <a:p>
            <a:r>
              <a:rPr lang="en-US" sz="3200" dirty="0" smtClean="0"/>
              <a:t>21</a:t>
            </a:r>
            <a:r>
              <a:rPr lang="en-US" sz="3200" baseline="30000" dirty="0" smtClean="0"/>
              <a:t>st</a:t>
            </a:r>
            <a:r>
              <a:rPr lang="en-US" sz="3200" dirty="0" smtClean="0"/>
              <a:t> century Terminator nit comb</a:t>
            </a:r>
          </a:p>
        </p:txBody>
      </p:sp>
      <p:sp>
        <p:nvSpPr>
          <p:cNvPr id="10" name="TextBox 9"/>
          <p:cNvSpPr txBox="1"/>
          <p:nvPr/>
        </p:nvSpPr>
        <p:spPr>
          <a:xfrm>
            <a:off x="6434667" y="6350000"/>
            <a:ext cx="184666" cy="369332"/>
          </a:xfrm>
          <a:prstGeom prst="rect">
            <a:avLst/>
          </a:prstGeom>
          <a:noFill/>
        </p:spPr>
        <p:txBody>
          <a:bodyPr wrap="none" rtlCol="0">
            <a:spAutoFit/>
          </a:bodyPr>
          <a:lstStyle/>
          <a:p>
            <a:endParaRPr lang="en-US" dirty="0">
              <a:solidFill>
                <a:prstClr val="black"/>
              </a:solidFill>
            </a:endParaRPr>
          </a:p>
        </p:txBody>
      </p:sp>
      <p:pic>
        <p:nvPicPr>
          <p:cNvPr id="5" name="Picture 4"/>
          <p:cNvPicPr>
            <a:picLocks noChangeAspect="1"/>
          </p:cNvPicPr>
          <p:nvPr/>
        </p:nvPicPr>
        <p:blipFill rotWithShape="1">
          <a:blip r:embed="rId3"/>
          <a:srcRect r="43137" b="43284"/>
          <a:stretch/>
        </p:blipFill>
        <p:spPr>
          <a:xfrm>
            <a:off x="6324600" y="1981200"/>
            <a:ext cx="2015237" cy="1447800"/>
          </a:xfrm>
          <a:prstGeom prst="rect">
            <a:avLst/>
          </a:prstGeom>
        </p:spPr>
      </p:pic>
      <p:pic>
        <p:nvPicPr>
          <p:cNvPr id="8" name="Picture 7"/>
          <p:cNvPicPr>
            <a:picLocks noChangeAspect="1"/>
          </p:cNvPicPr>
          <p:nvPr/>
        </p:nvPicPr>
        <p:blipFill>
          <a:blip r:embed="rId4"/>
          <a:stretch>
            <a:fillRect/>
          </a:stretch>
        </p:blipFill>
        <p:spPr>
          <a:xfrm>
            <a:off x="5903468" y="3716767"/>
            <a:ext cx="2857500" cy="2857500"/>
          </a:xfrm>
          <a:prstGeom prst="rect">
            <a:avLst/>
          </a:prstGeom>
        </p:spPr>
      </p:pic>
      <p:pic>
        <p:nvPicPr>
          <p:cNvPr id="6" name="Picture 5"/>
          <p:cNvPicPr>
            <a:picLocks noChangeAspect="1"/>
          </p:cNvPicPr>
          <p:nvPr/>
        </p:nvPicPr>
        <p:blipFill rotWithShape="1">
          <a:blip r:embed="rId5"/>
          <a:srcRect l="15090" t="24106"/>
          <a:stretch/>
        </p:blipFill>
        <p:spPr>
          <a:xfrm>
            <a:off x="685801" y="2829119"/>
            <a:ext cx="4038600" cy="3852668"/>
          </a:xfrm>
          <a:prstGeom prst="rect">
            <a:avLst/>
          </a:prstGeom>
          <a:ln>
            <a:noFill/>
          </a:ln>
          <a:effectLst>
            <a:softEdge rad="112500"/>
          </a:effectLst>
        </p:spPr>
      </p:pic>
    </p:spTree>
    <p:extLst>
      <p:ext uri="{BB962C8B-B14F-4D97-AF65-F5344CB8AC3E}">
        <p14:creationId xmlns:p14="http://schemas.microsoft.com/office/powerpoint/2010/main" val="10143766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381000" y="228600"/>
            <a:ext cx="8229600" cy="4525963"/>
          </a:xfrm>
        </p:spPr>
        <p:txBody>
          <a:bodyPr>
            <a:normAutofit/>
          </a:bodyPr>
          <a:lstStyle/>
          <a:p>
            <a:r>
              <a:rPr lang="en-US" altLang="en-US" sz="3600" dirty="0" smtClean="0"/>
              <a:t>Infection occurs due to the direct transfer of a single fertilized female</a:t>
            </a:r>
          </a:p>
          <a:p>
            <a:pPr marL="0" indent="0">
              <a:buNone/>
            </a:pPr>
            <a:endParaRPr lang="en-US" altLang="en-US" sz="3600" dirty="0"/>
          </a:p>
        </p:txBody>
      </p:sp>
      <p:pic>
        <p:nvPicPr>
          <p:cNvPr id="2" name="Picture 1"/>
          <p:cNvPicPr>
            <a:picLocks noChangeAspect="1"/>
          </p:cNvPicPr>
          <p:nvPr/>
        </p:nvPicPr>
        <p:blipFill>
          <a:blip r:embed="rId3"/>
          <a:stretch>
            <a:fillRect/>
          </a:stretch>
        </p:blipFill>
        <p:spPr>
          <a:xfrm>
            <a:off x="3581400" y="1457793"/>
            <a:ext cx="5392590" cy="5251160"/>
          </a:xfrm>
          <a:prstGeom prst="rect">
            <a:avLst/>
          </a:prstGeom>
        </p:spPr>
      </p:pic>
    </p:spTree>
    <p:extLst>
      <p:ext uri="{BB962C8B-B14F-4D97-AF65-F5344CB8AC3E}">
        <p14:creationId xmlns:p14="http://schemas.microsoft.com/office/powerpoint/2010/main" val="34690785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04800" y="304800"/>
            <a:ext cx="8229600" cy="5867400"/>
          </a:xfrm>
        </p:spPr>
        <p:txBody>
          <a:bodyPr>
            <a:normAutofit/>
          </a:bodyPr>
          <a:lstStyle/>
          <a:p>
            <a:pPr>
              <a:lnSpc>
                <a:spcPct val="90000"/>
              </a:lnSpc>
            </a:pPr>
            <a:r>
              <a:rPr lang="en-US" altLang="en-US" sz="3600" dirty="0"/>
              <a:t>After mating, the male mite </a:t>
            </a:r>
            <a:r>
              <a:rPr lang="en-US" altLang="en-US" sz="3600" dirty="0" smtClean="0"/>
              <a:t>dies</a:t>
            </a:r>
            <a:endParaRPr lang="en-US" altLang="en-US" sz="3600" dirty="0"/>
          </a:p>
          <a:p>
            <a:pPr>
              <a:lnSpc>
                <a:spcPct val="90000"/>
              </a:lnSpc>
            </a:pPr>
            <a:r>
              <a:rPr lang="en-US" altLang="en-US" sz="3600" dirty="0"/>
              <a:t>The female mite burrows into the epidermis of the host (30 </a:t>
            </a:r>
            <a:r>
              <a:rPr lang="en-US" altLang="en-US" sz="3600" dirty="0" err="1"/>
              <a:t>mins</a:t>
            </a:r>
            <a:r>
              <a:rPr lang="en-US" altLang="en-US" sz="3600" dirty="0" smtClean="0"/>
              <a:t>) using </a:t>
            </a:r>
            <a:r>
              <a:rPr lang="en-US" altLang="en-US" sz="3600" dirty="0"/>
              <a:t>her jaws and front </a:t>
            </a:r>
            <a:r>
              <a:rPr lang="en-US" altLang="en-US" sz="3600" dirty="0" smtClean="0"/>
              <a:t>legs</a:t>
            </a:r>
            <a:r>
              <a:rPr lang="en-US" altLang="en-US" sz="3600" dirty="0"/>
              <a:t>, </a:t>
            </a:r>
            <a:r>
              <a:rPr lang="en-US" altLang="en-US" sz="3600" dirty="0" smtClean="0"/>
              <a:t>then she </a:t>
            </a:r>
            <a:r>
              <a:rPr lang="en-US" altLang="en-US" sz="3600" dirty="0"/>
              <a:t>lays </a:t>
            </a:r>
            <a:r>
              <a:rPr lang="en-US" altLang="en-US" sz="3600" dirty="0" smtClean="0"/>
              <a:t>up </a:t>
            </a:r>
            <a:r>
              <a:rPr lang="en-US" altLang="en-US" sz="3600" dirty="0"/>
              <a:t>to 3 </a:t>
            </a:r>
            <a:r>
              <a:rPr lang="en-US" altLang="en-US" sz="3600" dirty="0" smtClean="0"/>
              <a:t/>
            </a:r>
            <a:br>
              <a:rPr lang="en-US" altLang="en-US" sz="3600" dirty="0" smtClean="0"/>
            </a:br>
            <a:r>
              <a:rPr lang="en-US" altLang="en-US" sz="3600" dirty="0" smtClean="0"/>
              <a:t>eggs per day </a:t>
            </a:r>
          </a:p>
          <a:p>
            <a:pPr>
              <a:lnSpc>
                <a:spcPct val="90000"/>
              </a:lnSpc>
            </a:pPr>
            <a:r>
              <a:rPr lang="en-US" altLang="en-US" sz="3600" dirty="0" smtClean="0"/>
              <a:t>Life cycle</a:t>
            </a:r>
            <a:r>
              <a:rPr lang="en-US" altLang="en-US" sz="3600" dirty="0"/>
              <a:t/>
            </a:r>
            <a:br>
              <a:rPr lang="en-US" altLang="en-US" sz="3600" dirty="0"/>
            </a:br>
            <a:r>
              <a:rPr lang="en-US" altLang="en-US" sz="3600" dirty="0"/>
              <a:t>10-17 </a:t>
            </a:r>
            <a:br>
              <a:rPr lang="en-US" altLang="en-US" sz="3600" dirty="0"/>
            </a:br>
            <a:r>
              <a:rPr lang="en-US" altLang="en-US" sz="3600" dirty="0"/>
              <a:t>days</a:t>
            </a:r>
          </a:p>
          <a:p>
            <a:pPr>
              <a:lnSpc>
                <a:spcPct val="90000"/>
              </a:lnSpc>
            </a:pPr>
            <a:endParaRPr lang="en-US" altLang="en-US" sz="3600" dirty="0" smtClean="0"/>
          </a:p>
          <a:p>
            <a:pPr marL="0" indent="0">
              <a:lnSpc>
                <a:spcPct val="90000"/>
              </a:lnSpc>
              <a:buNone/>
            </a:pPr>
            <a:endParaRPr lang="en-US" altLang="en-US"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655480"/>
            <a:ext cx="5257800" cy="39739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71080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81000" y="304800"/>
            <a:ext cx="8229600" cy="4525963"/>
          </a:xfrm>
        </p:spPr>
        <p:txBody>
          <a:bodyPr/>
          <a:lstStyle/>
          <a:p>
            <a:pPr>
              <a:lnSpc>
                <a:spcPct val="90000"/>
              </a:lnSpc>
            </a:pPr>
            <a:r>
              <a:rPr lang="en-US" altLang="en-US" sz="3600" dirty="0"/>
              <a:t>Burrows are often not seen but </a:t>
            </a:r>
            <a:r>
              <a:rPr lang="en-US" altLang="en-US" sz="3600" dirty="0" smtClean="0"/>
              <a:t>check </a:t>
            </a:r>
            <a:r>
              <a:rPr lang="en-US" altLang="en-US" sz="3600" dirty="0"/>
              <a:t>in the webbing of fingers or on the inside of </a:t>
            </a:r>
            <a:r>
              <a:rPr lang="en-US" altLang="en-US" sz="3600" dirty="0" smtClean="0"/>
              <a:t>wrists </a:t>
            </a:r>
            <a:endParaRPr lang="en-US" altLang="en-US" sz="3600" dirty="0"/>
          </a:p>
        </p:txBody>
      </p:sp>
      <p:pic>
        <p:nvPicPr>
          <p:cNvPr id="2" name="Picture 1"/>
          <p:cNvPicPr>
            <a:picLocks noChangeAspect="1"/>
          </p:cNvPicPr>
          <p:nvPr/>
        </p:nvPicPr>
        <p:blipFill rotWithShape="1">
          <a:blip r:embed="rId3"/>
          <a:srcRect l="1623" t="2388" r="1014" b="2090"/>
          <a:stretch/>
        </p:blipFill>
        <p:spPr>
          <a:xfrm>
            <a:off x="4227062" y="3687960"/>
            <a:ext cx="4572001" cy="3048000"/>
          </a:xfrm>
          <a:prstGeom prst="rect">
            <a:avLst/>
          </a:prstGeom>
          <a:ln>
            <a:noFill/>
          </a:ln>
          <a:effectLst>
            <a:softEdge rad="112500"/>
          </a:effectLst>
        </p:spPr>
      </p:pic>
      <p:pic>
        <p:nvPicPr>
          <p:cNvPr id="3" name="Picture 2"/>
          <p:cNvPicPr>
            <a:picLocks noChangeAspect="1"/>
          </p:cNvPicPr>
          <p:nvPr/>
        </p:nvPicPr>
        <p:blipFill>
          <a:blip r:embed="rId4"/>
          <a:stretch>
            <a:fillRect/>
          </a:stretch>
        </p:blipFill>
        <p:spPr>
          <a:xfrm>
            <a:off x="2209800" y="1600200"/>
            <a:ext cx="2076450" cy="2400300"/>
          </a:xfrm>
          <a:prstGeom prst="rect">
            <a:avLst/>
          </a:prstGeom>
          <a:ln>
            <a:noFill/>
          </a:ln>
          <a:effectLst>
            <a:softEdge rad="112500"/>
          </a:effectLst>
        </p:spPr>
      </p:pic>
      <p:pic>
        <p:nvPicPr>
          <p:cNvPr id="4" name="Picture 3"/>
          <p:cNvPicPr>
            <a:picLocks noChangeAspect="1"/>
          </p:cNvPicPr>
          <p:nvPr/>
        </p:nvPicPr>
        <p:blipFill rotWithShape="1">
          <a:blip r:embed="rId5"/>
          <a:srcRect l="6113" t="26618" r="51254" b="14926"/>
          <a:stretch/>
        </p:blipFill>
        <p:spPr>
          <a:xfrm>
            <a:off x="181501" y="3878460"/>
            <a:ext cx="2590800" cy="2667000"/>
          </a:xfrm>
          <a:prstGeom prst="rect">
            <a:avLst/>
          </a:prstGeom>
          <a:ln>
            <a:noFill/>
          </a:ln>
          <a:effectLst>
            <a:softEdge rad="112500"/>
          </a:effectLst>
        </p:spPr>
      </p:pic>
    </p:spTree>
    <p:extLst>
      <p:ext uri="{BB962C8B-B14F-4D97-AF65-F5344CB8AC3E}">
        <p14:creationId xmlns:p14="http://schemas.microsoft.com/office/powerpoint/2010/main" val="100401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304800" y="381000"/>
            <a:ext cx="8382000" cy="5791200"/>
          </a:xfrm>
        </p:spPr>
        <p:txBody>
          <a:bodyPr/>
          <a:lstStyle/>
          <a:p>
            <a:pPr>
              <a:lnSpc>
                <a:spcPct val="90000"/>
              </a:lnSpc>
            </a:pPr>
            <a:r>
              <a:rPr lang="en-US" altLang="en-US" sz="3600" dirty="0"/>
              <a:t>An affected host harbors 10-15 adult mites during a typical infestation</a:t>
            </a:r>
          </a:p>
          <a:p>
            <a:pPr>
              <a:lnSpc>
                <a:spcPct val="90000"/>
              </a:lnSpc>
            </a:pPr>
            <a:r>
              <a:rPr lang="en-US" altLang="en-US" sz="3600" dirty="0" smtClean="0"/>
              <a:t>Skin scrapes are the only</a:t>
            </a:r>
            <a:br>
              <a:rPr lang="en-US" altLang="en-US" sz="3600" dirty="0" smtClean="0"/>
            </a:br>
            <a:r>
              <a:rPr lang="en-US" altLang="en-US" sz="3600" dirty="0" smtClean="0"/>
              <a:t>way to positively identify mites</a:t>
            </a:r>
            <a:br>
              <a:rPr lang="en-US" altLang="en-US" sz="3600" dirty="0" smtClean="0"/>
            </a:br>
            <a:endParaRPr lang="en-US" altLang="en-US" sz="3600" dirty="0" smtClean="0"/>
          </a:p>
          <a:p>
            <a:pPr>
              <a:lnSpc>
                <a:spcPct val="90000"/>
              </a:lnSpc>
            </a:pPr>
            <a:endParaRPr lang="en-US" altLang="en-US" sz="3600" dirty="0" smtClean="0"/>
          </a:p>
          <a:p>
            <a:pPr>
              <a:lnSpc>
                <a:spcPct val="90000"/>
              </a:lnSpc>
            </a:pPr>
            <a:endParaRPr lang="en-US" altLang="en-US" sz="3600"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836" y="3048000"/>
            <a:ext cx="3581400" cy="3581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3976946" y="2539781"/>
            <a:ext cx="5033419" cy="3784819"/>
          </a:xfrm>
          <a:prstGeom prst="rect">
            <a:avLst/>
          </a:prstGeom>
        </p:spPr>
      </p:pic>
    </p:spTree>
    <p:extLst>
      <p:ext uri="{BB962C8B-B14F-4D97-AF65-F5344CB8AC3E}">
        <p14:creationId xmlns:p14="http://schemas.microsoft.com/office/powerpoint/2010/main" val="784764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457200" y="609600"/>
            <a:ext cx="8229600" cy="4525963"/>
          </a:xfrm>
        </p:spPr>
        <p:txBody>
          <a:bodyPr>
            <a:normAutofit lnSpcReduction="10000"/>
          </a:bodyPr>
          <a:lstStyle/>
          <a:p>
            <a:r>
              <a:rPr lang="en-US" altLang="en-US" sz="4000" dirty="0"/>
              <a:t>A delayed type IV hypersensitivity reaction to the mites, </a:t>
            </a:r>
            <a:r>
              <a:rPr lang="en-US" altLang="en-US" sz="4000" dirty="0" smtClean="0"/>
              <a:t>molts, eggs</a:t>
            </a:r>
            <a:r>
              <a:rPr lang="en-US" altLang="en-US" sz="4000" dirty="0"/>
              <a:t>, or </a:t>
            </a:r>
            <a:r>
              <a:rPr lang="en-US" altLang="en-US" sz="4000" dirty="0" err="1"/>
              <a:t>scybala</a:t>
            </a:r>
            <a:r>
              <a:rPr lang="en-US" altLang="en-US" sz="4000" dirty="0"/>
              <a:t> (packets of </a:t>
            </a:r>
            <a:r>
              <a:rPr lang="en-US" altLang="en-US" sz="4000" dirty="0" smtClean="0"/>
              <a:t/>
            </a:r>
            <a:br>
              <a:rPr lang="en-US" altLang="en-US" sz="4000" dirty="0" smtClean="0"/>
            </a:br>
            <a:r>
              <a:rPr lang="en-US" altLang="en-US" sz="4000" dirty="0" smtClean="0"/>
              <a:t>feces</a:t>
            </a:r>
            <a:r>
              <a:rPr lang="en-US" altLang="en-US" sz="4000" dirty="0"/>
              <a:t>) occurs </a:t>
            </a:r>
            <a:r>
              <a:rPr lang="en-US" altLang="en-US" sz="4000" dirty="0" smtClean="0"/>
              <a:t/>
            </a:r>
            <a:br>
              <a:rPr lang="en-US" altLang="en-US" sz="4000" dirty="0" smtClean="0"/>
            </a:br>
            <a:r>
              <a:rPr lang="en-US" altLang="en-US" sz="4000" dirty="0" smtClean="0"/>
              <a:t>approximately </a:t>
            </a:r>
            <a:br>
              <a:rPr lang="en-US" altLang="en-US" sz="4000" dirty="0" smtClean="0"/>
            </a:br>
            <a:r>
              <a:rPr lang="en-US" altLang="en-US" sz="4000" dirty="0" smtClean="0"/>
              <a:t>30 </a:t>
            </a:r>
            <a:r>
              <a:rPr lang="en-US" altLang="en-US" sz="4000" dirty="0"/>
              <a:t>days after </a:t>
            </a:r>
            <a:r>
              <a:rPr lang="en-US" altLang="en-US" sz="4000" dirty="0" smtClean="0"/>
              <a:t/>
            </a:r>
            <a:br>
              <a:rPr lang="en-US" altLang="en-US" sz="4000" dirty="0" smtClean="0"/>
            </a:br>
            <a:r>
              <a:rPr lang="en-US" altLang="en-US" sz="4000" dirty="0" smtClean="0"/>
              <a:t>initial</a:t>
            </a:r>
            <a:br>
              <a:rPr lang="en-US" altLang="en-US" sz="4000" dirty="0" smtClean="0"/>
            </a:br>
            <a:r>
              <a:rPr lang="en-US" altLang="en-US" sz="4000" dirty="0" smtClean="0"/>
              <a:t>infestation </a:t>
            </a:r>
            <a:endParaRPr lang="en-US" altLang="en-US" sz="4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7084" y="2596055"/>
            <a:ext cx="5120640" cy="4267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45682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Rectangle 3"/>
          <p:cNvSpPr>
            <a:spLocks noGrp="1" noChangeArrowheads="1"/>
          </p:cNvSpPr>
          <p:nvPr>
            <p:ph type="body" idx="1"/>
          </p:nvPr>
        </p:nvSpPr>
        <p:spPr>
          <a:xfrm>
            <a:off x="430924" y="228600"/>
            <a:ext cx="8534400" cy="5791200"/>
          </a:xfrm>
        </p:spPr>
        <p:txBody>
          <a:bodyPr/>
          <a:lstStyle/>
          <a:p>
            <a:pPr>
              <a:lnSpc>
                <a:spcPct val="90000"/>
              </a:lnSpc>
            </a:pPr>
            <a:r>
              <a:rPr lang="en-US" altLang="en-US" sz="3600" dirty="0" smtClean="0"/>
              <a:t>Scabies disproportionately </a:t>
            </a:r>
            <a:r>
              <a:rPr lang="en-US" altLang="en-US" sz="3600" dirty="0"/>
              <a:t>affects women and </a:t>
            </a:r>
            <a:r>
              <a:rPr lang="en-US" altLang="en-US" sz="3600" dirty="0" smtClean="0"/>
              <a:t>children</a:t>
            </a:r>
          </a:p>
          <a:p>
            <a:pPr>
              <a:lnSpc>
                <a:spcPct val="90000"/>
              </a:lnSpc>
            </a:pPr>
            <a:r>
              <a:rPr lang="en-US" altLang="en-US" sz="3600" dirty="0" smtClean="0"/>
              <a:t>Pruritus is </a:t>
            </a:r>
            <a:r>
              <a:rPr lang="en-US" altLang="en-US" sz="3600" dirty="0"/>
              <a:t>most severe at </a:t>
            </a:r>
            <a:r>
              <a:rPr lang="en-US" altLang="en-US" sz="3600" dirty="0" smtClean="0"/>
              <a:t>night</a:t>
            </a:r>
          </a:p>
          <a:p>
            <a:pPr>
              <a:lnSpc>
                <a:spcPct val="90000"/>
              </a:lnSpc>
            </a:pPr>
            <a:r>
              <a:rPr lang="en-US" altLang="en-US" sz="3600" dirty="0"/>
              <a:t>Secondary bacterial infection is most commonly due to </a:t>
            </a:r>
            <a:r>
              <a:rPr lang="en-US" altLang="en-US" sz="3600" i="1" dirty="0"/>
              <a:t>Staphylococcus </a:t>
            </a:r>
            <a:r>
              <a:rPr lang="en-US" altLang="en-US" sz="3600" i="1" dirty="0" smtClean="0"/>
              <a:t>aureus</a:t>
            </a:r>
            <a:r>
              <a:rPr lang="en-US" altLang="en-US" sz="3600" dirty="0"/>
              <a:t>, </a:t>
            </a:r>
            <a:r>
              <a:rPr lang="en-US" altLang="en-US" sz="3600" dirty="0" smtClean="0"/>
              <a:t>group </a:t>
            </a:r>
            <a:r>
              <a:rPr lang="en-US" altLang="en-US" sz="3600" dirty="0"/>
              <a:t>A </a:t>
            </a:r>
            <a:r>
              <a:rPr lang="el-GR" altLang="en-US" sz="3600" dirty="0" smtClean="0"/>
              <a:t>β-</a:t>
            </a:r>
            <a:r>
              <a:rPr lang="en-US" altLang="en-US" sz="3600" dirty="0" smtClean="0"/>
              <a:t>hemolytic </a:t>
            </a:r>
            <a:r>
              <a:rPr lang="en-US" altLang="en-US" sz="3600" i="1" dirty="0" smtClean="0"/>
              <a:t>Streptococci</a:t>
            </a:r>
            <a:r>
              <a:rPr lang="en-US" altLang="en-US" sz="3600" dirty="0"/>
              <a:t>, </a:t>
            </a:r>
            <a:r>
              <a:rPr lang="en-US" altLang="en-US" sz="3600" dirty="0" smtClean="0"/>
              <a:t>or </a:t>
            </a:r>
            <a:r>
              <a:rPr lang="en-US" altLang="en-US" sz="3600" i="1" dirty="0" err="1" smtClean="0"/>
              <a:t>Peptostreptococci</a:t>
            </a:r>
            <a:endParaRPr lang="en-US" altLang="en-US" sz="3600" i="1" dirty="0" smtClean="0"/>
          </a:p>
          <a:p>
            <a:pPr>
              <a:lnSpc>
                <a:spcPct val="90000"/>
              </a:lnSpc>
            </a:pPr>
            <a:endParaRPr lang="en-US" altLang="en-US" sz="3600" dirty="0"/>
          </a:p>
          <a:p>
            <a:pPr>
              <a:lnSpc>
                <a:spcPct val="90000"/>
              </a:lnSpc>
            </a:pPr>
            <a:endParaRPr lang="en-US" altLang="en-US" sz="36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5" t="2624" r="14331" b="2909"/>
          <a:stretch/>
        </p:blipFill>
        <p:spPr bwMode="auto">
          <a:xfrm>
            <a:off x="4419600" y="3657600"/>
            <a:ext cx="3581400" cy="2743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34698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457200" y="535423"/>
            <a:ext cx="8229600" cy="5029200"/>
          </a:xfrm>
        </p:spPr>
        <p:txBody>
          <a:bodyPr>
            <a:normAutofit lnSpcReduction="10000"/>
          </a:bodyPr>
          <a:lstStyle/>
          <a:p>
            <a:pPr>
              <a:lnSpc>
                <a:spcPct val="90000"/>
              </a:lnSpc>
            </a:pPr>
            <a:r>
              <a:rPr lang="en-US" altLang="en-US" sz="3600" dirty="0"/>
              <a:t>Scabies is unlikely to cause a long-term disease state in healthy </a:t>
            </a:r>
            <a:r>
              <a:rPr lang="en-US" altLang="en-US" sz="3600" dirty="0" smtClean="0"/>
              <a:t>individuals</a:t>
            </a:r>
            <a:endParaRPr lang="en-US" altLang="en-US" sz="3600" dirty="0"/>
          </a:p>
          <a:p>
            <a:pPr>
              <a:lnSpc>
                <a:spcPct val="90000"/>
              </a:lnSpc>
            </a:pPr>
            <a:r>
              <a:rPr lang="en-US" altLang="en-US" sz="3600" dirty="0" smtClean="0"/>
              <a:t>Lesions </a:t>
            </a:r>
            <a:r>
              <a:rPr lang="en-US" altLang="en-US" sz="3600" dirty="0"/>
              <a:t>and associated pruritus may last for weeks to months without adequate </a:t>
            </a:r>
            <a:r>
              <a:rPr lang="en-US" altLang="en-US" sz="3600" dirty="0" smtClean="0"/>
              <a:t>treatment</a:t>
            </a:r>
            <a:endParaRPr lang="en-US" altLang="en-US" sz="3600" dirty="0"/>
          </a:p>
          <a:p>
            <a:pPr>
              <a:lnSpc>
                <a:spcPct val="90000"/>
              </a:lnSpc>
            </a:pPr>
            <a:r>
              <a:rPr lang="en-US" altLang="en-US" sz="3600" b="1" dirty="0"/>
              <a:t>The immunocompromised are likely to develop crusted </a:t>
            </a:r>
            <a:r>
              <a:rPr lang="en-US" altLang="en-US" sz="3600" b="1" dirty="0" smtClean="0"/>
              <a:t/>
            </a:r>
            <a:br>
              <a:rPr lang="en-US" altLang="en-US" sz="3600" b="1" dirty="0" smtClean="0"/>
            </a:br>
            <a:r>
              <a:rPr lang="en-US" altLang="en-US" sz="3600" b="1" dirty="0" smtClean="0"/>
              <a:t>scabies</a:t>
            </a:r>
            <a:r>
              <a:rPr lang="en-US" altLang="en-US" sz="3600" b="1" dirty="0"/>
              <a:t>, which may </a:t>
            </a:r>
            <a:r>
              <a:rPr lang="en-US" altLang="en-US" sz="3600" b="1" dirty="0" smtClean="0"/>
              <a:t/>
            </a:r>
            <a:br>
              <a:rPr lang="en-US" altLang="en-US" sz="3600" b="1" dirty="0" smtClean="0"/>
            </a:br>
            <a:r>
              <a:rPr lang="en-US" altLang="en-US" sz="3600" b="1" dirty="0" smtClean="0"/>
              <a:t>be </a:t>
            </a:r>
            <a:r>
              <a:rPr lang="en-US" altLang="en-US" sz="3600" b="1" dirty="0"/>
              <a:t>impossible to </a:t>
            </a:r>
            <a:r>
              <a:rPr lang="en-US" altLang="en-US" sz="3600" b="1" dirty="0" smtClean="0"/>
              <a:t/>
            </a:r>
            <a:br>
              <a:rPr lang="en-US" altLang="en-US" sz="3600" b="1" dirty="0" smtClean="0"/>
            </a:br>
            <a:r>
              <a:rPr lang="en-US" altLang="en-US" sz="3600" b="1" dirty="0" smtClean="0"/>
              <a:t>fully eradicate</a:t>
            </a:r>
            <a:endParaRPr lang="en-US" altLang="en-US" sz="3600" b="1"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85" t="2661" r="2805" b="4220"/>
          <a:stretch/>
        </p:blipFill>
        <p:spPr bwMode="auto">
          <a:xfrm>
            <a:off x="4689563" y="3810000"/>
            <a:ext cx="4302037" cy="28956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25314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304800" y="381000"/>
            <a:ext cx="8229600" cy="5029200"/>
          </a:xfrm>
        </p:spPr>
        <p:txBody>
          <a:bodyPr>
            <a:normAutofit fontScale="92500"/>
          </a:bodyPr>
          <a:lstStyle/>
          <a:p>
            <a:r>
              <a:rPr lang="en-US" altLang="en-US" sz="3600" dirty="0"/>
              <a:t>In </a:t>
            </a:r>
            <a:r>
              <a:rPr lang="en-US" altLang="en-US" sz="3600" dirty="0" smtClean="0"/>
              <a:t>adults</a:t>
            </a:r>
            <a:r>
              <a:rPr lang="en-US" altLang="en-US" sz="3600" dirty="0"/>
              <a:t>, lesions are usually confined below the neck and involve the web spaces between the fingers, flexor surfaces </a:t>
            </a:r>
            <a:r>
              <a:rPr lang="en-US" altLang="en-US" sz="3600" dirty="0" smtClean="0"/>
              <a:t/>
            </a:r>
            <a:br>
              <a:rPr lang="en-US" altLang="en-US" sz="3600" dirty="0" smtClean="0"/>
            </a:br>
            <a:r>
              <a:rPr lang="en-US" altLang="en-US" sz="3600" dirty="0" smtClean="0"/>
              <a:t>of </a:t>
            </a:r>
            <a:r>
              <a:rPr lang="en-US" altLang="en-US" sz="3600" dirty="0"/>
              <a:t>the arms, wrists, </a:t>
            </a:r>
            <a:r>
              <a:rPr lang="en-US" altLang="en-US" sz="3600" dirty="0" smtClean="0"/>
              <a:t/>
            </a:r>
            <a:br>
              <a:rPr lang="en-US" altLang="en-US" sz="3600" dirty="0" smtClean="0"/>
            </a:br>
            <a:r>
              <a:rPr lang="en-US" altLang="en-US" sz="3600" dirty="0" smtClean="0"/>
              <a:t>axillae</a:t>
            </a:r>
            <a:r>
              <a:rPr lang="en-US" altLang="en-US" sz="3600" dirty="0"/>
              <a:t>, and the </a:t>
            </a:r>
            <a:r>
              <a:rPr lang="en-US" altLang="en-US" sz="3600" dirty="0" smtClean="0"/>
              <a:t/>
            </a:r>
            <a:br>
              <a:rPr lang="en-US" altLang="en-US" sz="3600" dirty="0" smtClean="0"/>
            </a:br>
            <a:r>
              <a:rPr lang="en-US" altLang="en-US" sz="3600" dirty="0" smtClean="0"/>
              <a:t>waistline </a:t>
            </a:r>
          </a:p>
          <a:p>
            <a:r>
              <a:rPr lang="en-US" altLang="en-US" sz="3600" dirty="0" smtClean="0"/>
              <a:t>The umbilicus</a:t>
            </a:r>
            <a:r>
              <a:rPr lang="en-US" altLang="en-US" sz="3600" dirty="0"/>
              <a:t>, nipples, </a:t>
            </a:r>
            <a:r>
              <a:rPr lang="en-US" altLang="en-US" sz="3600" dirty="0" smtClean="0"/>
              <a:t/>
            </a:r>
            <a:br>
              <a:rPr lang="en-US" altLang="en-US" sz="3600" dirty="0" smtClean="0"/>
            </a:br>
            <a:r>
              <a:rPr lang="en-US" altLang="en-US" sz="3600" dirty="0" smtClean="0"/>
              <a:t>penis</a:t>
            </a:r>
            <a:r>
              <a:rPr lang="en-US" altLang="en-US" sz="3600" dirty="0"/>
              <a:t>, and scrotum </a:t>
            </a:r>
            <a:r>
              <a:rPr lang="en-US" altLang="en-US" sz="3600" dirty="0" smtClean="0"/>
              <a:t/>
            </a:r>
            <a:br>
              <a:rPr lang="en-US" altLang="en-US" sz="3600" dirty="0" smtClean="0"/>
            </a:br>
            <a:r>
              <a:rPr lang="en-US" altLang="en-US" sz="3600" dirty="0" smtClean="0"/>
              <a:t>may </a:t>
            </a:r>
            <a:r>
              <a:rPr lang="en-US" altLang="en-US" sz="3600" dirty="0"/>
              <a:t>also be </a:t>
            </a:r>
            <a:r>
              <a:rPr lang="en-US" altLang="en-US" sz="3600" dirty="0" smtClean="0"/>
              <a:t>affected</a:t>
            </a:r>
            <a:endParaRPr lang="en-US" altLang="en-US" sz="3600" dirty="0"/>
          </a:p>
          <a:p>
            <a:endParaRPr lang="en-US" altLang="en-US" sz="3600" dirty="0"/>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84" t="6210" r="21523" b="7403"/>
          <a:stretch/>
        </p:blipFill>
        <p:spPr bwMode="auto">
          <a:xfrm>
            <a:off x="5334000" y="2667000"/>
            <a:ext cx="3499945" cy="3941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87815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4592638" y="4214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61443" name="Picture 3" descr="http://dermis.multimedica.de/bilder/CD16/img0035.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5800" y="609600"/>
            <a:ext cx="8069263" cy="5486400"/>
          </a:xfrm>
          <a:prstGeom prst="rect">
            <a:avLst/>
          </a:prstGeom>
          <a:noFill/>
          <a:extLst>
            <a:ext uri="{909E8E84-426E-40DD-AFC4-6F175D3DCCD1}">
              <a14:hiddenFill xmlns:a14="http://schemas.microsoft.com/office/drawing/2010/main">
                <a:solidFill>
                  <a:srgbClr val="FFFFFF"/>
                </a:solidFill>
              </a14:hiddenFill>
            </a:ext>
          </a:extLst>
        </p:spPr>
      </p:pic>
      <p:grpSp>
        <p:nvGrpSpPr>
          <p:cNvPr id="61446" name="Group 6"/>
          <p:cNvGrpSpPr>
            <a:grpSpLocks/>
          </p:cNvGrpSpPr>
          <p:nvPr/>
        </p:nvGrpSpPr>
        <p:grpSpPr bwMode="auto">
          <a:xfrm>
            <a:off x="5592763" y="4214813"/>
            <a:ext cx="7143750" cy="0"/>
            <a:chOff x="0" y="0"/>
            <a:chExt cx="4500" cy="0"/>
          </a:xfrm>
        </p:grpSpPr>
        <p:sp>
          <p:nvSpPr>
            <p:cNvPr id="61445" name="Rectangle 5"/>
            <p:cNvSpPr>
              <a:spLocks noChangeArrowheads="1"/>
            </p:cNvSpPr>
            <p:nvPr/>
          </p:nvSpPr>
          <p:spPr bwMode="auto">
            <a:xfrm>
              <a:off x="0" y="0"/>
              <a:ext cx="4500" cy="0"/>
            </a:xfrm>
            <a:prstGeom prst="rect">
              <a:avLst/>
            </a:prstGeom>
            <a:solidFill>
              <a:srgbClr val="9AAA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1444" name="Rectangle 4"/>
            <p:cNvSpPr>
              <a:spLocks noChangeArrowheads="1"/>
            </p:cNvSpPr>
            <p:nvPr/>
          </p:nvSpPr>
          <p:spPr bwMode="auto">
            <a:xfrm>
              <a:off x="0" y="0"/>
              <a:ext cx="4500" cy="0"/>
            </a:xfrm>
            <a:prstGeom prst="rect">
              <a:avLst/>
            </a:prstGeom>
            <a:solidFill>
              <a:srgbClr val="9AAA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extLst>
      <p:ext uri="{BB962C8B-B14F-4D97-AF65-F5344CB8AC3E}">
        <p14:creationId xmlns:p14="http://schemas.microsoft.com/office/powerpoint/2010/main" val="24419710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00400" y="5187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57347" name="Picture 3" descr="http://dermis.multimedica.de/bilder/CD12/img0079.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33400" y="457200"/>
            <a:ext cx="8321675" cy="5532438"/>
          </a:xfrm>
          <a:prstGeom prst="rect">
            <a:avLst/>
          </a:prstGeom>
          <a:noFill/>
          <a:extLst>
            <a:ext uri="{909E8E84-426E-40DD-AFC4-6F175D3DCCD1}">
              <a14:hiddenFill xmlns:a14="http://schemas.microsoft.com/office/drawing/2010/main">
                <a:solidFill>
                  <a:srgbClr val="FFFFFF"/>
                </a:solidFill>
              </a14:hiddenFill>
            </a:ext>
          </a:extLst>
        </p:spPr>
      </p:pic>
      <p:grpSp>
        <p:nvGrpSpPr>
          <p:cNvPr id="57350" name="Group 6"/>
          <p:cNvGrpSpPr>
            <a:grpSpLocks/>
          </p:cNvGrpSpPr>
          <p:nvPr/>
        </p:nvGrpSpPr>
        <p:grpSpPr bwMode="auto">
          <a:xfrm>
            <a:off x="4200525" y="5187950"/>
            <a:ext cx="7143750" cy="0"/>
            <a:chOff x="0" y="0"/>
            <a:chExt cx="4500" cy="0"/>
          </a:xfrm>
        </p:grpSpPr>
        <p:sp>
          <p:nvSpPr>
            <p:cNvPr id="57349" name="Rectangle 5"/>
            <p:cNvSpPr>
              <a:spLocks noChangeArrowheads="1"/>
            </p:cNvSpPr>
            <p:nvPr/>
          </p:nvSpPr>
          <p:spPr bwMode="auto">
            <a:xfrm>
              <a:off x="0" y="0"/>
              <a:ext cx="4500" cy="0"/>
            </a:xfrm>
            <a:prstGeom prst="rect">
              <a:avLst/>
            </a:prstGeom>
            <a:solidFill>
              <a:srgbClr val="9AAA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7348" name="Rectangle 4"/>
            <p:cNvSpPr>
              <a:spLocks noChangeArrowheads="1"/>
            </p:cNvSpPr>
            <p:nvPr/>
          </p:nvSpPr>
          <p:spPr bwMode="auto">
            <a:xfrm>
              <a:off x="0" y="0"/>
              <a:ext cx="4500" cy="0"/>
            </a:xfrm>
            <a:prstGeom prst="rect">
              <a:avLst/>
            </a:prstGeom>
            <a:solidFill>
              <a:srgbClr val="9AAA7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extLst>
      <p:ext uri="{BB962C8B-B14F-4D97-AF65-F5344CB8AC3E}">
        <p14:creationId xmlns:p14="http://schemas.microsoft.com/office/powerpoint/2010/main" val="31500378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4" name="Title 1"/>
          <p:cNvSpPr txBox="1">
            <a:spLocks/>
          </p:cNvSpPr>
          <p:nvPr/>
        </p:nvSpPr>
        <p:spPr>
          <a:xfrm>
            <a:off x="227579" y="0"/>
            <a:ext cx="6781800" cy="2057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rgbClr val="DD8047"/>
              </a:buClr>
              <a:buSzPct val="70000"/>
              <a:tabLst>
                <a:tab pos="457200" algn="l"/>
              </a:tabLst>
            </a:pPr>
            <a:r>
              <a:rPr lang="en-US" b="1" dirty="0" smtClean="0">
                <a:solidFill>
                  <a:schemeClr val="tx1"/>
                </a:solidFill>
              </a:rPr>
              <a:t>Head lice are resistant </a:t>
            </a:r>
            <a:br>
              <a:rPr lang="en-US" b="1" dirty="0" smtClean="0">
                <a:solidFill>
                  <a:schemeClr val="tx1"/>
                </a:solidFill>
              </a:rPr>
            </a:br>
            <a:r>
              <a:rPr lang="en-US" b="1" dirty="0" smtClean="0">
                <a:solidFill>
                  <a:schemeClr val="tx1"/>
                </a:solidFill>
              </a:rPr>
              <a:t>to OTC pediculicides </a:t>
            </a:r>
            <a:br>
              <a:rPr lang="en-US" b="1" dirty="0" smtClean="0">
                <a:solidFill>
                  <a:schemeClr val="tx1"/>
                </a:solidFill>
              </a:rPr>
            </a:br>
            <a:r>
              <a:rPr lang="en-US" b="1" dirty="0" smtClean="0">
                <a:solidFill>
                  <a:schemeClr val="tx1"/>
                </a:solidFill>
              </a:rPr>
              <a:t>(Yoon et al. 2015)</a:t>
            </a:r>
            <a:endParaRPr lang="en-US" b="1" dirty="0">
              <a:solidFill>
                <a:schemeClr val="tx1"/>
              </a:solidFill>
            </a:endParaRP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6</a:t>
            </a:fld>
            <a:endParaRPr lang="en-US" dirty="0"/>
          </a:p>
        </p:txBody>
      </p:sp>
      <p:sp>
        <p:nvSpPr>
          <p:cNvPr id="10" name="TextBox 9"/>
          <p:cNvSpPr txBox="1"/>
          <p:nvPr/>
        </p:nvSpPr>
        <p:spPr>
          <a:xfrm>
            <a:off x="6434667" y="6350000"/>
            <a:ext cx="184666" cy="369332"/>
          </a:xfrm>
          <a:prstGeom prst="rect">
            <a:avLst/>
          </a:prstGeom>
          <a:noFill/>
        </p:spPr>
        <p:txBody>
          <a:bodyPr wrap="none" rtlCol="0">
            <a:spAutoFit/>
          </a:bodyPr>
          <a:lstStyle/>
          <a:p>
            <a:endParaRPr lang="en-US" dirty="0">
              <a:solidFill>
                <a:prstClr val="black"/>
              </a:solidFill>
            </a:endParaRPr>
          </a:p>
        </p:txBody>
      </p:sp>
      <p:pic>
        <p:nvPicPr>
          <p:cNvPr id="8" name="Picture 7"/>
          <p:cNvPicPr>
            <a:picLocks noChangeAspect="1"/>
          </p:cNvPicPr>
          <p:nvPr/>
        </p:nvPicPr>
        <p:blipFill>
          <a:blip r:embed="rId3"/>
          <a:stretch>
            <a:fillRect/>
          </a:stretch>
        </p:blipFill>
        <p:spPr>
          <a:xfrm>
            <a:off x="19274" y="2620665"/>
            <a:ext cx="8064200" cy="4089702"/>
          </a:xfrm>
          <a:prstGeom prst="rect">
            <a:avLst/>
          </a:prstGeom>
        </p:spPr>
      </p:pic>
      <p:sp>
        <p:nvSpPr>
          <p:cNvPr id="6" name="TextBox 5"/>
          <p:cNvSpPr txBox="1"/>
          <p:nvPr/>
        </p:nvSpPr>
        <p:spPr>
          <a:xfrm>
            <a:off x="5562600" y="228600"/>
            <a:ext cx="3340338" cy="2554545"/>
          </a:xfrm>
          <a:prstGeom prst="rect">
            <a:avLst/>
          </a:prstGeom>
          <a:solidFill>
            <a:schemeClr val="tx1"/>
          </a:solidFill>
        </p:spPr>
        <p:txBody>
          <a:bodyPr wrap="none" rtlCol="0">
            <a:spAutoFit/>
          </a:bodyPr>
          <a:lstStyle/>
          <a:p>
            <a:r>
              <a:rPr lang="en-US" sz="3200" b="1" dirty="0" smtClean="0">
                <a:solidFill>
                  <a:srgbClr val="FF0000"/>
                </a:solidFill>
              </a:rPr>
              <a:t>100% Resistant</a:t>
            </a:r>
          </a:p>
          <a:p>
            <a:r>
              <a:rPr lang="en-US" sz="3200" b="1" dirty="0" smtClean="0">
                <a:solidFill>
                  <a:srgbClr val="FFC000"/>
                </a:solidFill>
              </a:rPr>
              <a:t>50-90% Resistant</a:t>
            </a:r>
          </a:p>
          <a:p>
            <a:r>
              <a:rPr lang="en-US" sz="3200" b="1" dirty="0" smtClean="0">
                <a:solidFill>
                  <a:srgbClr val="FFFF00"/>
                </a:solidFill>
              </a:rPr>
              <a:t>1-49% Resistant</a:t>
            </a:r>
          </a:p>
          <a:p>
            <a:r>
              <a:rPr lang="en-US" sz="3200" b="1" dirty="0" smtClean="0">
                <a:solidFill>
                  <a:srgbClr val="0066FF"/>
                </a:solidFill>
              </a:rPr>
              <a:t>Data not analyzed</a:t>
            </a:r>
          </a:p>
          <a:p>
            <a:r>
              <a:rPr lang="en-US" sz="3200" b="1" dirty="0" smtClean="0">
                <a:solidFill>
                  <a:schemeClr val="bg1"/>
                </a:solidFill>
              </a:rPr>
              <a:t>States not tested</a:t>
            </a:r>
            <a:endParaRPr lang="en-US" sz="3200" b="1" dirty="0">
              <a:solidFill>
                <a:schemeClr val="bg1"/>
              </a:solidFill>
            </a:endParaRPr>
          </a:p>
        </p:txBody>
      </p:sp>
      <p:pic>
        <p:nvPicPr>
          <p:cNvPr id="9" name="Picture 8"/>
          <p:cNvPicPr>
            <a:picLocks noChangeAspect="1"/>
          </p:cNvPicPr>
          <p:nvPr/>
        </p:nvPicPr>
        <p:blipFill>
          <a:blip r:embed="rId4"/>
          <a:stretch>
            <a:fillRect/>
          </a:stretch>
        </p:blipFill>
        <p:spPr>
          <a:xfrm rot="1875296">
            <a:off x="6763247" y="4587721"/>
            <a:ext cx="2472914" cy="2033971"/>
          </a:xfrm>
          <a:prstGeom prst="rect">
            <a:avLst/>
          </a:prstGeom>
          <a:ln>
            <a:noFill/>
          </a:ln>
          <a:effectLst>
            <a:softEdge rad="112500"/>
          </a:effectLst>
        </p:spPr>
      </p:pic>
    </p:spTree>
    <p:extLst>
      <p:ext uri="{BB962C8B-B14F-4D97-AF65-F5344CB8AC3E}">
        <p14:creationId xmlns:p14="http://schemas.microsoft.com/office/powerpoint/2010/main" val="5066375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3" name="Rectangle 3"/>
          <p:cNvSpPr>
            <a:spLocks noGrp="1" noChangeArrowheads="1"/>
          </p:cNvSpPr>
          <p:nvPr>
            <p:ph type="body" idx="1"/>
          </p:nvPr>
        </p:nvSpPr>
        <p:spPr>
          <a:xfrm>
            <a:off x="304800" y="990600"/>
            <a:ext cx="8229600" cy="4525963"/>
          </a:xfrm>
        </p:spPr>
        <p:txBody>
          <a:bodyPr>
            <a:normAutofit lnSpcReduction="10000"/>
          </a:bodyPr>
          <a:lstStyle/>
          <a:p>
            <a:pPr>
              <a:lnSpc>
                <a:spcPct val="90000"/>
              </a:lnSpc>
            </a:pPr>
            <a:r>
              <a:rPr lang="en-US" altLang="en-US" sz="3400" dirty="0"/>
              <a:t>Permethrin (e.g. </a:t>
            </a:r>
            <a:r>
              <a:rPr lang="en-US" altLang="en-US" sz="3400" dirty="0" err="1" smtClean="0"/>
              <a:t>Elimite</a:t>
            </a:r>
            <a:r>
              <a:rPr lang="en-US" altLang="en-US" sz="3400" dirty="0" smtClean="0"/>
              <a:t>) is </a:t>
            </a:r>
            <a:r>
              <a:rPr lang="en-US" altLang="en-US" sz="3400" dirty="0"/>
              <a:t>a neurotoxin that causes paralysis and death in </a:t>
            </a:r>
            <a:r>
              <a:rPr lang="en-US" altLang="en-US" sz="3400" dirty="0" smtClean="0"/>
              <a:t>ectoparasites </a:t>
            </a:r>
            <a:endParaRPr lang="en-US" altLang="en-US" sz="3400" dirty="0"/>
          </a:p>
          <a:p>
            <a:pPr>
              <a:lnSpc>
                <a:spcPct val="90000"/>
              </a:lnSpc>
            </a:pPr>
            <a:r>
              <a:rPr lang="en-US" altLang="en-US" sz="3400" dirty="0"/>
              <a:t>It is the most common treatment used today for </a:t>
            </a:r>
            <a:r>
              <a:rPr lang="en-US" altLang="en-US" sz="3400" dirty="0" smtClean="0"/>
              <a:t>scabies</a:t>
            </a:r>
            <a:endParaRPr lang="en-US" altLang="en-US" sz="3400" dirty="0"/>
          </a:p>
          <a:p>
            <a:pPr>
              <a:lnSpc>
                <a:spcPct val="90000"/>
              </a:lnSpc>
            </a:pPr>
            <a:r>
              <a:rPr lang="en-US" altLang="en-US" sz="3400" dirty="0" smtClean="0"/>
              <a:t>The </a:t>
            </a:r>
            <a:r>
              <a:rPr lang="en-US" altLang="en-US" sz="3400" dirty="0"/>
              <a:t>lotion should be applied over the entire </a:t>
            </a:r>
            <a:r>
              <a:rPr lang="en-US" altLang="en-US" sz="3400" dirty="0" smtClean="0"/>
              <a:t>body from neck down</a:t>
            </a:r>
          </a:p>
          <a:p>
            <a:pPr>
              <a:lnSpc>
                <a:spcPct val="90000"/>
              </a:lnSpc>
            </a:pPr>
            <a:r>
              <a:rPr lang="en-US" altLang="en-US" sz="3400" dirty="0" smtClean="0"/>
              <a:t>It </a:t>
            </a:r>
            <a:r>
              <a:rPr lang="en-US" altLang="en-US" sz="3400" dirty="0"/>
              <a:t>should be left on for </a:t>
            </a:r>
            <a:r>
              <a:rPr lang="en-US" altLang="en-US" sz="3400" dirty="0" smtClean="0"/>
              <a:t/>
            </a:r>
            <a:br>
              <a:rPr lang="en-US" altLang="en-US" sz="3400" dirty="0" smtClean="0"/>
            </a:br>
            <a:r>
              <a:rPr lang="en-US" altLang="en-US" sz="3400" dirty="0" smtClean="0"/>
              <a:t>8-12 </a:t>
            </a:r>
            <a:r>
              <a:rPr lang="en-US" altLang="en-US" sz="3400" dirty="0"/>
              <a:t>hours and then </a:t>
            </a:r>
            <a:r>
              <a:rPr lang="en-US" altLang="en-US" sz="3400" dirty="0" smtClean="0"/>
              <a:t/>
            </a:r>
            <a:br>
              <a:rPr lang="en-US" altLang="en-US" sz="3400" dirty="0" smtClean="0"/>
            </a:br>
            <a:r>
              <a:rPr lang="en-US" altLang="en-US" sz="3400" dirty="0" smtClean="0"/>
              <a:t>rinsed off</a:t>
            </a:r>
            <a:endParaRPr lang="en-US" altLang="en-US" sz="3400" dirty="0"/>
          </a:p>
        </p:txBody>
      </p:sp>
      <p:sp>
        <p:nvSpPr>
          <p:cNvPr id="4" name="Rectangle 2"/>
          <p:cNvSpPr txBox="1">
            <a:spLocks noChangeArrowheads="1"/>
          </p:cNvSpPr>
          <p:nvPr/>
        </p:nvSpPr>
        <p:spPr>
          <a:xfrm>
            <a:off x="457200" y="-76200"/>
            <a:ext cx="8229600" cy="1249362"/>
          </a:xfrm>
          <a:prstGeom prst="rect">
            <a:avLst/>
          </a:prstGeom>
        </p:spPr>
        <p:txBody>
          <a:bodyPr anchor="ctr">
            <a:normAutofit/>
          </a:bodyPr>
          <a:lstStyle>
            <a:lvl1pPr algn="l" rtl="0" eaLnBrk="0" fontAlgn="base" hangingPunct="0">
              <a:spcBef>
                <a:spcPct val="0"/>
              </a:spcBef>
              <a:spcAft>
                <a:spcPct val="0"/>
              </a:spcAft>
              <a:defRPr sz="3200" cap="all">
                <a:solidFill>
                  <a:schemeClr val="tx2"/>
                </a:solidFill>
                <a:effectLst>
                  <a:outerShdw blurRad="51000" dist="370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3200">
                <a:solidFill>
                  <a:schemeClr val="tx2"/>
                </a:solidFill>
                <a:latin typeface="Century Schoolbook" pitchFamily="18" charset="0"/>
              </a:defRPr>
            </a:lvl2pPr>
            <a:lvl3pPr algn="l" rtl="0" eaLnBrk="0" fontAlgn="base" hangingPunct="0">
              <a:spcBef>
                <a:spcPct val="0"/>
              </a:spcBef>
              <a:spcAft>
                <a:spcPct val="0"/>
              </a:spcAft>
              <a:defRPr sz="3200">
                <a:solidFill>
                  <a:schemeClr val="tx2"/>
                </a:solidFill>
                <a:latin typeface="Century Schoolbook" pitchFamily="18" charset="0"/>
              </a:defRPr>
            </a:lvl3pPr>
            <a:lvl4pPr algn="l" rtl="0" eaLnBrk="0" fontAlgn="base" hangingPunct="0">
              <a:spcBef>
                <a:spcPct val="0"/>
              </a:spcBef>
              <a:spcAft>
                <a:spcPct val="0"/>
              </a:spcAft>
              <a:defRPr sz="3200">
                <a:solidFill>
                  <a:schemeClr val="tx2"/>
                </a:solidFill>
                <a:latin typeface="Century Schoolbook" pitchFamily="18" charset="0"/>
              </a:defRPr>
            </a:lvl4pPr>
            <a:lvl5pPr algn="l" rtl="0" eaLnBrk="0" fontAlgn="base" hangingPunct="0">
              <a:spcBef>
                <a:spcPct val="0"/>
              </a:spcBef>
              <a:spcAft>
                <a:spcPct val="0"/>
              </a:spcAft>
              <a:defRPr sz="3200">
                <a:solidFill>
                  <a:schemeClr val="tx2"/>
                </a:solidFill>
                <a:latin typeface="Century Schoolbook"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a:lstStyle>
          <a:p>
            <a:r>
              <a:rPr lang="en-US" altLang="en-US" kern="0" dirty="0" smtClean="0">
                <a:solidFill>
                  <a:schemeClr val="tx1"/>
                </a:solidFill>
              </a:rPr>
              <a:t>Treatments</a:t>
            </a:r>
            <a:endParaRPr lang="en-US" altLang="en-US" kern="0" dirty="0">
              <a:solidFill>
                <a:schemeClr val="tx1"/>
              </a:solidFill>
            </a:endParaRP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48" t="5556" r="1888" b="5556"/>
          <a:stretch/>
        </p:blipFill>
        <p:spPr bwMode="auto">
          <a:xfrm>
            <a:off x="4588670" y="3886201"/>
            <a:ext cx="4250530" cy="2667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1822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609600" y="304800"/>
            <a:ext cx="8229600" cy="6096000"/>
          </a:xfrm>
        </p:spPr>
        <p:txBody>
          <a:bodyPr/>
          <a:lstStyle/>
          <a:p>
            <a:r>
              <a:rPr lang="en-US" altLang="en-US" sz="3200" dirty="0"/>
              <a:t>Reapplication </a:t>
            </a:r>
            <a:r>
              <a:rPr lang="en-US" altLang="en-US" sz="3200" dirty="0" smtClean="0"/>
              <a:t>of permethrin one </a:t>
            </a:r>
            <a:r>
              <a:rPr lang="en-US" altLang="en-US" sz="3200" dirty="0"/>
              <a:t>week later is advised; however, no controlled studies exist that show that 2 applications are better than </a:t>
            </a:r>
            <a:r>
              <a:rPr lang="en-US" altLang="en-US" sz="3200" dirty="0" smtClean="0"/>
              <a:t>one</a:t>
            </a:r>
          </a:p>
          <a:p>
            <a:r>
              <a:rPr lang="en-US" altLang="en-US" sz="3200" dirty="0" smtClean="0"/>
              <a:t>No </a:t>
            </a:r>
            <a:r>
              <a:rPr lang="en-US" altLang="en-US" sz="3200" dirty="0"/>
              <a:t>cases of scabies </a:t>
            </a:r>
            <a:r>
              <a:rPr lang="en-US" altLang="en-US" sz="3200" dirty="0" err="1" smtClean="0"/>
              <a:t>resistants</a:t>
            </a:r>
            <a:r>
              <a:rPr lang="en-US" altLang="en-US" sz="3200" dirty="0" smtClean="0"/>
              <a:t> </a:t>
            </a:r>
            <a:r>
              <a:rPr lang="en-US" altLang="en-US" sz="3200" dirty="0"/>
              <a:t>to permethrin have been </a:t>
            </a:r>
            <a:r>
              <a:rPr lang="en-US" altLang="en-US" sz="3200" dirty="0" smtClean="0"/>
              <a:t>documented</a:t>
            </a:r>
            <a:endParaRPr lang="en-US" altLang="en-US" sz="32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719773"/>
            <a:ext cx="4372391" cy="29096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4192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Rectangle 3"/>
          <p:cNvSpPr>
            <a:spLocks noGrp="1" noChangeArrowheads="1"/>
          </p:cNvSpPr>
          <p:nvPr>
            <p:ph type="body" idx="1"/>
          </p:nvPr>
        </p:nvSpPr>
        <p:spPr>
          <a:xfrm>
            <a:off x="381000" y="457200"/>
            <a:ext cx="8229600" cy="4525963"/>
          </a:xfrm>
        </p:spPr>
        <p:txBody>
          <a:bodyPr/>
          <a:lstStyle/>
          <a:p>
            <a:r>
              <a:rPr lang="en-US" altLang="en-US" sz="3600" dirty="0" err="1"/>
              <a:t>Crotamiton</a:t>
            </a:r>
            <a:r>
              <a:rPr lang="en-US" altLang="en-US" sz="3600" dirty="0"/>
              <a:t> (e.g. </a:t>
            </a:r>
            <a:r>
              <a:rPr lang="en-US" altLang="en-US" sz="3600" dirty="0" err="1" smtClean="0"/>
              <a:t>Eurax</a:t>
            </a:r>
            <a:r>
              <a:rPr lang="en-US" altLang="en-US" sz="3600" dirty="0" smtClean="0"/>
              <a:t>; </a:t>
            </a:r>
            <a:r>
              <a:rPr lang="en-US" altLang="en-US" sz="3600" dirty="0" err="1" smtClean="0"/>
              <a:t>Crotan</a:t>
            </a:r>
            <a:r>
              <a:rPr lang="en-US" altLang="en-US" sz="3600" dirty="0"/>
              <a:t>) </a:t>
            </a:r>
            <a:r>
              <a:rPr lang="en-US" altLang="en-US" sz="3600" dirty="0" smtClean="0"/>
              <a:t>frequent </a:t>
            </a:r>
            <a:r>
              <a:rPr lang="en-US" altLang="en-US" sz="3600" dirty="0"/>
              <a:t>treatment failure has been reported with </a:t>
            </a:r>
            <a:r>
              <a:rPr lang="en-US" altLang="en-US" sz="3600" dirty="0" err="1" smtClean="0"/>
              <a:t>crotamiton</a:t>
            </a:r>
            <a:endParaRPr lang="en-US" altLang="en-US" sz="3600" dirty="0" smtClean="0"/>
          </a:p>
          <a:p>
            <a:r>
              <a:rPr lang="en-US" altLang="en-US" sz="3600" b="1" dirty="0" err="1" smtClean="0"/>
              <a:t>Lindane</a:t>
            </a:r>
            <a:r>
              <a:rPr lang="en-US" altLang="en-US" sz="3600" b="1" dirty="0" smtClean="0"/>
              <a:t> </a:t>
            </a:r>
            <a:r>
              <a:rPr lang="en-US" altLang="en-US" sz="3600" b="1" dirty="0"/>
              <a:t>lotion </a:t>
            </a:r>
            <a:r>
              <a:rPr lang="en-US" altLang="en-US" sz="3600" b="1" dirty="0" smtClean="0"/>
              <a:t>is NOT recommended, </a:t>
            </a:r>
            <a:br>
              <a:rPr lang="en-US" altLang="en-US" sz="3600" b="1" dirty="0" smtClean="0"/>
            </a:br>
            <a:r>
              <a:rPr lang="en-US" altLang="en-US" sz="3600" b="1" dirty="0" smtClean="0"/>
              <a:t>but not all </a:t>
            </a:r>
            <a:br>
              <a:rPr lang="en-US" altLang="en-US" sz="3600" b="1" dirty="0" smtClean="0"/>
            </a:br>
            <a:r>
              <a:rPr lang="en-US" altLang="en-US" sz="3600" b="1" dirty="0" smtClean="0"/>
              <a:t>doctors are </a:t>
            </a:r>
            <a:br>
              <a:rPr lang="en-US" altLang="en-US" sz="3600" b="1" dirty="0" smtClean="0"/>
            </a:br>
            <a:r>
              <a:rPr lang="en-US" altLang="en-US" sz="3600" b="1" dirty="0" smtClean="0"/>
              <a:t>aware of this</a:t>
            </a:r>
          </a:p>
          <a:p>
            <a:endParaRPr lang="en-US" altLang="en-US" sz="3600" dirty="0"/>
          </a:p>
          <a:p>
            <a:endParaRPr lang="en-US" altLang="en-US"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048000"/>
            <a:ext cx="4762500" cy="35718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2993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457200" y="2286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a:lstStyle>
          <a:p>
            <a:r>
              <a:rPr lang="en-US" altLang="en-US" sz="3600" kern="0" dirty="0"/>
              <a:t>The antihistamine  diphenhydramine (Benadryl), can be useful in helping provide relief from </a:t>
            </a:r>
            <a:r>
              <a:rPr lang="en-US" altLang="en-US" sz="3600" kern="0" dirty="0" smtClean="0"/>
              <a:t>itching</a:t>
            </a:r>
          </a:p>
          <a:p>
            <a:r>
              <a:rPr lang="en-US" altLang="en-US" sz="3600" kern="0" dirty="0" smtClean="0"/>
              <a:t>Itching often becomes worse after the mites are killed, and can be intense for a few weeks </a:t>
            </a:r>
            <a:br>
              <a:rPr lang="en-US" altLang="en-US" sz="3600" kern="0" dirty="0" smtClean="0"/>
            </a:br>
            <a:r>
              <a:rPr lang="en-US" altLang="en-US" sz="3600" kern="0" dirty="0" smtClean="0"/>
              <a:t>before abating</a:t>
            </a:r>
            <a:br>
              <a:rPr lang="en-US" altLang="en-US" sz="3600" kern="0" dirty="0" smtClean="0"/>
            </a:br>
            <a:endParaRPr lang="en-US" altLang="en-US" sz="3600" kern="0" dirty="0"/>
          </a:p>
        </p:txBody>
      </p:sp>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45" t="4035" r="2637" b="2831"/>
          <a:stretch/>
        </p:blipFill>
        <p:spPr bwMode="auto">
          <a:xfrm>
            <a:off x="4038601" y="3273974"/>
            <a:ext cx="4876800" cy="32792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9929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6276"/>
            <a:ext cx="8229600" cy="1249362"/>
          </a:xfrm>
        </p:spPr>
        <p:txBody>
          <a:bodyPr/>
          <a:lstStyle/>
          <a:p>
            <a:r>
              <a:rPr lang="en-US" altLang="en-US" dirty="0"/>
              <a:t>Norwegian </a:t>
            </a:r>
            <a:r>
              <a:rPr lang="en-US" altLang="en-US" dirty="0" smtClean="0"/>
              <a:t>(crusted) scabies</a:t>
            </a:r>
            <a:endParaRPr lang="en-US" altLang="en-US" dirty="0"/>
          </a:p>
        </p:txBody>
      </p:sp>
      <p:sp>
        <p:nvSpPr>
          <p:cNvPr id="33795" name="Rectangle 3"/>
          <p:cNvSpPr>
            <a:spLocks noGrp="1" noChangeArrowheads="1"/>
          </p:cNvSpPr>
          <p:nvPr>
            <p:ph type="body" idx="1"/>
          </p:nvPr>
        </p:nvSpPr>
        <p:spPr>
          <a:xfrm>
            <a:off x="381000" y="990600"/>
            <a:ext cx="8229600" cy="4525963"/>
          </a:xfrm>
        </p:spPr>
        <p:txBody>
          <a:bodyPr>
            <a:normAutofit lnSpcReduction="10000"/>
          </a:bodyPr>
          <a:lstStyle/>
          <a:p>
            <a:r>
              <a:rPr lang="en-US" altLang="en-US" sz="3600" dirty="0"/>
              <a:t>In 1848, the Norwegians </a:t>
            </a:r>
            <a:r>
              <a:rPr lang="en-US" altLang="en-US" sz="3600" dirty="0" err="1"/>
              <a:t>Danielssen</a:t>
            </a:r>
            <a:r>
              <a:rPr lang="en-US" altLang="en-US" sz="3600" dirty="0"/>
              <a:t> and </a:t>
            </a:r>
            <a:r>
              <a:rPr lang="en-US" altLang="en-US" sz="3600" dirty="0" err="1"/>
              <a:t>Boeck</a:t>
            </a:r>
            <a:r>
              <a:rPr lang="en-US" altLang="en-US" sz="3600" dirty="0"/>
              <a:t> described a highly contagious variant of scabies that occurs in </a:t>
            </a:r>
            <a:r>
              <a:rPr lang="en-US" altLang="en-US" sz="3600" b="1" dirty="0" err="1"/>
              <a:t>immunocompromised</a:t>
            </a:r>
            <a:r>
              <a:rPr lang="en-US" altLang="en-US" sz="3600" b="1" dirty="0"/>
              <a:t> </a:t>
            </a:r>
            <a:r>
              <a:rPr lang="en-US" altLang="en-US" sz="3600" dirty="0" smtClean="0"/>
              <a:t>patients</a:t>
            </a:r>
            <a:endParaRPr lang="en-US" altLang="en-US" sz="3600" dirty="0"/>
          </a:p>
          <a:p>
            <a:r>
              <a:rPr lang="en-US" altLang="en-US" sz="3600" dirty="0"/>
              <a:t>Crusted or </a:t>
            </a:r>
            <a:r>
              <a:rPr lang="en-US" altLang="en-US" sz="3600" dirty="0" err="1"/>
              <a:t>hyperkeratotic</a:t>
            </a:r>
            <a:r>
              <a:rPr lang="en-US" altLang="en-US" sz="3600" dirty="0"/>
              <a:t> </a:t>
            </a:r>
            <a:r>
              <a:rPr lang="en-US" altLang="en-US" sz="3600" dirty="0" smtClean="0"/>
              <a:t/>
            </a:r>
            <a:br>
              <a:rPr lang="en-US" altLang="en-US" sz="3600" dirty="0" smtClean="0"/>
            </a:br>
            <a:r>
              <a:rPr lang="en-US" altLang="en-US" sz="3600" dirty="0" smtClean="0"/>
              <a:t>scabies, </a:t>
            </a:r>
            <a:r>
              <a:rPr lang="en-US" altLang="en-US" sz="3600" dirty="0"/>
              <a:t>is an overwhelming </a:t>
            </a:r>
            <a:r>
              <a:rPr lang="en-US" altLang="en-US" sz="3600" dirty="0" smtClean="0"/>
              <a:t/>
            </a:r>
            <a:br>
              <a:rPr lang="en-US" altLang="en-US" sz="3600" dirty="0" smtClean="0"/>
            </a:br>
            <a:r>
              <a:rPr lang="en-US" altLang="en-US" sz="3600" dirty="0" smtClean="0"/>
              <a:t>scabies infestation that can </a:t>
            </a:r>
            <a:br>
              <a:rPr lang="en-US" altLang="en-US" sz="3600" dirty="0" smtClean="0"/>
            </a:br>
            <a:r>
              <a:rPr lang="en-US" altLang="en-US" sz="3600" dirty="0" smtClean="0"/>
              <a:t>be difficult to control</a:t>
            </a:r>
            <a:endParaRPr lang="en-US" altLang="en-US" sz="3600" dirty="0"/>
          </a:p>
          <a:p>
            <a:pPr marL="0" indent="0">
              <a:buNone/>
            </a:pPr>
            <a:endParaRPr lang="en-US" altLang="en-US" sz="3600" dirty="0"/>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406" b="6697"/>
          <a:stretch/>
        </p:blipFill>
        <p:spPr bwMode="auto">
          <a:xfrm>
            <a:off x="6858000" y="4267200"/>
            <a:ext cx="2028497" cy="23017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21760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457200" y="381000"/>
            <a:ext cx="8229600" cy="5257800"/>
          </a:xfrm>
        </p:spPr>
        <p:txBody>
          <a:bodyPr/>
          <a:lstStyle/>
          <a:p>
            <a:r>
              <a:rPr lang="en-US" altLang="en-US" sz="3600" dirty="0" smtClean="0"/>
              <a:t>Rare </a:t>
            </a:r>
            <a:r>
              <a:rPr lang="en-US" altLang="en-US" sz="3600" dirty="0"/>
              <a:t>form of scabies occurs in </a:t>
            </a:r>
            <a:r>
              <a:rPr lang="en-US" altLang="en-US" sz="3600" dirty="0" smtClean="0"/>
              <a:t>the elderly </a:t>
            </a:r>
            <a:r>
              <a:rPr lang="en-US" altLang="en-US" sz="3600" dirty="0"/>
              <a:t>or mentally incompetent </a:t>
            </a:r>
            <a:r>
              <a:rPr lang="en-US" altLang="en-US" sz="3600" dirty="0" smtClean="0"/>
              <a:t>patients </a:t>
            </a:r>
          </a:p>
          <a:p>
            <a:r>
              <a:rPr lang="en-US" altLang="en-US" sz="3600" dirty="0" smtClean="0"/>
              <a:t>Because </a:t>
            </a:r>
            <a:r>
              <a:rPr lang="en-US" altLang="en-US" sz="3600" dirty="0"/>
              <a:t>of an impaired antibody response, these individuals can be infested with </a:t>
            </a:r>
            <a:r>
              <a:rPr lang="en-US" altLang="en-US" sz="3600" dirty="0" smtClean="0"/>
              <a:t>thousands </a:t>
            </a:r>
            <a:r>
              <a:rPr lang="en-US" altLang="en-US" sz="3600" dirty="0"/>
              <a:t>to </a:t>
            </a:r>
            <a:r>
              <a:rPr lang="en-US" altLang="en-US" sz="3600" dirty="0" smtClean="0"/>
              <a:t>millions of </a:t>
            </a:r>
            <a:br>
              <a:rPr lang="en-US" altLang="en-US" sz="3600" dirty="0" smtClean="0"/>
            </a:br>
            <a:r>
              <a:rPr lang="en-US" altLang="en-US" sz="3600" dirty="0" smtClean="0"/>
              <a:t>mites</a:t>
            </a:r>
            <a:endParaRPr lang="en-US" altLang="en-US" sz="3600" dirty="0"/>
          </a:p>
        </p:txBody>
      </p:sp>
      <p:pic>
        <p:nvPicPr>
          <p:cNvPr id="1843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48200" y="3449595"/>
            <a:ext cx="4067175" cy="30464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85838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Rot="1" noChangeArrowheads="1"/>
          </p:cNvSpPr>
          <p:nvPr>
            <p:ph type="title"/>
          </p:nvPr>
        </p:nvSpPr>
        <p:spPr>
          <a:xfrm>
            <a:off x="2971800" y="152400"/>
            <a:ext cx="5943600" cy="1219200"/>
          </a:xfrm>
        </p:spPr>
        <p:txBody>
          <a:bodyPr/>
          <a:lstStyle/>
          <a:p>
            <a:pPr algn="r"/>
            <a:r>
              <a:rPr lang="en-US" dirty="0" smtClean="0"/>
              <a:t>Inappropriate things</a:t>
            </a:r>
          </a:p>
        </p:txBody>
      </p:sp>
      <p:sp>
        <p:nvSpPr>
          <p:cNvPr id="273410" name="Rectangle 3"/>
          <p:cNvSpPr>
            <a:spLocks noGrp="1" noChangeArrowheads="1"/>
          </p:cNvSpPr>
          <p:nvPr>
            <p:ph type="body" idx="1"/>
          </p:nvPr>
        </p:nvSpPr>
        <p:spPr>
          <a:xfrm>
            <a:off x="152400" y="1600200"/>
            <a:ext cx="8534400" cy="5029200"/>
          </a:xfrm>
        </p:spPr>
        <p:txBody>
          <a:bodyPr>
            <a:normAutofit/>
          </a:bodyPr>
          <a:lstStyle/>
          <a:p>
            <a:pPr>
              <a:lnSpc>
                <a:spcPct val="90000"/>
              </a:lnSpc>
              <a:buClr>
                <a:schemeClr val="accent2"/>
              </a:buClr>
              <a:buFont typeface="Arial" charset="0"/>
              <a:buChar char="•"/>
            </a:pPr>
            <a:r>
              <a:rPr lang="en-US" sz="3600" dirty="0" smtClean="0"/>
              <a:t>Pesticides applied to rooms</a:t>
            </a:r>
          </a:p>
          <a:p>
            <a:pPr>
              <a:lnSpc>
                <a:spcPct val="90000"/>
              </a:lnSpc>
              <a:buClr>
                <a:schemeClr val="accent2"/>
              </a:buClr>
              <a:buFont typeface="Arial" charset="0"/>
              <a:buChar char="•"/>
            </a:pPr>
            <a:r>
              <a:rPr lang="en-US" sz="3600" dirty="0" smtClean="0"/>
              <a:t>Pesticides applied to transportation buses</a:t>
            </a:r>
          </a:p>
          <a:p>
            <a:pPr>
              <a:lnSpc>
                <a:spcPct val="90000"/>
              </a:lnSpc>
              <a:buClr>
                <a:schemeClr val="accent2"/>
              </a:buClr>
              <a:buFont typeface="Arial" charset="0"/>
              <a:buChar char="•"/>
            </a:pPr>
            <a:r>
              <a:rPr lang="en-US" sz="3600" dirty="0" err="1"/>
              <a:t>Sterilants</a:t>
            </a:r>
            <a:r>
              <a:rPr lang="en-US" sz="3600" dirty="0"/>
              <a:t> and </a:t>
            </a:r>
            <a:r>
              <a:rPr lang="en-US" sz="3600" dirty="0" smtClean="0"/>
              <a:t/>
            </a:r>
            <a:br>
              <a:rPr lang="en-US" sz="3600" dirty="0" smtClean="0"/>
            </a:br>
            <a:r>
              <a:rPr lang="en-US" sz="3600" dirty="0" smtClean="0"/>
              <a:t>high level </a:t>
            </a:r>
            <a:br>
              <a:rPr lang="en-US" sz="3600" dirty="0" smtClean="0"/>
            </a:br>
            <a:r>
              <a:rPr lang="en-US" sz="3600" dirty="0" smtClean="0"/>
              <a:t>disinfectants </a:t>
            </a:r>
            <a:br>
              <a:rPr lang="en-US" sz="3600" dirty="0" smtClean="0"/>
            </a:br>
            <a:r>
              <a:rPr lang="en-US" sz="3600" dirty="0" smtClean="0"/>
              <a:t>applied to room</a:t>
            </a:r>
            <a:br>
              <a:rPr lang="en-US" sz="3600" dirty="0" smtClean="0"/>
            </a:br>
            <a:r>
              <a:rPr lang="en-US" sz="3600" dirty="0" smtClean="0"/>
              <a:t>surfaces</a:t>
            </a:r>
            <a:br>
              <a:rPr lang="en-US" sz="3600" dirty="0" smtClean="0"/>
            </a:br>
            <a:r>
              <a:rPr lang="en-US" sz="3600" dirty="0" smtClean="0"/>
              <a:t>incorrectly</a:t>
            </a:r>
          </a:p>
          <a:p>
            <a:pPr>
              <a:lnSpc>
                <a:spcPct val="90000"/>
              </a:lnSpc>
              <a:buClr>
                <a:schemeClr val="accent2"/>
              </a:buClr>
              <a:buFont typeface="Wingdings" pitchFamily="2" charset="2"/>
              <a:buNone/>
            </a:pPr>
            <a:endParaRPr lang="en-US" sz="3600" dirty="0" smtClean="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4667250" cy="3505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4050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67</a:t>
            </a:fld>
            <a:endParaRPr lang="en-US"/>
          </a:p>
        </p:txBody>
      </p:sp>
      <p:pic>
        <p:nvPicPr>
          <p:cNvPr id="3" name="Picture 2"/>
          <p:cNvPicPr>
            <a:picLocks noChangeAspect="1"/>
          </p:cNvPicPr>
          <p:nvPr/>
        </p:nvPicPr>
        <p:blipFill>
          <a:blip r:embed="rId3"/>
          <a:stretch>
            <a:fillRect/>
          </a:stretch>
        </p:blipFill>
        <p:spPr>
          <a:xfrm>
            <a:off x="-4089" y="304800"/>
            <a:ext cx="9152173" cy="609600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4" name="Title 1"/>
          <p:cNvSpPr txBox="1">
            <a:spLocks/>
          </p:cNvSpPr>
          <p:nvPr/>
        </p:nvSpPr>
        <p:spPr>
          <a:xfrm>
            <a:off x="122182" y="10721"/>
            <a:ext cx="8945618"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rgbClr val="DD8047"/>
              </a:buClr>
              <a:buSzPct val="70000"/>
              <a:tabLst>
                <a:tab pos="457200" algn="l"/>
              </a:tabLst>
            </a:pPr>
            <a:r>
              <a:rPr lang="en-US" sz="3200" b="1" dirty="0" smtClean="0">
                <a:solidFill>
                  <a:schemeClr val="tx1"/>
                </a:solidFill>
              </a:rPr>
              <a:t>In most of the U.S. head lice are highly resistant to OTC pediculicides (Yoon et al. 2015)</a:t>
            </a:r>
            <a:endParaRPr lang="en-US" sz="3200" b="1" dirty="0">
              <a:solidFill>
                <a:schemeClr val="tx1"/>
              </a:solidFill>
            </a:endParaRP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7</a:t>
            </a:fld>
            <a:endParaRPr lang="en-US" dirty="0"/>
          </a:p>
        </p:txBody>
      </p:sp>
      <p:sp>
        <p:nvSpPr>
          <p:cNvPr id="10" name="TextBox 9"/>
          <p:cNvSpPr txBox="1"/>
          <p:nvPr/>
        </p:nvSpPr>
        <p:spPr>
          <a:xfrm>
            <a:off x="6434667" y="6350000"/>
            <a:ext cx="184666" cy="369332"/>
          </a:xfrm>
          <a:prstGeom prst="rect">
            <a:avLst/>
          </a:prstGeom>
          <a:noFill/>
        </p:spPr>
        <p:txBody>
          <a:bodyPr wrap="none" rtlCol="0">
            <a:spAutoFit/>
          </a:bodyPr>
          <a:lstStyle/>
          <a:p>
            <a:endParaRPr lang="en-US" dirty="0">
              <a:solidFill>
                <a:prstClr val="black"/>
              </a:solidFill>
            </a:endParaRPr>
          </a:p>
        </p:txBody>
      </p:sp>
      <p:pic>
        <p:nvPicPr>
          <p:cNvPr id="3" name="Picture 2"/>
          <p:cNvPicPr>
            <a:picLocks noChangeAspect="1"/>
          </p:cNvPicPr>
          <p:nvPr/>
        </p:nvPicPr>
        <p:blipFill>
          <a:blip r:embed="rId3"/>
          <a:stretch>
            <a:fillRect/>
          </a:stretch>
        </p:blipFill>
        <p:spPr>
          <a:xfrm>
            <a:off x="239899" y="2276525"/>
            <a:ext cx="4035638" cy="4035638"/>
          </a:xfrm>
          <a:prstGeom prst="rect">
            <a:avLst/>
          </a:prstGeom>
        </p:spPr>
      </p:pic>
      <p:pic>
        <p:nvPicPr>
          <p:cNvPr id="8" name="Picture 7"/>
          <p:cNvPicPr>
            <a:picLocks noChangeAspect="1"/>
          </p:cNvPicPr>
          <p:nvPr/>
        </p:nvPicPr>
        <p:blipFill>
          <a:blip r:embed="rId4"/>
          <a:stretch>
            <a:fillRect/>
          </a:stretch>
        </p:blipFill>
        <p:spPr>
          <a:xfrm>
            <a:off x="4052670" y="1959758"/>
            <a:ext cx="4862729" cy="4862729"/>
          </a:xfrm>
          <a:prstGeom prst="rect">
            <a:avLst/>
          </a:prstGeom>
        </p:spPr>
      </p:pic>
    </p:spTree>
    <p:extLst>
      <p:ext uri="{BB962C8B-B14F-4D97-AF65-F5344CB8AC3E}">
        <p14:creationId xmlns:p14="http://schemas.microsoft.com/office/powerpoint/2010/main" val="4061168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rgbClr val="DD8047"/>
              </a:buClr>
              <a:buSzPct val="70000"/>
              <a:tabLst>
                <a:tab pos="457200" algn="l"/>
              </a:tabLst>
            </a:pPr>
            <a:r>
              <a:rPr lang="en-US" b="1" dirty="0" smtClean="0">
                <a:solidFill>
                  <a:schemeClr val="tx1"/>
                </a:solidFill>
              </a:rPr>
              <a:t>Head lice facts</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8</a:t>
            </a:fld>
            <a:endParaRPr lang="en-US" dirty="0"/>
          </a:p>
        </p:txBody>
      </p:sp>
      <p:sp>
        <p:nvSpPr>
          <p:cNvPr id="3" name="Content Placeholder 2"/>
          <p:cNvSpPr>
            <a:spLocks noGrp="1"/>
          </p:cNvSpPr>
          <p:nvPr>
            <p:ph sz="quarter" idx="1"/>
          </p:nvPr>
        </p:nvSpPr>
        <p:spPr>
          <a:xfrm>
            <a:off x="533400" y="1447800"/>
            <a:ext cx="4797552" cy="5486400"/>
          </a:xfrm>
        </p:spPr>
        <p:txBody>
          <a:bodyPr>
            <a:normAutofit fontScale="92500" lnSpcReduction="10000"/>
          </a:bodyPr>
          <a:lstStyle/>
          <a:p>
            <a:r>
              <a:rPr lang="en-US" sz="3600" dirty="0"/>
              <a:t>Size of a sesame seed </a:t>
            </a:r>
            <a:r>
              <a:rPr lang="en-US" sz="3600" dirty="0" smtClean="0"/>
              <a:t/>
            </a:r>
            <a:br>
              <a:rPr lang="en-US" sz="3600" dirty="0" smtClean="0"/>
            </a:br>
            <a:r>
              <a:rPr lang="en-US" sz="3600" dirty="0" smtClean="0"/>
              <a:t>(</a:t>
            </a:r>
            <a:r>
              <a:rPr lang="en-US" sz="3600" dirty="0"/>
              <a:t>2-3 mm long</a:t>
            </a:r>
            <a:r>
              <a:rPr lang="en-US" sz="3600" dirty="0" smtClean="0"/>
              <a:t>) </a:t>
            </a:r>
          </a:p>
          <a:p>
            <a:r>
              <a:rPr lang="en-US" sz="3600" dirty="0" smtClean="0"/>
              <a:t>Tan </a:t>
            </a:r>
            <a:r>
              <a:rPr lang="en-US" sz="3600" dirty="0"/>
              <a:t>in </a:t>
            </a:r>
            <a:r>
              <a:rPr lang="en-US" sz="3600" dirty="0" smtClean="0"/>
              <a:t>color</a:t>
            </a:r>
            <a:endParaRPr lang="en-US" sz="3600" dirty="0"/>
          </a:p>
          <a:p>
            <a:r>
              <a:rPr lang="en-US" sz="3600" dirty="0" smtClean="0"/>
              <a:t>Crawl rapidly across the scalp</a:t>
            </a:r>
          </a:p>
          <a:p>
            <a:r>
              <a:rPr lang="en-US" sz="3600" b="1" dirty="0" smtClean="0"/>
              <a:t>They do not and can not fly or jump</a:t>
            </a:r>
          </a:p>
          <a:p>
            <a:r>
              <a:rPr lang="en-US" sz="3600" b="1" dirty="0" smtClean="0"/>
              <a:t>Care staff </a:t>
            </a:r>
            <a:r>
              <a:rPr lang="en-US" sz="3600" b="1" u="sng" dirty="0" smtClean="0"/>
              <a:t>can</a:t>
            </a:r>
            <a:r>
              <a:rPr lang="en-US" sz="3600" b="1" dirty="0" smtClean="0"/>
              <a:t> acquire head lice if they have </a:t>
            </a:r>
            <a:r>
              <a:rPr lang="en-US" sz="3600" b="1" u="sng" dirty="0" smtClean="0"/>
              <a:t>close contact </a:t>
            </a:r>
            <a:r>
              <a:rPr lang="en-US" sz="3600" b="1" dirty="0" smtClean="0"/>
              <a:t>with a heavily infested head </a:t>
            </a:r>
          </a:p>
          <a:p>
            <a:pPr marL="0" indent="0">
              <a:buNone/>
            </a:pPr>
            <a:endParaRPr lang="en-US" sz="3600" dirty="0"/>
          </a:p>
          <a:p>
            <a:pPr marL="0" indent="0">
              <a:buNone/>
            </a:pPr>
            <a:endParaRPr lang="en-US" sz="3600" dirty="0"/>
          </a:p>
          <a:p>
            <a:endParaRPr lang="en-US" sz="3600" dirty="0"/>
          </a:p>
        </p:txBody>
      </p:sp>
      <p:sp>
        <p:nvSpPr>
          <p:cNvPr id="10" name="TextBox 9"/>
          <p:cNvSpPr txBox="1"/>
          <p:nvPr/>
        </p:nvSpPr>
        <p:spPr>
          <a:xfrm>
            <a:off x="6434667" y="6350000"/>
            <a:ext cx="184666" cy="369332"/>
          </a:xfrm>
          <a:prstGeom prst="rect">
            <a:avLst/>
          </a:prstGeom>
          <a:noFill/>
        </p:spPr>
        <p:txBody>
          <a:bodyPr wrap="none" rtlCol="0">
            <a:spAutoFit/>
          </a:bodyPr>
          <a:lstStyle/>
          <a:p>
            <a:endParaRPr lang="en-US" dirty="0">
              <a:solidFill>
                <a:prstClr val="black"/>
              </a:solidFill>
            </a:endParaRPr>
          </a:p>
        </p:txBody>
      </p:sp>
      <p:pic>
        <p:nvPicPr>
          <p:cNvPr id="6" name="Picture 5"/>
          <p:cNvPicPr>
            <a:picLocks noChangeAspect="1"/>
          </p:cNvPicPr>
          <p:nvPr/>
        </p:nvPicPr>
        <p:blipFill>
          <a:blip r:embed="rId3" cstate="print"/>
          <a:stretch>
            <a:fillRect/>
          </a:stretch>
        </p:blipFill>
        <p:spPr>
          <a:xfrm>
            <a:off x="5570659" y="1639987"/>
            <a:ext cx="3039941" cy="4989413"/>
          </a:xfrm>
          <a:prstGeom prst="rect">
            <a:avLst/>
          </a:prstGeom>
        </p:spPr>
      </p:pic>
    </p:spTree>
    <p:extLst>
      <p:ext uri="{BB962C8B-B14F-4D97-AF65-F5344CB8AC3E}">
        <p14:creationId xmlns:p14="http://schemas.microsoft.com/office/powerpoint/2010/main" val="595328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9</a:t>
            </a:fld>
            <a:endParaRPr lang="en-US"/>
          </a:p>
        </p:txBody>
      </p:sp>
      <p:sp>
        <p:nvSpPr>
          <p:cNvPr id="4" name="Content Placeholder 3"/>
          <p:cNvSpPr>
            <a:spLocks noGrp="1"/>
          </p:cNvSpPr>
          <p:nvPr>
            <p:ph sz="quarter" idx="1"/>
          </p:nvPr>
        </p:nvSpPr>
        <p:spPr>
          <a:xfrm>
            <a:off x="533400" y="1447800"/>
            <a:ext cx="8378952" cy="4495800"/>
          </a:xfrm>
        </p:spPr>
        <p:txBody>
          <a:bodyPr>
            <a:noAutofit/>
          </a:bodyPr>
          <a:lstStyle/>
          <a:p>
            <a:r>
              <a:rPr lang="en-US" sz="3600" dirty="0"/>
              <a:t>Cannot survive away </a:t>
            </a:r>
            <a:r>
              <a:rPr lang="en-US" sz="3600" dirty="0" smtClean="0"/>
              <a:t>from </a:t>
            </a:r>
            <a:r>
              <a:rPr lang="en-US" sz="3600" dirty="0"/>
              <a:t>the scalp, </a:t>
            </a:r>
            <a:r>
              <a:rPr lang="en-US" sz="3600" dirty="0" smtClean="0"/>
              <a:t/>
            </a:r>
            <a:br>
              <a:rPr lang="en-US" sz="3600" dirty="0" smtClean="0"/>
            </a:br>
            <a:r>
              <a:rPr lang="en-US" sz="3600" dirty="0" smtClean="0"/>
              <a:t>and </a:t>
            </a:r>
            <a:r>
              <a:rPr lang="en-US" sz="3600" dirty="0"/>
              <a:t>die </a:t>
            </a:r>
            <a:r>
              <a:rPr lang="en-US" sz="3600" dirty="0" smtClean="0"/>
              <a:t>within </a:t>
            </a:r>
            <a:r>
              <a:rPr lang="en-US" sz="3600" dirty="0"/>
              <a:t>2 days off the host </a:t>
            </a:r>
          </a:p>
          <a:p>
            <a:r>
              <a:rPr lang="en-US" sz="3600" dirty="0" smtClean="0"/>
              <a:t>12 million cases annually, typically 1</a:t>
            </a:r>
            <a:r>
              <a:rPr lang="en-US" sz="3600" dirty="0"/>
              <a:t>% of </a:t>
            </a:r>
            <a:r>
              <a:rPr lang="en-US" sz="3600" dirty="0" smtClean="0"/>
              <a:t>K-12 are affected </a:t>
            </a:r>
            <a:r>
              <a:rPr lang="en-US" sz="3600" b="1" dirty="0" smtClean="0"/>
              <a:t>no adult data</a:t>
            </a:r>
          </a:p>
          <a:p>
            <a:r>
              <a:rPr lang="en-US" sz="3600" dirty="0" smtClean="0"/>
              <a:t>20-40% is a misdiagnosis</a:t>
            </a:r>
          </a:p>
          <a:p>
            <a:r>
              <a:rPr lang="en-US" sz="3600" dirty="0" smtClean="0"/>
              <a:t>Common in schools and nursing home communities</a:t>
            </a:r>
          </a:p>
          <a:p>
            <a:r>
              <a:rPr lang="en-US" sz="3600" dirty="0" smtClean="0"/>
              <a:t>Do not transmit disease causing pathogens</a:t>
            </a:r>
          </a:p>
          <a:p>
            <a:r>
              <a:rPr lang="en-US" sz="3600" dirty="0" smtClean="0"/>
              <a:t>$1 billion US cost </a:t>
            </a:r>
          </a:p>
          <a:p>
            <a:endParaRPr lang="en-US" sz="3600" dirty="0" smtClean="0"/>
          </a:p>
          <a:p>
            <a:endParaRPr lang="en-US" sz="1200" dirty="0"/>
          </a:p>
          <a:p>
            <a:endParaRPr lang="en-US" sz="3600" dirty="0"/>
          </a:p>
        </p:txBody>
      </p:sp>
      <p:pic>
        <p:nvPicPr>
          <p:cNvPr id="2" name="Picture 1"/>
          <p:cNvPicPr>
            <a:picLocks noChangeAspect="1"/>
          </p:cNvPicPr>
          <p:nvPr/>
        </p:nvPicPr>
        <p:blipFill rotWithShape="1">
          <a:blip r:embed="rId2"/>
          <a:srcRect b="32784"/>
          <a:stretch/>
        </p:blipFill>
        <p:spPr>
          <a:xfrm rot="2922371">
            <a:off x="7061302" y="530176"/>
            <a:ext cx="2468266" cy="1438908"/>
          </a:xfrm>
          <a:prstGeom prst="rect">
            <a:avLst/>
          </a:prstGeom>
          <a:ln>
            <a:noFill/>
          </a:ln>
          <a:effectLst>
            <a:softEdge rad="112500"/>
          </a:effectLst>
        </p:spPr>
      </p:pic>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rgbClr val="DD8047"/>
              </a:buClr>
              <a:buSzPct val="70000"/>
              <a:tabLst>
                <a:tab pos="457200" algn="l"/>
              </a:tabLst>
            </a:pPr>
            <a:r>
              <a:rPr lang="en-US" b="1" dirty="0" smtClean="0">
                <a:solidFill>
                  <a:schemeClr val="tx1"/>
                </a:solidFill>
              </a:rPr>
              <a:t>Head lice facts</a:t>
            </a:r>
          </a:p>
        </p:txBody>
      </p:sp>
    </p:spTree>
    <p:extLst>
      <p:ext uri="{BB962C8B-B14F-4D97-AF65-F5344CB8AC3E}">
        <p14:creationId xmlns:p14="http://schemas.microsoft.com/office/powerpoint/2010/main" val="5315308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30978</TotalTime>
  <Words>2203</Words>
  <Application>Microsoft Office PowerPoint</Application>
  <PresentationFormat>On-screen Show (4:3)</PresentationFormat>
  <Paragraphs>371</Paragraphs>
  <Slides>67</Slides>
  <Notes>40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67</vt:i4>
      </vt:variant>
    </vt:vector>
  </HeadingPairs>
  <TitlesOfParts>
    <vt:vector size="77" baseType="lpstr">
      <vt:lpstr>Arial</vt:lpstr>
      <vt:lpstr>Calibri</vt:lpstr>
      <vt:lpstr>Century Schoolbook</vt:lpstr>
      <vt:lpstr>华文仿宋</vt:lpstr>
      <vt:lpstr>Times New Roman</vt:lpstr>
      <vt:lpstr>Tw Cen MT</vt:lpstr>
      <vt:lpstr>Wingdings</vt:lpstr>
      <vt:lpstr>Wingdings 2</vt:lpstr>
      <vt:lpstr>Median</vt:lpstr>
      <vt:lpstr>1_Median</vt:lpstr>
      <vt:lpstr>Itchy Bug Update - Bed bugs, lice, scabies</vt:lpstr>
      <vt:lpstr>1. pediculosis capitisP</vt:lpstr>
      <vt:lpstr>1. </vt:lpstr>
      <vt:lpstr>1. </vt:lpstr>
      <vt:lpstr>1. </vt:lpstr>
      <vt:lpstr>1. </vt:lpstr>
      <vt:lpstr>1. </vt:lpstr>
      <vt:lpstr>1. </vt:lpstr>
      <vt:lpstr>PowerPoint Presentation</vt:lpstr>
      <vt:lpstr>1. </vt:lpstr>
      <vt:lpstr>1. </vt:lpstr>
      <vt:lpstr>1. </vt:lpstr>
      <vt:lpstr>1. </vt:lpstr>
      <vt:lpstr>1. </vt:lpstr>
      <vt:lpstr>2-3 mm</vt:lpstr>
      <vt:lpstr>Body lice - Pediculus humanus corporis</vt:lpstr>
      <vt:lpstr>Body lice - Pediculus humanus corporis</vt:lpstr>
      <vt:lpstr>Symptoms of body lice</vt:lpstr>
      <vt:lpstr>Trench fever and body lice</vt:lpstr>
      <vt:lpstr>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Norwegian (crusted) scabies</vt:lpstr>
      <vt:lpstr>PowerPoint Presentation</vt:lpstr>
      <vt:lpstr>Inappropriate things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Employee</dc:creator>
  <cp:lastModifiedBy>Dawn Gouge</cp:lastModifiedBy>
  <cp:revision>893</cp:revision>
  <cp:lastPrinted>2015-09-21T19:49:58Z</cp:lastPrinted>
  <dcterms:created xsi:type="dcterms:W3CDTF">2013-08-21T12:48:22Z</dcterms:created>
  <dcterms:modified xsi:type="dcterms:W3CDTF">2015-10-06T16:07:35Z</dcterms:modified>
</cp:coreProperties>
</file>