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100"/>
  </p:notesMasterIdLst>
  <p:handoutMasterIdLst>
    <p:handoutMasterId r:id="rId101"/>
  </p:handoutMasterIdLst>
  <p:sldIdLst>
    <p:sldId id="256" r:id="rId2"/>
    <p:sldId id="257" r:id="rId3"/>
    <p:sldId id="395" r:id="rId4"/>
    <p:sldId id="371" r:id="rId5"/>
    <p:sldId id="302" r:id="rId6"/>
    <p:sldId id="421" r:id="rId7"/>
    <p:sldId id="259" r:id="rId8"/>
    <p:sldId id="344" r:id="rId9"/>
    <p:sldId id="345" r:id="rId10"/>
    <p:sldId id="303" r:id="rId11"/>
    <p:sldId id="339" r:id="rId12"/>
    <p:sldId id="282" r:id="rId13"/>
    <p:sldId id="341" r:id="rId14"/>
    <p:sldId id="340" r:id="rId15"/>
    <p:sldId id="319" r:id="rId16"/>
    <p:sldId id="346" r:id="rId17"/>
    <p:sldId id="347" r:id="rId18"/>
    <p:sldId id="348" r:id="rId19"/>
    <p:sldId id="350" r:id="rId20"/>
    <p:sldId id="351" r:id="rId21"/>
    <p:sldId id="352" r:id="rId22"/>
    <p:sldId id="353" r:id="rId23"/>
    <p:sldId id="354" r:id="rId24"/>
    <p:sldId id="356" r:id="rId25"/>
    <p:sldId id="355" r:id="rId26"/>
    <p:sldId id="427" r:id="rId27"/>
    <p:sldId id="428" r:id="rId28"/>
    <p:sldId id="357" r:id="rId29"/>
    <p:sldId id="358" r:id="rId30"/>
    <p:sldId id="359" r:id="rId31"/>
    <p:sldId id="360" r:id="rId32"/>
    <p:sldId id="361" r:id="rId33"/>
    <p:sldId id="362" r:id="rId34"/>
    <p:sldId id="435" r:id="rId35"/>
    <p:sldId id="364" r:id="rId36"/>
    <p:sldId id="424" r:id="rId37"/>
    <p:sldId id="367" r:id="rId38"/>
    <p:sldId id="423" r:id="rId39"/>
    <p:sldId id="283" r:id="rId40"/>
    <p:sldId id="317" r:id="rId41"/>
    <p:sldId id="425" r:id="rId42"/>
    <p:sldId id="264" r:id="rId43"/>
    <p:sldId id="426" r:id="rId44"/>
    <p:sldId id="320" r:id="rId45"/>
    <p:sldId id="399" r:id="rId46"/>
    <p:sldId id="403" r:id="rId47"/>
    <p:sldId id="404" r:id="rId48"/>
    <p:sldId id="405" r:id="rId49"/>
    <p:sldId id="407" r:id="rId50"/>
    <p:sldId id="434" r:id="rId51"/>
    <p:sldId id="409" r:id="rId52"/>
    <p:sldId id="429" r:id="rId53"/>
    <p:sldId id="397" r:id="rId54"/>
    <p:sldId id="430" r:id="rId55"/>
    <p:sldId id="436" r:id="rId56"/>
    <p:sldId id="414" r:id="rId57"/>
    <p:sldId id="333" r:id="rId58"/>
    <p:sldId id="335" r:id="rId59"/>
    <p:sldId id="431" r:id="rId60"/>
    <p:sldId id="400" r:id="rId61"/>
    <p:sldId id="285" r:id="rId62"/>
    <p:sldId id="402" r:id="rId63"/>
    <p:sldId id="313" r:id="rId64"/>
    <p:sldId id="398" r:id="rId65"/>
    <p:sldId id="413" r:id="rId66"/>
    <p:sldId id="420" r:id="rId67"/>
    <p:sldId id="432" r:id="rId68"/>
    <p:sldId id="291" r:id="rId69"/>
    <p:sldId id="322" r:id="rId70"/>
    <p:sldId id="365" r:id="rId71"/>
    <p:sldId id="433" r:id="rId72"/>
    <p:sldId id="366" r:id="rId73"/>
    <p:sldId id="410" r:id="rId74"/>
    <p:sldId id="411" r:id="rId75"/>
    <p:sldId id="412" r:id="rId76"/>
    <p:sldId id="415" r:id="rId77"/>
    <p:sldId id="372" r:id="rId78"/>
    <p:sldId id="373" r:id="rId79"/>
    <p:sldId id="374" r:id="rId80"/>
    <p:sldId id="376" r:id="rId81"/>
    <p:sldId id="378" r:id="rId82"/>
    <p:sldId id="379" r:id="rId83"/>
    <p:sldId id="380" r:id="rId84"/>
    <p:sldId id="381" r:id="rId85"/>
    <p:sldId id="382" r:id="rId86"/>
    <p:sldId id="383" r:id="rId87"/>
    <p:sldId id="384" r:id="rId88"/>
    <p:sldId id="385" r:id="rId89"/>
    <p:sldId id="387" r:id="rId90"/>
    <p:sldId id="388" r:id="rId91"/>
    <p:sldId id="389" r:id="rId92"/>
    <p:sldId id="390" r:id="rId93"/>
    <p:sldId id="391" r:id="rId94"/>
    <p:sldId id="417" r:id="rId95"/>
    <p:sldId id="418" r:id="rId96"/>
    <p:sldId id="336" r:id="rId97"/>
    <p:sldId id="369" r:id="rId98"/>
    <p:sldId id="419" r:id="rId9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29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e" initials="J" lastIdx="3" clrIdx="0"/>
  <p:cmAuthor id="1" name="Lucy" initials="" lastIdx="9" clrIdx="1"/>
  <p:cmAuthor id="2" name="Shaku Nair" initials="SN" lastIdx="16" clrIdx="2">
    <p:extLst/>
  </p:cmAuthor>
  <p:cmAuthor id="3" name="lenovo-win8" initials="l" lastIdx="9"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91922C"/>
    <a:srgbClr val="B29932"/>
    <a:srgbClr val="B6A530"/>
    <a:srgbClr val="B89D32"/>
    <a:srgbClr val="9F9A2C"/>
    <a:srgbClr val="89862A"/>
    <a:srgbClr val="AEA22F"/>
    <a:srgbClr val="A59D47"/>
    <a:srgbClr val="9393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31" autoAdjust="0"/>
    <p:restoredTop sz="92934" autoAdjust="0"/>
  </p:normalViewPr>
  <p:slideViewPr>
    <p:cSldViewPr>
      <p:cViewPr varScale="1">
        <p:scale>
          <a:sx n="73" d="100"/>
          <a:sy n="73" d="100"/>
        </p:scale>
        <p:origin x="240" y="101"/>
      </p:cViewPr>
      <p:guideLst>
        <p:guide orient="horz" pos="2160"/>
        <p:guide pos="2880"/>
        <p:guide pos="2980"/>
      </p:guideLst>
    </p:cSldViewPr>
  </p:slideViewPr>
  <p:notesTextViewPr>
    <p:cViewPr>
      <p:scale>
        <a:sx n="3" d="2"/>
        <a:sy n="3" d="2"/>
      </p:scale>
      <p:origin x="0" y="0"/>
    </p:cViewPr>
  </p:notesTextViewPr>
  <p:sorterViewPr>
    <p:cViewPr>
      <p:scale>
        <a:sx n="90" d="100"/>
        <a:sy n="90" d="100"/>
      </p:scale>
      <p:origin x="0" y="0"/>
    </p:cViewPr>
  </p:sorterViewPr>
  <p:notesViewPr>
    <p:cSldViewPr>
      <p:cViewPr varScale="1">
        <p:scale>
          <a:sx n="85" d="100"/>
          <a:sy n="85" d="100"/>
        </p:scale>
        <p:origin x="-3150"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A216E3A-D321-482D-BC77-35CF7D016144}" type="datetimeFigureOut">
              <a:rPr lang="en-US" smtClean="0"/>
              <a:pPr/>
              <a:t>3/18/2017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B0EDB40-C866-476F-A8FF-1BD298E3B264}" type="slidenum">
              <a:rPr lang="en-US" smtClean="0"/>
              <a:pPr/>
              <a:t>‹#›</a:t>
            </a:fld>
            <a:endParaRPr lang="en-US"/>
          </a:p>
        </p:txBody>
      </p:sp>
    </p:spTree>
    <p:extLst>
      <p:ext uri="{BB962C8B-B14F-4D97-AF65-F5344CB8AC3E}">
        <p14:creationId xmlns:p14="http://schemas.microsoft.com/office/powerpoint/2010/main" val="269582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F698628-5BAC-41A6-8A68-21E968C14C92}" type="datetimeFigureOut">
              <a:rPr lang="en-US" smtClean="0"/>
              <a:pPr/>
              <a:t>3/18/2017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85F026E-2291-4651-9A24-27A43F526B32}" type="slidenum">
              <a:rPr lang="en-US" smtClean="0"/>
              <a:pPr/>
              <a:t>‹#›</a:t>
            </a:fld>
            <a:endParaRPr lang="en-US"/>
          </a:p>
        </p:txBody>
      </p:sp>
    </p:spTree>
    <p:extLst>
      <p:ext uri="{BB962C8B-B14F-4D97-AF65-F5344CB8AC3E}">
        <p14:creationId xmlns:p14="http://schemas.microsoft.com/office/powerpoint/2010/main" val="64353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a:t>
            </a:fld>
            <a:endParaRPr lang="en-US"/>
          </a:p>
        </p:txBody>
      </p:sp>
    </p:spTree>
    <p:extLst>
      <p:ext uri="{BB962C8B-B14F-4D97-AF65-F5344CB8AC3E}">
        <p14:creationId xmlns:p14="http://schemas.microsoft.com/office/powerpoint/2010/main" val="3327619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A8C4E67C-44EB-4746-9A0A-E3181E3F2D2B}" type="slidenum">
              <a:rPr lang="en-US" smtClean="0"/>
              <a:pPr/>
              <a:t>12</a:t>
            </a:fld>
            <a:endParaRPr lang="en-US"/>
          </a:p>
        </p:txBody>
      </p:sp>
    </p:spTree>
    <p:extLst>
      <p:ext uri="{BB962C8B-B14F-4D97-AF65-F5344CB8AC3E}">
        <p14:creationId xmlns:p14="http://schemas.microsoft.com/office/powerpoint/2010/main" val="4294866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An IPM approach focuses on fixing the problems that lead to pest infestations in the first place. </a:t>
            </a:r>
          </a:p>
          <a:p>
            <a:endParaRPr lang="en-US" dirty="0"/>
          </a:p>
        </p:txBody>
      </p:sp>
      <p:sp>
        <p:nvSpPr>
          <p:cNvPr id="4" name="Slide Number Placeholder 3"/>
          <p:cNvSpPr>
            <a:spLocks noGrp="1"/>
          </p:cNvSpPr>
          <p:nvPr>
            <p:ph type="sldNum" sz="quarter" idx="10"/>
          </p:nvPr>
        </p:nvSpPr>
        <p:spPr/>
        <p:txBody>
          <a:bodyPr/>
          <a:lstStyle/>
          <a:p>
            <a:fld id="{A8C4E67C-44EB-4746-9A0A-E3181E3F2D2B}" type="slidenum">
              <a:rPr lang="en-US" smtClean="0"/>
              <a:pPr/>
              <a:t>15</a:t>
            </a:fld>
            <a:endParaRPr lang="en-US"/>
          </a:p>
        </p:txBody>
      </p:sp>
    </p:spTree>
    <p:extLst>
      <p:ext uri="{BB962C8B-B14F-4D97-AF65-F5344CB8AC3E}">
        <p14:creationId xmlns:p14="http://schemas.microsoft.com/office/powerpoint/2010/main" val="4294866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287737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8329">
              <a:defRPr/>
            </a:pPr>
            <a:endParaRPr lang="en-US" dirty="0" smtClean="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093366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418">
              <a:defRPr>
                <a:solidFill>
                  <a:schemeClr val="tx1"/>
                </a:solidFill>
                <a:latin typeface="Papyrus" pitchFamily="66" charset="0"/>
              </a:defRPr>
            </a:lvl1pPr>
            <a:lvl2pPr marL="736518" indent="-283276" defTabSz="958418">
              <a:defRPr>
                <a:solidFill>
                  <a:schemeClr val="tx1"/>
                </a:solidFill>
                <a:latin typeface="Papyrus" pitchFamily="66" charset="0"/>
              </a:defRPr>
            </a:lvl2pPr>
            <a:lvl3pPr marL="1133105" indent="-226622" defTabSz="958418">
              <a:defRPr>
                <a:solidFill>
                  <a:schemeClr val="tx1"/>
                </a:solidFill>
                <a:latin typeface="Papyrus" pitchFamily="66" charset="0"/>
              </a:defRPr>
            </a:lvl3pPr>
            <a:lvl4pPr marL="1586346" indent="-226622" defTabSz="958418">
              <a:defRPr>
                <a:solidFill>
                  <a:schemeClr val="tx1"/>
                </a:solidFill>
                <a:latin typeface="Papyrus" pitchFamily="66" charset="0"/>
              </a:defRPr>
            </a:lvl4pPr>
            <a:lvl5pPr marL="2039589" indent="-226622" defTabSz="958418">
              <a:defRPr>
                <a:solidFill>
                  <a:schemeClr val="tx1"/>
                </a:solidFill>
                <a:latin typeface="Papyrus" pitchFamily="66" charset="0"/>
              </a:defRPr>
            </a:lvl5pPr>
            <a:lvl6pPr marL="2492830" indent="-226622" defTabSz="958418" eaLnBrk="0" fontAlgn="base" hangingPunct="0">
              <a:spcBef>
                <a:spcPct val="0"/>
              </a:spcBef>
              <a:spcAft>
                <a:spcPct val="0"/>
              </a:spcAft>
              <a:defRPr>
                <a:solidFill>
                  <a:schemeClr val="tx1"/>
                </a:solidFill>
                <a:latin typeface="Papyrus" pitchFamily="66" charset="0"/>
              </a:defRPr>
            </a:lvl6pPr>
            <a:lvl7pPr marL="2946072" indent="-226622" defTabSz="958418" eaLnBrk="0" fontAlgn="base" hangingPunct="0">
              <a:spcBef>
                <a:spcPct val="0"/>
              </a:spcBef>
              <a:spcAft>
                <a:spcPct val="0"/>
              </a:spcAft>
              <a:defRPr>
                <a:solidFill>
                  <a:schemeClr val="tx1"/>
                </a:solidFill>
                <a:latin typeface="Papyrus" pitchFamily="66" charset="0"/>
              </a:defRPr>
            </a:lvl7pPr>
            <a:lvl8pPr marL="3399313" indent="-226622" defTabSz="958418" eaLnBrk="0" fontAlgn="base" hangingPunct="0">
              <a:spcBef>
                <a:spcPct val="0"/>
              </a:spcBef>
              <a:spcAft>
                <a:spcPct val="0"/>
              </a:spcAft>
              <a:defRPr>
                <a:solidFill>
                  <a:schemeClr val="tx1"/>
                </a:solidFill>
                <a:latin typeface="Papyrus" pitchFamily="66" charset="0"/>
              </a:defRPr>
            </a:lvl8pPr>
            <a:lvl9pPr marL="3852556" indent="-226622" defTabSz="958418" eaLnBrk="0" fontAlgn="base" hangingPunct="0">
              <a:spcBef>
                <a:spcPct val="0"/>
              </a:spcBef>
              <a:spcAft>
                <a:spcPct val="0"/>
              </a:spcAft>
              <a:defRPr>
                <a:solidFill>
                  <a:schemeClr val="tx1"/>
                </a:solidFill>
                <a:latin typeface="Papyrus" pitchFamily="66" charset="0"/>
              </a:defRPr>
            </a:lvl9pPr>
          </a:lstStyle>
          <a:p>
            <a:fld id="{E92CA3DC-1F85-4A8A-8C0F-C416C8133BBF}" type="slidenum">
              <a:rPr lang="en-US" altLang="en-US">
                <a:solidFill>
                  <a:prstClr val="black"/>
                </a:solidFill>
                <a:latin typeface="AmerType Md BT" charset="0"/>
              </a:rPr>
              <a:pPr/>
              <a:t>19</a:t>
            </a:fld>
            <a:endParaRPr lang="en-US" altLang="en-US" dirty="0">
              <a:solidFill>
                <a:prstClr val="black"/>
              </a:solidFill>
              <a:latin typeface="AmerType Md BT" charset="0"/>
            </a:endParaRPr>
          </a:p>
        </p:txBody>
      </p:sp>
      <p:sp>
        <p:nvSpPr>
          <p:cNvPr id="164867" name="Rectangle 2"/>
          <p:cNvSpPr>
            <a:spLocks noGrp="1" noRot="1" noChangeAspect="1" noChangeArrowheads="1" noTextEdit="1"/>
          </p:cNvSpPr>
          <p:nvPr>
            <p:ph type="sldImg"/>
          </p:nvPr>
        </p:nvSpPr>
        <p:spPr>
          <a:xfrm>
            <a:off x="1239838" y="714375"/>
            <a:ext cx="4764087" cy="3573463"/>
          </a:xfrm>
          <a:ln/>
        </p:spPr>
      </p:sp>
      <p:sp>
        <p:nvSpPr>
          <p:cNvPr id="164868" name="Rectangle 3"/>
          <p:cNvSpPr>
            <a:spLocks noGrp="1" noChangeArrowheads="1"/>
          </p:cNvSpPr>
          <p:nvPr>
            <p:ph type="body" idx="1"/>
          </p:nvPr>
        </p:nvSpPr>
        <p:spPr>
          <a:xfrm>
            <a:off x="644549" y="4526502"/>
            <a:ext cx="5794635" cy="42870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569990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418">
              <a:defRPr>
                <a:solidFill>
                  <a:schemeClr val="tx1"/>
                </a:solidFill>
                <a:latin typeface="Papyrus" pitchFamily="66" charset="0"/>
              </a:defRPr>
            </a:lvl1pPr>
            <a:lvl2pPr marL="736518" indent="-283276" defTabSz="958418">
              <a:defRPr>
                <a:solidFill>
                  <a:schemeClr val="tx1"/>
                </a:solidFill>
                <a:latin typeface="Papyrus" pitchFamily="66" charset="0"/>
              </a:defRPr>
            </a:lvl2pPr>
            <a:lvl3pPr marL="1133105" indent="-226622" defTabSz="958418">
              <a:defRPr>
                <a:solidFill>
                  <a:schemeClr val="tx1"/>
                </a:solidFill>
                <a:latin typeface="Papyrus" pitchFamily="66" charset="0"/>
              </a:defRPr>
            </a:lvl3pPr>
            <a:lvl4pPr marL="1586346" indent="-226622" defTabSz="958418">
              <a:defRPr>
                <a:solidFill>
                  <a:schemeClr val="tx1"/>
                </a:solidFill>
                <a:latin typeface="Papyrus" pitchFamily="66" charset="0"/>
              </a:defRPr>
            </a:lvl4pPr>
            <a:lvl5pPr marL="2039589" indent="-226622" defTabSz="958418">
              <a:defRPr>
                <a:solidFill>
                  <a:schemeClr val="tx1"/>
                </a:solidFill>
                <a:latin typeface="Papyrus" pitchFamily="66" charset="0"/>
              </a:defRPr>
            </a:lvl5pPr>
            <a:lvl6pPr marL="2492830" indent="-226622" defTabSz="958418" eaLnBrk="0" fontAlgn="base" hangingPunct="0">
              <a:spcBef>
                <a:spcPct val="0"/>
              </a:spcBef>
              <a:spcAft>
                <a:spcPct val="0"/>
              </a:spcAft>
              <a:defRPr>
                <a:solidFill>
                  <a:schemeClr val="tx1"/>
                </a:solidFill>
                <a:latin typeface="Papyrus" pitchFamily="66" charset="0"/>
              </a:defRPr>
            </a:lvl6pPr>
            <a:lvl7pPr marL="2946072" indent="-226622" defTabSz="958418" eaLnBrk="0" fontAlgn="base" hangingPunct="0">
              <a:spcBef>
                <a:spcPct val="0"/>
              </a:spcBef>
              <a:spcAft>
                <a:spcPct val="0"/>
              </a:spcAft>
              <a:defRPr>
                <a:solidFill>
                  <a:schemeClr val="tx1"/>
                </a:solidFill>
                <a:latin typeface="Papyrus" pitchFamily="66" charset="0"/>
              </a:defRPr>
            </a:lvl7pPr>
            <a:lvl8pPr marL="3399313" indent="-226622" defTabSz="958418" eaLnBrk="0" fontAlgn="base" hangingPunct="0">
              <a:spcBef>
                <a:spcPct val="0"/>
              </a:spcBef>
              <a:spcAft>
                <a:spcPct val="0"/>
              </a:spcAft>
              <a:defRPr>
                <a:solidFill>
                  <a:schemeClr val="tx1"/>
                </a:solidFill>
                <a:latin typeface="Papyrus" pitchFamily="66" charset="0"/>
              </a:defRPr>
            </a:lvl8pPr>
            <a:lvl9pPr marL="3852556" indent="-226622" defTabSz="958418" eaLnBrk="0" fontAlgn="base" hangingPunct="0">
              <a:spcBef>
                <a:spcPct val="0"/>
              </a:spcBef>
              <a:spcAft>
                <a:spcPct val="0"/>
              </a:spcAft>
              <a:defRPr>
                <a:solidFill>
                  <a:schemeClr val="tx1"/>
                </a:solidFill>
                <a:latin typeface="Papyrus" pitchFamily="66" charset="0"/>
              </a:defRPr>
            </a:lvl9pPr>
          </a:lstStyle>
          <a:p>
            <a:fld id="{847D9979-336D-41F4-A196-14549162D603}" type="slidenum">
              <a:rPr lang="en-US" altLang="en-US">
                <a:solidFill>
                  <a:prstClr val="black"/>
                </a:solidFill>
                <a:latin typeface="AmerType Md BT" charset="0"/>
              </a:rPr>
              <a:pPr/>
              <a:t>20</a:t>
            </a:fld>
            <a:endParaRPr lang="en-US" altLang="en-US" dirty="0">
              <a:solidFill>
                <a:prstClr val="black"/>
              </a:solidFill>
              <a:latin typeface="AmerType Md BT" charset="0"/>
            </a:endParaRPr>
          </a:p>
        </p:txBody>
      </p:sp>
      <p:sp>
        <p:nvSpPr>
          <p:cNvPr id="173059" name="Rectangle 2"/>
          <p:cNvSpPr>
            <a:spLocks noGrp="1" noRot="1" noChangeAspect="1" noChangeArrowheads="1" noTextEdit="1"/>
          </p:cNvSpPr>
          <p:nvPr>
            <p:ph type="sldImg"/>
          </p:nvPr>
        </p:nvSpPr>
        <p:spPr>
          <a:xfrm>
            <a:off x="1239838" y="714375"/>
            <a:ext cx="4764087" cy="3573463"/>
          </a:xfrm>
          <a:ln/>
        </p:spPr>
      </p:sp>
      <p:sp>
        <p:nvSpPr>
          <p:cNvPr id="173060" name="Rectangle 3"/>
          <p:cNvSpPr>
            <a:spLocks noGrp="1" noChangeArrowheads="1"/>
          </p:cNvSpPr>
          <p:nvPr>
            <p:ph type="body" idx="1"/>
          </p:nvPr>
        </p:nvSpPr>
        <p:spPr>
          <a:xfrm>
            <a:off x="644549" y="4526502"/>
            <a:ext cx="5794635" cy="42870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680543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418">
              <a:defRPr>
                <a:solidFill>
                  <a:schemeClr val="tx1"/>
                </a:solidFill>
                <a:latin typeface="Papyrus" pitchFamily="66" charset="0"/>
              </a:defRPr>
            </a:lvl1pPr>
            <a:lvl2pPr marL="736518" indent="-283276" defTabSz="958418">
              <a:defRPr>
                <a:solidFill>
                  <a:schemeClr val="tx1"/>
                </a:solidFill>
                <a:latin typeface="Papyrus" pitchFamily="66" charset="0"/>
              </a:defRPr>
            </a:lvl2pPr>
            <a:lvl3pPr marL="1133105" indent="-226622" defTabSz="958418">
              <a:defRPr>
                <a:solidFill>
                  <a:schemeClr val="tx1"/>
                </a:solidFill>
                <a:latin typeface="Papyrus" pitchFamily="66" charset="0"/>
              </a:defRPr>
            </a:lvl3pPr>
            <a:lvl4pPr marL="1586346" indent="-226622" defTabSz="958418">
              <a:defRPr>
                <a:solidFill>
                  <a:schemeClr val="tx1"/>
                </a:solidFill>
                <a:latin typeface="Papyrus" pitchFamily="66" charset="0"/>
              </a:defRPr>
            </a:lvl4pPr>
            <a:lvl5pPr marL="2039589" indent="-226622" defTabSz="958418">
              <a:defRPr>
                <a:solidFill>
                  <a:schemeClr val="tx1"/>
                </a:solidFill>
                <a:latin typeface="Papyrus" pitchFamily="66" charset="0"/>
              </a:defRPr>
            </a:lvl5pPr>
            <a:lvl6pPr marL="2492830" indent="-226622" defTabSz="958418" eaLnBrk="0" fontAlgn="base" hangingPunct="0">
              <a:spcBef>
                <a:spcPct val="0"/>
              </a:spcBef>
              <a:spcAft>
                <a:spcPct val="0"/>
              </a:spcAft>
              <a:defRPr>
                <a:solidFill>
                  <a:schemeClr val="tx1"/>
                </a:solidFill>
                <a:latin typeface="Papyrus" pitchFamily="66" charset="0"/>
              </a:defRPr>
            </a:lvl6pPr>
            <a:lvl7pPr marL="2946072" indent="-226622" defTabSz="958418" eaLnBrk="0" fontAlgn="base" hangingPunct="0">
              <a:spcBef>
                <a:spcPct val="0"/>
              </a:spcBef>
              <a:spcAft>
                <a:spcPct val="0"/>
              </a:spcAft>
              <a:defRPr>
                <a:solidFill>
                  <a:schemeClr val="tx1"/>
                </a:solidFill>
                <a:latin typeface="Papyrus" pitchFamily="66" charset="0"/>
              </a:defRPr>
            </a:lvl7pPr>
            <a:lvl8pPr marL="3399313" indent="-226622" defTabSz="958418" eaLnBrk="0" fontAlgn="base" hangingPunct="0">
              <a:spcBef>
                <a:spcPct val="0"/>
              </a:spcBef>
              <a:spcAft>
                <a:spcPct val="0"/>
              </a:spcAft>
              <a:defRPr>
                <a:solidFill>
                  <a:schemeClr val="tx1"/>
                </a:solidFill>
                <a:latin typeface="Papyrus" pitchFamily="66" charset="0"/>
              </a:defRPr>
            </a:lvl8pPr>
            <a:lvl9pPr marL="3852556" indent="-226622" defTabSz="958418" eaLnBrk="0" fontAlgn="base" hangingPunct="0">
              <a:spcBef>
                <a:spcPct val="0"/>
              </a:spcBef>
              <a:spcAft>
                <a:spcPct val="0"/>
              </a:spcAft>
              <a:defRPr>
                <a:solidFill>
                  <a:schemeClr val="tx1"/>
                </a:solidFill>
                <a:latin typeface="Papyrus" pitchFamily="66" charset="0"/>
              </a:defRPr>
            </a:lvl9pPr>
          </a:lstStyle>
          <a:p>
            <a:fld id="{847D9979-336D-41F4-A196-14549162D603}" type="slidenum">
              <a:rPr lang="en-US" altLang="en-US">
                <a:solidFill>
                  <a:prstClr val="black"/>
                </a:solidFill>
                <a:latin typeface="AmerType Md BT" charset="0"/>
              </a:rPr>
              <a:pPr/>
              <a:t>21</a:t>
            </a:fld>
            <a:endParaRPr lang="en-US" altLang="en-US" dirty="0">
              <a:solidFill>
                <a:prstClr val="black"/>
              </a:solidFill>
              <a:latin typeface="AmerType Md BT" charset="0"/>
            </a:endParaRPr>
          </a:p>
        </p:txBody>
      </p:sp>
      <p:sp>
        <p:nvSpPr>
          <p:cNvPr id="173059" name="Rectangle 2"/>
          <p:cNvSpPr>
            <a:spLocks noGrp="1" noRot="1" noChangeAspect="1" noChangeArrowheads="1" noTextEdit="1"/>
          </p:cNvSpPr>
          <p:nvPr>
            <p:ph type="sldImg"/>
          </p:nvPr>
        </p:nvSpPr>
        <p:spPr>
          <a:xfrm>
            <a:off x="1239838" y="714375"/>
            <a:ext cx="4764087" cy="3573463"/>
          </a:xfrm>
          <a:ln/>
        </p:spPr>
      </p:sp>
      <p:sp>
        <p:nvSpPr>
          <p:cNvPr id="173060" name="Rectangle 3"/>
          <p:cNvSpPr>
            <a:spLocks noGrp="1" noChangeArrowheads="1"/>
          </p:cNvSpPr>
          <p:nvPr>
            <p:ph type="body" idx="1"/>
          </p:nvPr>
        </p:nvSpPr>
        <p:spPr>
          <a:xfrm>
            <a:off x="644549" y="4526502"/>
            <a:ext cx="5794635" cy="42870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914154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418">
              <a:defRPr>
                <a:solidFill>
                  <a:schemeClr val="tx1"/>
                </a:solidFill>
                <a:latin typeface="Papyrus" pitchFamily="66" charset="0"/>
              </a:defRPr>
            </a:lvl1pPr>
            <a:lvl2pPr marL="736518" indent="-283276" defTabSz="958418">
              <a:defRPr>
                <a:solidFill>
                  <a:schemeClr val="tx1"/>
                </a:solidFill>
                <a:latin typeface="Papyrus" pitchFamily="66" charset="0"/>
              </a:defRPr>
            </a:lvl2pPr>
            <a:lvl3pPr marL="1133105" indent="-226622" defTabSz="958418">
              <a:defRPr>
                <a:solidFill>
                  <a:schemeClr val="tx1"/>
                </a:solidFill>
                <a:latin typeface="Papyrus" pitchFamily="66" charset="0"/>
              </a:defRPr>
            </a:lvl3pPr>
            <a:lvl4pPr marL="1586346" indent="-226622" defTabSz="958418">
              <a:defRPr>
                <a:solidFill>
                  <a:schemeClr val="tx1"/>
                </a:solidFill>
                <a:latin typeface="Papyrus" pitchFamily="66" charset="0"/>
              </a:defRPr>
            </a:lvl4pPr>
            <a:lvl5pPr marL="2039589" indent="-226622" defTabSz="958418">
              <a:defRPr>
                <a:solidFill>
                  <a:schemeClr val="tx1"/>
                </a:solidFill>
                <a:latin typeface="Papyrus" pitchFamily="66" charset="0"/>
              </a:defRPr>
            </a:lvl5pPr>
            <a:lvl6pPr marL="2492830" indent="-226622" defTabSz="958418" eaLnBrk="0" fontAlgn="base" hangingPunct="0">
              <a:spcBef>
                <a:spcPct val="0"/>
              </a:spcBef>
              <a:spcAft>
                <a:spcPct val="0"/>
              </a:spcAft>
              <a:defRPr>
                <a:solidFill>
                  <a:schemeClr val="tx1"/>
                </a:solidFill>
                <a:latin typeface="Papyrus" pitchFamily="66" charset="0"/>
              </a:defRPr>
            </a:lvl6pPr>
            <a:lvl7pPr marL="2946072" indent="-226622" defTabSz="958418" eaLnBrk="0" fontAlgn="base" hangingPunct="0">
              <a:spcBef>
                <a:spcPct val="0"/>
              </a:spcBef>
              <a:spcAft>
                <a:spcPct val="0"/>
              </a:spcAft>
              <a:defRPr>
                <a:solidFill>
                  <a:schemeClr val="tx1"/>
                </a:solidFill>
                <a:latin typeface="Papyrus" pitchFamily="66" charset="0"/>
              </a:defRPr>
            </a:lvl7pPr>
            <a:lvl8pPr marL="3399313" indent="-226622" defTabSz="958418" eaLnBrk="0" fontAlgn="base" hangingPunct="0">
              <a:spcBef>
                <a:spcPct val="0"/>
              </a:spcBef>
              <a:spcAft>
                <a:spcPct val="0"/>
              </a:spcAft>
              <a:defRPr>
                <a:solidFill>
                  <a:schemeClr val="tx1"/>
                </a:solidFill>
                <a:latin typeface="Papyrus" pitchFamily="66" charset="0"/>
              </a:defRPr>
            </a:lvl8pPr>
            <a:lvl9pPr marL="3852556" indent="-226622" defTabSz="958418" eaLnBrk="0" fontAlgn="base" hangingPunct="0">
              <a:spcBef>
                <a:spcPct val="0"/>
              </a:spcBef>
              <a:spcAft>
                <a:spcPct val="0"/>
              </a:spcAft>
              <a:defRPr>
                <a:solidFill>
                  <a:schemeClr val="tx1"/>
                </a:solidFill>
                <a:latin typeface="Papyrus" pitchFamily="66" charset="0"/>
              </a:defRPr>
            </a:lvl9pPr>
          </a:lstStyle>
          <a:p>
            <a:fld id="{39012959-B552-4AEB-B781-57B53278DB92}" type="slidenum">
              <a:rPr lang="en-US" altLang="en-US">
                <a:solidFill>
                  <a:prstClr val="black"/>
                </a:solidFill>
                <a:latin typeface="AmerType Md BT" charset="0"/>
              </a:rPr>
              <a:pPr/>
              <a:t>22</a:t>
            </a:fld>
            <a:endParaRPr lang="en-US" altLang="en-US" dirty="0">
              <a:solidFill>
                <a:prstClr val="black"/>
              </a:solidFill>
              <a:latin typeface="AmerType Md BT" charset="0"/>
            </a:endParaRPr>
          </a:p>
        </p:txBody>
      </p:sp>
      <p:sp>
        <p:nvSpPr>
          <p:cNvPr id="174083" name="Rectangle 2"/>
          <p:cNvSpPr>
            <a:spLocks noGrp="1" noRot="1" noChangeAspect="1" noChangeArrowheads="1" noTextEdit="1"/>
          </p:cNvSpPr>
          <p:nvPr>
            <p:ph type="sldImg"/>
          </p:nvPr>
        </p:nvSpPr>
        <p:spPr>
          <a:xfrm>
            <a:off x="1239838" y="714375"/>
            <a:ext cx="4764087" cy="3573463"/>
          </a:xfrm>
          <a:ln/>
        </p:spPr>
      </p:sp>
      <p:sp>
        <p:nvSpPr>
          <p:cNvPr id="174084" name="Rectangle 3"/>
          <p:cNvSpPr>
            <a:spLocks noGrp="1" noChangeArrowheads="1"/>
          </p:cNvSpPr>
          <p:nvPr>
            <p:ph type="body" idx="1"/>
          </p:nvPr>
        </p:nvSpPr>
        <p:spPr>
          <a:xfrm>
            <a:off x="644549" y="4526502"/>
            <a:ext cx="5794635" cy="42870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625295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D991D3F2-1079-4882-A931-03EEF3B5EE48}" type="slidenum">
              <a:rPr lang="en-US" smtClean="0">
                <a:solidFill>
                  <a:prstClr val="black"/>
                </a:solidFill>
              </a:rPr>
              <a:pPr/>
              <a:t>23</a:t>
            </a:fld>
            <a:endParaRPr lang="en-US" dirty="0" smtClean="0">
              <a:solidFill>
                <a:prstClr val="black"/>
              </a:solidFill>
            </a:endParaRPr>
          </a:p>
        </p:txBody>
      </p:sp>
      <p:sp>
        <p:nvSpPr>
          <p:cNvPr id="226307" name="Rectangle 2"/>
          <p:cNvSpPr>
            <a:spLocks noGrp="1" noChangeArrowheads="1"/>
          </p:cNvSpPr>
          <p:nvPr>
            <p:ph type="hdr" sz="quarter"/>
          </p:nvPr>
        </p:nvSpPr>
        <p:spPr>
          <a:noFill/>
        </p:spPr>
        <p:txBody>
          <a:bodyPr/>
          <a:lstStyle/>
          <a:p>
            <a:r>
              <a:rPr lang="en-US" dirty="0" smtClean="0">
                <a:solidFill>
                  <a:prstClr val="black"/>
                </a:solidFill>
              </a:rPr>
              <a:t>Health Effects of Pesticides</a:t>
            </a:r>
          </a:p>
        </p:txBody>
      </p:sp>
      <p:sp>
        <p:nvSpPr>
          <p:cNvPr id="226308" name="Rectangle 6"/>
          <p:cNvSpPr>
            <a:spLocks noGrp="1" noChangeArrowheads="1"/>
          </p:cNvSpPr>
          <p:nvPr>
            <p:ph type="ftr" sz="quarter" idx="4"/>
          </p:nvPr>
        </p:nvSpPr>
        <p:spPr>
          <a:noFill/>
        </p:spPr>
        <p:txBody>
          <a:bodyPr/>
          <a:lstStyle/>
          <a:p>
            <a:r>
              <a:rPr lang="en-US" dirty="0" smtClean="0">
                <a:solidFill>
                  <a:prstClr val="black"/>
                </a:solidFill>
              </a:rPr>
              <a:t>Dawn H. Gouge dhgouge@ag.arizona.edu</a:t>
            </a:r>
          </a:p>
        </p:txBody>
      </p:sp>
      <p:sp>
        <p:nvSpPr>
          <p:cNvPr id="226309" name="Rectangle 7"/>
          <p:cNvSpPr txBox="1">
            <a:spLocks noGrp="1" noChangeArrowheads="1"/>
          </p:cNvSpPr>
          <p:nvPr/>
        </p:nvSpPr>
        <p:spPr bwMode="auto">
          <a:xfrm>
            <a:off x="4106238" y="9054578"/>
            <a:ext cx="3137843" cy="474234"/>
          </a:xfrm>
          <a:prstGeom prst="rect">
            <a:avLst/>
          </a:prstGeom>
          <a:noFill/>
          <a:ln w="9525">
            <a:noFill/>
            <a:miter lim="800000"/>
            <a:headEnd/>
            <a:tailEnd/>
          </a:ln>
        </p:spPr>
        <p:txBody>
          <a:bodyPr lIns="96466" tIns="48234" rIns="96466" bIns="48234" anchor="b"/>
          <a:lstStyle/>
          <a:p>
            <a:pPr algn="r" defTabSz="958418"/>
            <a:fld id="{C767C3EF-2B87-4F4A-8934-4E25CA9B9CCE}" type="slidenum">
              <a:rPr lang="en-US" sz="1100">
                <a:solidFill>
                  <a:prstClr val="black"/>
                </a:solidFill>
                <a:latin typeface="AmerType Md BT" pitchFamily="18" charset="0"/>
              </a:rPr>
              <a:pPr algn="r" defTabSz="958418"/>
              <a:t>23</a:t>
            </a:fld>
            <a:endParaRPr lang="en-US" sz="1100" dirty="0">
              <a:solidFill>
                <a:prstClr val="black"/>
              </a:solidFill>
              <a:latin typeface="AmerType Md BT" pitchFamily="18" charset="0"/>
            </a:endParaRPr>
          </a:p>
        </p:txBody>
      </p:sp>
      <p:sp>
        <p:nvSpPr>
          <p:cNvPr id="226310" name="Rectangle 2"/>
          <p:cNvSpPr>
            <a:spLocks noGrp="1" noRot="1" noChangeAspect="1" noChangeArrowheads="1" noTextEdit="1"/>
          </p:cNvSpPr>
          <p:nvPr>
            <p:ph type="sldImg"/>
          </p:nvPr>
        </p:nvSpPr>
        <p:spPr>
          <a:ln/>
        </p:spPr>
      </p:sp>
      <p:sp>
        <p:nvSpPr>
          <p:cNvPr id="226311" name="Rectangle 3"/>
          <p:cNvSpPr>
            <a:spLocks noGrp="1" noChangeArrowheads="1"/>
          </p:cNvSpPr>
          <p:nvPr>
            <p:ph type="body" idx="1"/>
          </p:nvPr>
        </p:nvSpPr>
        <p:spPr>
          <a:noFill/>
          <a:ln/>
        </p:spPr>
        <p:txBody>
          <a:bodyPr/>
          <a:lstStyle/>
          <a:p>
            <a:pPr defTabSz="931774">
              <a:defRPr/>
            </a:pPr>
            <a:r>
              <a:rPr lang="en-US" dirty="0"/>
              <a:t>As discussed in the previous modules, children’s hand to mouth behavior, greater contact with floors, walls, ground and other treated surfaces puts them at a higher risk and exposure to pesticides. </a:t>
            </a:r>
          </a:p>
          <a:p>
            <a:pPr eaLnBrk="1" hangingPunct="1"/>
            <a:endParaRPr lang="en-US" dirty="0" smtClean="0"/>
          </a:p>
        </p:txBody>
      </p:sp>
    </p:spTree>
    <p:extLst>
      <p:ext uri="{BB962C8B-B14F-4D97-AF65-F5344CB8AC3E}">
        <p14:creationId xmlns:p14="http://schemas.microsoft.com/office/powerpoint/2010/main" val="1437644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58329">
              <a:buFont typeface="Arial" pitchFamily="34" charset="0"/>
              <a:buChar char="•"/>
              <a:defRPr/>
            </a:pPr>
            <a:r>
              <a:rPr lang="en-US" sz="3300" dirty="0">
                <a:cs typeface="Times New Roman" pitchFamily="18" charset="0"/>
              </a:rPr>
              <a:t> In relation to body weight, infants and children eat and drink more than adults, increasing potential exposure to pesticides in food and water. </a:t>
            </a:r>
          </a:p>
          <a:p>
            <a:pPr defTabSz="958329">
              <a:defRPr/>
            </a:pPr>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108951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a:t>
            </a:fld>
            <a:endParaRPr lang="en-US"/>
          </a:p>
        </p:txBody>
      </p:sp>
    </p:spTree>
    <p:extLst>
      <p:ext uri="{BB962C8B-B14F-4D97-AF65-F5344CB8AC3E}">
        <p14:creationId xmlns:p14="http://schemas.microsoft.com/office/powerpoint/2010/main" val="380846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D991D3F2-1079-4882-A931-03EEF3B5EE48}" type="slidenum">
              <a:rPr lang="en-US" smtClean="0">
                <a:solidFill>
                  <a:prstClr val="black"/>
                </a:solidFill>
              </a:rPr>
              <a:pPr/>
              <a:t>25</a:t>
            </a:fld>
            <a:endParaRPr lang="en-US" dirty="0" smtClean="0">
              <a:solidFill>
                <a:prstClr val="black"/>
              </a:solidFill>
            </a:endParaRPr>
          </a:p>
        </p:txBody>
      </p:sp>
      <p:sp>
        <p:nvSpPr>
          <p:cNvPr id="226307" name="Rectangle 2"/>
          <p:cNvSpPr>
            <a:spLocks noGrp="1" noChangeArrowheads="1"/>
          </p:cNvSpPr>
          <p:nvPr>
            <p:ph type="hdr" sz="quarter"/>
          </p:nvPr>
        </p:nvSpPr>
        <p:spPr>
          <a:noFill/>
        </p:spPr>
        <p:txBody>
          <a:bodyPr/>
          <a:lstStyle/>
          <a:p>
            <a:r>
              <a:rPr lang="en-US" dirty="0" smtClean="0">
                <a:solidFill>
                  <a:prstClr val="black"/>
                </a:solidFill>
              </a:rPr>
              <a:t>Health Effects of Pesticides</a:t>
            </a:r>
          </a:p>
        </p:txBody>
      </p:sp>
      <p:sp>
        <p:nvSpPr>
          <p:cNvPr id="226308" name="Rectangle 6"/>
          <p:cNvSpPr>
            <a:spLocks noGrp="1" noChangeArrowheads="1"/>
          </p:cNvSpPr>
          <p:nvPr>
            <p:ph type="ftr" sz="quarter" idx="4"/>
          </p:nvPr>
        </p:nvSpPr>
        <p:spPr>
          <a:noFill/>
        </p:spPr>
        <p:txBody>
          <a:bodyPr/>
          <a:lstStyle/>
          <a:p>
            <a:r>
              <a:rPr lang="en-US" dirty="0" smtClean="0">
                <a:solidFill>
                  <a:prstClr val="black"/>
                </a:solidFill>
              </a:rPr>
              <a:t>Dawn H. Gouge dhgouge@ag.arizona.edu</a:t>
            </a:r>
          </a:p>
        </p:txBody>
      </p:sp>
      <p:sp>
        <p:nvSpPr>
          <p:cNvPr id="226309" name="Rectangle 7"/>
          <p:cNvSpPr txBox="1">
            <a:spLocks noGrp="1" noChangeArrowheads="1"/>
          </p:cNvSpPr>
          <p:nvPr/>
        </p:nvSpPr>
        <p:spPr bwMode="auto">
          <a:xfrm>
            <a:off x="4106238" y="9054578"/>
            <a:ext cx="3137843" cy="474234"/>
          </a:xfrm>
          <a:prstGeom prst="rect">
            <a:avLst/>
          </a:prstGeom>
          <a:noFill/>
          <a:ln w="9525">
            <a:noFill/>
            <a:miter lim="800000"/>
            <a:headEnd/>
            <a:tailEnd/>
          </a:ln>
        </p:spPr>
        <p:txBody>
          <a:bodyPr lIns="96466" tIns="48234" rIns="96466" bIns="48234" anchor="b"/>
          <a:lstStyle/>
          <a:p>
            <a:pPr algn="r" defTabSz="958418"/>
            <a:fld id="{C767C3EF-2B87-4F4A-8934-4E25CA9B9CCE}" type="slidenum">
              <a:rPr lang="en-US" sz="1100">
                <a:solidFill>
                  <a:prstClr val="black"/>
                </a:solidFill>
                <a:latin typeface="AmerType Md BT" pitchFamily="18" charset="0"/>
              </a:rPr>
              <a:pPr algn="r" defTabSz="958418"/>
              <a:t>25</a:t>
            </a:fld>
            <a:endParaRPr lang="en-US" sz="1100" dirty="0">
              <a:solidFill>
                <a:prstClr val="black"/>
              </a:solidFill>
              <a:latin typeface="AmerType Md BT" pitchFamily="18" charset="0"/>
            </a:endParaRPr>
          </a:p>
        </p:txBody>
      </p:sp>
      <p:sp>
        <p:nvSpPr>
          <p:cNvPr id="226310" name="Rectangle 2"/>
          <p:cNvSpPr>
            <a:spLocks noGrp="1" noRot="1" noChangeAspect="1" noChangeArrowheads="1" noTextEdit="1"/>
          </p:cNvSpPr>
          <p:nvPr>
            <p:ph type="sldImg"/>
          </p:nvPr>
        </p:nvSpPr>
        <p:spPr>
          <a:ln/>
        </p:spPr>
      </p:sp>
      <p:sp>
        <p:nvSpPr>
          <p:cNvPr id="22631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82189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D991D3F2-1079-4882-A931-03EEF3B5EE48}" type="slidenum">
              <a:rPr lang="en-US" smtClean="0">
                <a:solidFill>
                  <a:prstClr val="black"/>
                </a:solidFill>
              </a:rPr>
              <a:pPr/>
              <a:t>26</a:t>
            </a:fld>
            <a:endParaRPr lang="en-US" dirty="0" smtClean="0">
              <a:solidFill>
                <a:prstClr val="black"/>
              </a:solidFill>
            </a:endParaRPr>
          </a:p>
        </p:txBody>
      </p:sp>
      <p:sp>
        <p:nvSpPr>
          <p:cNvPr id="226307" name="Rectangle 2"/>
          <p:cNvSpPr>
            <a:spLocks noGrp="1" noChangeArrowheads="1"/>
          </p:cNvSpPr>
          <p:nvPr>
            <p:ph type="hdr" sz="quarter"/>
          </p:nvPr>
        </p:nvSpPr>
        <p:spPr>
          <a:noFill/>
        </p:spPr>
        <p:txBody>
          <a:bodyPr/>
          <a:lstStyle/>
          <a:p>
            <a:r>
              <a:rPr lang="en-US" dirty="0" smtClean="0">
                <a:solidFill>
                  <a:prstClr val="black"/>
                </a:solidFill>
              </a:rPr>
              <a:t>Health Effects of Pesticides</a:t>
            </a:r>
          </a:p>
        </p:txBody>
      </p:sp>
      <p:sp>
        <p:nvSpPr>
          <p:cNvPr id="226308" name="Rectangle 6"/>
          <p:cNvSpPr>
            <a:spLocks noGrp="1" noChangeArrowheads="1"/>
          </p:cNvSpPr>
          <p:nvPr>
            <p:ph type="ftr" sz="quarter" idx="4"/>
          </p:nvPr>
        </p:nvSpPr>
        <p:spPr>
          <a:noFill/>
        </p:spPr>
        <p:txBody>
          <a:bodyPr/>
          <a:lstStyle/>
          <a:p>
            <a:r>
              <a:rPr lang="en-US" dirty="0" smtClean="0">
                <a:solidFill>
                  <a:prstClr val="black"/>
                </a:solidFill>
              </a:rPr>
              <a:t>Dawn H. Gouge dhgouge@ag.arizona.edu</a:t>
            </a:r>
          </a:p>
        </p:txBody>
      </p:sp>
      <p:sp>
        <p:nvSpPr>
          <p:cNvPr id="226309" name="Rectangle 7"/>
          <p:cNvSpPr txBox="1">
            <a:spLocks noGrp="1" noChangeArrowheads="1"/>
          </p:cNvSpPr>
          <p:nvPr/>
        </p:nvSpPr>
        <p:spPr bwMode="auto">
          <a:xfrm>
            <a:off x="4106238" y="9054578"/>
            <a:ext cx="3137843" cy="474234"/>
          </a:xfrm>
          <a:prstGeom prst="rect">
            <a:avLst/>
          </a:prstGeom>
          <a:noFill/>
          <a:ln w="9525">
            <a:noFill/>
            <a:miter lim="800000"/>
            <a:headEnd/>
            <a:tailEnd/>
          </a:ln>
        </p:spPr>
        <p:txBody>
          <a:bodyPr lIns="96466" tIns="48234" rIns="96466" bIns="48234" anchor="b"/>
          <a:lstStyle/>
          <a:p>
            <a:pPr algn="r" defTabSz="958418"/>
            <a:fld id="{C767C3EF-2B87-4F4A-8934-4E25CA9B9CCE}" type="slidenum">
              <a:rPr lang="en-US" sz="1100">
                <a:solidFill>
                  <a:prstClr val="black"/>
                </a:solidFill>
                <a:latin typeface="AmerType Md BT" pitchFamily="18" charset="0"/>
              </a:rPr>
              <a:pPr algn="r" defTabSz="958418"/>
              <a:t>26</a:t>
            </a:fld>
            <a:endParaRPr lang="en-US" sz="1100" dirty="0">
              <a:solidFill>
                <a:prstClr val="black"/>
              </a:solidFill>
              <a:latin typeface="AmerType Md BT" pitchFamily="18" charset="0"/>
            </a:endParaRPr>
          </a:p>
        </p:txBody>
      </p:sp>
      <p:sp>
        <p:nvSpPr>
          <p:cNvPr id="226310" name="Rectangle 2"/>
          <p:cNvSpPr>
            <a:spLocks noGrp="1" noRot="1" noChangeAspect="1" noChangeArrowheads="1" noTextEdit="1"/>
          </p:cNvSpPr>
          <p:nvPr>
            <p:ph type="sldImg"/>
          </p:nvPr>
        </p:nvSpPr>
        <p:spPr>
          <a:ln/>
        </p:spPr>
      </p:sp>
      <p:sp>
        <p:nvSpPr>
          <p:cNvPr id="22631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809655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D991D3F2-1079-4882-A931-03EEF3B5EE48}" type="slidenum">
              <a:rPr lang="en-US" smtClean="0">
                <a:solidFill>
                  <a:prstClr val="black"/>
                </a:solidFill>
              </a:rPr>
              <a:pPr/>
              <a:t>27</a:t>
            </a:fld>
            <a:endParaRPr lang="en-US" dirty="0" smtClean="0">
              <a:solidFill>
                <a:prstClr val="black"/>
              </a:solidFill>
            </a:endParaRPr>
          </a:p>
        </p:txBody>
      </p:sp>
      <p:sp>
        <p:nvSpPr>
          <p:cNvPr id="226307" name="Rectangle 2"/>
          <p:cNvSpPr>
            <a:spLocks noGrp="1" noChangeArrowheads="1"/>
          </p:cNvSpPr>
          <p:nvPr>
            <p:ph type="hdr" sz="quarter"/>
          </p:nvPr>
        </p:nvSpPr>
        <p:spPr>
          <a:noFill/>
        </p:spPr>
        <p:txBody>
          <a:bodyPr/>
          <a:lstStyle/>
          <a:p>
            <a:r>
              <a:rPr lang="en-US" dirty="0" smtClean="0">
                <a:solidFill>
                  <a:prstClr val="black"/>
                </a:solidFill>
              </a:rPr>
              <a:t>Health Effects of Pesticides</a:t>
            </a:r>
          </a:p>
        </p:txBody>
      </p:sp>
      <p:sp>
        <p:nvSpPr>
          <p:cNvPr id="226308" name="Rectangle 6"/>
          <p:cNvSpPr>
            <a:spLocks noGrp="1" noChangeArrowheads="1"/>
          </p:cNvSpPr>
          <p:nvPr>
            <p:ph type="ftr" sz="quarter" idx="4"/>
          </p:nvPr>
        </p:nvSpPr>
        <p:spPr>
          <a:noFill/>
        </p:spPr>
        <p:txBody>
          <a:bodyPr/>
          <a:lstStyle/>
          <a:p>
            <a:r>
              <a:rPr lang="en-US" dirty="0" smtClean="0">
                <a:solidFill>
                  <a:prstClr val="black"/>
                </a:solidFill>
              </a:rPr>
              <a:t>Dawn H. Gouge dhgouge@ag.arizona.edu</a:t>
            </a:r>
          </a:p>
        </p:txBody>
      </p:sp>
      <p:sp>
        <p:nvSpPr>
          <p:cNvPr id="226309" name="Rectangle 7"/>
          <p:cNvSpPr txBox="1">
            <a:spLocks noGrp="1" noChangeArrowheads="1"/>
          </p:cNvSpPr>
          <p:nvPr/>
        </p:nvSpPr>
        <p:spPr bwMode="auto">
          <a:xfrm>
            <a:off x="4106238" y="9054578"/>
            <a:ext cx="3137843" cy="474234"/>
          </a:xfrm>
          <a:prstGeom prst="rect">
            <a:avLst/>
          </a:prstGeom>
          <a:noFill/>
          <a:ln w="9525">
            <a:noFill/>
            <a:miter lim="800000"/>
            <a:headEnd/>
            <a:tailEnd/>
          </a:ln>
        </p:spPr>
        <p:txBody>
          <a:bodyPr lIns="96466" tIns="48234" rIns="96466" bIns="48234" anchor="b"/>
          <a:lstStyle/>
          <a:p>
            <a:pPr algn="r" defTabSz="958418"/>
            <a:fld id="{C767C3EF-2B87-4F4A-8934-4E25CA9B9CCE}" type="slidenum">
              <a:rPr lang="en-US" sz="1100">
                <a:solidFill>
                  <a:prstClr val="black"/>
                </a:solidFill>
                <a:latin typeface="AmerType Md BT" pitchFamily="18" charset="0"/>
              </a:rPr>
              <a:pPr algn="r" defTabSz="958418"/>
              <a:t>27</a:t>
            </a:fld>
            <a:endParaRPr lang="en-US" sz="1100" dirty="0">
              <a:solidFill>
                <a:prstClr val="black"/>
              </a:solidFill>
              <a:latin typeface="AmerType Md BT" pitchFamily="18" charset="0"/>
            </a:endParaRPr>
          </a:p>
        </p:txBody>
      </p:sp>
      <p:sp>
        <p:nvSpPr>
          <p:cNvPr id="226310" name="Rectangle 2"/>
          <p:cNvSpPr>
            <a:spLocks noGrp="1" noRot="1" noChangeAspect="1" noChangeArrowheads="1" noTextEdit="1"/>
          </p:cNvSpPr>
          <p:nvPr>
            <p:ph type="sldImg"/>
          </p:nvPr>
        </p:nvSpPr>
        <p:spPr>
          <a:ln/>
        </p:spPr>
      </p:sp>
      <p:sp>
        <p:nvSpPr>
          <p:cNvPr id="22631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223312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Beneficial arthropods  are insects, mites, spiders that play an important part in reducing pest species. </a:t>
            </a:r>
          </a:p>
          <a:p>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764540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buFont typeface="Arial" pitchFamily="34" charset="0"/>
              <a:buChar char="•"/>
              <a:defRPr/>
            </a:pPr>
            <a:r>
              <a:rPr lang="en-US" dirty="0"/>
              <a:t>Some pesticides persist in the environment for years and/or leak into streams, rivers, lakes and ground water.</a:t>
            </a:r>
          </a:p>
          <a:p>
            <a:pPr defTabSz="931774">
              <a:buFont typeface="Arial" pitchFamily="34" charset="0"/>
              <a:buChar char="•"/>
              <a:defRPr/>
            </a:pPr>
            <a:endParaRPr lang="en-US" dirty="0"/>
          </a:p>
          <a:p>
            <a:pPr defTabSz="931774">
              <a:buFont typeface="Arial" pitchFamily="34" charset="0"/>
              <a:buChar char="•"/>
              <a:defRPr/>
            </a:pPr>
            <a:r>
              <a:rPr lang="en-US" dirty="0"/>
              <a:t>Over-use of pesticides may lead to pests developing resistance to the pesticides.  When this happens the pesticide eventually becomes completely useless.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248192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8329">
              <a:defRPr/>
            </a:pPr>
            <a:endParaRPr lang="en-US" dirty="0" smtClean="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328743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3233">
              <a:defRPr>
                <a:solidFill>
                  <a:schemeClr val="tx1"/>
                </a:solidFill>
                <a:latin typeface="Papyrus" pitchFamily="66" charset="0"/>
              </a:defRPr>
            </a:lvl1pPr>
            <a:lvl2pPr marL="778642" indent="-299478" defTabSz="1013233">
              <a:defRPr>
                <a:solidFill>
                  <a:schemeClr val="tx1"/>
                </a:solidFill>
                <a:latin typeface="Papyrus" pitchFamily="66" charset="0"/>
              </a:defRPr>
            </a:lvl2pPr>
            <a:lvl3pPr marL="1197912" indent="-239582" defTabSz="1013233">
              <a:defRPr>
                <a:solidFill>
                  <a:schemeClr val="tx1"/>
                </a:solidFill>
                <a:latin typeface="Papyrus" pitchFamily="66" charset="0"/>
              </a:defRPr>
            </a:lvl3pPr>
            <a:lvl4pPr marL="1677076" indent="-239582" defTabSz="1013233">
              <a:defRPr>
                <a:solidFill>
                  <a:schemeClr val="tx1"/>
                </a:solidFill>
                <a:latin typeface="Papyrus" pitchFamily="66" charset="0"/>
              </a:defRPr>
            </a:lvl4pPr>
            <a:lvl5pPr marL="2156241" indent="-239582" defTabSz="1013233">
              <a:defRPr>
                <a:solidFill>
                  <a:schemeClr val="tx1"/>
                </a:solidFill>
                <a:latin typeface="Papyrus" pitchFamily="66" charset="0"/>
              </a:defRPr>
            </a:lvl5pPr>
            <a:lvl6pPr marL="2635405" indent="-239582" defTabSz="1013233" eaLnBrk="0" fontAlgn="base" hangingPunct="0">
              <a:spcBef>
                <a:spcPct val="0"/>
              </a:spcBef>
              <a:spcAft>
                <a:spcPct val="0"/>
              </a:spcAft>
              <a:defRPr>
                <a:solidFill>
                  <a:schemeClr val="tx1"/>
                </a:solidFill>
                <a:latin typeface="Papyrus" pitchFamily="66" charset="0"/>
              </a:defRPr>
            </a:lvl6pPr>
            <a:lvl7pPr marL="3114569" indent="-239582" defTabSz="1013233" eaLnBrk="0" fontAlgn="base" hangingPunct="0">
              <a:spcBef>
                <a:spcPct val="0"/>
              </a:spcBef>
              <a:spcAft>
                <a:spcPct val="0"/>
              </a:spcAft>
              <a:defRPr>
                <a:solidFill>
                  <a:schemeClr val="tx1"/>
                </a:solidFill>
                <a:latin typeface="Papyrus" pitchFamily="66" charset="0"/>
              </a:defRPr>
            </a:lvl7pPr>
            <a:lvl8pPr marL="3593735" indent="-239582" defTabSz="1013233" eaLnBrk="0" fontAlgn="base" hangingPunct="0">
              <a:spcBef>
                <a:spcPct val="0"/>
              </a:spcBef>
              <a:spcAft>
                <a:spcPct val="0"/>
              </a:spcAft>
              <a:defRPr>
                <a:solidFill>
                  <a:schemeClr val="tx1"/>
                </a:solidFill>
                <a:latin typeface="Papyrus" pitchFamily="66" charset="0"/>
              </a:defRPr>
            </a:lvl8pPr>
            <a:lvl9pPr marL="4072899" indent="-239582" defTabSz="1013233" eaLnBrk="0" fontAlgn="base" hangingPunct="0">
              <a:spcBef>
                <a:spcPct val="0"/>
              </a:spcBef>
              <a:spcAft>
                <a:spcPct val="0"/>
              </a:spcAft>
              <a:defRPr>
                <a:solidFill>
                  <a:schemeClr val="tx1"/>
                </a:solidFill>
                <a:latin typeface="Papyrus" pitchFamily="66" charset="0"/>
              </a:defRPr>
            </a:lvl9pPr>
          </a:lstStyle>
          <a:p>
            <a:fld id="{0B57A647-EE5F-4E60-9F68-998F354AB442}" type="slidenum">
              <a:rPr lang="en-US" smtClean="0">
                <a:solidFill>
                  <a:prstClr val="black"/>
                </a:solidFill>
                <a:latin typeface="Comic Sans MS" pitchFamily="66" charset="0"/>
              </a:rPr>
              <a:pPr/>
              <a:t>31</a:t>
            </a:fld>
            <a:endParaRPr lang="en-US" smtClean="0">
              <a:solidFill>
                <a:prstClr val="black"/>
              </a:solidFill>
              <a:latin typeface="Comic Sans MS" pitchFamily="66" charset="0"/>
            </a:endParaRPr>
          </a:p>
        </p:txBody>
      </p:sp>
      <p:sp>
        <p:nvSpPr>
          <p:cNvPr id="164867" name="Rectangle 2"/>
          <p:cNvSpPr>
            <a:spLocks noGrp="1" noRot="1" noChangeAspect="1" noChangeArrowheads="1" noTextEdit="1"/>
          </p:cNvSpPr>
          <p:nvPr>
            <p:ph type="sldImg"/>
          </p:nvPr>
        </p:nvSpPr>
        <p:spPr>
          <a:xfrm>
            <a:off x="1239838" y="715963"/>
            <a:ext cx="4764087" cy="3573462"/>
          </a:xfrm>
          <a:ln/>
        </p:spPr>
      </p:sp>
      <p:sp>
        <p:nvSpPr>
          <p:cNvPr id="164868" name="Rectangle 3"/>
          <p:cNvSpPr>
            <a:spLocks noGrp="1" noChangeArrowheads="1"/>
          </p:cNvSpPr>
          <p:nvPr>
            <p:ph type="body" idx="1"/>
          </p:nvPr>
        </p:nvSpPr>
        <p:spPr>
          <a:xfrm>
            <a:off x="723152" y="4524925"/>
            <a:ext cx="5797779" cy="42885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771849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3233">
              <a:defRPr>
                <a:solidFill>
                  <a:schemeClr val="tx1"/>
                </a:solidFill>
                <a:latin typeface="Papyrus" pitchFamily="66" charset="0"/>
              </a:defRPr>
            </a:lvl1pPr>
            <a:lvl2pPr marL="778642" indent="-299478" defTabSz="1013233">
              <a:defRPr>
                <a:solidFill>
                  <a:schemeClr val="tx1"/>
                </a:solidFill>
                <a:latin typeface="Papyrus" pitchFamily="66" charset="0"/>
              </a:defRPr>
            </a:lvl2pPr>
            <a:lvl3pPr marL="1197912" indent="-239582" defTabSz="1013233">
              <a:defRPr>
                <a:solidFill>
                  <a:schemeClr val="tx1"/>
                </a:solidFill>
                <a:latin typeface="Papyrus" pitchFamily="66" charset="0"/>
              </a:defRPr>
            </a:lvl3pPr>
            <a:lvl4pPr marL="1677076" indent="-239582" defTabSz="1013233">
              <a:defRPr>
                <a:solidFill>
                  <a:schemeClr val="tx1"/>
                </a:solidFill>
                <a:latin typeface="Papyrus" pitchFamily="66" charset="0"/>
              </a:defRPr>
            </a:lvl4pPr>
            <a:lvl5pPr marL="2156241" indent="-239582" defTabSz="1013233">
              <a:defRPr>
                <a:solidFill>
                  <a:schemeClr val="tx1"/>
                </a:solidFill>
                <a:latin typeface="Papyrus" pitchFamily="66" charset="0"/>
              </a:defRPr>
            </a:lvl5pPr>
            <a:lvl6pPr marL="2635405" indent="-239582" defTabSz="1013233" eaLnBrk="0" fontAlgn="base" hangingPunct="0">
              <a:spcBef>
                <a:spcPct val="0"/>
              </a:spcBef>
              <a:spcAft>
                <a:spcPct val="0"/>
              </a:spcAft>
              <a:defRPr>
                <a:solidFill>
                  <a:schemeClr val="tx1"/>
                </a:solidFill>
                <a:latin typeface="Papyrus" pitchFamily="66" charset="0"/>
              </a:defRPr>
            </a:lvl6pPr>
            <a:lvl7pPr marL="3114569" indent="-239582" defTabSz="1013233" eaLnBrk="0" fontAlgn="base" hangingPunct="0">
              <a:spcBef>
                <a:spcPct val="0"/>
              </a:spcBef>
              <a:spcAft>
                <a:spcPct val="0"/>
              </a:spcAft>
              <a:defRPr>
                <a:solidFill>
                  <a:schemeClr val="tx1"/>
                </a:solidFill>
                <a:latin typeface="Papyrus" pitchFamily="66" charset="0"/>
              </a:defRPr>
            </a:lvl7pPr>
            <a:lvl8pPr marL="3593735" indent="-239582" defTabSz="1013233" eaLnBrk="0" fontAlgn="base" hangingPunct="0">
              <a:spcBef>
                <a:spcPct val="0"/>
              </a:spcBef>
              <a:spcAft>
                <a:spcPct val="0"/>
              </a:spcAft>
              <a:defRPr>
                <a:solidFill>
                  <a:schemeClr val="tx1"/>
                </a:solidFill>
                <a:latin typeface="Papyrus" pitchFamily="66" charset="0"/>
              </a:defRPr>
            </a:lvl8pPr>
            <a:lvl9pPr marL="4072899" indent="-239582" defTabSz="1013233" eaLnBrk="0" fontAlgn="base" hangingPunct="0">
              <a:spcBef>
                <a:spcPct val="0"/>
              </a:spcBef>
              <a:spcAft>
                <a:spcPct val="0"/>
              </a:spcAft>
              <a:defRPr>
                <a:solidFill>
                  <a:schemeClr val="tx1"/>
                </a:solidFill>
                <a:latin typeface="Papyrus" pitchFamily="66" charset="0"/>
              </a:defRPr>
            </a:lvl9pPr>
          </a:lstStyle>
          <a:p>
            <a:fld id="{0B57A647-EE5F-4E60-9F68-998F354AB442}" type="slidenum">
              <a:rPr lang="en-US" smtClean="0">
                <a:solidFill>
                  <a:prstClr val="black"/>
                </a:solidFill>
                <a:latin typeface="Comic Sans MS" pitchFamily="66" charset="0"/>
              </a:rPr>
              <a:pPr/>
              <a:t>32</a:t>
            </a:fld>
            <a:endParaRPr lang="en-US" smtClean="0">
              <a:solidFill>
                <a:prstClr val="black"/>
              </a:solidFill>
              <a:latin typeface="Comic Sans MS" pitchFamily="66" charset="0"/>
            </a:endParaRPr>
          </a:p>
        </p:txBody>
      </p:sp>
      <p:sp>
        <p:nvSpPr>
          <p:cNvPr id="164867" name="Rectangle 2"/>
          <p:cNvSpPr>
            <a:spLocks noGrp="1" noRot="1" noChangeAspect="1" noChangeArrowheads="1" noTextEdit="1"/>
          </p:cNvSpPr>
          <p:nvPr>
            <p:ph type="sldImg"/>
          </p:nvPr>
        </p:nvSpPr>
        <p:spPr>
          <a:xfrm>
            <a:off x="1239838" y="715963"/>
            <a:ext cx="4764087" cy="3573462"/>
          </a:xfrm>
          <a:ln/>
        </p:spPr>
      </p:sp>
      <p:sp>
        <p:nvSpPr>
          <p:cNvPr id="164868" name="Rectangle 3"/>
          <p:cNvSpPr>
            <a:spLocks noGrp="1" noChangeArrowheads="1"/>
          </p:cNvSpPr>
          <p:nvPr>
            <p:ph type="body" idx="1"/>
          </p:nvPr>
        </p:nvSpPr>
        <p:spPr>
          <a:xfrm>
            <a:off x="723152" y="4524925"/>
            <a:ext cx="5797779" cy="42885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ko-KR" dirty="0">
                <a:latin typeface="Tw Cen MT" panose="020B0602020104020603" pitchFamily="34" charset="0"/>
                <a:ea typeface="Gulim" pitchFamily="34" charset="-127"/>
              </a:rPr>
              <a:t>The EPA </a:t>
            </a:r>
            <a:r>
              <a:rPr lang="en-US" altLang="ko-KR" b="1" dirty="0">
                <a:latin typeface="Tw Cen MT" panose="020B0602020104020603" pitchFamily="34" charset="0"/>
                <a:ea typeface="Gulim" pitchFamily="34" charset="-127"/>
              </a:rPr>
              <a:t>Conventional Reduced Risk Pesticide Program</a:t>
            </a:r>
            <a:r>
              <a:rPr lang="en-US" altLang="ko-KR" dirty="0">
                <a:latin typeface="Tw Cen MT" panose="020B0602020104020603" pitchFamily="34" charset="0"/>
                <a:ea typeface="Gulim" pitchFamily="34" charset="-127"/>
              </a:rPr>
              <a:t> accelerates the review and regulatory decision-making process for conventional pesticides that pose </a:t>
            </a:r>
            <a:r>
              <a:rPr lang="en-US" altLang="ko-KR" u="sng" dirty="0">
                <a:latin typeface="Tw Cen MT" panose="020B0602020104020603" pitchFamily="34" charset="0"/>
                <a:ea typeface="Gulim" pitchFamily="34" charset="-127"/>
              </a:rPr>
              <a:t>less</a:t>
            </a:r>
            <a:r>
              <a:rPr lang="en-US" altLang="ko-KR" dirty="0">
                <a:latin typeface="Tw Cen MT" panose="020B0602020104020603" pitchFamily="34" charset="0"/>
                <a:ea typeface="Gulim" pitchFamily="34" charset="-127"/>
              </a:rPr>
              <a:t> risk to human health and the environment than existing conventional alternatives. </a:t>
            </a:r>
          </a:p>
          <a:p>
            <a:pPr eaLnBrk="1" hangingPunct="1"/>
            <a:endParaRPr lang="en-US" dirty="0" smtClean="0"/>
          </a:p>
        </p:txBody>
      </p:sp>
    </p:spTree>
    <p:extLst>
      <p:ext uri="{BB962C8B-B14F-4D97-AF65-F5344CB8AC3E}">
        <p14:creationId xmlns:p14="http://schemas.microsoft.com/office/powerpoint/2010/main" val="4061531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3233">
              <a:defRPr>
                <a:solidFill>
                  <a:schemeClr val="tx1"/>
                </a:solidFill>
                <a:latin typeface="Papyrus" pitchFamily="66" charset="0"/>
              </a:defRPr>
            </a:lvl1pPr>
            <a:lvl2pPr marL="778642" indent="-299478" defTabSz="1013233">
              <a:defRPr>
                <a:solidFill>
                  <a:schemeClr val="tx1"/>
                </a:solidFill>
                <a:latin typeface="Papyrus" pitchFamily="66" charset="0"/>
              </a:defRPr>
            </a:lvl2pPr>
            <a:lvl3pPr marL="1197912" indent="-239582" defTabSz="1013233">
              <a:defRPr>
                <a:solidFill>
                  <a:schemeClr val="tx1"/>
                </a:solidFill>
                <a:latin typeface="Papyrus" pitchFamily="66" charset="0"/>
              </a:defRPr>
            </a:lvl3pPr>
            <a:lvl4pPr marL="1677076" indent="-239582" defTabSz="1013233">
              <a:defRPr>
                <a:solidFill>
                  <a:schemeClr val="tx1"/>
                </a:solidFill>
                <a:latin typeface="Papyrus" pitchFamily="66" charset="0"/>
              </a:defRPr>
            </a:lvl4pPr>
            <a:lvl5pPr marL="2156241" indent="-239582" defTabSz="1013233">
              <a:defRPr>
                <a:solidFill>
                  <a:schemeClr val="tx1"/>
                </a:solidFill>
                <a:latin typeface="Papyrus" pitchFamily="66" charset="0"/>
              </a:defRPr>
            </a:lvl5pPr>
            <a:lvl6pPr marL="2635405" indent="-239582" defTabSz="1013233" eaLnBrk="0" fontAlgn="base" hangingPunct="0">
              <a:spcBef>
                <a:spcPct val="0"/>
              </a:spcBef>
              <a:spcAft>
                <a:spcPct val="0"/>
              </a:spcAft>
              <a:defRPr>
                <a:solidFill>
                  <a:schemeClr val="tx1"/>
                </a:solidFill>
                <a:latin typeface="Papyrus" pitchFamily="66" charset="0"/>
              </a:defRPr>
            </a:lvl6pPr>
            <a:lvl7pPr marL="3114569" indent="-239582" defTabSz="1013233" eaLnBrk="0" fontAlgn="base" hangingPunct="0">
              <a:spcBef>
                <a:spcPct val="0"/>
              </a:spcBef>
              <a:spcAft>
                <a:spcPct val="0"/>
              </a:spcAft>
              <a:defRPr>
                <a:solidFill>
                  <a:schemeClr val="tx1"/>
                </a:solidFill>
                <a:latin typeface="Papyrus" pitchFamily="66" charset="0"/>
              </a:defRPr>
            </a:lvl7pPr>
            <a:lvl8pPr marL="3593735" indent="-239582" defTabSz="1013233" eaLnBrk="0" fontAlgn="base" hangingPunct="0">
              <a:spcBef>
                <a:spcPct val="0"/>
              </a:spcBef>
              <a:spcAft>
                <a:spcPct val="0"/>
              </a:spcAft>
              <a:defRPr>
                <a:solidFill>
                  <a:schemeClr val="tx1"/>
                </a:solidFill>
                <a:latin typeface="Papyrus" pitchFamily="66" charset="0"/>
              </a:defRPr>
            </a:lvl8pPr>
            <a:lvl9pPr marL="4072899" indent="-239582" defTabSz="1013233" eaLnBrk="0" fontAlgn="base" hangingPunct="0">
              <a:spcBef>
                <a:spcPct val="0"/>
              </a:spcBef>
              <a:spcAft>
                <a:spcPct val="0"/>
              </a:spcAft>
              <a:defRPr>
                <a:solidFill>
                  <a:schemeClr val="tx1"/>
                </a:solidFill>
                <a:latin typeface="Papyrus" pitchFamily="66" charset="0"/>
              </a:defRPr>
            </a:lvl9pPr>
          </a:lstStyle>
          <a:p>
            <a:fld id="{0B57A647-EE5F-4E60-9F68-998F354AB442}" type="slidenum">
              <a:rPr lang="en-US" smtClean="0">
                <a:solidFill>
                  <a:prstClr val="black"/>
                </a:solidFill>
                <a:latin typeface="Comic Sans MS" pitchFamily="66" charset="0"/>
              </a:rPr>
              <a:pPr/>
              <a:t>33</a:t>
            </a:fld>
            <a:endParaRPr lang="en-US" dirty="0" smtClean="0">
              <a:solidFill>
                <a:prstClr val="black"/>
              </a:solidFill>
              <a:latin typeface="Comic Sans MS" pitchFamily="66" charset="0"/>
            </a:endParaRPr>
          </a:p>
        </p:txBody>
      </p:sp>
      <p:sp>
        <p:nvSpPr>
          <p:cNvPr id="164867" name="Rectangle 2"/>
          <p:cNvSpPr>
            <a:spLocks noGrp="1" noRot="1" noChangeAspect="1" noChangeArrowheads="1" noTextEdit="1"/>
          </p:cNvSpPr>
          <p:nvPr>
            <p:ph type="sldImg"/>
          </p:nvPr>
        </p:nvSpPr>
        <p:spPr>
          <a:xfrm>
            <a:off x="1239838" y="715963"/>
            <a:ext cx="4764087" cy="3573462"/>
          </a:xfrm>
          <a:ln/>
        </p:spPr>
      </p:sp>
      <p:sp>
        <p:nvSpPr>
          <p:cNvPr id="164868" name="Rectangle 3"/>
          <p:cNvSpPr>
            <a:spLocks noGrp="1" noChangeArrowheads="1"/>
          </p:cNvSpPr>
          <p:nvPr>
            <p:ph type="body" idx="1"/>
          </p:nvPr>
        </p:nvSpPr>
        <p:spPr>
          <a:xfrm>
            <a:off x="723152" y="4524925"/>
            <a:ext cx="5797779" cy="42885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774">
              <a:defRPr/>
            </a:pPr>
            <a:r>
              <a:rPr lang="en-US" altLang="ko-KR" dirty="0">
                <a:latin typeface="Tw Cen MT" panose="020B0602020104020603" pitchFamily="34" charset="0"/>
                <a:ea typeface="Gulim" pitchFamily="34" charset="-127"/>
              </a:rPr>
              <a:t>The “reduced-risk” designation applies only to certain uses of a particular pesticide and may not include all legal uses for that product.</a:t>
            </a:r>
          </a:p>
          <a:p>
            <a:pPr eaLnBrk="1" hangingPunct="1"/>
            <a:endParaRPr lang="en-US" dirty="0" smtClean="0"/>
          </a:p>
        </p:txBody>
      </p:sp>
    </p:spTree>
    <p:extLst>
      <p:ext uri="{BB962C8B-B14F-4D97-AF65-F5344CB8AC3E}">
        <p14:creationId xmlns:p14="http://schemas.microsoft.com/office/powerpoint/2010/main" val="3542385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3233">
              <a:defRPr>
                <a:solidFill>
                  <a:schemeClr val="tx1"/>
                </a:solidFill>
                <a:latin typeface="Papyrus" pitchFamily="66" charset="0"/>
              </a:defRPr>
            </a:lvl1pPr>
            <a:lvl2pPr marL="778642" indent="-299478" defTabSz="1013233">
              <a:defRPr>
                <a:solidFill>
                  <a:schemeClr val="tx1"/>
                </a:solidFill>
                <a:latin typeface="Papyrus" pitchFamily="66" charset="0"/>
              </a:defRPr>
            </a:lvl2pPr>
            <a:lvl3pPr marL="1197912" indent="-239582" defTabSz="1013233">
              <a:defRPr>
                <a:solidFill>
                  <a:schemeClr val="tx1"/>
                </a:solidFill>
                <a:latin typeface="Papyrus" pitchFamily="66" charset="0"/>
              </a:defRPr>
            </a:lvl3pPr>
            <a:lvl4pPr marL="1677076" indent="-239582" defTabSz="1013233">
              <a:defRPr>
                <a:solidFill>
                  <a:schemeClr val="tx1"/>
                </a:solidFill>
                <a:latin typeface="Papyrus" pitchFamily="66" charset="0"/>
              </a:defRPr>
            </a:lvl4pPr>
            <a:lvl5pPr marL="2156241" indent="-239582" defTabSz="1013233">
              <a:defRPr>
                <a:solidFill>
                  <a:schemeClr val="tx1"/>
                </a:solidFill>
                <a:latin typeface="Papyrus" pitchFamily="66" charset="0"/>
              </a:defRPr>
            </a:lvl5pPr>
            <a:lvl6pPr marL="2635405" indent="-239582" defTabSz="1013233" eaLnBrk="0" fontAlgn="base" hangingPunct="0">
              <a:spcBef>
                <a:spcPct val="0"/>
              </a:spcBef>
              <a:spcAft>
                <a:spcPct val="0"/>
              </a:spcAft>
              <a:defRPr>
                <a:solidFill>
                  <a:schemeClr val="tx1"/>
                </a:solidFill>
                <a:latin typeface="Papyrus" pitchFamily="66" charset="0"/>
              </a:defRPr>
            </a:lvl6pPr>
            <a:lvl7pPr marL="3114569" indent="-239582" defTabSz="1013233" eaLnBrk="0" fontAlgn="base" hangingPunct="0">
              <a:spcBef>
                <a:spcPct val="0"/>
              </a:spcBef>
              <a:spcAft>
                <a:spcPct val="0"/>
              </a:spcAft>
              <a:defRPr>
                <a:solidFill>
                  <a:schemeClr val="tx1"/>
                </a:solidFill>
                <a:latin typeface="Papyrus" pitchFamily="66" charset="0"/>
              </a:defRPr>
            </a:lvl7pPr>
            <a:lvl8pPr marL="3593735" indent="-239582" defTabSz="1013233" eaLnBrk="0" fontAlgn="base" hangingPunct="0">
              <a:spcBef>
                <a:spcPct val="0"/>
              </a:spcBef>
              <a:spcAft>
                <a:spcPct val="0"/>
              </a:spcAft>
              <a:defRPr>
                <a:solidFill>
                  <a:schemeClr val="tx1"/>
                </a:solidFill>
                <a:latin typeface="Papyrus" pitchFamily="66" charset="0"/>
              </a:defRPr>
            </a:lvl8pPr>
            <a:lvl9pPr marL="4072899" indent="-239582" defTabSz="1013233" eaLnBrk="0" fontAlgn="base" hangingPunct="0">
              <a:spcBef>
                <a:spcPct val="0"/>
              </a:spcBef>
              <a:spcAft>
                <a:spcPct val="0"/>
              </a:spcAft>
              <a:defRPr>
                <a:solidFill>
                  <a:schemeClr val="tx1"/>
                </a:solidFill>
                <a:latin typeface="Papyrus" pitchFamily="66" charset="0"/>
              </a:defRPr>
            </a:lvl9pPr>
          </a:lstStyle>
          <a:p>
            <a:pPr marL="0" marR="0" lvl="0" indent="0" algn="r" defTabSz="1013233" rtl="0" eaLnBrk="1" fontAlgn="auto" latinLnBrk="0" hangingPunct="1">
              <a:lnSpc>
                <a:spcPct val="100000"/>
              </a:lnSpc>
              <a:spcBef>
                <a:spcPts val="0"/>
              </a:spcBef>
              <a:spcAft>
                <a:spcPts val="0"/>
              </a:spcAft>
              <a:buClrTx/>
              <a:buSzTx/>
              <a:buFontTx/>
              <a:buNone/>
              <a:tabLst/>
              <a:defRPr/>
            </a:pPr>
            <a:fld id="{0B57A647-EE5F-4E60-9F68-998F354AB442}"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mn-cs"/>
              </a:rPr>
              <a:pPr marL="0" marR="0" lvl="0" indent="0" algn="r" defTabSz="1013233"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mn-cs"/>
            </a:endParaRPr>
          </a:p>
        </p:txBody>
      </p:sp>
      <p:sp>
        <p:nvSpPr>
          <p:cNvPr id="164867" name="Rectangle 2"/>
          <p:cNvSpPr>
            <a:spLocks noGrp="1" noRot="1" noChangeAspect="1" noChangeArrowheads="1" noTextEdit="1"/>
          </p:cNvSpPr>
          <p:nvPr>
            <p:ph type="sldImg"/>
          </p:nvPr>
        </p:nvSpPr>
        <p:spPr>
          <a:xfrm>
            <a:off x="1239838" y="715963"/>
            <a:ext cx="4764087" cy="3573462"/>
          </a:xfrm>
          <a:ln/>
        </p:spPr>
      </p:sp>
      <p:sp>
        <p:nvSpPr>
          <p:cNvPr id="164868" name="Rectangle 3"/>
          <p:cNvSpPr>
            <a:spLocks noGrp="1" noChangeArrowheads="1"/>
          </p:cNvSpPr>
          <p:nvPr>
            <p:ph type="body" idx="1"/>
          </p:nvPr>
        </p:nvSpPr>
        <p:spPr>
          <a:xfrm>
            <a:off x="723152" y="4524925"/>
            <a:ext cx="5797779" cy="42885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960587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pests</a:t>
            </a:r>
            <a:r>
              <a:rPr lang="en-US" baseline="0" dirty="0" smtClean="0"/>
              <a:t> need food, water and shelter, IPM is really all about using common sense to improve sanitation and building maintenance in order to keep pests from thriving  in facilities and on grounds. It is important that everyone knows they play a key role in IPM, and that by working together IPM can be more successful. </a:t>
            </a: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a:t>
            </a:fld>
            <a:endParaRPr lang="en-US"/>
          </a:p>
        </p:txBody>
      </p:sp>
    </p:spTree>
    <p:extLst>
      <p:ext uri="{BB962C8B-B14F-4D97-AF65-F5344CB8AC3E}">
        <p14:creationId xmlns:p14="http://schemas.microsoft.com/office/powerpoint/2010/main" val="2655108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3233">
              <a:defRPr>
                <a:solidFill>
                  <a:schemeClr val="tx1"/>
                </a:solidFill>
                <a:latin typeface="Papyrus" pitchFamily="66" charset="0"/>
              </a:defRPr>
            </a:lvl1pPr>
            <a:lvl2pPr marL="778642" indent="-299478" defTabSz="1013233">
              <a:defRPr>
                <a:solidFill>
                  <a:schemeClr val="tx1"/>
                </a:solidFill>
                <a:latin typeface="Papyrus" pitchFamily="66" charset="0"/>
              </a:defRPr>
            </a:lvl2pPr>
            <a:lvl3pPr marL="1197912" indent="-239582" defTabSz="1013233">
              <a:defRPr>
                <a:solidFill>
                  <a:schemeClr val="tx1"/>
                </a:solidFill>
                <a:latin typeface="Papyrus" pitchFamily="66" charset="0"/>
              </a:defRPr>
            </a:lvl3pPr>
            <a:lvl4pPr marL="1677076" indent="-239582" defTabSz="1013233">
              <a:defRPr>
                <a:solidFill>
                  <a:schemeClr val="tx1"/>
                </a:solidFill>
                <a:latin typeface="Papyrus" pitchFamily="66" charset="0"/>
              </a:defRPr>
            </a:lvl4pPr>
            <a:lvl5pPr marL="2156241" indent="-239582" defTabSz="1013233">
              <a:defRPr>
                <a:solidFill>
                  <a:schemeClr val="tx1"/>
                </a:solidFill>
                <a:latin typeface="Papyrus" pitchFamily="66" charset="0"/>
              </a:defRPr>
            </a:lvl5pPr>
            <a:lvl6pPr marL="2635405" indent="-239582" defTabSz="1013233" eaLnBrk="0" fontAlgn="base" hangingPunct="0">
              <a:spcBef>
                <a:spcPct val="0"/>
              </a:spcBef>
              <a:spcAft>
                <a:spcPct val="0"/>
              </a:spcAft>
              <a:defRPr>
                <a:solidFill>
                  <a:schemeClr val="tx1"/>
                </a:solidFill>
                <a:latin typeface="Papyrus" pitchFamily="66" charset="0"/>
              </a:defRPr>
            </a:lvl6pPr>
            <a:lvl7pPr marL="3114569" indent="-239582" defTabSz="1013233" eaLnBrk="0" fontAlgn="base" hangingPunct="0">
              <a:spcBef>
                <a:spcPct val="0"/>
              </a:spcBef>
              <a:spcAft>
                <a:spcPct val="0"/>
              </a:spcAft>
              <a:defRPr>
                <a:solidFill>
                  <a:schemeClr val="tx1"/>
                </a:solidFill>
                <a:latin typeface="Papyrus" pitchFamily="66" charset="0"/>
              </a:defRPr>
            </a:lvl7pPr>
            <a:lvl8pPr marL="3593735" indent="-239582" defTabSz="1013233" eaLnBrk="0" fontAlgn="base" hangingPunct="0">
              <a:spcBef>
                <a:spcPct val="0"/>
              </a:spcBef>
              <a:spcAft>
                <a:spcPct val="0"/>
              </a:spcAft>
              <a:defRPr>
                <a:solidFill>
                  <a:schemeClr val="tx1"/>
                </a:solidFill>
                <a:latin typeface="Papyrus" pitchFamily="66" charset="0"/>
              </a:defRPr>
            </a:lvl8pPr>
            <a:lvl9pPr marL="4072899" indent="-239582" defTabSz="1013233" eaLnBrk="0" fontAlgn="base" hangingPunct="0">
              <a:spcBef>
                <a:spcPct val="0"/>
              </a:spcBef>
              <a:spcAft>
                <a:spcPct val="0"/>
              </a:spcAft>
              <a:defRPr>
                <a:solidFill>
                  <a:schemeClr val="tx1"/>
                </a:solidFill>
                <a:latin typeface="Papyrus" pitchFamily="66" charset="0"/>
              </a:defRPr>
            </a:lvl9pPr>
          </a:lstStyle>
          <a:p>
            <a:fld id="{0B57A647-EE5F-4E60-9F68-998F354AB442}" type="slidenum">
              <a:rPr lang="en-US" smtClean="0">
                <a:solidFill>
                  <a:prstClr val="black"/>
                </a:solidFill>
                <a:latin typeface="Comic Sans MS" pitchFamily="66" charset="0"/>
              </a:rPr>
              <a:pPr/>
              <a:t>35</a:t>
            </a:fld>
            <a:endParaRPr lang="en-US" smtClean="0">
              <a:solidFill>
                <a:prstClr val="black"/>
              </a:solidFill>
              <a:latin typeface="Comic Sans MS" pitchFamily="66" charset="0"/>
            </a:endParaRPr>
          </a:p>
        </p:txBody>
      </p:sp>
      <p:sp>
        <p:nvSpPr>
          <p:cNvPr id="164867" name="Rectangle 2"/>
          <p:cNvSpPr>
            <a:spLocks noGrp="1" noRot="1" noChangeAspect="1" noChangeArrowheads="1" noTextEdit="1"/>
          </p:cNvSpPr>
          <p:nvPr>
            <p:ph type="sldImg"/>
          </p:nvPr>
        </p:nvSpPr>
        <p:spPr>
          <a:xfrm>
            <a:off x="1239838" y="715963"/>
            <a:ext cx="4764087" cy="3573462"/>
          </a:xfrm>
          <a:ln/>
        </p:spPr>
      </p:sp>
      <p:sp>
        <p:nvSpPr>
          <p:cNvPr id="164868" name="Rectangle 3"/>
          <p:cNvSpPr>
            <a:spLocks noGrp="1" noChangeArrowheads="1"/>
          </p:cNvSpPr>
          <p:nvPr>
            <p:ph type="body" idx="1"/>
          </p:nvPr>
        </p:nvSpPr>
        <p:spPr>
          <a:xfrm>
            <a:off x="723152" y="4524925"/>
            <a:ext cx="5797779" cy="42885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125225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3233">
              <a:defRPr>
                <a:solidFill>
                  <a:schemeClr val="tx1"/>
                </a:solidFill>
                <a:latin typeface="Papyrus" pitchFamily="66" charset="0"/>
              </a:defRPr>
            </a:lvl1pPr>
            <a:lvl2pPr marL="778642" indent="-299478" defTabSz="1013233">
              <a:defRPr>
                <a:solidFill>
                  <a:schemeClr val="tx1"/>
                </a:solidFill>
                <a:latin typeface="Papyrus" pitchFamily="66" charset="0"/>
              </a:defRPr>
            </a:lvl2pPr>
            <a:lvl3pPr marL="1197912" indent="-239582" defTabSz="1013233">
              <a:defRPr>
                <a:solidFill>
                  <a:schemeClr val="tx1"/>
                </a:solidFill>
                <a:latin typeface="Papyrus" pitchFamily="66" charset="0"/>
              </a:defRPr>
            </a:lvl3pPr>
            <a:lvl4pPr marL="1677076" indent="-239582" defTabSz="1013233">
              <a:defRPr>
                <a:solidFill>
                  <a:schemeClr val="tx1"/>
                </a:solidFill>
                <a:latin typeface="Papyrus" pitchFamily="66" charset="0"/>
              </a:defRPr>
            </a:lvl4pPr>
            <a:lvl5pPr marL="2156241" indent="-239582" defTabSz="1013233">
              <a:defRPr>
                <a:solidFill>
                  <a:schemeClr val="tx1"/>
                </a:solidFill>
                <a:latin typeface="Papyrus" pitchFamily="66" charset="0"/>
              </a:defRPr>
            </a:lvl5pPr>
            <a:lvl6pPr marL="2635405" indent="-239582" defTabSz="1013233" eaLnBrk="0" fontAlgn="base" hangingPunct="0">
              <a:spcBef>
                <a:spcPct val="0"/>
              </a:spcBef>
              <a:spcAft>
                <a:spcPct val="0"/>
              </a:spcAft>
              <a:defRPr>
                <a:solidFill>
                  <a:schemeClr val="tx1"/>
                </a:solidFill>
                <a:latin typeface="Papyrus" pitchFamily="66" charset="0"/>
              </a:defRPr>
            </a:lvl6pPr>
            <a:lvl7pPr marL="3114569" indent="-239582" defTabSz="1013233" eaLnBrk="0" fontAlgn="base" hangingPunct="0">
              <a:spcBef>
                <a:spcPct val="0"/>
              </a:spcBef>
              <a:spcAft>
                <a:spcPct val="0"/>
              </a:spcAft>
              <a:defRPr>
                <a:solidFill>
                  <a:schemeClr val="tx1"/>
                </a:solidFill>
                <a:latin typeface="Papyrus" pitchFamily="66" charset="0"/>
              </a:defRPr>
            </a:lvl7pPr>
            <a:lvl8pPr marL="3593735" indent="-239582" defTabSz="1013233" eaLnBrk="0" fontAlgn="base" hangingPunct="0">
              <a:spcBef>
                <a:spcPct val="0"/>
              </a:spcBef>
              <a:spcAft>
                <a:spcPct val="0"/>
              </a:spcAft>
              <a:defRPr>
                <a:solidFill>
                  <a:schemeClr val="tx1"/>
                </a:solidFill>
                <a:latin typeface="Papyrus" pitchFamily="66" charset="0"/>
              </a:defRPr>
            </a:lvl8pPr>
            <a:lvl9pPr marL="4072899" indent="-239582" defTabSz="1013233" eaLnBrk="0" fontAlgn="base" hangingPunct="0">
              <a:spcBef>
                <a:spcPct val="0"/>
              </a:spcBef>
              <a:spcAft>
                <a:spcPct val="0"/>
              </a:spcAft>
              <a:defRPr>
                <a:solidFill>
                  <a:schemeClr val="tx1"/>
                </a:solidFill>
                <a:latin typeface="Papyrus" pitchFamily="66" charset="0"/>
              </a:defRPr>
            </a:lvl9pPr>
          </a:lstStyle>
          <a:p>
            <a:fld id="{0B57A647-EE5F-4E60-9F68-998F354AB442}" type="slidenum">
              <a:rPr lang="en-US" smtClean="0">
                <a:solidFill>
                  <a:prstClr val="black"/>
                </a:solidFill>
                <a:latin typeface="Comic Sans MS" pitchFamily="66" charset="0"/>
              </a:rPr>
              <a:pPr/>
              <a:t>36</a:t>
            </a:fld>
            <a:endParaRPr lang="en-US" smtClean="0">
              <a:solidFill>
                <a:prstClr val="black"/>
              </a:solidFill>
              <a:latin typeface="Comic Sans MS" pitchFamily="66" charset="0"/>
            </a:endParaRPr>
          </a:p>
        </p:txBody>
      </p:sp>
      <p:sp>
        <p:nvSpPr>
          <p:cNvPr id="164867" name="Rectangle 2"/>
          <p:cNvSpPr>
            <a:spLocks noGrp="1" noRot="1" noChangeAspect="1" noChangeArrowheads="1" noTextEdit="1"/>
          </p:cNvSpPr>
          <p:nvPr>
            <p:ph type="sldImg"/>
          </p:nvPr>
        </p:nvSpPr>
        <p:spPr>
          <a:xfrm>
            <a:off x="1239838" y="715963"/>
            <a:ext cx="4764087" cy="3573462"/>
          </a:xfrm>
          <a:ln/>
        </p:spPr>
      </p:sp>
      <p:sp>
        <p:nvSpPr>
          <p:cNvPr id="164868" name="Rectangle 3"/>
          <p:cNvSpPr>
            <a:spLocks noGrp="1" noChangeArrowheads="1"/>
          </p:cNvSpPr>
          <p:nvPr>
            <p:ph type="body" idx="1"/>
          </p:nvPr>
        </p:nvSpPr>
        <p:spPr>
          <a:xfrm>
            <a:off x="723152" y="4524925"/>
            <a:ext cx="5797779" cy="42885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898914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8329">
              <a:defRPr/>
            </a:pPr>
            <a:r>
              <a:rPr lang="en-US" dirty="0">
                <a:cs typeface="Times New Roman" pitchFamily="18" charset="0"/>
              </a:rPr>
              <a:t>School boards risk litigation if the best and most current information is not used when making pest management decisions.</a:t>
            </a:r>
          </a:p>
          <a:p>
            <a:pPr defTabSz="958329">
              <a:defRPr/>
            </a:pPr>
            <a:endParaRPr lang="en-US" dirty="0" smtClean="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470189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8329">
              <a:defRPr/>
            </a:pPr>
            <a:r>
              <a:rPr lang="en-US" dirty="0">
                <a:cs typeface="Times New Roman" pitchFamily="18" charset="0"/>
              </a:rPr>
              <a:t>School boards risk litigation if the best and most current information is not used when making pest management decisions.</a:t>
            </a:r>
          </a:p>
          <a:p>
            <a:pPr defTabSz="958329">
              <a:defRPr/>
            </a:pPr>
            <a:endParaRPr lang="en-US" dirty="0" smtClean="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281094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C4E67C-44EB-4746-9A0A-E3181E3F2D2B}" type="slidenum">
              <a:rPr lang="en-US" smtClean="0"/>
              <a:pPr/>
              <a:t>39</a:t>
            </a:fld>
            <a:endParaRPr lang="en-US"/>
          </a:p>
        </p:txBody>
      </p:sp>
    </p:spTree>
    <p:extLst>
      <p:ext uri="{BB962C8B-B14F-4D97-AF65-F5344CB8AC3E}">
        <p14:creationId xmlns:p14="http://schemas.microsoft.com/office/powerpoint/2010/main" val="2261811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Pests and pesticide residue</a:t>
            </a:r>
            <a:r>
              <a:rPr lang="en-US" baseline="0" dirty="0" smtClean="0"/>
              <a:t> can cause unnecessary stress. IPM can lead to the above list and can typically cost less. </a:t>
            </a: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40</a:t>
            </a:fld>
            <a:endParaRPr lang="en-US"/>
          </a:p>
        </p:txBody>
      </p:sp>
    </p:spTree>
    <p:extLst>
      <p:ext uri="{BB962C8B-B14F-4D97-AF65-F5344CB8AC3E}">
        <p14:creationId xmlns:p14="http://schemas.microsoft.com/office/powerpoint/2010/main" val="312329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Termites are essential decomposers and recyclers of wood in nature. In a building, termites can be expensive pests. </a:t>
            </a:r>
          </a:p>
          <a:p>
            <a:pPr defTabSz="931774">
              <a:defRPr/>
            </a:pP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41</a:t>
            </a:fld>
            <a:endParaRPr lang="en-US"/>
          </a:p>
        </p:txBody>
      </p:sp>
    </p:spTree>
    <p:extLst>
      <p:ext uri="{BB962C8B-B14F-4D97-AF65-F5344CB8AC3E}">
        <p14:creationId xmlns:p14="http://schemas.microsoft.com/office/powerpoint/2010/main" val="26492471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Termites are essential decomposers and recyclers of wood in nature. In a building, termites can be expensive pests. </a:t>
            </a:r>
          </a:p>
          <a:p>
            <a:pPr defTabSz="931774">
              <a:defRPr/>
            </a:pP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42</a:t>
            </a:fld>
            <a:endParaRPr lang="en-US"/>
          </a:p>
        </p:txBody>
      </p:sp>
    </p:spTree>
    <p:extLst>
      <p:ext uri="{BB962C8B-B14F-4D97-AF65-F5344CB8AC3E}">
        <p14:creationId xmlns:p14="http://schemas.microsoft.com/office/powerpoint/2010/main" val="3484165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Termites are essential decomposers and recyclers of wood in nature. In a building, termites can be expensive pests. </a:t>
            </a:r>
          </a:p>
          <a:p>
            <a:pPr defTabSz="931774">
              <a:defRPr/>
            </a:pP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43</a:t>
            </a:fld>
            <a:endParaRPr lang="en-US"/>
          </a:p>
        </p:txBody>
      </p:sp>
    </p:spTree>
    <p:extLst>
      <p:ext uri="{BB962C8B-B14F-4D97-AF65-F5344CB8AC3E}">
        <p14:creationId xmlns:p14="http://schemas.microsoft.com/office/powerpoint/2010/main" val="16234586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buFont typeface="Arial" pitchFamily="34" charset="0"/>
              <a:buChar char="•"/>
              <a:defRPr/>
            </a:pPr>
            <a:r>
              <a:rPr lang="en-US" dirty="0"/>
              <a:t>PVA’s can include cluttered storage areas, hard to reach places (under desks or behind couches/vending machines and areas where there is food, water and shelter for the pest. </a:t>
            </a:r>
          </a:p>
          <a:p>
            <a:pPr defTabSz="931774">
              <a:defRPr/>
            </a:pPr>
            <a:endParaRPr lang="en-US" dirty="0"/>
          </a:p>
          <a:p>
            <a:pPr defTabSz="931774">
              <a:buFont typeface="Arial" pitchFamily="34" charset="0"/>
              <a:buChar char="•"/>
              <a:defRPr/>
            </a:pPr>
            <a:r>
              <a:rPr lang="en-US" dirty="0"/>
              <a:t>For some pests the action threshold is one, such as a cockroach.</a:t>
            </a:r>
          </a:p>
        </p:txBody>
      </p:sp>
      <p:sp>
        <p:nvSpPr>
          <p:cNvPr id="4" name="Slide Number Placeholder 3"/>
          <p:cNvSpPr>
            <a:spLocks noGrp="1"/>
          </p:cNvSpPr>
          <p:nvPr>
            <p:ph type="sldNum" sz="quarter" idx="10"/>
          </p:nvPr>
        </p:nvSpPr>
        <p:spPr/>
        <p:txBody>
          <a:bodyPr/>
          <a:lstStyle/>
          <a:p>
            <a:fld id="{685F026E-2291-4651-9A24-27A43F526B32}" type="slidenum">
              <a:rPr lang="en-US" smtClean="0"/>
              <a:pPr/>
              <a:t>44</a:t>
            </a:fld>
            <a:endParaRPr lang="en-US"/>
          </a:p>
        </p:txBody>
      </p:sp>
    </p:spTree>
    <p:extLst>
      <p:ext uri="{BB962C8B-B14F-4D97-AF65-F5344CB8AC3E}">
        <p14:creationId xmlns:p14="http://schemas.microsoft.com/office/powerpoint/2010/main" val="3484165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pests</a:t>
            </a:r>
            <a:r>
              <a:rPr lang="en-US" baseline="0" dirty="0" smtClean="0"/>
              <a:t> need food, water and shelter, IPM is really all about using common sense to improve sanitation and building maintenance in order to keep pests from thriving  in facilities and on grounds. It is important that everyone knows they play a key role in IPM, and that by working together IPM can be more successful. </a:t>
            </a: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6</a:t>
            </a:fld>
            <a:endParaRPr lang="en-US"/>
          </a:p>
        </p:txBody>
      </p:sp>
    </p:spTree>
    <p:extLst>
      <p:ext uri="{BB962C8B-B14F-4D97-AF65-F5344CB8AC3E}">
        <p14:creationId xmlns:p14="http://schemas.microsoft.com/office/powerpoint/2010/main" val="8574203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2442247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443052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Mold can cause health problems, </a:t>
            </a:r>
            <a:r>
              <a:rPr lang="en-US" b="1" dirty="0"/>
              <a:t>especially to those with allergies or respiratory problems.</a:t>
            </a:r>
          </a:p>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0246079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Wire rack shelving allows food debris to fall to floor. Maintaining at least six inch height on bottom shelf allows easy cleaning and inspection.</a:t>
            </a:r>
          </a:p>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2657372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buFont typeface="Arial" pitchFamily="34" charset="0"/>
              <a:buChar char="•"/>
              <a:defRPr/>
            </a:pPr>
            <a:r>
              <a:rPr lang="en-US" dirty="0"/>
              <a:t>PVA’s can include cluttered storage areas, hard to reach places (under desks or behind couches/vending machines and areas where there is food, water and shelter for the pest. </a:t>
            </a:r>
          </a:p>
          <a:p>
            <a:pPr defTabSz="931774">
              <a:defRPr/>
            </a:pPr>
            <a:endParaRPr lang="en-US" dirty="0"/>
          </a:p>
          <a:p>
            <a:pPr defTabSz="931774">
              <a:buFont typeface="Arial" pitchFamily="34" charset="0"/>
              <a:buChar char="•"/>
              <a:defRPr/>
            </a:pPr>
            <a:r>
              <a:rPr lang="en-US" dirty="0"/>
              <a:t>For some pests the action threshold is one, such as a cockroach.</a:t>
            </a:r>
          </a:p>
        </p:txBody>
      </p:sp>
      <p:sp>
        <p:nvSpPr>
          <p:cNvPr id="4" name="Slide Number Placeholder 3"/>
          <p:cNvSpPr>
            <a:spLocks noGrp="1"/>
          </p:cNvSpPr>
          <p:nvPr>
            <p:ph type="sldNum" sz="quarter" idx="10"/>
          </p:nvPr>
        </p:nvSpPr>
        <p:spPr/>
        <p:txBody>
          <a:bodyPr/>
          <a:lstStyle/>
          <a:p>
            <a:fld id="{685F026E-2291-4651-9A24-27A43F526B32}" type="slidenum">
              <a:rPr lang="en-US" smtClean="0"/>
              <a:pPr/>
              <a:t>52</a:t>
            </a:fld>
            <a:endParaRPr lang="en-US"/>
          </a:p>
        </p:txBody>
      </p:sp>
    </p:spTree>
    <p:extLst>
      <p:ext uri="{BB962C8B-B14F-4D97-AF65-F5344CB8AC3E}">
        <p14:creationId xmlns:p14="http://schemas.microsoft.com/office/powerpoint/2010/main" val="1791811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buFont typeface="Arial" pitchFamily="34" charset="0"/>
              <a:buChar char="•"/>
              <a:defRPr/>
            </a:pPr>
            <a:r>
              <a:rPr lang="en-US" dirty="0"/>
              <a:t>PVA’s can include cluttered storage areas, hard to reach places (under desks or behind couches/vending machines and areas where there is food, water and shelter for the pest. </a:t>
            </a:r>
          </a:p>
          <a:p>
            <a:pPr defTabSz="931774">
              <a:defRPr/>
            </a:pPr>
            <a:endParaRPr lang="en-US" dirty="0"/>
          </a:p>
          <a:p>
            <a:pPr defTabSz="931774">
              <a:buFont typeface="Arial" pitchFamily="34" charset="0"/>
              <a:buChar char="•"/>
              <a:defRPr/>
            </a:pPr>
            <a:r>
              <a:rPr lang="en-US" dirty="0"/>
              <a:t>For some pests the action threshold is one, such as a cockroach.</a:t>
            </a:r>
          </a:p>
        </p:txBody>
      </p:sp>
      <p:sp>
        <p:nvSpPr>
          <p:cNvPr id="4" name="Slide Number Placeholder 3"/>
          <p:cNvSpPr>
            <a:spLocks noGrp="1"/>
          </p:cNvSpPr>
          <p:nvPr>
            <p:ph type="sldNum" sz="quarter" idx="10"/>
          </p:nvPr>
        </p:nvSpPr>
        <p:spPr/>
        <p:txBody>
          <a:bodyPr/>
          <a:lstStyle/>
          <a:p>
            <a:fld id="{685F026E-2291-4651-9A24-27A43F526B32}" type="slidenum">
              <a:rPr lang="en-US" smtClean="0"/>
              <a:pPr/>
              <a:t>54</a:t>
            </a:fld>
            <a:endParaRPr lang="en-US"/>
          </a:p>
        </p:txBody>
      </p:sp>
    </p:spTree>
    <p:extLst>
      <p:ext uri="{BB962C8B-B14F-4D97-AF65-F5344CB8AC3E}">
        <p14:creationId xmlns:p14="http://schemas.microsoft.com/office/powerpoint/2010/main" val="34246143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buFont typeface="Arial" pitchFamily="34" charset="0"/>
              <a:buChar char="•"/>
              <a:defRPr/>
            </a:pPr>
            <a:r>
              <a:rPr lang="en-US" dirty="0"/>
              <a:t>PVA’s can include cluttered storage areas, hard to reach places (under desks or behind couches/vending machines and areas where there is food, water and shelter for the pest. </a:t>
            </a:r>
          </a:p>
          <a:p>
            <a:pPr defTabSz="931774">
              <a:defRPr/>
            </a:pPr>
            <a:endParaRPr lang="en-US" dirty="0"/>
          </a:p>
          <a:p>
            <a:pPr defTabSz="931774">
              <a:buFont typeface="Arial" pitchFamily="34" charset="0"/>
              <a:buChar char="•"/>
              <a:defRPr/>
            </a:pPr>
            <a:r>
              <a:rPr lang="en-US" dirty="0"/>
              <a:t>For some pests the action threshold is one, such as a cockroach.</a:t>
            </a:r>
          </a:p>
        </p:txBody>
      </p:sp>
      <p:sp>
        <p:nvSpPr>
          <p:cNvPr id="4" name="Slide Number Placeholder 3"/>
          <p:cNvSpPr>
            <a:spLocks noGrp="1"/>
          </p:cNvSpPr>
          <p:nvPr>
            <p:ph type="sldNum" sz="quarter" idx="10"/>
          </p:nvPr>
        </p:nvSpPr>
        <p:spPr/>
        <p:txBody>
          <a:bodyPr/>
          <a:lstStyle/>
          <a:p>
            <a:fld id="{685F026E-2291-4651-9A24-27A43F526B32}" type="slidenum">
              <a:rPr lang="en-US" smtClean="0"/>
              <a:pPr/>
              <a:t>55</a:t>
            </a:fld>
            <a:endParaRPr lang="en-US"/>
          </a:p>
        </p:txBody>
      </p:sp>
    </p:spTree>
    <p:extLst>
      <p:ext uri="{BB962C8B-B14F-4D97-AF65-F5344CB8AC3E}">
        <p14:creationId xmlns:p14="http://schemas.microsoft.com/office/powerpoint/2010/main" val="32363063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3153427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57</a:t>
            </a:fld>
            <a:endParaRPr lang="en-US"/>
          </a:p>
        </p:txBody>
      </p:sp>
    </p:spTree>
    <p:extLst>
      <p:ext uri="{BB962C8B-B14F-4D97-AF65-F5344CB8AC3E}">
        <p14:creationId xmlns:p14="http://schemas.microsoft.com/office/powerpoint/2010/main" val="12870956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58</a:t>
            </a:fld>
            <a:endParaRPr lang="en-US"/>
          </a:p>
        </p:txBody>
      </p:sp>
    </p:spTree>
    <p:extLst>
      <p:ext uri="{BB962C8B-B14F-4D97-AF65-F5344CB8AC3E}">
        <p14:creationId xmlns:p14="http://schemas.microsoft.com/office/powerpoint/2010/main" val="1583651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123" indent="-524123">
              <a:buFont typeface="+mj-lt"/>
              <a:buAutoNum type="arabicPeriod"/>
            </a:pPr>
            <a:r>
              <a:rPr lang="en-US" dirty="0">
                <a:cs typeface="Tunga" pitchFamily="34" charset="0"/>
              </a:rPr>
              <a:t>Children play on the floor and on the ground, and put fingers in mouths which can increase potential for exposure to pests and pesticides.</a:t>
            </a:r>
          </a:p>
          <a:p>
            <a:pPr marL="524123" indent="-524123">
              <a:buFont typeface="+mj-lt"/>
              <a:buAutoNum type="arabicPeriod"/>
            </a:pPr>
            <a:r>
              <a:rPr lang="en-US" dirty="0">
                <a:cs typeface="Tunga" pitchFamily="34" charset="0"/>
              </a:rPr>
              <a:t>Children are more sensitive to the effects of pesticides, due to their growing and developing bodies. </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7</a:t>
            </a:fld>
            <a:endParaRPr lang="en-US"/>
          </a:p>
        </p:txBody>
      </p:sp>
    </p:spTree>
    <p:extLst>
      <p:ext uri="{BB962C8B-B14F-4D97-AF65-F5344CB8AC3E}">
        <p14:creationId xmlns:p14="http://schemas.microsoft.com/office/powerpoint/2010/main" val="3621502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59</a:t>
            </a:fld>
            <a:endParaRPr lang="en-US"/>
          </a:p>
        </p:txBody>
      </p:sp>
    </p:spTree>
    <p:extLst>
      <p:ext uri="{BB962C8B-B14F-4D97-AF65-F5344CB8AC3E}">
        <p14:creationId xmlns:p14="http://schemas.microsoft.com/office/powerpoint/2010/main" val="40075833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Recordkeeping includes </a:t>
            </a:r>
            <a:r>
              <a:rPr lang="en-US" dirty="0">
                <a:cs typeface="Times New Roman" pitchFamily="18" charset="0"/>
              </a:rPr>
              <a:t>inspection and monitoring results, pest complaints and pest site applications.</a:t>
            </a:r>
          </a:p>
          <a:p>
            <a:pPr defTabSz="931774">
              <a:defRPr/>
            </a:pP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7313571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Dirty floor drains provide food and shelter for flies, ants, cockroaches, mold and microbial pathogens.</a:t>
            </a:r>
          </a:p>
          <a:p>
            <a:pPr defTabSz="931774">
              <a:defRPr/>
            </a:pP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61</a:t>
            </a:fld>
            <a:endParaRPr lang="en-US"/>
          </a:p>
        </p:txBody>
      </p:sp>
    </p:spTree>
    <p:extLst>
      <p:ext uri="{BB962C8B-B14F-4D97-AF65-F5344CB8AC3E}">
        <p14:creationId xmlns:p14="http://schemas.microsoft.com/office/powerpoint/2010/main" val="2368963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11"/>
              </a:spcBef>
              <a:buFont typeface="Arial" pitchFamily="34" charset="0"/>
              <a:buChar char="•"/>
            </a:pPr>
            <a:endParaRPr lang="en-US" dirty="0">
              <a:cs typeface="Times New Roman" pitchFamily="18" charset="0"/>
            </a:endParaRPr>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3266188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Improving maintenance such as improperly installed or damaged door sweeps and seals prevents pest access to the building. This is often called “</a:t>
            </a:r>
            <a:r>
              <a:rPr lang="en-US" b="1" dirty="0">
                <a:cs typeface="Times New Roman" pitchFamily="18" charset="0"/>
              </a:rPr>
              <a:t>pest-proofing”.</a:t>
            </a:r>
            <a:endParaRPr lang="en-US" dirty="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63</a:t>
            </a:fld>
            <a:endParaRPr lang="en-US"/>
          </a:p>
        </p:txBody>
      </p:sp>
    </p:spTree>
    <p:extLst>
      <p:ext uri="{BB962C8B-B14F-4D97-AF65-F5344CB8AC3E}">
        <p14:creationId xmlns:p14="http://schemas.microsoft.com/office/powerpoint/2010/main" val="23746205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21234746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39874987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9944838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Identifying and training an</a:t>
            </a:r>
            <a:r>
              <a:rPr lang="en-US" baseline="0" dirty="0" smtClean="0"/>
              <a:t> IPM Coordinator establishes leadership for the implementation of School IPM.  </a:t>
            </a:r>
          </a:p>
          <a:p>
            <a:pPr>
              <a:buFont typeface="Arial" pitchFamily="34" charset="0"/>
              <a:buChar char="•"/>
            </a:pPr>
            <a:endParaRPr lang="en-US" baseline="0" dirty="0" smtClean="0"/>
          </a:p>
          <a:p>
            <a:pPr>
              <a:buFont typeface="Arial" pitchFamily="34" charset="0"/>
              <a:buChar char="•"/>
            </a:pPr>
            <a:r>
              <a:rPr lang="en-US" baseline="0" dirty="0" smtClean="0"/>
              <a:t>An IPM Plan </a:t>
            </a:r>
            <a:r>
              <a:rPr lang="en-US" dirty="0">
                <a:cs typeface="Times New Roman" pitchFamily="18" charset="0"/>
              </a:rPr>
              <a:t>organizes your pest management practices for your common pest problems. </a:t>
            </a:r>
          </a:p>
          <a:p>
            <a:pPr>
              <a:buFont typeface="Arial" pitchFamily="34" charset="0"/>
              <a:buChar char="•"/>
            </a:pPr>
            <a:endParaRPr lang="en-US" dirty="0">
              <a:cs typeface="Times New Roman" pitchFamily="18" charset="0"/>
            </a:endParaRPr>
          </a:p>
          <a:p>
            <a:pPr>
              <a:buFont typeface="Arial" pitchFamily="34" charset="0"/>
              <a:buChar char="•"/>
            </a:pPr>
            <a:r>
              <a:rPr lang="en-US" dirty="0">
                <a:cs typeface="Times New Roman" pitchFamily="18" charset="0"/>
              </a:rPr>
              <a:t>IPM training teaches</a:t>
            </a:r>
            <a:r>
              <a:rPr lang="en-US" b="1" dirty="0">
                <a:cs typeface="Times New Roman" pitchFamily="18" charset="0"/>
              </a:rPr>
              <a:t> </a:t>
            </a:r>
            <a:r>
              <a:rPr lang="en-US" dirty="0">
                <a:cs typeface="Times New Roman" pitchFamily="18" charset="0"/>
              </a:rPr>
              <a:t>your school administrators, faculty, food service staff, maintenance and custodial staff, students, nurses, health aides and parents how to prevent pest problems.</a:t>
            </a:r>
          </a:p>
          <a:p>
            <a:pPr>
              <a:buFont typeface="Arial" pitchFamily="34" charset="0"/>
              <a:buChar char="•"/>
            </a:pPr>
            <a:endParaRPr lang="en-US" dirty="0">
              <a:cs typeface="Times New Roman" pitchFamily="18" charset="0"/>
            </a:endParaRPr>
          </a:p>
          <a:p>
            <a:pPr>
              <a:buFont typeface="Arial" pitchFamily="34" charset="0"/>
              <a:buChar char="•"/>
            </a:pPr>
            <a:r>
              <a:rPr lang="en-US" dirty="0">
                <a:cs typeface="Times New Roman" pitchFamily="18" charset="0"/>
              </a:rPr>
              <a:t>IPM communication such as Pest Presses, can alert staff and students to different pest issues at their school, ways to prevent pest presence and pest management solutions.</a:t>
            </a:r>
          </a:p>
        </p:txBody>
      </p:sp>
      <p:sp>
        <p:nvSpPr>
          <p:cNvPr id="4" name="Slide Number Placeholder 3"/>
          <p:cNvSpPr>
            <a:spLocks noGrp="1"/>
          </p:cNvSpPr>
          <p:nvPr>
            <p:ph type="sldNum" sz="quarter" idx="10"/>
          </p:nvPr>
        </p:nvSpPr>
        <p:spPr/>
        <p:txBody>
          <a:bodyPr/>
          <a:lstStyle/>
          <a:p>
            <a:fld id="{685F026E-2291-4651-9A24-27A43F526B32}" type="slidenum">
              <a:rPr lang="en-US" smtClean="0"/>
              <a:pPr/>
              <a:t>68</a:t>
            </a:fld>
            <a:endParaRPr lang="en-US"/>
          </a:p>
        </p:txBody>
      </p:sp>
    </p:spTree>
    <p:extLst>
      <p:ext uri="{BB962C8B-B14F-4D97-AF65-F5344CB8AC3E}">
        <p14:creationId xmlns:p14="http://schemas.microsoft.com/office/powerpoint/2010/main" val="12870956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69</a:t>
            </a:fld>
            <a:endParaRPr lang="en-US"/>
          </a:p>
        </p:txBody>
      </p:sp>
    </p:spTree>
    <p:extLst>
      <p:ext uri="{BB962C8B-B14F-4D97-AF65-F5344CB8AC3E}">
        <p14:creationId xmlns:p14="http://schemas.microsoft.com/office/powerpoint/2010/main" val="1287095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082084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42499873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26304105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8329">
              <a:defRPr/>
            </a:pPr>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30610530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36465217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2571001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28238599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34668717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In smaller districts the IPM coordinator may also be the superintendent, principal or person under contract to the school. </a:t>
            </a: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25826947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3" defTabSz="931774">
              <a:defRPr/>
            </a:pPr>
            <a:r>
              <a:rPr lang="en-US" sz="3300" dirty="0"/>
              <a:t>To avoid conflict of interest it is generally recommended that the your IPM Coordinator NOT be employed by your contracted pest management service provider, if you have one.</a:t>
            </a:r>
            <a:endParaRPr lang="en-US" sz="3300" dirty="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7428708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The IPM Coordinate works with everyone including: administrators, teachers, custodians, kitchen, grounds and maintenance staff, and parents and students, to prevent and solve pest problems.</a:t>
            </a:r>
          </a:p>
          <a:p>
            <a:endParaRPr lang="en-US" dirty="0"/>
          </a:p>
        </p:txBody>
      </p:sp>
      <p:sp>
        <p:nvSpPr>
          <p:cNvPr id="4" name="Slide Number Placeholder 3"/>
          <p:cNvSpPr>
            <a:spLocks noGrp="1"/>
          </p:cNvSpPr>
          <p:nvPr>
            <p:ph type="sldNum" sz="quarter" idx="10"/>
          </p:nvPr>
        </p:nvSpPr>
        <p:spPr/>
        <p:txBody>
          <a:bodyPr/>
          <a:lstStyle/>
          <a:p>
            <a:fld id="{902903AB-8CFC-4034-A98C-9D65A5A5D3A6}"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81174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cs typeface="Times New Roman" pitchFamily="18" charset="0"/>
              </a:rPr>
              <a:t>As discussed in the previous module, asthma sufferers may be sensitive to dust mites, cockroaches and/or rodent allergens. </a:t>
            </a:r>
          </a:p>
          <a:p>
            <a:endParaRPr lang="en-US" dirty="0">
              <a:cs typeface="Times New Roman" pitchFamily="18" charset="0"/>
            </a:endParaRPr>
          </a:p>
          <a:p>
            <a:pPr defTabSz="931774">
              <a:defRPr/>
            </a:pPr>
            <a:r>
              <a:rPr lang="en-US" dirty="0">
                <a:cs typeface="Times New Roman" pitchFamily="18" charset="0"/>
              </a:rPr>
              <a:t>Rats bite more than 45,000 people annually in the US, most are infants, children and the sick. </a:t>
            </a:r>
          </a:p>
          <a:p>
            <a:endParaRPr lang="en-US" dirty="0"/>
          </a:p>
        </p:txBody>
      </p:sp>
      <p:sp>
        <p:nvSpPr>
          <p:cNvPr id="4" name="Slide Number Placeholder 3"/>
          <p:cNvSpPr>
            <a:spLocks noGrp="1"/>
          </p:cNvSpPr>
          <p:nvPr>
            <p:ph type="sldNum" sz="quarter" idx="10"/>
          </p:nvPr>
        </p:nvSpPr>
        <p:spPr/>
        <p:txBody>
          <a:bodyPr/>
          <a:lstStyle/>
          <a:p>
            <a:fld id="{164C3ECC-B3EF-4CC6-8FF2-9DEF4914499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1735590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Administrators and school boards set the tone for the IPM program. </a:t>
            </a:r>
          </a:p>
          <a:p>
            <a:pPr defTabSz="931774">
              <a:defRPr/>
            </a:pPr>
            <a:endParaRPr lang="en-US" dirty="0">
              <a:cs typeface="Times New Roman" pitchFamily="18" charset="0"/>
            </a:endParaRPr>
          </a:p>
          <a:p>
            <a:pPr defTabSz="931774">
              <a:defRPr/>
            </a:pPr>
            <a:r>
              <a:rPr lang="en-US" dirty="0">
                <a:cs typeface="Times New Roman" pitchFamily="18" charset="0"/>
              </a:rPr>
              <a:t>Administrators should be aware of </a:t>
            </a:r>
            <a:r>
              <a:rPr lang="en-US" b="1" dirty="0">
                <a:cs typeface="Times New Roman" pitchFamily="18" charset="0"/>
              </a:rPr>
              <a:t>state laws </a:t>
            </a:r>
            <a:r>
              <a:rPr lang="en-US" dirty="0">
                <a:cs typeface="Times New Roman" pitchFamily="18" charset="0"/>
              </a:rPr>
              <a:t>about IPM in schools including:</a:t>
            </a:r>
          </a:p>
          <a:p>
            <a:pPr defTabSz="931774">
              <a:buFont typeface="Arial" pitchFamily="34" charset="0"/>
              <a:buChar char="•"/>
              <a:defRPr/>
            </a:pPr>
            <a:r>
              <a:rPr lang="en-US" dirty="0">
                <a:cs typeface="Times New Roman" pitchFamily="18" charset="0"/>
              </a:rPr>
              <a:t>pesticide use in schools</a:t>
            </a:r>
          </a:p>
          <a:p>
            <a:pPr defTabSz="931774">
              <a:buFont typeface="Arial" pitchFamily="34" charset="0"/>
              <a:buChar char="•"/>
              <a:defRPr/>
            </a:pPr>
            <a:r>
              <a:rPr lang="en-US" dirty="0">
                <a:cs typeface="Times New Roman" pitchFamily="18" charset="0"/>
              </a:rPr>
              <a:t>any other regulations addressing pest management and the district’s IPM policy, if one is in place. </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15735751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Administrators</a:t>
            </a:r>
            <a:r>
              <a:rPr lang="en-US" baseline="0" dirty="0" smtClean="0"/>
              <a:t> should </a:t>
            </a:r>
            <a:r>
              <a:rPr lang="en-US" dirty="0">
                <a:cs typeface="Times New Roman" pitchFamily="18" charset="0"/>
              </a:rPr>
              <a:t>encourage staff understanding and full participation in the IPM program.</a:t>
            </a:r>
          </a:p>
          <a:p>
            <a:endParaRPr lang="en-US" dirty="0"/>
          </a:p>
        </p:txBody>
      </p:sp>
      <p:sp>
        <p:nvSpPr>
          <p:cNvPr id="4" name="Slide Number Placeholder 3"/>
          <p:cNvSpPr>
            <a:spLocks noGrp="1"/>
          </p:cNvSpPr>
          <p:nvPr>
            <p:ph type="sldNum" sz="quarter" idx="10"/>
          </p:nvPr>
        </p:nvSpPr>
        <p:spPr/>
        <p:txBody>
          <a:bodyPr/>
          <a:lstStyle/>
          <a:p>
            <a:fld id="{902903AB-8CFC-4034-A98C-9D65A5A5D3A6}"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25850765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26884035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Nurses should </a:t>
            </a:r>
            <a:r>
              <a:rPr lang="en-US" dirty="0">
                <a:cs typeface="Times New Roman" pitchFamily="18" charset="0"/>
              </a:rPr>
              <a:t>have information on IPM strategies for pests that can impact student health. </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888026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31774">
              <a:defRPr/>
            </a:pPr>
            <a:r>
              <a:rPr lang="en-US" sz="3100" dirty="0">
                <a:cs typeface="Times New Roman" pitchFamily="18" charset="0"/>
              </a:rPr>
              <a:t>Students and staff can support IPM by practicing </a:t>
            </a:r>
            <a:r>
              <a:rPr lang="en-US" sz="3100" b="1" dirty="0">
                <a:cs typeface="Times New Roman" pitchFamily="18" charset="0"/>
              </a:rPr>
              <a:t>good sanitation </a:t>
            </a:r>
            <a:r>
              <a:rPr lang="en-US" sz="3100" dirty="0">
                <a:cs typeface="Times New Roman" pitchFamily="18" charset="0"/>
              </a:rPr>
              <a:t>and immediately reporting </a:t>
            </a:r>
            <a:r>
              <a:rPr lang="en-US" sz="3100" b="1" dirty="0">
                <a:cs typeface="Times New Roman" pitchFamily="18" charset="0"/>
              </a:rPr>
              <a:t>pest sightings </a:t>
            </a:r>
            <a:r>
              <a:rPr lang="en-US" sz="3100" dirty="0">
                <a:cs typeface="Times New Roman" pitchFamily="18" charset="0"/>
              </a:rPr>
              <a:t>to the school office.</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18077616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Parent support of IPM </a:t>
            </a:r>
            <a:r>
              <a:rPr lang="en-US" b="1" dirty="0">
                <a:cs typeface="Times New Roman" pitchFamily="18" charset="0"/>
              </a:rPr>
              <a:t>motivates and reinforces school staff efforts </a:t>
            </a:r>
            <a:r>
              <a:rPr lang="en-US" dirty="0">
                <a:cs typeface="Times New Roman" pitchFamily="18" charset="0"/>
              </a:rPr>
              <a:t>to provide effective, low-risk pest control.</a:t>
            </a:r>
          </a:p>
          <a:p>
            <a:endParaRPr lang="en-US" dirty="0" smtClean="0"/>
          </a:p>
          <a:p>
            <a:pPr defTabSz="931774">
              <a:defRPr/>
            </a:pPr>
            <a:r>
              <a:rPr lang="en-US" dirty="0">
                <a:cs typeface="Times New Roman" pitchFamily="18" charset="0"/>
              </a:rPr>
              <a:t>Parents should express their concerns to the IPM Coordinator, school district superintendent, the school principal, school-based improvement committees or the parent-teacher organization.</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30035701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It is essential that all maintenance, custodial and grounds staff be adequately </a:t>
            </a:r>
            <a:r>
              <a:rPr lang="en-US" b="1" dirty="0">
                <a:cs typeface="Times New Roman" pitchFamily="18" charset="0"/>
              </a:rPr>
              <a:t>trained</a:t>
            </a:r>
            <a:r>
              <a:rPr lang="en-US" dirty="0">
                <a:cs typeface="Times New Roman" pitchFamily="18" charset="0"/>
              </a:rPr>
              <a:t> to recognize and prevent pest problems.</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41301655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40340844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cs typeface="Times New Roman" pitchFamily="18" charset="0"/>
              </a:rPr>
              <a:t>School districts will enforce good sanitation practices by including specific language in bid specifications and contracts.</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3659826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1733247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10</a:t>
            </a:fld>
            <a:endParaRPr lang="en-US"/>
          </a:p>
        </p:txBody>
      </p:sp>
    </p:spTree>
    <p:extLst>
      <p:ext uri="{BB962C8B-B14F-4D97-AF65-F5344CB8AC3E}">
        <p14:creationId xmlns:p14="http://schemas.microsoft.com/office/powerpoint/2010/main" val="41163260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Char char="§"/>
            </a:pPr>
            <a:r>
              <a:rPr lang="en-US" dirty="0">
                <a:latin typeface="Tw Cen MT" pitchFamily="34" charset="0"/>
                <a:cs typeface="Times New Roman" pitchFamily="18" charset="0"/>
              </a:rPr>
              <a:t>Procedures for</a:t>
            </a:r>
            <a:r>
              <a:rPr lang="en-US" b="1" dirty="0">
                <a:latin typeface="Tw Cen MT" pitchFamily="34" charset="0"/>
                <a:cs typeface="Times New Roman" pitchFamily="18" charset="0"/>
              </a:rPr>
              <a:t> timely </a:t>
            </a:r>
            <a:r>
              <a:rPr lang="en-US" dirty="0">
                <a:latin typeface="Tw Cen MT" pitchFamily="34" charset="0"/>
                <a:cs typeface="Times New Roman" pitchFamily="18" charset="0"/>
              </a:rPr>
              <a:t>response to pest sightings.</a:t>
            </a:r>
          </a:p>
          <a:p>
            <a:pPr>
              <a:buFont typeface="Wingdings" pitchFamily="2" charset="2"/>
              <a:buChar char="§"/>
            </a:pPr>
            <a:endParaRPr lang="en-US" dirty="0">
              <a:latin typeface="Tw Cen MT" pitchFamily="34" charset="0"/>
              <a:cs typeface="Times New Roman" pitchFamily="18" charset="0"/>
            </a:endParaRPr>
          </a:p>
          <a:p>
            <a:pPr>
              <a:buFont typeface="Wingdings" pitchFamily="2" charset="2"/>
              <a:buChar char="§"/>
            </a:pPr>
            <a:r>
              <a:rPr lang="en-US" dirty="0">
                <a:latin typeface="Tw Cen MT" pitchFamily="34" charset="0"/>
                <a:cs typeface="Times New Roman" pitchFamily="18" charset="0"/>
              </a:rPr>
              <a:t>Schedules for conducting regular inspections </a:t>
            </a:r>
            <a:r>
              <a:rPr lang="en-US" b="1" dirty="0">
                <a:latin typeface="Tw Cen MT" pitchFamily="34" charset="0"/>
                <a:cs typeface="Times New Roman" pitchFamily="18" charset="0"/>
              </a:rPr>
              <a:t>of pest-vulnerable areas.</a:t>
            </a:r>
          </a:p>
          <a:p>
            <a:pPr>
              <a:buFont typeface="Wingdings" pitchFamily="2" charset="2"/>
              <a:buChar char="§"/>
            </a:pPr>
            <a:endParaRPr lang="en-US" dirty="0">
              <a:latin typeface="Tw Cen MT" pitchFamily="34" charset="0"/>
              <a:cs typeface="Times New Roman" pitchFamily="18" charset="0"/>
            </a:endParaRPr>
          </a:p>
          <a:p>
            <a:pPr>
              <a:buFont typeface="Wingdings" pitchFamily="2" charset="2"/>
              <a:buChar char="§"/>
            </a:pPr>
            <a:r>
              <a:rPr lang="en-US" dirty="0">
                <a:latin typeface="Tw Cen MT" pitchFamily="34" charset="0"/>
                <a:cs typeface="Times New Roman" pitchFamily="18" charset="0"/>
              </a:rPr>
              <a:t>Requirements for detailed record keeping </a:t>
            </a:r>
            <a:r>
              <a:rPr lang="en-US" b="1" dirty="0">
                <a:latin typeface="Tw Cen MT" pitchFamily="34" charset="0"/>
                <a:cs typeface="Times New Roman" pitchFamily="18" charset="0"/>
              </a:rPr>
              <a:t>of pest sightings and pesticide use</a:t>
            </a:r>
            <a:r>
              <a:rPr lang="en-US" dirty="0">
                <a:latin typeface="Tw Cen MT" pitchFamily="34" charset="0"/>
                <a:cs typeface="Times New Roman" pitchFamily="18" charset="0"/>
              </a:rPr>
              <a:t>.</a:t>
            </a:r>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23503440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SDS stands for safety data sheets.</a:t>
            </a:r>
          </a:p>
          <a:p>
            <a:endParaRPr lang="en-US" dirty="0" smtClean="0"/>
          </a:p>
          <a:p>
            <a:r>
              <a:rPr lang="en-US" dirty="0">
                <a:latin typeface="Tw Cen MT" pitchFamily="34" charset="0"/>
                <a:cs typeface="Times New Roman" pitchFamily="18" charset="0"/>
              </a:rPr>
              <a:t>Legal requirements for posting and notification vary by state. </a:t>
            </a:r>
            <a:endParaRPr lang="en-US" dirty="0"/>
          </a:p>
        </p:txBody>
      </p:sp>
      <p:sp>
        <p:nvSpPr>
          <p:cNvPr id="4" name="Slide Number Placeholder 3"/>
          <p:cNvSpPr>
            <a:spLocks noGrp="1"/>
          </p:cNvSpPr>
          <p:nvPr>
            <p:ph type="sldNum" sz="quarter" idx="10"/>
          </p:nvPr>
        </p:nvSpPr>
        <p:spPr/>
        <p:txBody>
          <a:bodyPr/>
          <a:lstStyle/>
          <a:p>
            <a:fld id="{902903AB-8CFC-4034-A98C-9D65A5A5D3A6}"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14210598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Char char="§"/>
            </a:pPr>
            <a:r>
              <a:rPr lang="en-US" dirty="0">
                <a:latin typeface="Tw Cen MT" pitchFamily="34" charset="0"/>
                <a:cs typeface="Times New Roman" pitchFamily="18" charset="0"/>
              </a:rPr>
              <a:t>i.e., “why is the pest present?”</a:t>
            </a:r>
          </a:p>
          <a:p>
            <a:pPr>
              <a:buFont typeface="Wingdings" pitchFamily="2" charset="2"/>
              <a:buChar char="§"/>
            </a:pPr>
            <a:endParaRPr lang="en-US" dirty="0">
              <a:latin typeface="Tw Cen MT" pitchFamily="34" charset="0"/>
              <a:cs typeface="Times New Roman" pitchFamily="18" charset="0"/>
            </a:endParaRPr>
          </a:p>
          <a:p>
            <a:pPr>
              <a:buFont typeface="Wingdings" pitchFamily="2" charset="2"/>
              <a:buChar char="§"/>
            </a:pPr>
            <a:r>
              <a:rPr lang="en-US" dirty="0">
                <a:latin typeface="Tw Cen MT" pitchFamily="34" charset="0"/>
                <a:cs typeface="Times New Roman" pitchFamily="18" charset="0"/>
              </a:rPr>
              <a:t>Educate school staff how to solve the root cause of the pest problem.</a:t>
            </a:r>
          </a:p>
          <a:p>
            <a:pPr>
              <a:buFont typeface="Wingdings" pitchFamily="2" charset="2"/>
              <a:buChar char="§"/>
            </a:pPr>
            <a:endParaRPr lang="en-US" dirty="0">
              <a:latin typeface="Tw Cen MT" pitchFamily="34" charset="0"/>
              <a:cs typeface="Times New Roman" pitchFamily="18" charset="0"/>
            </a:endParaRPr>
          </a:p>
          <a:p>
            <a:pPr>
              <a:buFont typeface="Wingdings" pitchFamily="2" charset="2"/>
              <a:buChar char="§"/>
            </a:pPr>
            <a:r>
              <a:rPr lang="en-US" dirty="0">
                <a:latin typeface="Tw Cen MT" pitchFamily="34" charset="0"/>
                <a:cs typeface="Times New Roman" pitchFamily="18" charset="0"/>
              </a:rPr>
              <a:t>Promote the appropriate least-hazardous methods to correct pest problems.</a:t>
            </a:r>
          </a:p>
          <a:p>
            <a:pPr>
              <a:buFont typeface="Wingdings" pitchFamily="2" charset="2"/>
              <a:buChar char="§"/>
            </a:pPr>
            <a:endParaRPr lang="en-US" dirty="0">
              <a:latin typeface="Tw Cen MT" pitchFamily="34" charset="0"/>
              <a:cs typeface="Times New Roman" pitchFamily="18" charset="0"/>
            </a:endParaRPr>
          </a:p>
          <a:p>
            <a:pPr>
              <a:buFont typeface="Wingdings" pitchFamily="2" charset="2"/>
              <a:buChar char="§"/>
            </a:pPr>
            <a:r>
              <a:rPr lang="en-US" dirty="0">
                <a:latin typeface="Tw Cen MT" pitchFamily="34" charset="0"/>
                <a:cs typeface="Times New Roman" pitchFamily="18" charset="0"/>
              </a:rPr>
              <a:t>Ensure that all applicators are properly licensed and supervised by knowledgeable, trained personnel.</a:t>
            </a:r>
          </a:p>
          <a:p>
            <a:endParaRPr lang="en-US" dirty="0"/>
          </a:p>
        </p:txBody>
      </p:sp>
      <p:sp>
        <p:nvSpPr>
          <p:cNvPr id="4" name="Slide Number Placeholder 3"/>
          <p:cNvSpPr>
            <a:spLocks noGrp="1"/>
          </p:cNvSpPr>
          <p:nvPr>
            <p:ph type="sldNum" sz="quarter" idx="10"/>
          </p:nvPr>
        </p:nvSpPr>
        <p:spPr/>
        <p:txBody>
          <a:bodyPr/>
          <a:lstStyle/>
          <a:p>
            <a:fld id="{902903AB-8CFC-4034-A98C-9D65A5A5D3A6}"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25139027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have time, click on the link to watch a video that summarizes up this modules. </a:t>
            </a:r>
            <a:endParaRPr lang="en-US" dirty="0"/>
          </a:p>
        </p:txBody>
      </p:sp>
      <p:sp>
        <p:nvSpPr>
          <p:cNvPr id="4" name="Slide Number Placeholder 3"/>
          <p:cNvSpPr>
            <a:spLocks noGrp="1"/>
          </p:cNvSpPr>
          <p:nvPr>
            <p:ph type="sldNum" sz="quarter" idx="10"/>
          </p:nvPr>
        </p:nvSpPr>
        <p:spPr/>
        <p:txBody>
          <a:bodyPr/>
          <a:lstStyle/>
          <a:p>
            <a:fld id="{295F0929-422C-4E75-B055-1D893E446139}"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19671613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96</a:t>
            </a:fld>
            <a:endParaRPr lang="en-US"/>
          </a:p>
        </p:txBody>
      </p:sp>
    </p:spTree>
    <p:extLst>
      <p:ext uri="{BB962C8B-B14F-4D97-AF65-F5344CB8AC3E}">
        <p14:creationId xmlns:p14="http://schemas.microsoft.com/office/powerpoint/2010/main" val="2058404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11</a:t>
            </a:fld>
            <a:endParaRPr lang="en-US"/>
          </a:p>
        </p:txBody>
      </p:sp>
    </p:spTree>
    <p:extLst>
      <p:ext uri="{BB962C8B-B14F-4D97-AF65-F5344CB8AC3E}">
        <p14:creationId xmlns:p14="http://schemas.microsoft.com/office/powerpoint/2010/main" val="1746186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75A0B58-CF78-4AAF-BCBA-8F6ED6277ED5}" type="datetime1">
              <a:rPr lang="en-US" smtClean="0"/>
              <a:pPr/>
              <a:t>3/18/2017</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A3B7630-EB21-464F-BCF3-B6E27F6BDC2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4840B89-3053-40D5-941B-7E5380185A0D}" type="datetime1">
              <a:rPr lang="en-US" smtClean="0"/>
              <a:pPr/>
              <a:t>3/18/2017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3B7630-EB21-464F-BCF3-B6E27F6BDC2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4703BA05-F337-41FC-8289-77FA7009D4E4}" type="datetime1">
              <a:rPr lang="en-US" smtClean="0"/>
              <a:pPr/>
              <a:t>3/18/2017</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A3B7630-EB21-464F-BCF3-B6E27F6BDC2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2"/>
            <a:ext cx="4038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p:txBody>
          <a:bodyPr/>
          <a:lstStyle>
            <a:lvl1pPr>
              <a:defRPr/>
            </a:lvl1pPr>
          </a:lstStyle>
          <a:p>
            <a:pPr>
              <a:defRPr/>
            </a:pPr>
            <a:fld id="{CE9E340E-5E98-4214-A509-02956B901F43}" type="datetime1">
              <a:rPr lang="en-US" smtClean="0">
                <a:solidFill>
                  <a:srgbClr val="775F55"/>
                </a:solidFill>
              </a:rPr>
              <a:pPr>
                <a:defRPr/>
              </a:pPr>
              <a:t>3/18/2017</a:t>
            </a:fld>
            <a:endParaRPr lang="en-US">
              <a:solidFill>
                <a:srgbClr val="775F55"/>
              </a:solidFill>
            </a:endParaRPr>
          </a:p>
        </p:txBody>
      </p:sp>
      <p:sp>
        <p:nvSpPr>
          <p:cNvPr id="7"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54AA6EF2-3A3B-42D9-9C66-A04C01B0C992}" type="slidenum">
              <a:rPr lang="en-US"/>
              <a:pPr>
                <a:defRPr/>
              </a:pPr>
              <a:t>‹#›</a:t>
            </a:fld>
            <a:endParaRPr lang="en-US"/>
          </a:p>
        </p:txBody>
      </p:sp>
      <p:sp>
        <p:nvSpPr>
          <p:cNvPr id="8" name="Rectangle 14"/>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a:defRPr/>
            </a:pPr>
            <a:endParaRPr lang="en-US">
              <a:solidFill>
                <a:srgbClr val="775F55"/>
              </a:solidFill>
            </a:endParaRPr>
          </a:p>
        </p:txBody>
      </p:sp>
    </p:spTree>
    <p:extLst>
      <p:ext uri="{BB962C8B-B14F-4D97-AF65-F5344CB8AC3E}">
        <p14:creationId xmlns:p14="http://schemas.microsoft.com/office/powerpoint/2010/main" val="1728772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C676FC2-787F-472A-9CA0-E0D558A7BCCA}" type="datetime1">
              <a:rPr lang="en-US" smtClean="0"/>
              <a:pPr/>
              <a:t>3/18/2017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5DB5311-C93F-4119-8AB2-E9FA3CC30B3B}" type="datetime1">
              <a:rPr lang="en-US" smtClean="0"/>
              <a:pPr/>
              <a:t>3/18/2017</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FF8B9007-CA46-4EEA-8EFE-1DA14392D4D0}" type="datetime1">
              <a:rPr lang="en-US" smtClean="0"/>
              <a:pPr/>
              <a:t>3/18/2017</a:t>
            </a:fld>
            <a:endParaRPr lang="en-US"/>
          </a:p>
        </p:txBody>
      </p:sp>
      <p:sp>
        <p:nvSpPr>
          <p:cNvPr id="10" name="Slide Number Placeholder 9"/>
          <p:cNvSpPr>
            <a:spLocks noGrp="1"/>
          </p:cNvSpPr>
          <p:nvPr>
            <p:ph type="sldNum" sz="quarter" idx="16"/>
          </p:nvPr>
        </p:nvSpPr>
        <p:spPr/>
        <p:txBody>
          <a:bodyPr rtlCol="0"/>
          <a:lstStyle/>
          <a:p>
            <a:fld id="{7A3B7630-EB21-464F-BCF3-B6E27F6BDC28}"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748457D7-6686-40AE-BACA-6F38786807E0}" type="datetime1">
              <a:rPr lang="en-US" smtClean="0"/>
              <a:pPr/>
              <a:t>3/18/2017</a:t>
            </a:fld>
            <a:endParaRPr lang="en-US"/>
          </a:p>
        </p:txBody>
      </p:sp>
      <p:sp>
        <p:nvSpPr>
          <p:cNvPr id="12" name="Slide Number Placeholder 11"/>
          <p:cNvSpPr>
            <a:spLocks noGrp="1"/>
          </p:cNvSpPr>
          <p:nvPr>
            <p:ph type="sldNum" sz="quarter" idx="16"/>
          </p:nvPr>
        </p:nvSpPr>
        <p:spPr/>
        <p:txBody>
          <a:bodyPr rtlCol="0"/>
          <a:lstStyle/>
          <a:p>
            <a:fld id="{7A3B7630-EB21-464F-BCF3-B6E27F6BDC28}"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7B14BB3-022A-4126-928A-396A7017185D}" type="datetime1">
              <a:rPr lang="en-US" smtClean="0"/>
              <a:pPr/>
              <a:t>3/18/2017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6A609-2536-42E0-B5B7-DF8CE0659183}" type="datetime1">
              <a:rPr lang="en-US" smtClean="0"/>
              <a:pPr/>
              <a:t>3/18/2017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A3B7630-EB21-464F-BCF3-B6E27F6BDC2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E73D9B6-4172-4A94-A59E-EF905835BA29}" type="datetime1">
              <a:rPr lang="en-US" smtClean="0"/>
              <a:pPr/>
              <a:t>3/18/2017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AE0BBA70-64DA-4B90-8BC3-21AEEF88823D}" type="datetime1">
              <a:rPr lang="en-US" smtClean="0"/>
              <a:pPr/>
              <a:t>3/18/2017</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A44E1BE0-C6B5-4547-B0C4-F2BB537000CF}" type="datetime1">
              <a:rPr lang="en-US" smtClean="0"/>
              <a:pPr/>
              <a:t>3/18/2017</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A3B7630-EB21-464F-BCF3-B6E27F6BDC2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microsoft.com/office/2007/relationships/hdphoto" Target="../media/hdphoto8.wdp"/></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microsoft.com/office/2007/relationships/hdphoto" Target="../media/hdphoto9.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microsoft.com/office/2007/relationships/hdphoto" Target="../media/hdphoto10.wdp"/></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microsoft.com/office/2007/relationships/hdphoto" Target="../media/hdphoto12.wd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762000"/>
          </a:xfrm>
          <a:solidFill>
            <a:schemeClr val="accent1"/>
          </a:solidFill>
        </p:spPr>
        <p:txBody>
          <a:bodyPr>
            <a:normAutofit/>
          </a:bodyPr>
          <a:lstStyle/>
          <a:p>
            <a:pPr algn="ctr"/>
            <a:r>
              <a:rPr lang="en-US" dirty="0" smtClean="0">
                <a:solidFill>
                  <a:schemeClr val="tx1"/>
                </a:solidFill>
              </a:rPr>
              <a:t>Introduction to </a:t>
            </a:r>
            <a:r>
              <a:rPr lang="en-US" smtClean="0">
                <a:solidFill>
                  <a:schemeClr val="tx1"/>
                </a:solidFill>
              </a:rPr>
              <a:t>School IPM</a:t>
            </a:r>
            <a:endParaRPr lang="en-US" sz="2800" dirty="0">
              <a:solidFill>
                <a:schemeClr val="tx1"/>
              </a:solidFill>
            </a:endParaRPr>
          </a:p>
        </p:txBody>
      </p:sp>
      <p:sp>
        <p:nvSpPr>
          <p:cNvPr id="3" name="Subtitle 2"/>
          <p:cNvSpPr>
            <a:spLocks noGrp="1"/>
          </p:cNvSpPr>
          <p:nvPr>
            <p:ph type="subTitle" idx="1"/>
          </p:nvPr>
        </p:nvSpPr>
        <p:spPr/>
        <p:txBody>
          <a:bodyPr>
            <a:normAutofit/>
          </a:bodyPr>
          <a:lstStyle/>
          <a:p>
            <a:r>
              <a:rPr lang="en-US" dirty="0" smtClean="0"/>
              <a:t>Self-Guided Education Module </a:t>
            </a:r>
          </a:p>
        </p:txBody>
      </p:sp>
      <p:sp>
        <p:nvSpPr>
          <p:cNvPr id="5" name="TextBox 4"/>
          <p:cNvSpPr txBox="1"/>
          <p:nvPr/>
        </p:nvSpPr>
        <p:spPr>
          <a:xfrm>
            <a:off x="76200" y="6172200"/>
            <a:ext cx="2133600" cy="461665"/>
          </a:xfrm>
          <a:prstGeom prst="rect">
            <a:avLst/>
          </a:prstGeom>
          <a:noFill/>
        </p:spPr>
        <p:txBody>
          <a:bodyPr wrap="square" rtlCol="0">
            <a:spAutoFit/>
          </a:bodyPr>
          <a:lstStyle/>
          <a:p>
            <a:r>
              <a:rPr lang="en-US" sz="2400" dirty="0" smtClean="0"/>
              <a:t>Lesson 1 of 1 </a:t>
            </a:r>
            <a:endParaRPr lang="en-US" sz="2400" dirty="0"/>
          </a:p>
        </p:txBody>
      </p:sp>
      <p:pic>
        <p:nvPicPr>
          <p:cNvPr id="4" name="Picture 3"/>
          <p:cNvPicPr>
            <a:picLocks noChangeAspect="1"/>
          </p:cNvPicPr>
          <p:nvPr/>
        </p:nvPicPr>
        <p:blipFill>
          <a:blip r:embed="rId3"/>
          <a:stretch>
            <a:fillRect/>
          </a:stretch>
        </p:blipFill>
        <p:spPr>
          <a:xfrm>
            <a:off x="6672281" y="6019800"/>
            <a:ext cx="2359356" cy="79864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887942"/>
            <a:ext cx="6801077" cy="503993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10</a:t>
            </a:fld>
            <a:endParaRPr lang="en-US"/>
          </a:p>
        </p:txBody>
      </p:sp>
      <p:sp>
        <p:nvSpPr>
          <p:cNvPr id="5" name="Content Placeholder 4"/>
          <p:cNvSpPr txBox="1">
            <a:spLocks noGrp="1"/>
          </p:cNvSpPr>
          <p:nvPr>
            <p:ph sz="quarter" idx="1"/>
          </p:nvPr>
        </p:nvSpPr>
        <p:spPr>
          <a:xfrm>
            <a:off x="457200" y="1648787"/>
            <a:ext cx="8458200" cy="5752857"/>
          </a:xfrm>
          <a:prstGeom prst="rect">
            <a:avLst/>
          </a:prstGeom>
          <a:noFill/>
        </p:spPr>
        <p:txBody>
          <a:bodyPr wrap="square" rtlCol="0">
            <a:spAutoFit/>
          </a:bodyPr>
          <a:lstStyle/>
          <a:p>
            <a:pPr>
              <a:buFont typeface="Wingdings" panose="05000000000000000000" pitchFamily="2" charset="2"/>
              <a:buChar char="q"/>
            </a:pPr>
            <a:r>
              <a:rPr lang="en-US" sz="3200" dirty="0" smtClean="0">
                <a:cs typeface="Times New Roman" pitchFamily="18" charset="0"/>
              </a:rPr>
              <a:t>Pest management problems in schools are common and include:</a:t>
            </a:r>
          </a:p>
          <a:p>
            <a:pPr lvl="1">
              <a:buClr>
                <a:schemeClr val="accent2"/>
              </a:buClr>
              <a:buFont typeface="Wingdings" pitchFamily="2" charset="2"/>
              <a:buChar char="Ø"/>
            </a:pPr>
            <a:r>
              <a:rPr lang="en-US" sz="3200" dirty="0" smtClean="0">
                <a:cs typeface="Times New Roman" pitchFamily="18" charset="0"/>
              </a:rPr>
              <a:t>Excessive and hazardous </a:t>
            </a:r>
            <a:br>
              <a:rPr lang="en-US" sz="3200" dirty="0" smtClean="0">
                <a:cs typeface="Times New Roman" pitchFamily="18" charset="0"/>
              </a:rPr>
            </a:br>
            <a:r>
              <a:rPr lang="en-US" sz="3200" dirty="0" smtClean="0">
                <a:cs typeface="Times New Roman" pitchFamily="18" charset="0"/>
              </a:rPr>
              <a:t>pesticide use</a:t>
            </a:r>
          </a:p>
          <a:p>
            <a:pPr lvl="1">
              <a:buClr>
                <a:schemeClr val="accent2"/>
              </a:buClr>
              <a:buFont typeface="Wingdings" pitchFamily="2" charset="2"/>
              <a:buChar char="Ø"/>
            </a:pPr>
            <a:r>
              <a:rPr lang="en-US" sz="3200" dirty="0" smtClean="0">
                <a:cs typeface="Times New Roman" pitchFamily="18" charset="0"/>
              </a:rPr>
              <a:t>Unchecked pest </a:t>
            </a:r>
            <a:br>
              <a:rPr lang="en-US" sz="3200" dirty="0" smtClean="0">
                <a:cs typeface="Times New Roman" pitchFamily="18" charset="0"/>
              </a:rPr>
            </a:br>
            <a:r>
              <a:rPr lang="en-US" sz="3200" dirty="0" smtClean="0">
                <a:cs typeface="Times New Roman" pitchFamily="18" charset="0"/>
              </a:rPr>
              <a:t>problems that</a:t>
            </a:r>
            <a:br>
              <a:rPr lang="en-US" sz="3200" dirty="0" smtClean="0">
                <a:cs typeface="Times New Roman" pitchFamily="18" charset="0"/>
              </a:rPr>
            </a:br>
            <a:r>
              <a:rPr lang="en-US" sz="3200" dirty="0" smtClean="0">
                <a:cs typeface="Times New Roman" pitchFamily="18" charset="0"/>
              </a:rPr>
              <a:t>become more </a:t>
            </a:r>
            <a:br>
              <a:rPr lang="en-US" sz="3200" dirty="0" smtClean="0">
                <a:cs typeface="Times New Roman" pitchFamily="18" charset="0"/>
              </a:rPr>
            </a:br>
            <a:r>
              <a:rPr lang="en-US" sz="3200" dirty="0" smtClean="0">
                <a:cs typeface="Times New Roman" pitchFamily="18" charset="0"/>
              </a:rPr>
              <a:t>difficult and </a:t>
            </a:r>
            <a:br>
              <a:rPr lang="en-US" sz="3200" dirty="0" smtClean="0">
                <a:cs typeface="Times New Roman" pitchFamily="18" charset="0"/>
              </a:rPr>
            </a:br>
            <a:r>
              <a:rPr lang="en-US" sz="3200" dirty="0" smtClean="0">
                <a:cs typeface="Times New Roman" pitchFamily="18" charset="0"/>
              </a:rPr>
              <a:t>expensive to </a:t>
            </a:r>
            <a:br>
              <a:rPr lang="en-US" sz="3200" dirty="0" smtClean="0">
                <a:cs typeface="Times New Roman" pitchFamily="18" charset="0"/>
              </a:rPr>
            </a:br>
            <a:r>
              <a:rPr lang="en-US" sz="3200" dirty="0" smtClean="0">
                <a:cs typeface="Times New Roman" pitchFamily="18" charset="0"/>
              </a:rPr>
              <a:t>manage</a:t>
            </a:r>
          </a:p>
          <a:p>
            <a:pPr>
              <a:buNone/>
            </a:pPr>
            <a:endParaRPr lang="en-US" sz="3200" dirty="0" smtClean="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3378206"/>
            <a:ext cx="4876800" cy="3250752"/>
          </a:xfrm>
          <a:prstGeom prst="rect">
            <a:avLst/>
          </a:prstGeom>
        </p:spPr>
      </p:pic>
      <p:sp>
        <p:nvSpPr>
          <p:cNvPr id="8" name="TextBox 7"/>
          <p:cNvSpPr txBox="1"/>
          <p:nvPr/>
        </p:nvSpPr>
        <p:spPr>
          <a:xfrm>
            <a:off x="5715000" y="2743200"/>
            <a:ext cx="2946640" cy="646331"/>
          </a:xfrm>
          <a:prstGeom prst="rect">
            <a:avLst/>
          </a:prstGeom>
          <a:noFill/>
        </p:spPr>
        <p:txBody>
          <a:bodyPr wrap="none" rtlCol="0">
            <a:spAutoFit/>
          </a:bodyPr>
          <a:lstStyle/>
          <a:p>
            <a:pPr algn="r"/>
            <a:r>
              <a:rPr lang="en-US" i="1" dirty="0" smtClean="0"/>
              <a:t>Cockroach being consumed by </a:t>
            </a:r>
            <a:br>
              <a:rPr lang="en-US" i="1" dirty="0" smtClean="0"/>
            </a:br>
            <a:r>
              <a:rPr lang="en-US" i="1" dirty="0" smtClean="0"/>
              <a:t>ants on kitchen floor</a:t>
            </a:r>
            <a:endParaRPr lang="en-US" i="1" dirty="0"/>
          </a:p>
        </p:txBody>
      </p:sp>
      <p:sp>
        <p:nvSpPr>
          <p:cNvPr id="9"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11</a:t>
            </a:fld>
            <a:endParaRPr lang="en-US"/>
          </a:p>
        </p:txBody>
      </p:sp>
      <p:sp>
        <p:nvSpPr>
          <p:cNvPr id="4" name="Content Placeholder 3"/>
          <p:cNvSpPr>
            <a:spLocks noGrp="1"/>
          </p:cNvSpPr>
          <p:nvPr>
            <p:ph sz="quarter" idx="1"/>
          </p:nvPr>
        </p:nvSpPr>
        <p:spPr>
          <a:xfrm>
            <a:off x="533400" y="1676400"/>
            <a:ext cx="8153400" cy="2590800"/>
          </a:xfrm>
        </p:spPr>
        <p:txBody>
          <a:bodyPr>
            <a:noAutofit/>
          </a:bodyPr>
          <a:lstStyle/>
          <a:p>
            <a:pPr>
              <a:buFont typeface="Wingdings" panose="05000000000000000000" pitchFamily="2" charset="2"/>
              <a:buChar char="q"/>
            </a:pPr>
            <a:r>
              <a:rPr lang="en-US" sz="3200" dirty="0" smtClean="0">
                <a:cs typeface="Times New Roman" pitchFamily="18" charset="0"/>
              </a:rPr>
              <a:t>An independent evaluation of 29 school systems in more than 14 U.S. states revealed that </a:t>
            </a:r>
            <a:r>
              <a:rPr lang="en-US" sz="3200" b="1" dirty="0" smtClean="0">
                <a:cs typeface="Times New Roman" pitchFamily="18" charset="0"/>
              </a:rPr>
              <a:t>almost half </a:t>
            </a:r>
            <a:r>
              <a:rPr lang="en-US" sz="3200" dirty="0" smtClean="0">
                <a:cs typeface="Times New Roman" pitchFamily="18" charset="0"/>
              </a:rPr>
              <a:t>violated legal requirements or district policies for pest control (Green </a:t>
            </a:r>
            <a:r>
              <a:rPr lang="en-US" sz="3200" i="1" dirty="0" smtClean="0">
                <a:cs typeface="Times New Roman" pitchFamily="18" charset="0"/>
              </a:rPr>
              <a:t>et al.</a:t>
            </a:r>
            <a:r>
              <a:rPr lang="en-US" sz="3200" dirty="0" smtClean="0">
                <a:cs typeface="Times New Roman" pitchFamily="18" charset="0"/>
              </a:rPr>
              <a:t>, 2007)</a:t>
            </a:r>
            <a:endParaRPr lang="en-US" sz="32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911600"/>
            <a:ext cx="4419600" cy="2946400"/>
          </a:xfrm>
          <a:prstGeom prst="rect">
            <a:avLst/>
          </a:prstGeom>
        </p:spPr>
      </p:pic>
      <p:sp>
        <p:nvSpPr>
          <p:cNvPr id="7"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90600" cy="685800"/>
          </a:xfrm>
        </p:spPr>
        <p:txBody>
          <a:bodyPr>
            <a:normAutofit fontScale="90000"/>
          </a:bodyPr>
          <a:lstStyle/>
          <a:p>
            <a:pPr lvl="0"/>
            <a:r>
              <a:rPr lang="en-US" sz="1600" dirty="0" smtClean="0">
                <a:solidFill>
                  <a:schemeClr val="bg1"/>
                </a:solidFill>
              </a:rPr>
              <a:t>2. </a:t>
            </a:r>
            <a:r>
              <a:rPr lang="en-US" dirty="0"/>
              <a:t/>
            </a:r>
            <a:br>
              <a:rPr lang="en-US" dirty="0"/>
            </a:br>
            <a:endParaRPr lang="en-US" dirty="0"/>
          </a:p>
        </p:txBody>
      </p:sp>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12</a:t>
            </a:fld>
            <a:endParaRPr lang="en-US"/>
          </a:p>
        </p:txBody>
      </p:sp>
      <p:sp>
        <p:nvSpPr>
          <p:cNvPr id="7" name="TextBox 6"/>
          <p:cNvSpPr txBox="1"/>
          <p:nvPr/>
        </p:nvSpPr>
        <p:spPr>
          <a:xfrm>
            <a:off x="457200" y="1676400"/>
            <a:ext cx="8534400" cy="5509200"/>
          </a:xfrm>
          <a:prstGeom prst="rect">
            <a:avLst/>
          </a:prstGeom>
          <a:noFill/>
          <a:ln w="28575">
            <a:noFill/>
          </a:ln>
        </p:spPr>
        <p:txBody>
          <a:bodyPr wrap="square" lIns="182880" rIns="91440" rtlCol="0">
            <a:spAutoFit/>
          </a:bodyPr>
          <a:lstStyle/>
          <a:p>
            <a:pPr marL="320040" indent="-320040">
              <a:buClr>
                <a:schemeClr val="accent2"/>
              </a:buClr>
              <a:buSzPct val="60000"/>
              <a:buFont typeface="Wingdings" pitchFamily="2" charset="2"/>
              <a:buChar char="q"/>
            </a:pPr>
            <a:r>
              <a:rPr lang="en-US" sz="3200" dirty="0" smtClean="0">
                <a:cs typeface="Times New Roman" pitchFamily="18" charset="0"/>
              </a:rPr>
              <a:t>Pest related asthma triggers include exposure to allergens of:</a:t>
            </a:r>
          </a:p>
          <a:p>
            <a:pPr marL="777240" lvl="1" indent="-320040">
              <a:buClr>
                <a:schemeClr val="accent2"/>
              </a:buClr>
              <a:buSzPct val="60000"/>
              <a:buFont typeface="Wingdings" pitchFamily="2" charset="2"/>
              <a:buChar char="Ø"/>
            </a:pPr>
            <a:r>
              <a:rPr lang="en-US" sz="3200" dirty="0" smtClean="0">
                <a:cs typeface="Times New Roman" pitchFamily="18" charset="0"/>
              </a:rPr>
              <a:t>Cockroaches</a:t>
            </a:r>
          </a:p>
          <a:p>
            <a:pPr marL="777240" lvl="1" indent="-320040">
              <a:buClr>
                <a:schemeClr val="accent2"/>
              </a:buClr>
              <a:buSzPct val="60000"/>
              <a:buFont typeface="Wingdings" pitchFamily="2" charset="2"/>
              <a:buChar char="Ø"/>
            </a:pPr>
            <a:r>
              <a:rPr lang="en-US" sz="3200" dirty="0" smtClean="0">
                <a:cs typeface="Times New Roman" pitchFamily="18" charset="0"/>
              </a:rPr>
              <a:t>Rodents</a:t>
            </a:r>
          </a:p>
          <a:p>
            <a:pPr marL="777240" lvl="1" indent="-320040">
              <a:buClr>
                <a:schemeClr val="accent2"/>
              </a:buClr>
              <a:buSzPct val="60000"/>
              <a:buFont typeface="Wingdings" pitchFamily="2" charset="2"/>
              <a:buChar char="Ø"/>
            </a:pPr>
            <a:r>
              <a:rPr lang="en-US" sz="3200" dirty="0" smtClean="0">
                <a:cs typeface="Times New Roman" pitchFamily="18" charset="0"/>
              </a:rPr>
              <a:t>Dust mites</a:t>
            </a:r>
          </a:p>
          <a:p>
            <a:pPr marL="777240" lvl="1" indent="-320040">
              <a:buClr>
                <a:schemeClr val="accent2"/>
              </a:buClr>
              <a:buSzPct val="60000"/>
              <a:buFont typeface="Wingdings" pitchFamily="2" charset="2"/>
              <a:buChar char="Ø"/>
            </a:pPr>
            <a:r>
              <a:rPr lang="en-US" sz="3200" dirty="0" smtClean="0">
                <a:cs typeface="Times New Roman" pitchFamily="18" charset="0"/>
              </a:rPr>
              <a:t>Mold and mildew</a:t>
            </a:r>
          </a:p>
          <a:p>
            <a:pPr marL="777240" lvl="1" indent="-320040">
              <a:buClr>
                <a:schemeClr val="accent2"/>
              </a:buClr>
              <a:buSzPct val="60000"/>
              <a:buFont typeface="Wingdings" pitchFamily="2" charset="2"/>
              <a:buChar char="Ø"/>
            </a:pPr>
            <a:r>
              <a:rPr lang="en-US" sz="3200" dirty="0" smtClean="0">
                <a:cs typeface="Times New Roman" pitchFamily="18" charset="0"/>
              </a:rPr>
              <a:t>Certain weed pollen</a:t>
            </a:r>
          </a:p>
          <a:p>
            <a:pPr marL="457200" indent="-457200">
              <a:buClr>
                <a:schemeClr val="accent2"/>
              </a:buClr>
              <a:buSzPct val="60000"/>
              <a:buFont typeface="Wingdings" panose="05000000000000000000" pitchFamily="2" charset="2"/>
              <a:buChar char="q"/>
            </a:pPr>
            <a:r>
              <a:rPr lang="en-US" sz="3200" dirty="0" smtClean="0">
                <a:cs typeface="Times New Roman" pitchFamily="18" charset="0"/>
              </a:rPr>
              <a:t>Elimination of the </a:t>
            </a:r>
            <a:br>
              <a:rPr lang="en-US" sz="3200" dirty="0" smtClean="0">
                <a:cs typeface="Times New Roman" pitchFamily="18" charset="0"/>
              </a:rPr>
            </a:br>
            <a:r>
              <a:rPr lang="en-US" sz="3200" dirty="0" smtClean="0">
                <a:cs typeface="Times New Roman" pitchFamily="18" charset="0"/>
              </a:rPr>
              <a:t>relevant pests leads to</a:t>
            </a:r>
            <a:br>
              <a:rPr lang="en-US" sz="3200" dirty="0" smtClean="0">
                <a:cs typeface="Times New Roman" pitchFamily="18" charset="0"/>
              </a:rPr>
            </a:br>
            <a:r>
              <a:rPr lang="en-US" sz="3200" dirty="0" smtClean="0">
                <a:cs typeface="Times New Roman" pitchFamily="18" charset="0"/>
              </a:rPr>
              <a:t>reduced allergens</a:t>
            </a:r>
          </a:p>
          <a:p>
            <a:pPr>
              <a:buClr>
                <a:schemeClr val="accent2"/>
              </a:buClr>
              <a:buSzPct val="60000"/>
              <a:buFont typeface="Wingdings" pitchFamily="2" charset="2"/>
              <a:buChar char="q"/>
            </a:pPr>
            <a:endParaRPr lang="en-US" sz="3200" dirty="0" smtClean="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209800"/>
            <a:ext cx="3657600" cy="3657600"/>
          </a:xfrm>
          <a:prstGeom prst="rect">
            <a:avLst/>
          </a:prstGeom>
        </p:spPr>
      </p:pic>
      <p:sp>
        <p:nvSpPr>
          <p:cNvPr id="5" name="TextBox 4"/>
          <p:cNvSpPr txBox="1"/>
          <p:nvPr/>
        </p:nvSpPr>
        <p:spPr>
          <a:xfrm>
            <a:off x="5105400" y="5943600"/>
            <a:ext cx="3886200" cy="646331"/>
          </a:xfrm>
          <a:prstGeom prst="rect">
            <a:avLst/>
          </a:prstGeom>
          <a:noFill/>
        </p:spPr>
        <p:txBody>
          <a:bodyPr wrap="square" rtlCol="0">
            <a:spAutoFit/>
          </a:bodyPr>
          <a:lstStyle/>
          <a:p>
            <a:r>
              <a:rPr lang="en-US" i="1" dirty="0"/>
              <a:t>Dust mites </a:t>
            </a:r>
            <a:r>
              <a:rPr lang="en-US" i="1" dirty="0" smtClean="0"/>
              <a:t>live </a:t>
            </a:r>
            <a:r>
              <a:rPr lang="en-US" i="1" dirty="0"/>
              <a:t>on mattresses, bedding, upholstered furniture, carpets and </a:t>
            </a:r>
            <a:r>
              <a:rPr lang="en-US" i="1" dirty="0" smtClean="0"/>
              <a:t>curtains</a:t>
            </a:r>
            <a:endParaRPr lang="en-US" i="1" dirty="0"/>
          </a:p>
        </p:txBody>
      </p:sp>
      <p:sp>
        <p:nvSpPr>
          <p:cNvPr id="9"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smtClean="0">
                <a:solidFill>
                  <a:schemeClr val="bg2">
                    <a:lumMod val="10000"/>
                  </a:schemeClr>
                </a:solidFill>
              </a:rPr>
              <a:t>Health, Environmental and Economic Risks of Pests and Pesticides in Schools and How IPM Reduces Risk </a:t>
            </a:r>
            <a:br>
              <a:rPr lang="en-US" sz="3200" smtClean="0">
                <a:solidFill>
                  <a:schemeClr val="bg2">
                    <a:lumMod val="10000"/>
                  </a:schemeClr>
                </a:solidFill>
              </a:rPr>
            </a:br>
            <a:r>
              <a:rPr lang="en-US" sz="320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11906933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13</a:t>
            </a:fld>
            <a:endParaRPr lang="en-US"/>
          </a:p>
        </p:txBody>
      </p:sp>
      <p:sp>
        <p:nvSpPr>
          <p:cNvPr id="4" name="Content Placeholder 3"/>
          <p:cNvSpPr>
            <a:spLocks noGrp="1"/>
          </p:cNvSpPr>
          <p:nvPr>
            <p:ph sz="quarter" idx="1"/>
          </p:nvPr>
        </p:nvSpPr>
        <p:spPr>
          <a:xfrm>
            <a:off x="612648" y="1676400"/>
            <a:ext cx="8153400" cy="1066800"/>
          </a:xfrm>
        </p:spPr>
        <p:txBody>
          <a:bodyPr>
            <a:noAutofit/>
          </a:bodyPr>
          <a:lstStyle/>
          <a:p>
            <a:pPr>
              <a:buFont typeface="Wingdings" panose="05000000000000000000" pitchFamily="2" charset="2"/>
              <a:buChar char="q"/>
            </a:pPr>
            <a:r>
              <a:rPr lang="en-US" sz="3200" dirty="0" smtClean="0">
                <a:cs typeface="Times New Roman" pitchFamily="18" charset="0"/>
              </a:rPr>
              <a:t>Asthma affects about </a:t>
            </a:r>
            <a:r>
              <a:rPr lang="en-US" sz="3200" b="1" dirty="0" smtClean="0">
                <a:cs typeface="Times New Roman" pitchFamily="18" charset="0"/>
              </a:rPr>
              <a:t>9.5%</a:t>
            </a:r>
            <a:r>
              <a:rPr lang="en-US" sz="3200" dirty="0" smtClean="0">
                <a:cs typeface="Times New Roman" pitchFamily="18" charset="0"/>
              </a:rPr>
              <a:t> of school children nationally</a:t>
            </a:r>
            <a:r>
              <a:rPr lang="en-US" sz="3200" dirty="0" smtClean="0"/>
              <a:t> and directly affects student</a:t>
            </a:r>
            <a:br>
              <a:rPr lang="en-US" sz="3200" dirty="0" smtClean="0"/>
            </a:br>
            <a:r>
              <a:rPr lang="en-US" sz="3200" dirty="0" smtClean="0"/>
              <a:t>achievement</a:t>
            </a:r>
            <a:endParaRPr lang="en-US" sz="3200" dirty="0" smtClean="0">
              <a:cs typeface="Times New Roman" pitchFamily="18" charset="0"/>
            </a:endParaRPr>
          </a:p>
          <a:p>
            <a:endParaRPr lang="en-US" sz="36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2840437"/>
            <a:ext cx="6019800" cy="4017563"/>
          </a:xfrm>
          <a:prstGeom prst="rect">
            <a:avLst/>
          </a:prstGeom>
        </p:spPr>
      </p:pic>
      <p:sp>
        <p:nvSpPr>
          <p:cNvPr id="7"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14</a:t>
            </a:fld>
            <a:endParaRPr lang="en-US"/>
          </a:p>
        </p:txBody>
      </p:sp>
      <p:sp>
        <p:nvSpPr>
          <p:cNvPr id="4" name="Content Placeholder 3"/>
          <p:cNvSpPr>
            <a:spLocks noGrp="1"/>
          </p:cNvSpPr>
          <p:nvPr>
            <p:ph sz="quarter" idx="1"/>
          </p:nvPr>
        </p:nvSpPr>
        <p:spPr>
          <a:xfrm>
            <a:off x="609600" y="1676400"/>
            <a:ext cx="8153400" cy="4495800"/>
          </a:xfrm>
        </p:spPr>
        <p:txBody>
          <a:bodyPr>
            <a:normAutofit/>
          </a:bodyPr>
          <a:lstStyle/>
          <a:p>
            <a:pPr>
              <a:buFont typeface="Wingdings" pitchFamily="2" charset="2"/>
              <a:buChar char="q"/>
            </a:pPr>
            <a:r>
              <a:rPr lang="en-US" sz="3200" dirty="0" smtClean="0">
                <a:cs typeface="Times New Roman" pitchFamily="18" charset="0"/>
              </a:rPr>
              <a:t>US EPA and the Centers for Disease Control and Prevention recommend IPM in schools to reduce asthma problems</a:t>
            </a:r>
          </a:p>
          <a:p>
            <a:pPr>
              <a:buFont typeface="Wingdings" pitchFamily="2" charset="2"/>
              <a:buChar char="q"/>
            </a:pPr>
            <a:r>
              <a:rPr lang="en-US" sz="3200" b="1" dirty="0" smtClean="0">
                <a:cs typeface="Times New Roman" pitchFamily="18" charset="0"/>
              </a:rPr>
              <a:t>Asthma is the </a:t>
            </a:r>
            <a:br>
              <a:rPr lang="en-US" sz="3200" b="1" dirty="0" smtClean="0">
                <a:cs typeface="Times New Roman" pitchFamily="18" charset="0"/>
              </a:rPr>
            </a:br>
            <a:r>
              <a:rPr lang="en-US" sz="3200" b="1" dirty="0" smtClean="0">
                <a:cs typeface="Times New Roman" pitchFamily="18" charset="0"/>
              </a:rPr>
              <a:t>number one </a:t>
            </a:r>
            <a:br>
              <a:rPr lang="en-US" sz="3200" b="1" dirty="0" smtClean="0">
                <a:cs typeface="Times New Roman" pitchFamily="18" charset="0"/>
              </a:rPr>
            </a:br>
            <a:r>
              <a:rPr lang="en-US" sz="3200" b="1" dirty="0" smtClean="0">
                <a:cs typeface="Times New Roman" pitchFamily="18" charset="0"/>
              </a:rPr>
              <a:t>reason why </a:t>
            </a:r>
            <a:br>
              <a:rPr lang="en-US" sz="3200" b="1" dirty="0" smtClean="0">
                <a:cs typeface="Times New Roman" pitchFamily="18" charset="0"/>
              </a:rPr>
            </a:br>
            <a:r>
              <a:rPr lang="en-US" sz="3200" b="1" dirty="0" smtClean="0">
                <a:cs typeface="Times New Roman" pitchFamily="18" charset="0"/>
              </a:rPr>
              <a:t>students miss </a:t>
            </a:r>
            <a:br>
              <a:rPr lang="en-US" sz="3200" b="1" dirty="0" smtClean="0">
                <a:cs typeface="Times New Roman" pitchFamily="18" charset="0"/>
              </a:rPr>
            </a:br>
            <a:r>
              <a:rPr lang="en-US" sz="3200" b="1" dirty="0" smtClean="0">
                <a:cs typeface="Times New Roman" pitchFamily="18" charset="0"/>
              </a:rPr>
              <a:t>school</a:t>
            </a:r>
          </a:p>
          <a:p>
            <a:endParaRPr lang="en-US" sz="32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3684302"/>
            <a:ext cx="5029200" cy="3173697"/>
          </a:xfrm>
          <a:prstGeom prst="rect">
            <a:avLst/>
          </a:prstGeom>
        </p:spPr>
      </p:pic>
      <p:sp>
        <p:nvSpPr>
          <p:cNvPr id="6"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8883" b="25266"/>
          <a:stretch/>
        </p:blipFill>
        <p:spPr>
          <a:xfrm>
            <a:off x="4114801" y="4134254"/>
            <a:ext cx="4876800" cy="2723745"/>
          </a:xfrm>
          <a:prstGeom prst="rect">
            <a:avLst/>
          </a:prstGeom>
        </p:spPr>
      </p:pic>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15</a:t>
            </a:fld>
            <a:endParaRPr lang="en-US"/>
          </a:p>
        </p:txBody>
      </p:sp>
      <p:sp>
        <p:nvSpPr>
          <p:cNvPr id="7" name="TextBox 6"/>
          <p:cNvSpPr txBox="1"/>
          <p:nvPr/>
        </p:nvSpPr>
        <p:spPr>
          <a:xfrm>
            <a:off x="533400" y="1718370"/>
            <a:ext cx="7924800" cy="5016758"/>
          </a:xfrm>
          <a:prstGeom prst="rect">
            <a:avLst/>
          </a:prstGeom>
          <a:noFill/>
          <a:ln w="28575">
            <a:noFill/>
          </a:ln>
        </p:spPr>
        <p:txBody>
          <a:bodyPr wrap="square" lIns="182880" rIns="91440" rtlCol="0">
            <a:spAutoFit/>
          </a:bodyPr>
          <a:lstStyle/>
          <a:p>
            <a:pPr marL="320040" indent="-320040">
              <a:buClr>
                <a:schemeClr val="accent2"/>
              </a:buClr>
              <a:buSzPct val="60000"/>
              <a:buFont typeface="Wingdings" pitchFamily="2" charset="2"/>
              <a:buChar char="q"/>
            </a:pPr>
            <a:r>
              <a:rPr lang="en-US" sz="3200" dirty="0" smtClean="0">
                <a:cs typeface="Times New Roman" pitchFamily="18" charset="0"/>
              </a:rPr>
              <a:t>Schools using IPM vs. conventional pesticide applications typically have:</a:t>
            </a:r>
          </a:p>
          <a:p>
            <a:pPr marL="777240" lvl="1" indent="-320040">
              <a:buClr>
                <a:schemeClr val="accent2"/>
              </a:buClr>
              <a:buSzPct val="60000"/>
              <a:buFont typeface="Wingdings" pitchFamily="2" charset="2"/>
              <a:buChar char="Ø"/>
            </a:pPr>
            <a:r>
              <a:rPr lang="en-US" sz="3200" b="1" dirty="0" smtClean="0">
                <a:cs typeface="Times New Roman" pitchFamily="18" charset="0"/>
              </a:rPr>
              <a:t>Lower levels of pesticide residues</a:t>
            </a:r>
          </a:p>
          <a:p>
            <a:pPr marL="777240" lvl="1" indent="-320040">
              <a:buClr>
                <a:schemeClr val="accent2"/>
              </a:buClr>
              <a:buSzPct val="60000"/>
              <a:buFont typeface="Wingdings" pitchFamily="2" charset="2"/>
              <a:buChar char="Ø"/>
            </a:pPr>
            <a:r>
              <a:rPr lang="en-US" sz="3200" b="1" dirty="0" smtClean="0">
                <a:cs typeface="Times New Roman" pitchFamily="18" charset="0"/>
              </a:rPr>
              <a:t>Lower allergen levels</a:t>
            </a:r>
            <a:endParaRPr lang="en-US" sz="3200" dirty="0" smtClean="0">
              <a:cs typeface="Times New Roman" pitchFamily="18" charset="0"/>
            </a:endParaRPr>
          </a:p>
          <a:p>
            <a:pPr marL="777240" lvl="1" indent="-320040">
              <a:buClr>
                <a:schemeClr val="accent2"/>
              </a:buClr>
              <a:buSzPct val="60000"/>
              <a:buFont typeface="Wingdings" pitchFamily="2" charset="2"/>
              <a:buChar char="Ø"/>
            </a:pPr>
            <a:r>
              <a:rPr lang="en-US" sz="3200" b="1" dirty="0" smtClean="0">
                <a:cs typeface="Times New Roman" pitchFamily="18" charset="0"/>
              </a:rPr>
              <a:t>Lower pest exposure incidence</a:t>
            </a:r>
          </a:p>
          <a:p>
            <a:pPr marL="777240" lvl="1" indent="-320040">
              <a:buClr>
                <a:schemeClr val="accent2"/>
              </a:buClr>
              <a:buSzPct val="60000"/>
              <a:buFont typeface="Wingdings" pitchFamily="2" charset="2"/>
              <a:buChar char="Ø"/>
            </a:pPr>
            <a:r>
              <a:rPr lang="en-US" sz="3200" b="1" dirty="0" smtClean="0">
                <a:cs typeface="Times New Roman" pitchFamily="18" charset="0"/>
              </a:rPr>
              <a:t>A cost-effective approach</a:t>
            </a:r>
          </a:p>
          <a:p>
            <a:pPr marL="320040" indent="-320040">
              <a:buClr>
                <a:schemeClr val="accent2"/>
              </a:buClr>
              <a:buSzPct val="60000"/>
              <a:buFont typeface="Wingdings" pitchFamily="2" charset="2"/>
              <a:buChar char="q"/>
            </a:pPr>
            <a:r>
              <a:rPr lang="en-US" sz="3200" dirty="0" smtClean="0">
                <a:cs typeface="Times New Roman" pitchFamily="18" charset="0"/>
              </a:rPr>
              <a:t>Much of the IPM </a:t>
            </a:r>
            <a:br>
              <a:rPr lang="en-US" sz="3200" dirty="0" smtClean="0">
                <a:cs typeface="Times New Roman" pitchFamily="18" charset="0"/>
              </a:rPr>
            </a:br>
            <a:r>
              <a:rPr lang="en-US" sz="3200" dirty="0" smtClean="0">
                <a:cs typeface="Times New Roman" pitchFamily="18" charset="0"/>
              </a:rPr>
              <a:t>approach focuses</a:t>
            </a:r>
            <a:br>
              <a:rPr lang="en-US" sz="3200" dirty="0" smtClean="0">
                <a:cs typeface="Times New Roman" pitchFamily="18" charset="0"/>
              </a:rPr>
            </a:br>
            <a:r>
              <a:rPr lang="en-US" sz="3200" dirty="0" smtClean="0">
                <a:cs typeface="Times New Roman" pitchFamily="18" charset="0"/>
              </a:rPr>
              <a:t>on preventative </a:t>
            </a:r>
            <a:br>
              <a:rPr lang="en-US" sz="3200" dirty="0" smtClean="0">
                <a:cs typeface="Times New Roman" pitchFamily="18" charset="0"/>
              </a:rPr>
            </a:br>
            <a:r>
              <a:rPr lang="en-US" sz="3200" dirty="0" smtClean="0">
                <a:cs typeface="Times New Roman" pitchFamily="18" charset="0"/>
              </a:rPr>
              <a:t>action!</a:t>
            </a:r>
          </a:p>
        </p:txBody>
      </p:sp>
      <p:sp>
        <p:nvSpPr>
          <p:cNvPr id="9"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10044277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BC6A28BC-5D99-41CA-B157-304BFBB03134}" type="slidenum">
              <a:rPr lang="en-US" smtClean="0"/>
              <a:pPr/>
              <a:t>16</a:t>
            </a:fld>
            <a:endParaRPr lang="en-US"/>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3256" r="22093"/>
          <a:stretch/>
        </p:blipFill>
        <p:spPr>
          <a:xfrm>
            <a:off x="4876800" y="1600200"/>
            <a:ext cx="4267200" cy="5204770"/>
          </a:xfrm>
          <a:prstGeom prst="rect">
            <a:avLst/>
          </a:prstGeom>
        </p:spPr>
      </p:pic>
      <p:sp>
        <p:nvSpPr>
          <p:cNvPr id="6" name="TextBox 5"/>
          <p:cNvSpPr txBox="1"/>
          <p:nvPr/>
        </p:nvSpPr>
        <p:spPr>
          <a:xfrm>
            <a:off x="5106140" y="6153834"/>
            <a:ext cx="3580660" cy="646331"/>
          </a:xfrm>
          <a:prstGeom prst="rect">
            <a:avLst/>
          </a:prstGeom>
          <a:noFill/>
        </p:spPr>
        <p:txBody>
          <a:bodyPr wrap="none" rtlCol="0">
            <a:spAutoFit/>
          </a:bodyPr>
          <a:lstStyle/>
          <a:p>
            <a:pPr algn="r"/>
            <a:r>
              <a:rPr lang="en-US" i="1" dirty="0" smtClean="0"/>
              <a:t>Mosquitoes are critically important </a:t>
            </a:r>
            <a:br>
              <a:rPr lang="en-US" i="1" dirty="0" smtClean="0"/>
            </a:br>
            <a:r>
              <a:rPr lang="en-US" i="1" dirty="0" smtClean="0"/>
              <a:t>vectors of disease causing pathogens</a:t>
            </a:r>
            <a:endParaRPr lang="en-US" i="1" dirty="0"/>
          </a:p>
        </p:txBody>
      </p:sp>
      <p:sp>
        <p:nvSpPr>
          <p:cNvPr id="8"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4" name="Content Placeholder 3"/>
          <p:cNvSpPr>
            <a:spLocks noGrp="1"/>
          </p:cNvSpPr>
          <p:nvPr>
            <p:ph sz="quarter" idx="1"/>
          </p:nvPr>
        </p:nvSpPr>
        <p:spPr>
          <a:xfrm>
            <a:off x="609600" y="1676400"/>
            <a:ext cx="5562600" cy="4876800"/>
          </a:xfrm>
        </p:spPr>
        <p:txBody>
          <a:bodyPr>
            <a:noAutofit/>
          </a:bodyPr>
          <a:lstStyle/>
          <a:p>
            <a:pPr marL="0" indent="0">
              <a:buNone/>
            </a:pPr>
            <a:r>
              <a:rPr lang="en-US" sz="3200" dirty="0" smtClean="0">
                <a:cs typeface="Times New Roman" pitchFamily="18" charset="0"/>
              </a:rPr>
              <a:t>Some pests vector disease causing pathogens</a:t>
            </a:r>
          </a:p>
          <a:p>
            <a:pPr>
              <a:buFont typeface="Wingdings" panose="05000000000000000000" pitchFamily="2" charset="2"/>
              <a:buChar char="q"/>
            </a:pPr>
            <a:r>
              <a:rPr lang="en-US" sz="3200" dirty="0" smtClean="0">
                <a:cs typeface="Times New Roman" pitchFamily="18" charset="0"/>
              </a:rPr>
              <a:t>Ticks may </a:t>
            </a:r>
            <a:r>
              <a:rPr lang="en-US" sz="3200" dirty="0">
                <a:cs typeface="Times New Roman" pitchFamily="18" charset="0"/>
              </a:rPr>
              <a:t>vector </a:t>
            </a:r>
            <a:r>
              <a:rPr lang="en-US" sz="3200" dirty="0" smtClean="0">
                <a:cs typeface="Times New Roman" pitchFamily="18" charset="0"/>
              </a:rPr>
              <a:t>bacteria that cause Lyme </a:t>
            </a:r>
            <a:r>
              <a:rPr lang="en-US" sz="3200" dirty="0">
                <a:cs typeface="Times New Roman" pitchFamily="18" charset="0"/>
              </a:rPr>
              <a:t>D</a:t>
            </a:r>
            <a:r>
              <a:rPr lang="en-US" sz="3200" dirty="0" smtClean="0">
                <a:cs typeface="Times New Roman" pitchFamily="18" charset="0"/>
              </a:rPr>
              <a:t>isease or Rocky Mountain Spotted Fever</a:t>
            </a:r>
          </a:p>
          <a:p>
            <a:pPr>
              <a:buFont typeface="Wingdings" panose="05000000000000000000" pitchFamily="2" charset="2"/>
              <a:buChar char="q"/>
            </a:pPr>
            <a:r>
              <a:rPr lang="en-US" sz="3200" dirty="0" smtClean="0">
                <a:cs typeface="Times New Roman" pitchFamily="18" charset="0"/>
              </a:rPr>
              <a:t>Mosquito vectors transmit viruses that cause flu-like symptoms or more severe symptoms such as brain </a:t>
            </a:r>
            <a:br>
              <a:rPr lang="en-US" sz="3200" dirty="0" smtClean="0">
                <a:cs typeface="Times New Roman" pitchFamily="18" charset="0"/>
              </a:rPr>
            </a:br>
            <a:r>
              <a:rPr lang="en-US" sz="3200" dirty="0" smtClean="0">
                <a:cs typeface="Times New Roman" pitchFamily="18" charset="0"/>
              </a:rPr>
              <a:t>inflammation </a:t>
            </a:r>
            <a:endParaRPr lang="en-US" sz="3200" dirty="0"/>
          </a:p>
        </p:txBody>
      </p:sp>
    </p:spTree>
    <p:extLst>
      <p:ext uri="{BB962C8B-B14F-4D97-AF65-F5344CB8AC3E}">
        <p14:creationId xmlns:p14="http://schemas.microsoft.com/office/powerpoint/2010/main" val="1592951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BC6A28BC-5D99-41CA-B157-304BFBB03134}" type="slidenum">
              <a:rPr lang="en-US" smtClean="0"/>
              <a:pPr/>
              <a:t>17</a:t>
            </a:fld>
            <a:endParaRPr lang="en-US"/>
          </a:p>
        </p:txBody>
      </p:sp>
      <p:sp>
        <p:nvSpPr>
          <p:cNvPr id="4" name="Content Placeholder 3"/>
          <p:cNvSpPr>
            <a:spLocks noGrp="1"/>
          </p:cNvSpPr>
          <p:nvPr>
            <p:ph sz="quarter" idx="1"/>
          </p:nvPr>
        </p:nvSpPr>
        <p:spPr>
          <a:xfrm>
            <a:off x="612648" y="1676400"/>
            <a:ext cx="8531352" cy="4495800"/>
          </a:xfrm>
        </p:spPr>
        <p:txBody>
          <a:bodyPr>
            <a:noAutofit/>
          </a:bodyPr>
          <a:lstStyle/>
          <a:p>
            <a:pPr marL="0" indent="0">
              <a:buNone/>
            </a:pPr>
            <a:r>
              <a:rPr lang="en-US" sz="3200" dirty="0" smtClean="0">
                <a:cs typeface="Times New Roman" pitchFamily="18" charset="0"/>
              </a:rPr>
              <a:t>Some pests can inflict a venomous bite or sting</a:t>
            </a:r>
          </a:p>
          <a:p>
            <a:pPr>
              <a:buFont typeface="Wingdings" panose="05000000000000000000" pitchFamily="2" charset="2"/>
              <a:buChar char="q"/>
            </a:pPr>
            <a:r>
              <a:rPr lang="en-US" sz="3200" dirty="0" smtClean="0">
                <a:cs typeface="Times New Roman" pitchFamily="18" charset="0"/>
              </a:rPr>
              <a:t>Between </a:t>
            </a:r>
            <a:r>
              <a:rPr lang="en-US" sz="3200" b="1" dirty="0" smtClean="0">
                <a:cs typeface="Times New Roman" pitchFamily="18" charset="0"/>
              </a:rPr>
              <a:t>0.5 - 4% </a:t>
            </a:r>
            <a:r>
              <a:rPr lang="en-US" sz="3200" dirty="0">
                <a:cs typeface="Times New Roman" pitchFamily="18" charset="0"/>
              </a:rPr>
              <a:t>of the </a:t>
            </a:r>
            <a:r>
              <a:rPr lang="en-US" sz="3200" dirty="0" smtClean="0">
                <a:cs typeface="Times New Roman" pitchFamily="18" charset="0"/>
              </a:rPr>
              <a:t>US </a:t>
            </a:r>
            <a:r>
              <a:rPr lang="en-US" sz="3200" dirty="0">
                <a:cs typeface="Times New Roman" pitchFamily="18" charset="0"/>
              </a:rPr>
              <a:t>population </a:t>
            </a:r>
            <a:r>
              <a:rPr lang="en-US" sz="3200" dirty="0" smtClean="0">
                <a:cs typeface="Times New Roman" pitchFamily="18" charset="0"/>
              </a:rPr>
              <a:t>are prone </a:t>
            </a:r>
            <a:r>
              <a:rPr lang="en-US" sz="3200" dirty="0">
                <a:cs typeface="Times New Roman" pitchFamily="18" charset="0"/>
              </a:rPr>
              <a:t>to developing </a:t>
            </a:r>
            <a:r>
              <a:rPr lang="en-US" sz="3200" dirty="0" smtClean="0">
                <a:cs typeface="Times New Roman" pitchFamily="18" charset="0"/>
              </a:rPr>
              <a:t>an allergy and a deadly hypersensitivity reaction to bee</a:t>
            </a:r>
            <a:r>
              <a:rPr lang="en-US" sz="3200" dirty="0">
                <a:cs typeface="Times New Roman" pitchFamily="18" charset="0"/>
              </a:rPr>
              <a:t>, wasp, </a:t>
            </a:r>
            <a:r>
              <a:rPr lang="en-US" sz="3200" dirty="0" smtClean="0">
                <a:cs typeface="Times New Roman" pitchFamily="18" charset="0"/>
              </a:rPr>
              <a:t>hornet ort</a:t>
            </a:r>
            <a:br>
              <a:rPr lang="en-US" sz="3200" dirty="0" smtClean="0">
                <a:cs typeface="Times New Roman" pitchFamily="18" charset="0"/>
              </a:rPr>
            </a:br>
            <a:r>
              <a:rPr lang="en-US" sz="3200" dirty="0" smtClean="0">
                <a:cs typeface="Times New Roman" pitchFamily="18" charset="0"/>
              </a:rPr>
              <a:t>to venom </a:t>
            </a:r>
          </a:p>
          <a:p>
            <a:pPr>
              <a:buFont typeface="Times New Roman" pitchFamily="18" charset="0"/>
              <a:buChar char="□"/>
            </a:pPr>
            <a:endParaRPr lang="en-US" sz="3200" dirty="0" smtClean="0">
              <a:cs typeface="Times New Roman" pitchFamily="18" charset="0"/>
            </a:endParaRPr>
          </a:p>
          <a:p>
            <a:endParaRPr lang="en-US" sz="3200"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1291" r="6442"/>
          <a:stretch/>
        </p:blipFill>
        <p:spPr>
          <a:xfrm>
            <a:off x="4953000" y="3314688"/>
            <a:ext cx="3886200" cy="3543311"/>
          </a:xfrm>
          <a:prstGeom prst="rect">
            <a:avLst/>
          </a:prstGeom>
        </p:spPr>
      </p:pic>
      <p:sp>
        <p:nvSpPr>
          <p:cNvPr id="7" name="TextBox 6"/>
          <p:cNvSpPr txBox="1"/>
          <p:nvPr/>
        </p:nvSpPr>
        <p:spPr>
          <a:xfrm>
            <a:off x="2743200" y="6272013"/>
            <a:ext cx="2872261" cy="369332"/>
          </a:xfrm>
          <a:prstGeom prst="rect">
            <a:avLst/>
          </a:prstGeom>
          <a:noFill/>
        </p:spPr>
        <p:txBody>
          <a:bodyPr wrap="none" rtlCol="0">
            <a:spAutoFit/>
          </a:bodyPr>
          <a:lstStyle/>
          <a:p>
            <a:pPr algn="r"/>
            <a:r>
              <a:rPr lang="en-US" i="1" dirty="0" smtClean="0"/>
              <a:t>Ants foraging on a spilt drink </a:t>
            </a:r>
            <a:endParaRPr lang="en-US" i="1" dirty="0"/>
          </a:p>
        </p:txBody>
      </p:sp>
      <p:sp>
        <p:nvSpPr>
          <p:cNvPr id="8"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26497428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fontScale="85000" lnSpcReduction="20000"/>
          </a:bodyPr>
          <a:lstStyle/>
          <a:p>
            <a:fld id="{BC6A28BC-5D99-41CA-B157-304BFBB03134}" type="slidenum">
              <a:rPr lang="en-US" smtClean="0"/>
              <a:pPr/>
              <a:t>18</a:t>
            </a:fld>
            <a:endParaRPr lang="en-US"/>
          </a:p>
        </p:txBody>
      </p:sp>
      <p:sp>
        <p:nvSpPr>
          <p:cNvPr id="7" name="Content Placeholder 6"/>
          <p:cNvSpPr>
            <a:spLocks noGrp="1"/>
          </p:cNvSpPr>
          <p:nvPr>
            <p:ph sz="quarter" idx="1"/>
          </p:nvPr>
        </p:nvSpPr>
        <p:spPr>
          <a:xfrm>
            <a:off x="612648" y="1676400"/>
            <a:ext cx="8153400" cy="4495800"/>
          </a:xfrm>
        </p:spPr>
        <p:txBody>
          <a:bodyPr>
            <a:noAutofit/>
          </a:bodyPr>
          <a:lstStyle/>
          <a:p>
            <a:pPr>
              <a:buFont typeface="Times New Roman" pitchFamily="18" charset="0"/>
              <a:buChar char="□"/>
            </a:pPr>
            <a:endParaRPr lang="en-US" sz="800" dirty="0" smtClean="0">
              <a:cs typeface="Times New Roman" pitchFamily="18" charset="0"/>
            </a:endParaRPr>
          </a:p>
          <a:p>
            <a:pPr>
              <a:buNone/>
            </a:pPr>
            <a:r>
              <a:rPr lang="en-US" sz="3200" dirty="0" smtClean="0">
                <a:cs typeface="Times New Roman" pitchFamily="18" charset="0"/>
              </a:rPr>
              <a:t>	</a:t>
            </a:r>
          </a:p>
        </p:txBody>
      </p:sp>
      <p:sp>
        <p:nvSpPr>
          <p:cNvPr id="11" name="TextBox 10"/>
          <p:cNvSpPr txBox="1"/>
          <p:nvPr/>
        </p:nvSpPr>
        <p:spPr>
          <a:xfrm>
            <a:off x="609600" y="1676400"/>
            <a:ext cx="8153400" cy="4524315"/>
          </a:xfrm>
          <a:prstGeom prst="rect">
            <a:avLst/>
          </a:prstGeom>
          <a:noFill/>
        </p:spPr>
        <p:txBody>
          <a:bodyPr wrap="square" rtlCol="0">
            <a:spAutoFit/>
          </a:bodyPr>
          <a:lstStyle/>
          <a:p>
            <a:pPr marL="320040" indent="-320040">
              <a:buClr>
                <a:srgbClr val="DD8047"/>
              </a:buClr>
              <a:buSzPct val="70000"/>
              <a:buFont typeface="Wingdings" pitchFamily="2" charset="2"/>
              <a:buChar char="q"/>
            </a:pPr>
            <a:r>
              <a:rPr lang="en-US" sz="3200" dirty="0" smtClean="0">
                <a:solidFill>
                  <a:prstClr val="black"/>
                </a:solidFill>
              </a:rPr>
              <a:t>Pests can also cause building and grounds damage</a:t>
            </a:r>
          </a:p>
          <a:p>
            <a:pPr marL="320040" indent="-320040">
              <a:buClr>
                <a:srgbClr val="DD8047"/>
              </a:buClr>
              <a:buSzPct val="70000"/>
              <a:buFont typeface="Wingdings" pitchFamily="2" charset="2"/>
              <a:buChar char="q"/>
            </a:pPr>
            <a:r>
              <a:rPr lang="en-US" sz="3200" dirty="0" smtClean="0">
                <a:solidFill>
                  <a:prstClr val="black"/>
                </a:solidFill>
              </a:rPr>
              <a:t>Costs can add up significantly if the cause of problems goes unfixed</a:t>
            </a:r>
          </a:p>
          <a:p>
            <a:pPr marL="320040" indent="-320040">
              <a:buClr>
                <a:srgbClr val="DD8047"/>
              </a:buClr>
              <a:buSzPct val="70000"/>
              <a:buFont typeface="Wingdings" pitchFamily="2" charset="2"/>
              <a:buChar char="q"/>
            </a:pPr>
            <a:r>
              <a:rPr lang="en-US" sz="3200" dirty="0" smtClean="0">
                <a:solidFill>
                  <a:prstClr val="black"/>
                </a:solidFill>
              </a:rPr>
              <a:t>Litigation and </a:t>
            </a:r>
            <a:br>
              <a:rPr lang="en-US" sz="3200" dirty="0" smtClean="0">
                <a:solidFill>
                  <a:prstClr val="black"/>
                </a:solidFill>
              </a:rPr>
            </a:br>
            <a:r>
              <a:rPr lang="en-US" sz="3200" dirty="0" smtClean="0">
                <a:solidFill>
                  <a:prstClr val="black"/>
                </a:solidFill>
              </a:rPr>
              <a:t>school closures </a:t>
            </a:r>
            <a:br>
              <a:rPr lang="en-US" sz="3200" dirty="0" smtClean="0">
                <a:solidFill>
                  <a:prstClr val="black"/>
                </a:solidFill>
              </a:rPr>
            </a:br>
            <a:r>
              <a:rPr lang="en-US" sz="3200" dirty="0" smtClean="0">
                <a:solidFill>
                  <a:prstClr val="black"/>
                </a:solidFill>
              </a:rPr>
              <a:t>can be extremely </a:t>
            </a:r>
            <a:br>
              <a:rPr lang="en-US" sz="3200" dirty="0" smtClean="0">
                <a:solidFill>
                  <a:prstClr val="black"/>
                </a:solidFill>
              </a:rPr>
            </a:br>
            <a:r>
              <a:rPr lang="en-US" sz="3200" dirty="0" smtClean="0">
                <a:solidFill>
                  <a:prstClr val="black"/>
                </a:solidFill>
              </a:rPr>
              <a:t>costly </a:t>
            </a:r>
          </a:p>
          <a:p>
            <a:endParaRPr lang="en-US" sz="3200" dirty="0">
              <a:solidFill>
                <a:prstClr val="black"/>
              </a:solidFill>
            </a:endParaRPr>
          </a:p>
        </p:txBody>
      </p:sp>
      <p:sp>
        <p:nvSpPr>
          <p:cNvPr id="10"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167" t="7189" r="4832" b="4703"/>
          <a:stretch/>
        </p:blipFill>
        <p:spPr>
          <a:xfrm>
            <a:off x="3810000" y="3846689"/>
            <a:ext cx="4876800" cy="2935111"/>
          </a:xfrm>
          <a:prstGeom prst="rect">
            <a:avLst/>
          </a:prstGeom>
        </p:spPr>
      </p:pic>
    </p:spTree>
    <p:extLst>
      <p:ext uri="{BB962C8B-B14F-4D97-AF65-F5344CB8AC3E}">
        <p14:creationId xmlns:p14="http://schemas.microsoft.com/office/powerpoint/2010/main" val="23576590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BC6A28BC-5D99-41CA-B157-304BFBB03134}" type="slidenum">
              <a:rPr lang="en-US" smtClean="0"/>
              <a:pPr/>
              <a:t>19</a:t>
            </a:fld>
            <a:endParaRPr lang="en-US" dirty="0"/>
          </a:p>
        </p:txBody>
      </p:sp>
      <p:sp>
        <p:nvSpPr>
          <p:cNvPr id="8" name="Rectangle 3"/>
          <p:cNvSpPr txBox="1">
            <a:spLocks noChangeArrowheads="1"/>
          </p:cNvSpPr>
          <p:nvPr/>
        </p:nvSpPr>
        <p:spPr>
          <a:xfrm>
            <a:off x="762000" y="3581400"/>
            <a:ext cx="7857068" cy="366395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Clr>
                <a:srgbClr val="DD8047"/>
              </a:buClr>
              <a:buFont typeface="Wingdings"/>
              <a:buNone/>
              <a:tabLst>
                <a:tab pos="2286000" algn="l"/>
              </a:tabLst>
            </a:pPr>
            <a:endParaRPr lang="en-US" sz="2800" dirty="0" smtClean="0">
              <a:solidFill>
                <a:prstClr val="black"/>
              </a:solidFill>
            </a:endParaRPr>
          </a:p>
        </p:txBody>
      </p:sp>
      <p:sp>
        <p:nvSpPr>
          <p:cNvPr id="9"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778" t="10000" r="7778" b="16666"/>
          <a:stretch/>
        </p:blipFill>
        <p:spPr>
          <a:xfrm rot="21082124">
            <a:off x="793613" y="2161108"/>
            <a:ext cx="8474703" cy="5029200"/>
          </a:xfrm>
          <a:prstGeom prst="rect">
            <a:avLst/>
          </a:prstGeom>
        </p:spPr>
      </p:pic>
      <p:sp>
        <p:nvSpPr>
          <p:cNvPr id="7" name="Content Placeholder 6"/>
          <p:cNvSpPr>
            <a:spLocks noGrp="1"/>
          </p:cNvSpPr>
          <p:nvPr>
            <p:ph sz="quarter" idx="1"/>
          </p:nvPr>
        </p:nvSpPr>
        <p:spPr>
          <a:xfrm>
            <a:off x="685800" y="1676400"/>
            <a:ext cx="8153400" cy="4495800"/>
          </a:xfrm>
        </p:spPr>
        <p:txBody>
          <a:bodyPr>
            <a:noAutofit/>
          </a:bodyPr>
          <a:lstStyle/>
          <a:p>
            <a:pPr marL="0" indent="0">
              <a:buNone/>
            </a:pPr>
            <a:r>
              <a:rPr lang="en-US" sz="3200" dirty="0" smtClean="0">
                <a:latin typeface="Tw Cen MT" panose="020B0602020104020603" pitchFamily="34" charset="0"/>
              </a:rPr>
              <a:t>Accidental or inappropriate pesticide exposure may cause harmful effects </a:t>
            </a:r>
          </a:p>
          <a:p>
            <a:pPr>
              <a:buFont typeface="Wingdings" panose="05000000000000000000" pitchFamily="2" charset="2"/>
              <a:buChar char="q"/>
            </a:pPr>
            <a:r>
              <a:rPr lang="en-US" sz="3200" b="1" dirty="0" smtClean="0">
                <a:latin typeface="Tw Cen MT" panose="020B0602020104020603" pitchFamily="34" charset="0"/>
              </a:rPr>
              <a:t>Acute</a:t>
            </a:r>
            <a:r>
              <a:rPr lang="en-US" sz="3200" dirty="0" smtClean="0">
                <a:latin typeface="Tw Cen MT" panose="020B0602020104020603" pitchFamily="34" charset="0"/>
              </a:rPr>
              <a:t> effects occur from single exposures and develop within 24 hours  </a:t>
            </a:r>
          </a:p>
          <a:p>
            <a:pPr>
              <a:buFont typeface="Wingdings" panose="05000000000000000000" pitchFamily="2" charset="2"/>
              <a:buChar char="q"/>
            </a:pPr>
            <a:r>
              <a:rPr lang="en-US" sz="3200" b="1" dirty="0" smtClean="0">
                <a:latin typeface="Tw Cen MT" panose="020B0602020104020603" pitchFamily="34" charset="0"/>
              </a:rPr>
              <a:t>Chronic</a:t>
            </a:r>
            <a:r>
              <a:rPr lang="en-US" sz="3200" dirty="0" smtClean="0">
                <a:latin typeface="Tw Cen MT" panose="020B0602020104020603" pitchFamily="34" charset="0"/>
              </a:rPr>
              <a:t> effects occur after many low-dose exposures over time</a:t>
            </a:r>
          </a:p>
          <a:p>
            <a:pPr>
              <a:buFont typeface="Wingdings" panose="05000000000000000000" pitchFamily="2" charset="2"/>
              <a:buChar char="q"/>
            </a:pPr>
            <a:r>
              <a:rPr lang="en-US" sz="3200" b="1" dirty="0" smtClean="0">
                <a:latin typeface="Tw Cen MT" panose="020B0602020104020603" pitchFamily="34" charset="0"/>
              </a:rPr>
              <a:t>Delayed</a:t>
            </a:r>
            <a:r>
              <a:rPr lang="en-US" sz="3200" dirty="0" smtClean="0">
                <a:latin typeface="Tw Cen MT" panose="020B0602020104020603" pitchFamily="34" charset="0"/>
              </a:rPr>
              <a:t> effects occur after 24 hours, sometimes as a result of multiple exposures  </a:t>
            </a:r>
          </a:p>
          <a:p>
            <a:endParaRPr lang="en-US" sz="3200" dirty="0"/>
          </a:p>
        </p:txBody>
      </p:sp>
    </p:spTree>
    <p:extLst>
      <p:ext uri="{BB962C8B-B14F-4D97-AF65-F5344CB8AC3E}">
        <p14:creationId xmlns:p14="http://schemas.microsoft.com/office/powerpoint/2010/main" val="390408034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rPr>
              <a:t>Learning Objectives</a:t>
            </a:r>
            <a:endParaRPr lang="en-US" sz="3200" dirty="0">
              <a:solidFill>
                <a:schemeClr val="bg2">
                  <a:lumMod val="10000"/>
                </a:schemeClr>
              </a:solidFill>
            </a:endParaRPr>
          </a:p>
        </p:txBody>
      </p:sp>
      <p:sp>
        <p:nvSpPr>
          <p:cNvPr id="5" name="Slide Number Placeholder 4"/>
          <p:cNvSpPr>
            <a:spLocks noGrp="1"/>
          </p:cNvSpPr>
          <p:nvPr>
            <p:ph type="sldNum" sz="quarter" idx="12"/>
          </p:nvPr>
        </p:nvSpPr>
        <p:spPr/>
        <p:txBody>
          <a:bodyPr>
            <a:normAutofit fontScale="85000" lnSpcReduction="20000"/>
          </a:bodyPr>
          <a:lstStyle/>
          <a:p>
            <a:fld id="{7A3B7630-EB21-464F-BCF3-B6E27F6BDC28}" type="slidenum">
              <a:rPr lang="en-US" smtClean="0"/>
              <a:pPr/>
              <a:t>2</a:t>
            </a:fld>
            <a:endParaRPr lang="en-US"/>
          </a:p>
        </p:txBody>
      </p:sp>
      <p:sp>
        <p:nvSpPr>
          <p:cNvPr id="3" name="Content Placeholder 2"/>
          <p:cNvSpPr>
            <a:spLocks noGrp="1"/>
          </p:cNvSpPr>
          <p:nvPr>
            <p:ph sz="quarter" idx="1"/>
          </p:nvPr>
        </p:nvSpPr>
        <p:spPr>
          <a:xfrm>
            <a:off x="533400" y="1722120"/>
            <a:ext cx="8153400" cy="4724400"/>
          </a:xfrm>
        </p:spPr>
        <p:txBody>
          <a:bodyPr>
            <a:noAutofit/>
          </a:bodyPr>
          <a:lstStyle/>
          <a:p>
            <a:pPr marL="514350" lvl="0" indent="-514350">
              <a:buFont typeface="+mj-lt"/>
              <a:buAutoNum type="arabicPeriod"/>
            </a:pPr>
            <a:r>
              <a:rPr lang="en-US" sz="3200" dirty="0" smtClean="0"/>
              <a:t>Describe IPM in understandable terms	</a:t>
            </a:r>
          </a:p>
          <a:p>
            <a:pPr marL="514350" lvl="0" indent="-514350">
              <a:buFont typeface="+mj-lt"/>
              <a:buAutoNum type="arabicPeriod"/>
            </a:pPr>
            <a:r>
              <a:rPr lang="en-US" sz="3200" dirty="0" smtClean="0"/>
              <a:t>Identify </a:t>
            </a:r>
            <a:r>
              <a:rPr lang="en-US" sz="3200" dirty="0"/>
              <a:t>health, environmental and economic risks of pests and pesticides associated with </a:t>
            </a:r>
            <a:r>
              <a:rPr lang="en-US" sz="3200" dirty="0" smtClean="0"/>
              <a:t>schools and how IPM </a:t>
            </a:r>
            <a:r>
              <a:rPr lang="en-US" sz="3200" dirty="0"/>
              <a:t>reduces </a:t>
            </a:r>
            <a:r>
              <a:rPr lang="en-US" sz="3200" dirty="0" smtClean="0"/>
              <a:t>risk </a:t>
            </a:r>
            <a:endParaRPr lang="en-US" sz="3200" dirty="0"/>
          </a:p>
          <a:p>
            <a:pPr marL="514350" lvl="0" indent="-514350">
              <a:buFont typeface="+mj-lt"/>
              <a:buAutoNum type="arabicPeriod"/>
            </a:pPr>
            <a:r>
              <a:rPr lang="en-US" sz="3200" dirty="0" smtClean="0"/>
              <a:t>Identify the key elements of </a:t>
            </a:r>
            <a:endParaRPr lang="en-US" sz="3200" dirty="0"/>
          </a:p>
        </p:txBody>
      </p:sp>
      <p:pic>
        <p:nvPicPr>
          <p:cNvPr id="9" name="Picture 8"/>
          <p:cNvPicPr>
            <a:picLocks noChangeAspect="1"/>
          </p:cNvPicPr>
          <p:nvPr/>
        </p:nvPicPr>
        <p:blipFill>
          <a:blip r:embed="rId3"/>
          <a:stretch>
            <a:fillRect/>
          </a:stretch>
        </p:blipFill>
        <p:spPr>
          <a:xfrm>
            <a:off x="5181600" y="4572000"/>
            <a:ext cx="3505200" cy="217798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fontScale="85000" lnSpcReduction="20000"/>
          </a:bodyPr>
          <a:lstStyle/>
          <a:p>
            <a:fld id="{BC6A28BC-5D99-41CA-B157-304BFBB03134}" type="slidenum">
              <a:rPr lang="en-US" smtClean="0"/>
              <a:pPr/>
              <a:t>20</a:t>
            </a:fld>
            <a:endParaRPr lang="en-US" dirty="0"/>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1142727" y="1524243"/>
            <a:ext cx="8001273" cy="5333757"/>
          </a:xfrm>
          <a:prstGeom prst="rect">
            <a:avLst/>
          </a:prstGeom>
        </p:spPr>
      </p:pic>
      <p:sp>
        <p:nvSpPr>
          <p:cNvPr id="117763" name="Rectangle 3"/>
          <p:cNvSpPr>
            <a:spLocks noGrp="1" noChangeArrowheads="1"/>
          </p:cNvSpPr>
          <p:nvPr>
            <p:ph type="body" idx="1"/>
          </p:nvPr>
        </p:nvSpPr>
        <p:spPr>
          <a:xfrm>
            <a:off x="685800" y="2667000"/>
            <a:ext cx="3886200" cy="4267200"/>
          </a:xfrm>
        </p:spPr>
        <p:txBody>
          <a:bodyPr>
            <a:noAutofit/>
          </a:bodyPr>
          <a:lstStyle/>
          <a:p>
            <a:pPr>
              <a:buFont typeface="Wingdings" pitchFamily="2" charset="2"/>
              <a:buChar char="q"/>
              <a:defRPr/>
            </a:pPr>
            <a:r>
              <a:rPr lang="en-US" sz="3200" dirty="0" smtClean="0"/>
              <a:t>Headache</a:t>
            </a:r>
          </a:p>
          <a:p>
            <a:pPr>
              <a:buFont typeface="Wingdings" pitchFamily="2" charset="2"/>
              <a:buChar char="q"/>
              <a:defRPr/>
            </a:pPr>
            <a:r>
              <a:rPr lang="en-US" sz="3200" dirty="0" smtClean="0"/>
              <a:t>Fatigue</a:t>
            </a:r>
            <a:endParaRPr lang="en-US" sz="3200" dirty="0"/>
          </a:p>
          <a:p>
            <a:pPr>
              <a:buFont typeface="Wingdings" pitchFamily="2" charset="2"/>
              <a:buChar char="q"/>
              <a:defRPr/>
            </a:pPr>
            <a:r>
              <a:rPr lang="en-US" sz="3200" dirty="0" smtClean="0"/>
              <a:t>Nausea</a:t>
            </a:r>
          </a:p>
          <a:p>
            <a:pPr>
              <a:buFont typeface="Wingdings" pitchFamily="2" charset="2"/>
              <a:buChar char="q"/>
              <a:defRPr/>
            </a:pPr>
            <a:r>
              <a:rPr lang="en-US" sz="3200" dirty="0" smtClean="0"/>
              <a:t>Diarrhea</a:t>
            </a:r>
          </a:p>
          <a:p>
            <a:pPr>
              <a:buFont typeface="Wingdings" pitchFamily="2" charset="2"/>
              <a:buChar char="q"/>
              <a:defRPr/>
            </a:pPr>
            <a:r>
              <a:rPr lang="en-US" sz="3200" dirty="0" smtClean="0"/>
              <a:t>Convulsions</a:t>
            </a:r>
          </a:p>
          <a:p>
            <a:pPr>
              <a:buFont typeface="Wingdings" pitchFamily="2" charset="2"/>
              <a:buChar char="q"/>
              <a:defRPr/>
            </a:pPr>
            <a:r>
              <a:rPr lang="en-US" sz="3200" dirty="0" smtClean="0"/>
              <a:t>Inability </a:t>
            </a:r>
            <a:r>
              <a:rPr lang="en-US" sz="3200" dirty="0"/>
              <a:t>to </a:t>
            </a:r>
            <a:r>
              <a:rPr lang="en-US" sz="3200" dirty="0" smtClean="0"/>
              <a:t>breathe</a:t>
            </a:r>
          </a:p>
          <a:p>
            <a:pPr>
              <a:buFont typeface="Wingdings" pitchFamily="2" charset="2"/>
              <a:buChar char="q"/>
              <a:defRPr/>
            </a:pPr>
            <a:r>
              <a:rPr lang="en-US" sz="3200" dirty="0" smtClean="0"/>
              <a:t>Unconsciousness</a:t>
            </a:r>
            <a:endParaRPr lang="en-US" sz="3200" dirty="0"/>
          </a:p>
        </p:txBody>
      </p:sp>
      <p:sp>
        <p:nvSpPr>
          <p:cNvPr id="6" name="Title 7"/>
          <p:cNvSpPr txBox="1">
            <a:spLocks/>
          </p:cNvSpPr>
          <p:nvPr/>
        </p:nvSpPr>
        <p:spPr>
          <a:xfrm>
            <a:off x="533400" y="689691"/>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129026" name="Rectangle 2"/>
          <p:cNvSpPr>
            <a:spLocks noGrp="1" noChangeArrowheads="1"/>
          </p:cNvSpPr>
          <p:nvPr>
            <p:ph type="title"/>
          </p:nvPr>
        </p:nvSpPr>
        <p:spPr>
          <a:xfrm>
            <a:off x="457200" y="1619331"/>
            <a:ext cx="2667000" cy="1143000"/>
          </a:xfrm>
        </p:spPr>
        <p:txBody>
          <a:bodyPr>
            <a:normAutofit/>
          </a:bodyPr>
          <a:lstStyle/>
          <a:p>
            <a:pPr eaLnBrk="1" hangingPunct="1"/>
            <a:r>
              <a:rPr lang="en-US" sz="3200" dirty="0" smtClean="0">
                <a:solidFill>
                  <a:schemeClr val="bg2">
                    <a:lumMod val="10000"/>
                  </a:schemeClr>
                </a:solidFill>
                <a:latin typeface="+mn-lt"/>
              </a:rPr>
              <a:t>Acute effects</a:t>
            </a:r>
            <a:br>
              <a:rPr lang="en-US" sz="3200" dirty="0" smtClean="0">
                <a:solidFill>
                  <a:schemeClr val="bg2">
                    <a:lumMod val="10000"/>
                  </a:schemeClr>
                </a:solidFill>
                <a:latin typeface="+mn-lt"/>
              </a:rPr>
            </a:br>
            <a:r>
              <a:rPr lang="en-US" sz="3200" dirty="0" smtClean="0">
                <a:solidFill>
                  <a:schemeClr val="bg2">
                    <a:lumMod val="10000"/>
                  </a:schemeClr>
                </a:solidFill>
                <a:latin typeface="+mn-lt"/>
              </a:rPr>
              <a:t>include:</a:t>
            </a:r>
          </a:p>
        </p:txBody>
      </p:sp>
    </p:spTree>
    <p:extLst>
      <p:ext uri="{BB962C8B-B14F-4D97-AF65-F5344CB8AC3E}">
        <p14:creationId xmlns:p14="http://schemas.microsoft.com/office/powerpoint/2010/main" val="4595359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609600" y="1447800"/>
            <a:ext cx="7772400" cy="1143000"/>
          </a:xfrm>
        </p:spPr>
        <p:txBody>
          <a:bodyPr>
            <a:normAutofit/>
          </a:bodyPr>
          <a:lstStyle/>
          <a:p>
            <a:pPr eaLnBrk="1" hangingPunct="1"/>
            <a:r>
              <a:rPr lang="en-US" sz="3200" dirty="0" smtClean="0">
                <a:solidFill>
                  <a:schemeClr val="bg2">
                    <a:lumMod val="10000"/>
                  </a:schemeClr>
                </a:solidFill>
                <a:latin typeface="+mn-lt"/>
              </a:rPr>
              <a:t>Chronic effects include:</a:t>
            </a:r>
          </a:p>
        </p:txBody>
      </p:sp>
      <p:sp>
        <p:nvSpPr>
          <p:cNvPr id="6" name="Slide Number Placeholder 5"/>
          <p:cNvSpPr>
            <a:spLocks noGrp="1"/>
          </p:cNvSpPr>
          <p:nvPr>
            <p:ph type="sldNum" sz="quarter" idx="12"/>
          </p:nvPr>
        </p:nvSpPr>
        <p:spPr/>
        <p:txBody>
          <a:bodyPr>
            <a:normAutofit fontScale="85000" lnSpcReduction="20000"/>
          </a:bodyPr>
          <a:lstStyle/>
          <a:p>
            <a:fld id="{BC6A28BC-5D99-41CA-B157-304BFBB03134}" type="slidenum">
              <a:rPr lang="en-US" smtClean="0"/>
              <a:pPr/>
              <a:t>21</a:t>
            </a:fld>
            <a:endParaRPr lang="en-US" dirty="0"/>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4607560" y="0"/>
            <a:ext cx="4572000" cy="6858000"/>
          </a:xfrm>
          <a:prstGeom prst="rect">
            <a:avLst/>
          </a:prstGeom>
        </p:spPr>
      </p:pic>
      <p:sp>
        <p:nvSpPr>
          <p:cNvPr id="117763" name="Rectangle 3"/>
          <p:cNvSpPr>
            <a:spLocks noGrp="1" noChangeArrowheads="1"/>
          </p:cNvSpPr>
          <p:nvPr>
            <p:ph type="body" idx="1"/>
          </p:nvPr>
        </p:nvSpPr>
        <p:spPr>
          <a:xfrm>
            <a:off x="609600" y="2362200"/>
            <a:ext cx="4876800" cy="3743325"/>
          </a:xfrm>
        </p:spPr>
        <p:txBody>
          <a:bodyPr>
            <a:noAutofit/>
          </a:bodyPr>
          <a:lstStyle/>
          <a:p>
            <a:pPr eaLnBrk="1" hangingPunct="1">
              <a:buFont typeface="Wingdings" pitchFamily="2" charset="2"/>
              <a:buChar char="q"/>
              <a:defRPr/>
            </a:pPr>
            <a:r>
              <a:rPr lang="en-US" sz="3200" dirty="0" smtClean="0"/>
              <a:t>Birth defects</a:t>
            </a:r>
          </a:p>
          <a:p>
            <a:pPr eaLnBrk="1" hangingPunct="1">
              <a:buFont typeface="Wingdings" pitchFamily="2" charset="2"/>
              <a:buChar char="q"/>
              <a:defRPr/>
            </a:pPr>
            <a:r>
              <a:rPr lang="en-US" sz="3200" dirty="0" smtClean="0"/>
              <a:t>Tumors, cancer</a:t>
            </a:r>
          </a:p>
          <a:p>
            <a:pPr eaLnBrk="1" hangingPunct="1">
              <a:buFont typeface="Wingdings" pitchFamily="2" charset="2"/>
              <a:buChar char="q"/>
              <a:defRPr/>
            </a:pPr>
            <a:r>
              <a:rPr lang="en-US" sz="3200" dirty="0" smtClean="0"/>
              <a:t>Genetic changes</a:t>
            </a:r>
          </a:p>
          <a:p>
            <a:pPr eaLnBrk="1" hangingPunct="1">
              <a:buFont typeface="Wingdings" pitchFamily="2" charset="2"/>
              <a:buChar char="q"/>
              <a:defRPr/>
            </a:pPr>
            <a:r>
              <a:rPr lang="en-US" sz="3200" dirty="0" smtClean="0"/>
              <a:t>Blood disorders</a:t>
            </a:r>
          </a:p>
          <a:p>
            <a:pPr eaLnBrk="1" hangingPunct="1">
              <a:buFont typeface="Wingdings" pitchFamily="2" charset="2"/>
              <a:buChar char="q"/>
              <a:defRPr/>
            </a:pPr>
            <a:r>
              <a:rPr lang="en-US" sz="3200" dirty="0" smtClean="0"/>
              <a:t>Nerve disorders</a:t>
            </a:r>
          </a:p>
          <a:p>
            <a:pPr eaLnBrk="1" hangingPunct="1">
              <a:buFont typeface="Wingdings" pitchFamily="2" charset="2"/>
              <a:buChar char="q"/>
              <a:defRPr/>
            </a:pPr>
            <a:r>
              <a:rPr lang="en-US" sz="3200" dirty="0" smtClean="0"/>
              <a:t>Reproductive effects</a:t>
            </a:r>
          </a:p>
          <a:p>
            <a:pPr eaLnBrk="1" hangingPunct="1">
              <a:buFont typeface="Wingdings" pitchFamily="2" charset="2"/>
              <a:buChar char="q"/>
              <a:defRPr/>
            </a:pPr>
            <a:r>
              <a:rPr lang="en-US" sz="3200" dirty="0" smtClean="0"/>
              <a:t>Developmental disorders</a:t>
            </a:r>
          </a:p>
        </p:txBody>
      </p:sp>
      <p:sp>
        <p:nvSpPr>
          <p:cNvPr id="7"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smtClean="0">
                <a:solidFill>
                  <a:schemeClr val="bg2">
                    <a:lumMod val="10000"/>
                  </a:schemeClr>
                </a:solidFill>
              </a:rPr>
              <a:t>Health, Environmental and Economic Risks of Pests and Pesticides in Schools and How IPM Reduces Risk </a:t>
            </a:r>
            <a:br>
              <a:rPr lang="en-US" sz="3200" smtClean="0">
                <a:solidFill>
                  <a:schemeClr val="bg2">
                    <a:lumMod val="10000"/>
                  </a:schemeClr>
                </a:solidFill>
              </a:rPr>
            </a:br>
            <a:r>
              <a:rPr lang="en-US" sz="320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146645086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BC6A28BC-5D99-41CA-B157-304BFBB03134}" type="slidenum">
              <a:rPr lang="en-US" smtClean="0"/>
              <a:pPr/>
              <a:t>22</a:t>
            </a:fld>
            <a:endParaRPr lang="en-US" dirty="0"/>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66800" y="1553363"/>
            <a:ext cx="7962272" cy="5309717"/>
          </a:xfrm>
          <a:prstGeom prst="rect">
            <a:avLst/>
          </a:prstGeom>
        </p:spPr>
      </p:pic>
      <p:sp>
        <p:nvSpPr>
          <p:cNvPr id="6" name="Content Placeholder 5"/>
          <p:cNvSpPr>
            <a:spLocks noGrp="1"/>
          </p:cNvSpPr>
          <p:nvPr>
            <p:ph sz="quarter" idx="1"/>
          </p:nvPr>
        </p:nvSpPr>
        <p:spPr>
          <a:xfrm>
            <a:off x="612648" y="2689698"/>
            <a:ext cx="2968752" cy="3124200"/>
          </a:xfrm>
        </p:spPr>
        <p:txBody>
          <a:bodyPr/>
          <a:lstStyle/>
          <a:p>
            <a:pPr>
              <a:buFont typeface="Wingdings" panose="05000000000000000000" pitchFamily="2" charset="2"/>
              <a:buChar char="q"/>
            </a:pPr>
            <a:r>
              <a:rPr lang="en-US" sz="3200" dirty="0" smtClean="0"/>
              <a:t>Memory loss </a:t>
            </a:r>
          </a:p>
          <a:p>
            <a:pPr>
              <a:buFont typeface="Wingdings" panose="05000000000000000000" pitchFamily="2" charset="2"/>
              <a:buChar char="q"/>
            </a:pPr>
            <a:r>
              <a:rPr lang="en-US" sz="3200" dirty="0" smtClean="0"/>
              <a:t>Tumors</a:t>
            </a:r>
          </a:p>
          <a:p>
            <a:pPr>
              <a:buFont typeface="Wingdings" panose="05000000000000000000" pitchFamily="2" charset="2"/>
              <a:buChar char="q"/>
            </a:pPr>
            <a:r>
              <a:rPr lang="en-US" sz="3200" dirty="0" smtClean="0"/>
              <a:t>Cancer</a:t>
            </a:r>
          </a:p>
          <a:p>
            <a:endParaRPr lang="en-US" dirty="0"/>
          </a:p>
        </p:txBody>
      </p:sp>
      <p:sp>
        <p:nvSpPr>
          <p:cNvPr id="7"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smtClean="0">
                <a:solidFill>
                  <a:schemeClr val="bg2">
                    <a:lumMod val="10000"/>
                  </a:schemeClr>
                </a:solidFill>
              </a:rPr>
              <a:t>Health, Environmental and Economic Risks of Pests and Pesticides in Schools and How IPM Reduces Risk </a:t>
            </a:r>
            <a:br>
              <a:rPr lang="en-US" sz="3200" smtClean="0">
                <a:solidFill>
                  <a:schemeClr val="bg2">
                    <a:lumMod val="10000"/>
                  </a:schemeClr>
                </a:solidFill>
              </a:rPr>
            </a:br>
            <a:r>
              <a:rPr lang="en-US" sz="320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130050" name="Rectangle 2"/>
          <p:cNvSpPr>
            <a:spLocks noGrp="1" noChangeArrowheads="1"/>
          </p:cNvSpPr>
          <p:nvPr>
            <p:ph type="title"/>
          </p:nvPr>
        </p:nvSpPr>
        <p:spPr>
          <a:xfrm>
            <a:off x="612648" y="1676400"/>
            <a:ext cx="8153400" cy="990600"/>
          </a:xfrm>
        </p:spPr>
        <p:txBody>
          <a:bodyPr>
            <a:normAutofit fontScale="90000"/>
          </a:bodyPr>
          <a:lstStyle/>
          <a:p>
            <a:pPr eaLnBrk="1" hangingPunct="1"/>
            <a:r>
              <a:rPr lang="en-US" sz="3200" dirty="0" smtClean="0">
                <a:solidFill>
                  <a:schemeClr val="bg2">
                    <a:lumMod val="10000"/>
                  </a:schemeClr>
                </a:solidFill>
                <a:latin typeface="Tw Cen MT" panose="020B0602020104020603" pitchFamily="34" charset="0"/>
              </a:rPr>
              <a:t>Delayed effects</a:t>
            </a:r>
            <a:br>
              <a:rPr lang="en-US" sz="3200" dirty="0" smtClean="0">
                <a:solidFill>
                  <a:schemeClr val="bg2">
                    <a:lumMod val="10000"/>
                  </a:schemeClr>
                </a:solidFill>
                <a:latin typeface="Tw Cen MT" panose="020B0602020104020603" pitchFamily="34" charset="0"/>
              </a:rPr>
            </a:br>
            <a:r>
              <a:rPr lang="en-US" sz="3200" dirty="0" smtClean="0">
                <a:solidFill>
                  <a:schemeClr val="bg2">
                    <a:lumMod val="10000"/>
                  </a:schemeClr>
                </a:solidFill>
                <a:latin typeface="Tw Cen MT" panose="020B0602020104020603" pitchFamily="34" charset="0"/>
              </a:rPr>
              <a:t>include:</a:t>
            </a:r>
          </a:p>
        </p:txBody>
      </p:sp>
    </p:spTree>
    <p:extLst>
      <p:ext uri="{BB962C8B-B14F-4D97-AF65-F5344CB8AC3E}">
        <p14:creationId xmlns:p14="http://schemas.microsoft.com/office/powerpoint/2010/main" val="225148603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BC6A28BC-5D99-41CA-B157-304BFBB03134}" type="slidenum">
              <a:rPr lang="en-US" smtClean="0"/>
              <a:pPr/>
              <a:t>23</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2952562"/>
            <a:ext cx="4996986" cy="3905438"/>
          </a:xfrm>
          <a:prstGeom prst="rect">
            <a:avLst/>
          </a:prstGeom>
        </p:spPr>
      </p:pic>
      <p:sp>
        <p:nvSpPr>
          <p:cNvPr id="2" name="Rectangle 1"/>
          <p:cNvSpPr/>
          <p:nvPr/>
        </p:nvSpPr>
        <p:spPr>
          <a:xfrm>
            <a:off x="533400" y="1677412"/>
            <a:ext cx="8534400" cy="4524315"/>
          </a:xfrm>
          <a:prstGeom prst="rect">
            <a:avLst/>
          </a:prstGeom>
        </p:spPr>
        <p:txBody>
          <a:bodyPr wrap="square">
            <a:spAutoFit/>
          </a:bodyPr>
          <a:lstStyle/>
          <a:p>
            <a:pPr marL="514350" indent="-514350">
              <a:buClr>
                <a:srgbClr val="DD8047"/>
              </a:buClr>
              <a:buSzPct val="60000"/>
            </a:pPr>
            <a:r>
              <a:rPr lang="en-US" sz="3200" dirty="0" smtClean="0">
                <a:solidFill>
                  <a:prstClr val="black"/>
                </a:solidFill>
              </a:rPr>
              <a:t>Children are particularly vulnerable, as they:</a:t>
            </a:r>
          </a:p>
          <a:p>
            <a:pPr marL="514350" indent="-514350">
              <a:buClr>
                <a:srgbClr val="DD8047"/>
              </a:buClr>
              <a:buSzPct val="60000"/>
              <a:buFont typeface="Wingdings" pitchFamily="2" charset="2"/>
              <a:buChar char="q"/>
            </a:pPr>
            <a:r>
              <a:rPr lang="en-US" sz="3200" dirty="0" smtClean="0">
                <a:solidFill>
                  <a:prstClr val="black"/>
                </a:solidFill>
              </a:rPr>
              <a:t>Process </a:t>
            </a:r>
            <a:r>
              <a:rPr lang="en-US" sz="3200" dirty="0">
                <a:solidFill>
                  <a:prstClr val="black"/>
                </a:solidFill>
              </a:rPr>
              <a:t>toxicants </a:t>
            </a:r>
            <a:r>
              <a:rPr lang="en-US" sz="3200" dirty="0" smtClean="0">
                <a:solidFill>
                  <a:prstClr val="black"/>
                </a:solidFill>
              </a:rPr>
              <a:t>differently compared to adults</a:t>
            </a:r>
            <a:endParaRPr lang="en-US" sz="3200" dirty="0">
              <a:solidFill>
                <a:prstClr val="black"/>
              </a:solidFill>
            </a:endParaRPr>
          </a:p>
          <a:p>
            <a:pPr marL="514350" indent="-514350">
              <a:buClr>
                <a:srgbClr val="DD8047"/>
              </a:buClr>
              <a:buSzPct val="60000"/>
              <a:buFont typeface="Wingdings" pitchFamily="2" charset="2"/>
              <a:buChar char="q"/>
            </a:pPr>
            <a:r>
              <a:rPr lang="en-US" sz="3200" dirty="0" smtClean="0">
                <a:solidFill>
                  <a:prstClr val="black"/>
                </a:solidFill>
              </a:rPr>
              <a:t>Are at a critically sensitive </a:t>
            </a:r>
            <a:br>
              <a:rPr lang="en-US" sz="3200" dirty="0" smtClean="0">
                <a:solidFill>
                  <a:prstClr val="black"/>
                </a:solidFill>
              </a:rPr>
            </a:br>
            <a:r>
              <a:rPr lang="en-US" sz="3200" dirty="0" smtClean="0">
                <a:solidFill>
                  <a:prstClr val="black"/>
                </a:solidFill>
              </a:rPr>
              <a:t>developmental stage</a:t>
            </a:r>
            <a:endParaRPr lang="en-US" sz="3200" dirty="0">
              <a:solidFill>
                <a:prstClr val="black"/>
              </a:solidFill>
            </a:endParaRPr>
          </a:p>
          <a:p>
            <a:pPr marL="514350" indent="-514350">
              <a:buClr>
                <a:srgbClr val="DD8047"/>
              </a:buClr>
              <a:buSzPct val="60000"/>
              <a:buFont typeface="Wingdings" pitchFamily="2" charset="2"/>
              <a:buChar char="q"/>
            </a:pPr>
            <a:r>
              <a:rPr lang="en-US" sz="3200" dirty="0" smtClean="0">
                <a:solidFill>
                  <a:prstClr val="black"/>
                </a:solidFill>
              </a:rPr>
              <a:t>Have relatively rapid </a:t>
            </a:r>
            <a:br>
              <a:rPr lang="en-US" sz="3200" dirty="0" smtClean="0">
                <a:solidFill>
                  <a:prstClr val="black"/>
                </a:solidFill>
              </a:rPr>
            </a:br>
            <a:r>
              <a:rPr lang="en-US" sz="3200" dirty="0" smtClean="0">
                <a:solidFill>
                  <a:prstClr val="black"/>
                </a:solidFill>
              </a:rPr>
              <a:t>metabolic rates</a:t>
            </a:r>
          </a:p>
          <a:p>
            <a:pPr marL="514350" indent="-514350">
              <a:buClr>
                <a:srgbClr val="DD8047"/>
              </a:buClr>
              <a:buSzPct val="60000"/>
              <a:buFont typeface="Wingdings" pitchFamily="2" charset="2"/>
              <a:buChar char="q"/>
            </a:pPr>
            <a:r>
              <a:rPr lang="en-US" sz="3200" dirty="0" smtClean="0">
                <a:solidFill>
                  <a:prstClr val="black"/>
                </a:solidFill>
              </a:rPr>
              <a:t>Are exposed to </a:t>
            </a:r>
            <a:br>
              <a:rPr lang="en-US" sz="3200" dirty="0" smtClean="0">
                <a:solidFill>
                  <a:prstClr val="black"/>
                </a:solidFill>
              </a:rPr>
            </a:br>
            <a:r>
              <a:rPr lang="en-US" sz="3200" dirty="0" smtClean="0">
                <a:solidFill>
                  <a:prstClr val="black"/>
                </a:solidFill>
              </a:rPr>
              <a:t>pesticides due </a:t>
            </a:r>
            <a:br>
              <a:rPr lang="en-US" sz="3200" dirty="0" smtClean="0">
                <a:solidFill>
                  <a:prstClr val="black"/>
                </a:solidFill>
              </a:rPr>
            </a:br>
            <a:r>
              <a:rPr lang="en-US" sz="3200" dirty="0" smtClean="0">
                <a:solidFill>
                  <a:prstClr val="black"/>
                </a:solidFill>
              </a:rPr>
              <a:t>to their behavior</a:t>
            </a:r>
          </a:p>
        </p:txBody>
      </p:sp>
      <p:sp>
        <p:nvSpPr>
          <p:cNvPr id="6"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118336815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1"/>
          </p:nvPr>
        </p:nvSpPr>
        <p:spPr>
          <a:xfrm>
            <a:off x="215375" y="2667000"/>
            <a:ext cx="5118625" cy="3505200"/>
          </a:xfrm>
        </p:spPr>
        <p:txBody>
          <a:bodyPr>
            <a:noAutofit/>
          </a:bodyPr>
          <a:lstStyle/>
          <a:p>
            <a:pPr lvl="1">
              <a:buClr>
                <a:schemeClr val="accent2"/>
              </a:buClr>
              <a:buFont typeface="Wingdings" pitchFamily="2" charset="2"/>
              <a:buChar char="q"/>
            </a:pPr>
            <a:r>
              <a:rPr lang="en-US" sz="3200" dirty="0" smtClean="0">
                <a:cs typeface="Times New Roman" pitchFamily="18" charset="0"/>
              </a:rPr>
              <a:t>Exposure </a:t>
            </a:r>
            <a:r>
              <a:rPr lang="en-US" sz="3200" dirty="0">
                <a:cs typeface="Times New Roman" pitchFamily="18" charset="0"/>
              </a:rPr>
              <a:t>to pesticides in food and </a:t>
            </a:r>
            <a:r>
              <a:rPr lang="en-US" sz="3200" dirty="0" smtClean="0">
                <a:cs typeface="Times New Roman" pitchFamily="18" charset="0"/>
              </a:rPr>
              <a:t>fluids they consume</a:t>
            </a:r>
          </a:p>
          <a:p>
            <a:pPr lvl="1">
              <a:buClr>
                <a:schemeClr val="accent2"/>
              </a:buClr>
              <a:buFont typeface="Wingdings" pitchFamily="2" charset="2"/>
              <a:buChar char="q"/>
            </a:pPr>
            <a:r>
              <a:rPr lang="en-US" sz="3200" dirty="0" smtClean="0">
                <a:cs typeface="Times New Roman" pitchFamily="18" charset="0"/>
              </a:rPr>
              <a:t>Exposure in air though breathing and from treated surfaces they contact</a:t>
            </a:r>
          </a:p>
          <a:p>
            <a:pPr lvl="1">
              <a:buClr>
                <a:schemeClr val="accent2"/>
              </a:buClr>
              <a:buFont typeface="Wingdings" pitchFamily="2" charset="2"/>
              <a:buChar char="q"/>
            </a:pPr>
            <a:endParaRPr lang="en-US" sz="3200" dirty="0">
              <a:cs typeface="Times New Roman" pitchFamily="18" charset="0"/>
            </a:endParaRPr>
          </a:p>
        </p:txBody>
      </p:sp>
      <p:sp>
        <p:nvSpPr>
          <p:cNvPr id="9" name="Title 8"/>
          <p:cNvSpPr txBox="1">
            <a:spLocks/>
          </p:cNvSpPr>
          <p:nvPr/>
        </p:nvSpPr>
        <p:spPr>
          <a:xfrm>
            <a:off x="533400" y="1676400"/>
            <a:ext cx="8153400" cy="762000"/>
          </a:xfrm>
          <a:prstGeom prst="rect">
            <a:avLst/>
          </a:prstGeom>
        </p:spPr>
        <p:txBody>
          <a:bodyPr vert="horz" anchor="ctr">
            <a:noAutofit/>
          </a:bodyPr>
          <a:lstStyle/>
          <a:p>
            <a:pPr>
              <a:spcBef>
                <a:spcPct val="0"/>
              </a:spcBef>
              <a:defRPr/>
            </a:pPr>
            <a:r>
              <a:rPr lang="en-US" sz="3200" dirty="0" smtClean="0">
                <a:solidFill>
                  <a:schemeClr val="bg2">
                    <a:lumMod val="10000"/>
                  </a:schemeClr>
                </a:solidFill>
              </a:rPr>
              <a:t>Pesticide-related </a:t>
            </a:r>
            <a:r>
              <a:rPr lang="en-US" sz="3200" dirty="0">
                <a:solidFill>
                  <a:schemeClr val="bg2">
                    <a:lumMod val="10000"/>
                  </a:schemeClr>
                </a:solidFill>
              </a:rPr>
              <a:t>h</a:t>
            </a:r>
            <a:r>
              <a:rPr lang="en-US" sz="3200" dirty="0" smtClean="0">
                <a:solidFill>
                  <a:schemeClr val="bg2">
                    <a:lumMod val="10000"/>
                  </a:schemeClr>
                </a:solidFill>
              </a:rPr>
              <a:t>ealth </a:t>
            </a:r>
            <a:br>
              <a:rPr lang="en-US" sz="3200" dirty="0" smtClean="0">
                <a:solidFill>
                  <a:schemeClr val="bg2">
                    <a:lumMod val="10000"/>
                  </a:schemeClr>
                </a:solidFill>
              </a:rPr>
            </a:br>
            <a:r>
              <a:rPr lang="en-US" sz="3200" dirty="0" smtClean="0">
                <a:solidFill>
                  <a:schemeClr val="bg2">
                    <a:lumMod val="10000"/>
                  </a:schemeClr>
                </a:solidFill>
              </a:rPr>
              <a:t>risks result from:</a:t>
            </a:r>
            <a:endParaRPr lang="en-US" sz="3200" dirty="0">
              <a:solidFill>
                <a:schemeClr val="bg2">
                  <a:lumMod val="10000"/>
                </a:schemeClr>
              </a:solidFill>
            </a:endParaRPr>
          </a:p>
        </p:txBody>
      </p:sp>
      <p:sp>
        <p:nvSpPr>
          <p:cNvPr id="8" name="Slide Number Placeholder 7"/>
          <p:cNvSpPr>
            <a:spLocks noGrp="1"/>
          </p:cNvSpPr>
          <p:nvPr>
            <p:ph type="sldNum" sz="quarter" idx="12"/>
          </p:nvPr>
        </p:nvSpPr>
        <p:spPr/>
        <p:txBody>
          <a:bodyPr>
            <a:normAutofit fontScale="85000" lnSpcReduction="20000"/>
          </a:bodyPr>
          <a:lstStyle/>
          <a:p>
            <a:fld id="{BC6A28BC-5D99-41CA-B157-304BFBB03134}" type="slidenum">
              <a:rPr lang="en-US" smtClean="0"/>
              <a:pPr/>
              <a:t>24</a:t>
            </a:fld>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1752600"/>
            <a:ext cx="3213625" cy="4800600"/>
          </a:xfrm>
          <a:prstGeom prst="rect">
            <a:avLst/>
          </a:prstGeom>
        </p:spPr>
      </p:pic>
      <p:sp>
        <p:nvSpPr>
          <p:cNvPr id="6"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3" name="TextBox 2"/>
          <p:cNvSpPr txBox="1"/>
          <p:nvPr/>
        </p:nvSpPr>
        <p:spPr>
          <a:xfrm rot="16200000">
            <a:off x="7571014" y="4468587"/>
            <a:ext cx="2600905" cy="369332"/>
          </a:xfrm>
          <a:prstGeom prst="rect">
            <a:avLst/>
          </a:prstGeom>
          <a:noFill/>
        </p:spPr>
        <p:txBody>
          <a:bodyPr wrap="none" rtlCol="0">
            <a:spAutoFit/>
          </a:bodyPr>
          <a:lstStyle/>
          <a:p>
            <a:r>
              <a:rPr lang="en-US" i="1" dirty="0" smtClean="0"/>
              <a:t>Tami </a:t>
            </a:r>
            <a:r>
              <a:rPr lang="en-US" i="1" dirty="0" err="1" smtClean="0"/>
              <a:t>Proffitt</a:t>
            </a:r>
            <a:r>
              <a:rPr lang="en-US" i="1" dirty="0" smtClean="0"/>
              <a:t> Photography </a:t>
            </a:r>
            <a:endParaRPr lang="en-US" i="1" dirty="0"/>
          </a:p>
        </p:txBody>
      </p:sp>
    </p:spTree>
    <p:extLst>
      <p:ext uri="{BB962C8B-B14F-4D97-AF65-F5344CB8AC3E}">
        <p14:creationId xmlns:p14="http://schemas.microsoft.com/office/powerpoint/2010/main" val="312168652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077" name="Text Box 5"/>
          <p:cNvSpPr txBox="1">
            <a:spLocks noChangeArrowheads="1"/>
          </p:cNvSpPr>
          <p:nvPr/>
        </p:nvSpPr>
        <p:spPr bwMode="auto">
          <a:xfrm>
            <a:off x="6485128" y="4120240"/>
            <a:ext cx="1981200" cy="1200329"/>
          </a:xfrm>
          <a:prstGeom prst="rect">
            <a:avLst/>
          </a:prstGeom>
          <a:noFill/>
          <a:ln w="9525">
            <a:noFill/>
            <a:miter lim="800000"/>
            <a:headEnd/>
            <a:tailEnd/>
          </a:ln>
        </p:spPr>
        <p:txBody>
          <a:bodyPr>
            <a:spAutoFit/>
          </a:bodyPr>
          <a:lstStyle/>
          <a:p>
            <a:pPr>
              <a:spcBef>
                <a:spcPct val="50000"/>
              </a:spcBef>
            </a:pPr>
            <a:r>
              <a:rPr lang="en-US" sz="7200" dirty="0">
                <a:solidFill>
                  <a:prstClr val="black"/>
                </a:solidFill>
              </a:rPr>
              <a:t>50%</a:t>
            </a:r>
          </a:p>
        </p:txBody>
      </p:sp>
      <p:sp>
        <p:nvSpPr>
          <p:cNvPr id="8" name="Slide Number Placeholder 7"/>
          <p:cNvSpPr>
            <a:spLocks noGrp="1"/>
          </p:cNvSpPr>
          <p:nvPr>
            <p:ph type="sldNum" sz="quarter" idx="12"/>
          </p:nvPr>
        </p:nvSpPr>
        <p:spPr/>
        <p:txBody>
          <a:bodyPr>
            <a:normAutofit fontScale="85000" lnSpcReduction="20000"/>
          </a:bodyPr>
          <a:lstStyle/>
          <a:p>
            <a:fld id="{BC6A28BC-5D99-41CA-B157-304BFBB03134}" type="slidenum">
              <a:rPr lang="en-US" smtClean="0"/>
              <a:pPr/>
              <a:t>25</a:t>
            </a:fld>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 y="2067560"/>
            <a:ext cx="4800600" cy="4800600"/>
          </a:xfrm>
          <a:prstGeom prst="rect">
            <a:avLst/>
          </a:prstGeom>
        </p:spPr>
      </p:pic>
      <p:sp>
        <p:nvSpPr>
          <p:cNvPr id="1027078" name="Text Box 6"/>
          <p:cNvSpPr txBox="1">
            <a:spLocks noChangeArrowheads="1"/>
          </p:cNvSpPr>
          <p:nvPr/>
        </p:nvSpPr>
        <p:spPr bwMode="auto">
          <a:xfrm>
            <a:off x="4495800" y="5212140"/>
            <a:ext cx="4648200" cy="1569660"/>
          </a:xfrm>
          <a:prstGeom prst="rect">
            <a:avLst/>
          </a:prstGeom>
          <a:noFill/>
          <a:ln w="9525">
            <a:noFill/>
            <a:miter lim="800000"/>
            <a:headEnd/>
            <a:tailEnd/>
          </a:ln>
        </p:spPr>
        <p:txBody>
          <a:bodyPr wrap="square">
            <a:spAutoFit/>
          </a:bodyPr>
          <a:lstStyle/>
          <a:p>
            <a:pPr>
              <a:spcBef>
                <a:spcPct val="50000"/>
              </a:spcBef>
            </a:pPr>
            <a:r>
              <a:rPr lang="en-US" sz="3200" dirty="0">
                <a:solidFill>
                  <a:prstClr val="black"/>
                </a:solidFill>
              </a:rPr>
              <a:t>of lifetime pesticide exposure occurs </a:t>
            </a:r>
            <a:r>
              <a:rPr lang="en-US" sz="3200" dirty="0" smtClean="0">
                <a:solidFill>
                  <a:prstClr val="black"/>
                </a:solidFill>
              </a:rPr>
              <a:t>in the </a:t>
            </a:r>
            <a:r>
              <a:rPr lang="en-US" sz="3200" b="1" dirty="0">
                <a:solidFill>
                  <a:prstClr val="black"/>
                </a:solidFill>
              </a:rPr>
              <a:t>first five years</a:t>
            </a:r>
            <a:r>
              <a:rPr lang="en-US" sz="3200" dirty="0">
                <a:solidFill>
                  <a:prstClr val="black"/>
                </a:solidFill>
              </a:rPr>
              <a:t> of </a:t>
            </a:r>
            <a:r>
              <a:rPr lang="en-US" sz="3200" dirty="0" smtClean="0">
                <a:solidFill>
                  <a:prstClr val="black"/>
                </a:solidFill>
              </a:rPr>
              <a:t>life</a:t>
            </a:r>
            <a:endParaRPr lang="en-US" sz="3200" dirty="0">
              <a:solidFill>
                <a:prstClr val="black"/>
              </a:solidFill>
            </a:endParaRPr>
          </a:p>
        </p:txBody>
      </p:sp>
      <p:sp>
        <p:nvSpPr>
          <p:cNvPr id="9" name="TextBox 8"/>
          <p:cNvSpPr txBox="1"/>
          <p:nvPr/>
        </p:nvSpPr>
        <p:spPr>
          <a:xfrm>
            <a:off x="3810000" y="4444425"/>
            <a:ext cx="2667000" cy="584775"/>
          </a:xfrm>
          <a:prstGeom prst="rect">
            <a:avLst/>
          </a:prstGeom>
          <a:noFill/>
        </p:spPr>
        <p:txBody>
          <a:bodyPr wrap="square" rtlCol="0">
            <a:spAutoFit/>
          </a:bodyPr>
          <a:lstStyle/>
          <a:p>
            <a:pPr algn="r"/>
            <a:r>
              <a:rPr lang="en-US" sz="3200" dirty="0" smtClean="0">
                <a:solidFill>
                  <a:prstClr val="black"/>
                </a:solidFill>
              </a:rPr>
              <a:t>estimates that</a:t>
            </a:r>
            <a:endParaRPr lang="en-US" sz="3200" dirty="0">
              <a:solidFill>
                <a:prstClr val="black"/>
              </a:solidFill>
            </a:endParaRPr>
          </a:p>
        </p:txBody>
      </p:sp>
      <p:sp>
        <p:nvSpPr>
          <p:cNvPr id="11"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smtClean="0">
                <a:solidFill>
                  <a:schemeClr val="bg2">
                    <a:lumMod val="10000"/>
                  </a:schemeClr>
                </a:solidFill>
              </a:rPr>
              <a:t>Health, Environmental and Economic Risks of Pests and Pesticides in Schools and How IPM Reduces Risk </a:t>
            </a:r>
            <a:br>
              <a:rPr lang="en-US" sz="3200" smtClean="0">
                <a:solidFill>
                  <a:schemeClr val="bg2">
                    <a:lumMod val="10000"/>
                  </a:schemeClr>
                </a:solidFill>
              </a:rPr>
            </a:br>
            <a:r>
              <a:rPr lang="en-US" sz="320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10" name="Title 9"/>
          <p:cNvSpPr>
            <a:spLocks noGrp="1"/>
          </p:cNvSpPr>
          <p:nvPr>
            <p:ph type="title"/>
          </p:nvPr>
        </p:nvSpPr>
        <p:spPr>
          <a:xfrm>
            <a:off x="2057400" y="1678499"/>
            <a:ext cx="6553200" cy="2417795"/>
          </a:xfrm>
        </p:spPr>
        <p:txBody>
          <a:bodyPr>
            <a:noAutofit/>
          </a:bodyPr>
          <a:lstStyle/>
          <a:p>
            <a:pPr algn="r"/>
            <a:r>
              <a:rPr lang="en-US" sz="3200" dirty="0">
                <a:solidFill>
                  <a:prstClr val="black"/>
                </a:solidFill>
              </a:rPr>
              <a:t>The National Academy of Sciences 1993 Landmark </a:t>
            </a:r>
            <a:r>
              <a:rPr lang="en-US" sz="3200" dirty="0" smtClean="0">
                <a:solidFill>
                  <a:prstClr val="black"/>
                </a:solidFill>
              </a:rPr>
              <a:t>Report entitled  </a:t>
            </a:r>
            <a:br>
              <a:rPr lang="en-US" sz="3200" dirty="0" smtClean="0">
                <a:solidFill>
                  <a:prstClr val="black"/>
                </a:solidFill>
              </a:rPr>
            </a:br>
            <a:r>
              <a:rPr lang="en-US" sz="3200" dirty="0" smtClean="0">
                <a:solidFill>
                  <a:prstClr val="black"/>
                </a:solidFill>
              </a:rPr>
              <a:t>“</a:t>
            </a:r>
            <a:r>
              <a:rPr lang="en-US" sz="3200" dirty="0" smtClean="0">
                <a:solidFill>
                  <a:schemeClr val="bg2">
                    <a:lumMod val="10000"/>
                  </a:schemeClr>
                </a:solidFill>
              </a:rPr>
              <a:t>Pesticides in the </a:t>
            </a:r>
            <a:br>
              <a:rPr lang="en-US" sz="3200" dirty="0" smtClean="0">
                <a:solidFill>
                  <a:schemeClr val="bg2">
                    <a:lumMod val="10000"/>
                  </a:schemeClr>
                </a:solidFill>
              </a:rPr>
            </a:br>
            <a:r>
              <a:rPr lang="en-US" sz="3200" dirty="0" smtClean="0">
                <a:solidFill>
                  <a:schemeClr val="bg2">
                    <a:lumMod val="10000"/>
                  </a:schemeClr>
                </a:solidFill>
              </a:rPr>
              <a:t>Diets of Infants </a:t>
            </a:r>
            <a:br>
              <a:rPr lang="en-US" sz="3200" dirty="0" smtClean="0">
                <a:solidFill>
                  <a:schemeClr val="bg2">
                    <a:lumMod val="10000"/>
                  </a:schemeClr>
                </a:solidFill>
              </a:rPr>
            </a:br>
            <a:r>
              <a:rPr lang="en-US" sz="3200" dirty="0" smtClean="0">
                <a:solidFill>
                  <a:schemeClr val="bg2">
                    <a:lumMod val="10000"/>
                  </a:schemeClr>
                </a:solidFill>
              </a:rPr>
              <a:t>and Children”</a:t>
            </a:r>
            <a:endParaRPr lang="en-US" sz="3200" dirty="0">
              <a:solidFill>
                <a:schemeClr val="bg2">
                  <a:lumMod val="10000"/>
                </a:schemeClr>
              </a:solidFill>
            </a:endParaRPr>
          </a:p>
        </p:txBody>
      </p:sp>
    </p:spTree>
    <p:extLst>
      <p:ext uri="{BB962C8B-B14F-4D97-AF65-F5344CB8AC3E}">
        <p14:creationId xmlns:p14="http://schemas.microsoft.com/office/powerpoint/2010/main" val="13186038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normAutofit fontScale="85000" lnSpcReduction="20000"/>
          </a:bodyPr>
          <a:lstStyle/>
          <a:p>
            <a:fld id="{BC6A28BC-5D99-41CA-B157-304BFBB03134}" type="slidenum">
              <a:rPr lang="en-US" smtClean="0"/>
              <a:pPr/>
              <a:t>26</a:t>
            </a:fld>
            <a:endParaRPr lang="en-US" dirty="0"/>
          </a:p>
        </p:txBody>
      </p:sp>
      <p:sp>
        <p:nvSpPr>
          <p:cNvPr id="11"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smtClean="0">
                <a:solidFill>
                  <a:schemeClr val="bg2">
                    <a:lumMod val="10000"/>
                  </a:schemeClr>
                </a:solidFill>
              </a:rPr>
              <a:t>Health, Environmental and Economic Risks of Pests and Pesticides in Schools and How IPM Reduces Risk </a:t>
            </a:r>
            <a:br>
              <a:rPr lang="en-US" sz="3200" smtClean="0">
                <a:solidFill>
                  <a:schemeClr val="bg2">
                    <a:lumMod val="10000"/>
                  </a:schemeClr>
                </a:solidFill>
              </a:rPr>
            </a:br>
            <a:r>
              <a:rPr lang="en-US" sz="320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10" name="Title 9"/>
          <p:cNvSpPr>
            <a:spLocks noGrp="1"/>
          </p:cNvSpPr>
          <p:nvPr>
            <p:ph type="title"/>
          </p:nvPr>
        </p:nvSpPr>
        <p:spPr>
          <a:xfrm>
            <a:off x="609600" y="1676400"/>
            <a:ext cx="8305800" cy="4958080"/>
          </a:xfrm>
        </p:spPr>
        <p:txBody>
          <a:bodyPr>
            <a:noAutofit/>
          </a:bodyPr>
          <a:lstStyle/>
          <a:p>
            <a:r>
              <a:rPr lang="en-US" sz="3200" dirty="0">
                <a:solidFill>
                  <a:schemeClr val="bg2">
                    <a:lumMod val="10000"/>
                  </a:schemeClr>
                </a:solidFill>
              </a:rPr>
              <a:t>Children breathe more air, drink more </a:t>
            </a:r>
            <a:r>
              <a:rPr lang="en-US" sz="3200" dirty="0" smtClean="0">
                <a:solidFill>
                  <a:schemeClr val="bg2">
                    <a:lumMod val="10000"/>
                  </a:schemeClr>
                </a:solidFill>
              </a:rPr>
              <a:t>fluids, </a:t>
            </a:r>
            <a:r>
              <a:rPr lang="en-US" sz="3200" dirty="0">
                <a:solidFill>
                  <a:schemeClr val="bg2">
                    <a:lumMod val="10000"/>
                  </a:schemeClr>
                </a:solidFill>
              </a:rPr>
              <a:t>and eat more food per kilogram of body weight </a:t>
            </a:r>
            <a:r>
              <a:rPr lang="en-US" sz="3200" dirty="0" smtClean="0">
                <a:solidFill>
                  <a:schemeClr val="bg2">
                    <a:lumMod val="10000"/>
                  </a:schemeClr>
                </a:solidFill>
              </a:rPr>
              <a:t>compared to adults</a:t>
            </a:r>
            <a:br>
              <a:rPr lang="en-US" sz="3200" dirty="0" smtClean="0">
                <a:solidFill>
                  <a:schemeClr val="bg2">
                    <a:lumMod val="10000"/>
                  </a:schemeClr>
                </a:solidFill>
              </a:rPr>
            </a:br>
            <a:r>
              <a:rPr lang="en-US" sz="2000" dirty="0">
                <a:solidFill>
                  <a:schemeClr val="bg2">
                    <a:lumMod val="10000"/>
                  </a:schemeClr>
                </a:solidFill>
              </a:rPr>
              <a:t/>
            </a:r>
            <a:br>
              <a:rPr lang="en-US" sz="2000" dirty="0">
                <a:solidFill>
                  <a:schemeClr val="bg2">
                    <a:lumMod val="10000"/>
                  </a:schemeClr>
                </a:solidFill>
              </a:rPr>
            </a:br>
            <a:r>
              <a:rPr lang="en-US" sz="3200" dirty="0" smtClean="0">
                <a:solidFill>
                  <a:schemeClr val="bg2">
                    <a:lumMod val="10000"/>
                  </a:schemeClr>
                </a:solidFill>
              </a:rPr>
              <a:t>Children breathe different air, closer to ground level, with higher levels </a:t>
            </a:r>
            <a:br>
              <a:rPr lang="en-US" sz="3200" dirty="0" smtClean="0">
                <a:solidFill>
                  <a:schemeClr val="bg2">
                    <a:lumMod val="10000"/>
                  </a:schemeClr>
                </a:solidFill>
              </a:rPr>
            </a:br>
            <a:r>
              <a:rPr lang="en-US" sz="3200" dirty="0" smtClean="0">
                <a:solidFill>
                  <a:schemeClr val="bg2">
                    <a:lumMod val="10000"/>
                  </a:schemeClr>
                </a:solidFill>
              </a:rPr>
              <a:t>of settling contaminants</a:t>
            </a:r>
            <a:br>
              <a:rPr lang="en-US" sz="3200" dirty="0" smtClean="0">
                <a:solidFill>
                  <a:schemeClr val="bg2">
                    <a:lumMod val="10000"/>
                  </a:schemeClr>
                </a:solidFill>
              </a:rPr>
            </a:br>
            <a:r>
              <a:rPr lang="en-US" sz="2000" dirty="0">
                <a:solidFill>
                  <a:schemeClr val="bg2">
                    <a:lumMod val="10000"/>
                  </a:schemeClr>
                </a:solidFill>
              </a:rPr>
              <a:t/>
            </a:r>
            <a:br>
              <a:rPr lang="en-US" sz="2000" dirty="0">
                <a:solidFill>
                  <a:schemeClr val="bg2">
                    <a:lumMod val="10000"/>
                  </a:schemeClr>
                </a:solidFill>
              </a:rPr>
            </a:br>
            <a:r>
              <a:rPr lang="en-US" sz="3200" dirty="0">
                <a:solidFill>
                  <a:schemeClr val="bg2">
                    <a:lumMod val="10000"/>
                  </a:schemeClr>
                </a:solidFill>
              </a:rPr>
              <a:t>Children can be affected </a:t>
            </a:r>
            <a:r>
              <a:rPr lang="en-US" sz="3200" dirty="0" smtClean="0">
                <a:solidFill>
                  <a:schemeClr val="bg2">
                    <a:lumMod val="10000"/>
                  </a:schemeClr>
                </a:solidFill>
              </a:rPr>
              <a:t/>
            </a:r>
            <a:br>
              <a:rPr lang="en-US" sz="3200" dirty="0" smtClean="0">
                <a:solidFill>
                  <a:schemeClr val="bg2">
                    <a:lumMod val="10000"/>
                  </a:schemeClr>
                </a:solidFill>
              </a:rPr>
            </a:br>
            <a:r>
              <a:rPr lang="en-US" sz="3200" dirty="0" smtClean="0">
                <a:solidFill>
                  <a:schemeClr val="bg2">
                    <a:lumMod val="10000"/>
                  </a:schemeClr>
                </a:solidFill>
              </a:rPr>
              <a:t>by toxins to </a:t>
            </a:r>
            <a:r>
              <a:rPr lang="en-US" sz="3200" dirty="0">
                <a:solidFill>
                  <a:schemeClr val="bg2">
                    <a:lumMod val="10000"/>
                  </a:schemeClr>
                </a:solidFill>
              </a:rPr>
              <a:t>a greater </a:t>
            </a:r>
            <a:r>
              <a:rPr lang="en-US" sz="3200" dirty="0" smtClean="0">
                <a:solidFill>
                  <a:schemeClr val="bg2">
                    <a:lumMod val="10000"/>
                  </a:schemeClr>
                </a:solidFill>
              </a:rPr>
              <a:t/>
            </a:r>
            <a:br>
              <a:rPr lang="en-US" sz="3200" dirty="0" smtClean="0">
                <a:solidFill>
                  <a:schemeClr val="bg2">
                    <a:lumMod val="10000"/>
                  </a:schemeClr>
                </a:solidFill>
              </a:rPr>
            </a:br>
            <a:r>
              <a:rPr lang="en-US" sz="3200" dirty="0" smtClean="0">
                <a:solidFill>
                  <a:schemeClr val="bg2">
                    <a:lumMod val="10000"/>
                  </a:schemeClr>
                </a:solidFill>
              </a:rPr>
              <a:t>extent compared to adults</a:t>
            </a:r>
            <a:endParaRPr lang="en-US" sz="3200" dirty="0">
              <a:solidFill>
                <a:schemeClr val="bg2">
                  <a:lumMod val="10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7780" y="4191000"/>
            <a:ext cx="3665220" cy="2443480"/>
          </a:xfrm>
          <a:prstGeom prst="rect">
            <a:avLst/>
          </a:prstGeom>
        </p:spPr>
      </p:pic>
    </p:spTree>
    <p:extLst>
      <p:ext uri="{BB962C8B-B14F-4D97-AF65-F5344CB8AC3E}">
        <p14:creationId xmlns:p14="http://schemas.microsoft.com/office/powerpoint/2010/main" val="327404749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normAutofit fontScale="85000" lnSpcReduction="20000"/>
          </a:bodyPr>
          <a:lstStyle/>
          <a:p>
            <a:fld id="{BC6A28BC-5D99-41CA-B157-304BFBB03134}" type="slidenum">
              <a:rPr lang="en-US" smtClean="0"/>
              <a:pPr/>
              <a:t>27</a:t>
            </a:fld>
            <a:endParaRPr lang="en-US" dirty="0"/>
          </a:p>
        </p:txBody>
      </p:sp>
      <p:sp>
        <p:nvSpPr>
          <p:cNvPr id="11"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10" name="Title 9"/>
          <p:cNvSpPr>
            <a:spLocks noGrp="1"/>
          </p:cNvSpPr>
          <p:nvPr>
            <p:ph type="title"/>
          </p:nvPr>
        </p:nvSpPr>
        <p:spPr>
          <a:xfrm>
            <a:off x="609600" y="1676400"/>
            <a:ext cx="8153400" cy="1447800"/>
          </a:xfrm>
        </p:spPr>
        <p:txBody>
          <a:bodyPr>
            <a:noAutofit/>
          </a:bodyPr>
          <a:lstStyle/>
          <a:p>
            <a:pPr marL="457200" indent="-457200">
              <a:buClr>
                <a:schemeClr val="accent2"/>
              </a:buClr>
              <a:buSzPct val="80000"/>
              <a:buFont typeface="Wingdings" panose="05000000000000000000" pitchFamily="2" charset="2"/>
              <a:buChar char="q"/>
            </a:pPr>
            <a:r>
              <a:rPr lang="en-US" sz="3200" dirty="0" smtClean="0">
                <a:solidFill>
                  <a:schemeClr val="bg2">
                    <a:lumMod val="10000"/>
                  </a:schemeClr>
                </a:solidFill>
              </a:rPr>
              <a:t>Children </a:t>
            </a:r>
            <a:r>
              <a:rPr lang="en-US" sz="3200" dirty="0">
                <a:solidFill>
                  <a:schemeClr val="bg2">
                    <a:lumMod val="10000"/>
                  </a:schemeClr>
                </a:solidFill>
              </a:rPr>
              <a:t>are still growing and </a:t>
            </a:r>
            <a:r>
              <a:rPr lang="en-US" sz="3200" dirty="0" smtClean="0">
                <a:solidFill>
                  <a:schemeClr val="bg2">
                    <a:lumMod val="10000"/>
                  </a:schemeClr>
                </a:solidFill>
              </a:rPr>
              <a:t>developing,</a:t>
            </a:r>
            <a:br>
              <a:rPr lang="en-US" sz="3200" dirty="0" smtClean="0">
                <a:solidFill>
                  <a:schemeClr val="bg2">
                    <a:lumMod val="10000"/>
                  </a:schemeClr>
                </a:solidFill>
              </a:rPr>
            </a:br>
            <a:r>
              <a:rPr lang="en-US" sz="3200" dirty="0" smtClean="0">
                <a:solidFill>
                  <a:schemeClr val="bg2">
                    <a:lumMod val="10000"/>
                  </a:schemeClr>
                </a:solidFill>
              </a:rPr>
              <a:t>and therefore more likely </a:t>
            </a:r>
            <a:r>
              <a:rPr lang="en-US" sz="3200" dirty="0">
                <a:solidFill>
                  <a:schemeClr val="bg2">
                    <a:lumMod val="10000"/>
                  </a:schemeClr>
                </a:solidFill>
              </a:rPr>
              <a:t>to </a:t>
            </a:r>
            <a:r>
              <a:rPr lang="en-US" sz="3200" dirty="0" smtClean="0">
                <a:solidFill>
                  <a:schemeClr val="bg2">
                    <a:lumMod val="10000"/>
                  </a:schemeClr>
                </a:solidFill>
              </a:rPr>
              <a:t>suffer adverse </a:t>
            </a:r>
            <a:r>
              <a:rPr lang="en-US" sz="3200" dirty="0">
                <a:solidFill>
                  <a:schemeClr val="bg2">
                    <a:lumMod val="10000"/>
                  </a:schemeClr>
                </a:solidFill>
              </a:rPr>
              <a:t>health </a:t>
            </a:r>
            <a:r>
              <a:rPr lang="en-US" sz="3200" dirty="0" smtClean="0">
                <a:solidFill>
                  <a:schemeClr val="bg2">
                    <a:lumMod val="10000"/>
                  </a:schemeClr>
                </a:solidFill>
              </a:rPr>
              <a:t>effects</a:t>
            </a:r>
            <a:endParaRPr lang="en-US" sz="3200" dirty="0">
              <a:solidFill>
                <a:schemeClr val="bg2">
                  <a:lumMod val="10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0076" y="3505200"/>
            <a:ext cx="4470593" cy="3143480"/>
          </a:xfrm>
          <a:prstGeom prst="rect">
            <a:avLst/>
          </a:prstGeom>
        </p:spPr>
      </p:pic>
      <p:sp>
        <p:nvSpPr>
          <p:cNvPr id="6" name="Title 9"/>
          <p:cNvSpPr txBox="1">
            <a:spLocks/>
          </p:cNvSpPr>
          <p:nvPr/>
        </p:nvSpPr>
        <p:spPr>
          <a:xfrm>
            <a:off x="609600" y="3429000"/>
            <a:ext cx="4114800" cy="17526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457200" indent="-457200">
              <a:buClr>
                <a:schemeClr val="accent2"/>
              </a:buClr>
              <a:buSzPct val="80000"/>
              <a:buFont typeface="Wingdings" panose="05000000000000000000" pitchFamily="2" charset="2"/>
              <a:buChar char="q"/>
            </a:pPr>
            <a:r>
              <a:rPr lang="en-US" sz="3200" dirty="0" smtClean="0">
                <a:solidFill>
                  <a:schemeClr val="bg2">
                    <a:lumMod val="10000"/>
                  </a:schemeClr>
                </a:solidFill>
              </a:rPr>
              <a:t>Exposure effects </a:t>
            </a:r>
            <a:br>
              <a:rPr lang="en-US" sz="3200" dirty="0" smtClean="0">
                <a:solidFill>
                  <a:schemeClr val="bg2">
                    <a:lumMod val="10000"/>
                  </a:schemeClr>
                </a:solidFill>
              </a:rPr>
            </a:br>
            <a:r>
              <a:rPr lang="en-US" sz="3200" dirty="0" smtClean="0">
                <a:solidFill>
                  <a:schemeClr val="bg2">
                    <a:lumMod val="10000"/>
                  </a:schemeClr>
                </a:solidFill>
              </a:rPr>
              <a:t>may be irreversible</a:t>
            </a:r>
          </a:p>
          <a:p>
            <a:pPr marL="457200" indent="-457200">
              <a:buClr>
                <a:schemeClr val="accent2"/>
              </a:buClr>
              <a:buSzPct val="80000"/>
              <a:buFont typeface="Wingdings" panose="05000000000000000000" pitchFamily="2" charset="2"/>
              <a:buChar char="q"/>
            </a:pPr>
            <a:r>
              <a:rPr lang="en-US" sz="3200" dirty="0" smtClean="0">
                <a:solidFill>
                  <a:schemeClr val="bg2">
                    <a:lumMod val="10000"/>
                  </a:schemeClr>
                </a:solidFill>
              </a:rPr>
              <a:t>Exposures early in life affect adult health</a:t>
            </a:r>
            <a:endParaRPr lang="en-US" sz="3200" dirty="0">
              <a:solidFill>
                <a:schemeClr val="bg2">
                  <a:lumMod val="10000"/>
                </a:schemeClr>
              </a:solidFill>
            </a:endParaRPr>
          </a:p>
        </p:txBody>
      </p:sp>
    </p:spTree>
    <p:extLst>
      <p:ext uri="{BB962C8B-B14F-4D97-AF65-F5344CB8AC3E}">
        <p14:creationId xmlns:p14="http://schemas.microsoft.com/office/powerpoint/2010/main" val="52720895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2438400"/>
            <a:ext cx="8156448" cy="4953000"/>
          </a:xfrm>
        </p:spPr>
        <p:txBody>
          <a:bodyPr>
            <a:normAutofit/>
          </a:bodyPr>
          <a:lstStyle/>
          <a:p>
            <a:pPr>
              <a:buFont typeface="Wingdings" panose="05000000000000000000" pitchFamily="2" charset="2"/>
              <a:buChar char="q"/>
            </a:pPr>
            <a:r>
              <a:rPr lang="en-US" sz="3200" dirty="0" smtClean="0"/>
              <a:t>Pollinators</a:t>
            </a:r>
          </a:p>
          <a:p>
            <a:pPr>
              <a:buFont typeface="Wingdings" panose="05000000000000000000" pitchFamily="2" charset="2"/>
              <a:buChar char="q"/>
            </a:pPr>
            <a:r>
              <a:rPr lang="en-US" sz="3200" dirty="0" smtClean="0"/>
              <a:t>Beneficial </a:t>
            </a:r>
            <a:br>
              <a:rPr lang="en-US" sz="3200" dirty="0" smtClean="0"/>
            </a:br>
            <a:r>
              <a:rPr lang="en-US" sz="3200" dirty="0" smtClean="0"/>
              <a:t>arthropods</a:t>
            </a:r>
          </a:p>
          <a:p>
            <a:pPr>
              <a:buFont typeface="Wingdings" panose="05000000000000000000" pitchFamily="2" charset="2"/>
              <a:buChar char="q"/>
            </a:pPr>
            <a:r>
              <a:rPr lang="en-US" sz="3200" dirty="0" smtClean="0"/>
              <a:t>Non-target </a:t>
            </a:r>
            <a:br>
              <a:rPr lang="en-US" sz="3200" dirty="0" smtClean="0"/>
            </a:br>
            <a:r>
              <a:rPr lang="en-US" sz="3200" dirty="0" smtClean="0"/>
              <a:t>plants and </a:t>
            </a:r>
            <a:br>
              <a:rPr lang="en-US" sz="3200" dirty="0" smtClean="0"/>
            </a:br>
            <a:r>
              <a:rPr lang="en-US" sz="3200" dirty="0" smtClean="0"/>
              <a:t>animals</a:t>
            </a:r>
          </a:p>
          <a:p>
            <a:pPr marL="0" indent="0">
              <a:buNone/>
            </a:pPr>
            <a:endParaRPr lang="en-US" sz="3200" dirty="0"/>
          </a:p>
        </p:txBody>
      </p:sp>
      <p:sp>
        <p:nvSpPr>
          <p:cNvPr id="4" name="Title 8"/>
          <p:cNvSpPr txBox="1">
            <a:spLocks/>
          </p:cNvSpPr>
          <p:nvPr/>
        </p:nvSpPr>
        <p:spPr>
          <a:xfrm>
            <a:off x="609600" y="1676400"/>
            <a:ext cx="8153400" cy="762000"/>
          </a:xfrm>
          <a:prstGeom prst="rect">
            <a:avLst/>
          </a:prstGeom>
        </p:spPr>
        <p:txBody>
          <a:bodyPr vert="horz" anchor="ctr">
            <a:normAutofit fontScale="92500"/>
          </a:bodyPr>
          <a:lstStyle/>
          <a:p>
            <a:pPr>
              <a:spcBef>
                <a:spcPct val="0"/>
              </a:spcBef>
              <a:defRPr/>
            </a:pPr>
            <a:r>
              <a:rPr lang="en-US" sz="3200" dirty="0" smtClean="0">
                <a:solidFill>
                  <a:schemeClr val="bg2">
                    <a:lumMod val="10000"/>
                  </a:schemeClr>
                </a:solidFill>
              </a:rPr>
              <a:t>Pesticide-related </a:t>
            </a:r>
            <a:r>
              <a:rPr lang="en-US" sz="3200" dirty="0">
                <a:solidFill>
                  <a:schemeClr val="bg2">
                    <a:lumMod val="10000"/>
                  </a:schemeClr>
                </a:solidFill>
              </a:rPr>
              <a:t>e</a:t>
            </a:r>
            <a:r>
              <a:rPr lang="en-US" sz="3200" dirty="0" smtClean="0">
                <a:solidFill>
                  <a:schemeClr val="bg2">
                    <a:lumMod val="10000"/>
                  </a:schemeClr>
                </a:solidFill>
              </a:rPr>
              <a:t>nvironmental risks include risks to:</a:t>
            </a:r>
            <a:endParaRPr lang="en-US" sz="3200" dirty="0">
              <a:solidFill>
                <a:schemeClr val="bg2">
                  <a:lumMod val="10000"/>
                </a:schemeClr>
              </a:solidFill>
            </a:endParaRPr>
          </a:p>
        </p:txBody>
      </p:sp>
      <p:sp>
        <p:nvSpPr>
          <p:cNvPr id="5" name="Slide Number Placeholder 4"/>
          <p:cNvSpPr>
            <a:spLocks noGrp="1"/>
          </p:cNvSpPr>
          <p:nvPr>
            <p:ph type="sldNum" sz="quarter" idx="12"/>
          </p:nvPr>
        </p:nvSpPr>
        <p:spPr/>
        <p:txBody>
          <a:bodyPr>
            <a:normAutofit fontScale="85000" lnSpcReduction="20000"/>
          </a:bodyPr>
          <a:lstStyle/>
          <a:p>
            <a:fld id="{BC6A28BC-5D99-41CA-B157-304BFBB03134}" type="slidenum">
              <a:rPr lang="en-US" smtClean="0"/>
              <a:pPr/>
              <a:t>28</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3156" y="2667000"/>
            <a:ext cx="5958444" cy="3972296"/>
          </a:xfrm>
          <a:prstGeom prst="rect">
            <a:avLst/>
          </a:prstGeom>
        </p:spPr>
      </p:pic>
      <p:sp>
        <p:nvSpPr>
          <p:cNvPr id="7"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305058232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676400"/>
            <a:ext cx="5029200" cy="4953000"/>
          </a:xfrm>
        </p:spPr>
        <p:txBody>
          <a:bodyPr>
            <a:normAutofit/>
          </a:bodyPr>
          <a:lstStyle/>
          <a:p>
            <a:pPr>
              <a:buFont typeface="Wingdings" panose="05000000000000000000" pitchFamily="2" charset="2"/>
              <a:buChar char="q"/>
            </a:pPr>
            <a:r>
              <a:rPr lang="en-US" sz="3200" dirty="0" smtClean="0"/>
              <a:t>Pesticides can persist for years in application</a:t>
            </a:r>
            <a:br>
              <a:rPr lang="en-US" sz="3200" dirty="0" smtClean="0"/>
            </a:br>
            <a:r>
              <a:rPr lang="en-US" sz="3200" dirty="0" smtClean="0"/>
              <a:t>sites</a:t>
            </a:r>
          </a:p>
          <a:p>
            <a:pPr>
              <a:buFont typeface="Wingdings" panose="05000000000000000000" pitchFamily="2" charset="2"/>
              <a:buChar char="q"/>
            </a:pPr>
            <a:r>
              <a:rPr lang="en-US" sz="3200" dirty="0" smtClean="0"/>
              <a:t>Pesticide resistance </a:t>
            </a:r>
            <a:br>
              <a:rPr lang="en-US" sz="3200" dirty="0" smtClean="0"/>
            </a:br>
            <a:r>
              <a:rPr lang="en-US" sz="3200" dirty="0" smtClean="0"/>
              <a:t>develops over time</a:t>
            </a:r>
            <a:br>
              <a:rPr lang="en-US" sz="3200" dirty="0" smtClean="0"/>
            </a:br>
            <a:r>
              <a:rPr lang="en-US" sz="3200" dirty="0" smtClean="0"/>
              <a:t>and is more likely</a:t>
            </a:r>
            <a:br>
              <a:rPr lang="en-US" sz="3200" dirty="0" smtClean="0"/>
            </a:br>
            <a:r>
              <a:rPr lang="en-US" sz="3200" dirty="0" smtClean="0"/>
              <a:t>to occur when the </a:t>
            </a:r>
            <a:br>
              <a:rPr lang="en-US" sz="3200" dirty="0" smtClean="0"/>
            </a:br>
            <a:r>
              <a:rPr lang="en-US" sz="3200" dirty="0" smtClean="0"/>
              <a:t>same active ingredients </a:t>
            </a:r>
            <a:br>
              <a:rPr lang="en-US" sz="3200" dirty="0" smtClean="0"/>
            </a:br>
            <a:r>
              <a:rPr lang="en-US" sz="3200" dirty="0" smtClean="0"/>
              <a:t>are used repeatedly</a:t>
            </a:r>
          </a:p>
          <a:p>
            <a:endParaRPr lang="en-US" sz="3200" dirty="0"/>
          </a:p>
        </p:txBody>
      </p:sp>
      <p:sp>
        <p:nvSpPr>
          <p:cNvPr id="5" name="Slide Number Placeholder 4"/>
          <p:cNvSpPr>
            <a:spLocks noGrp="1"/>
          </p:cNvSpPr>
          <p:nvPr>
            <p:ph type="sldNum" sz="quarter" idx="12"/>
          </p:nvPr>
        </p:nvSpPr>
        <p:spPr/>
        <p:txBody>
          <a:bodyPr>
            <a:normAutofit fontScale="85000" lnSpcReduction="20000"/>
          </a:bodyPr>
          <a:lstStyle/>
          <a:p>
            <a:fld id="{BC6A28BC-5D99-41CA-B157-304BFBB03134}" type="slidenum">
              <a:rPr lang="en-US" smtClean="0"/>
              <a:pPr/>
              <a:t>29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350" y="2209800"/>
            <a:ext cx="3981450" cy="3981450"/>
          </a:xfrm>
          <a:prstGeom prst="rect">
            <a:avLst/>
          </a:prstGeom>
        </p:spPr>
      </p:pic>
      <p:sp>
        <p:nvSpPr>
          <p:cNvPr id="7" name="TextBox 6"/>
          <p:cNvSpPr txBox="1"/>
          <p:nvPr/>
        </p:nvSpPr>
        <p:spPr>
          <a:xfrm>
            <a:off x="5638800" y="6260068"/>
            <a:ext cx="3403239" cy="369332"/>
          </a:xfrm>
          <a:prstGeom prst="rect">
            <a:avLst/>
          </a:prstGeom>
          <a:noFill/>
        </p:spPr>
        <p:txBody>
          <a:bodyPr wrap="none" rtlCol="0">
            <a:spAutoFit/>
          </a:bodyPr>
          <a:lstStyle/>
          <a:p>
            <a:r>
              <a:rPr lang="en-US" i="1" dirty="0" err="1" smtClean="0"/>
              <a:t>CropWatch</a:t>
            </a:r>
            <a:r>
              <a:rPr lang="en-US" i="1" dirty="0" smtClean="0"/>
              <a:t>, University of Nebraska</a:t>
            </a:r>
            <a:endParaRPr lang="en-US" i="1" dirty="0"/>
          </a:p>
        </p:txBody>
      </p:sp>
      <p:sp>
        <p:nvSpPr>
          <p:cNvPr id="8"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208075662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11075362-9323-4249-BA5A-917C59330204}" type="slidenum">
              <a:rPr lang="en-US" smtClean="0"/>
              <a:pPr/>
              <a:t>3</a:t>
            </a:fld>
            <a:endParaRPr lang="en-US"/>
          </a:p>
        </p:txBody>
      </p:sp>
      <p:sp>
        <p:nvSpPr>
          <p:cNvPr id="5" name="Title 1"/>
          <p:cNvSpPr>
            <a:spLocks noGrp="1"/>
          </p:cNvSpPr>
          <p:nvPr>
            <p:ph type="title"/>
          </p:nvPr>
        </p:nvSpPr>
        <p:spPr>
          <a:xfrm>
            <a:off x="533400" y="152400"/>
            <a:ext cx="8153400" cy="990600"/>
          </a:xfrm>
        </p:spPr>
        <p:txBody>
          <a:bodyPr>
            <a:normAutofit/>
          </a:bodyPr>
          <a:lstStyle/>
          <a:p>
            <a:r>
              <a:rPr lang="en-US" sz="3200" dirty="0" smtClean="0">
                <a:solidFill>
                  <a:schemeClr val="bg2">
                    <a:lumMod val="10000"/>
                  </a:schemeClr>
                </a:solidFill>
              </a:rPr>
              <a:t>Learning Objectives </a:t>
            </a:r>
            <a:endParaRPr lang="en-US" sz="3200" dirty="0">
              <a:solidFill>
                <a:schemeClr val="bg2">
                  <a:lumMod val="10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4648200"/>
            <a:ext cx="3276600" cy="2184400"/>
          </a:xfrm>
          <a:prstGeom prst="rect">
            <a:avLst/>
          </a:prstGeom>
        </p:spPr>
      </p:pic>
      <p:sp>
        <p:nvSpPr>
          <p:cNvPr id="4" name="Content Placeholder 3"/>
          <p:cNvSpPr>
            <a:spLocks noGrp="1"/>
          </p:cNvSpPr>
          <p:nvPr>
            <p:ph sz="quarter" idx="1"/>
          </p:nvPr>
        </p:nvSpPr>
        <p:spPr>
          <a:xfrm>
            <a:off x="609600" y="1676400"/>
            <a:ext cx="8001000" cy="5029200"/>
          </a:xfrm>
        </p:spPr>
        <p:txBody>
          <a:bodyPr>
            <a:noAutofit/>
          </a:bodyPr>
          <a:lstStyle/>
          <a:p>
            <a:pPr marL="320040" lvl="1" indent="0">
              <a:buNone/>
            </a:pPr>
            <a:r>
              <a:rPr lang="en-US" sz="2900" dirty="0" smtClean="0"/>
              <a:t>Key elements:</a:t>
            </a:r>
          </a:p>
          <a:p>
            <a:pPr marL="834390" lvl="1" indent="-514350">
              <a:buFont typeface="+mj-lt"/>
              <a:buAutoNum type="alphaLcParenR"/>
            </a:pPr>
            <a:r>
              <a:rPr lang="en-US" sz="2900" dirty="0" smtClean="0"/>
              <a:t>Explain basic pest monitoring, inspection and reporting</a:t>
            </a:r>
          </a:p>
          <a:p>
            <a:pPr marL="834390" lvl="1" indent="-514350">
              <a:buFont typeface="+mj-lt"/>
              <a:buAutoNum type="alphaLcParenR"/>
            </a:pPr>
            <a:r>
              <a:rPr lang="en-US" sz="2900" dirty="0" smtClean="0"/>
              <a:t>Identify pest-conducive conditions, pest-vulnerable areas and corrective actions</a:t>
            </a:r>
          </a:p>
          <a:p>
            <a:pPr marL="834390" lvl="1" indent="-514350">
              <a:buFont typeface="+mj-lt"/>
              <a:buAutoNum type="alphaLcParenR"/>
            </a:pPr>
            <a:r>
              <a:rPr lang="en-US" sz="2900" dirty="0"/>
              <a:t>Explain how to keep </a:t>
            </a:r>
            <a:r>
              <a:rPr lang="en-US" sz="2900" dirty="0" smtClean="0"/>
              <a:t>pests </a:t>
            </a:r>
            <a:r>
              <a:rPr lang="en-US" sz="2900" dirty="0"/>
              <a:t>out of facilities</a:t>
            </a:r>
          </a:p>
          <a:p>
            <a:pPr marL="834390" lvl="1" indent="-514350">
              <a:buFont typeface="+mj-lt"/>
              <a:buAutoNum type="alphaLcParenR"/>
            </a:pPr>
            <a:r>
              <a:rPr lang="en-US" sz="2900" dirty="0" smtClean="0"/>
              <a:t>Identify key pest groups and </a:t>
            </a:r>
            <a:br>
              <a:rPr lang="en-US" sz="2900" dirty="0" smtClean="0"/>
            </a:br>
            <a:r>
              <a:rPr lang="en-US" sz="2900" dirty="0" smtClean="0"/>
              <a:t>signs of pest infestations </a:t>
            </a:r>
            <a:br>
              <a:rPr lang="en-US" sz="2900" dirty="0" smtClean="0"/>
            </a:br>
            <a:r>
              <a:rPr lang="en-US" sz="2900" dirty="0" smtClean="0"/>
              <a:t>in buildings and on </a:t>
            </a:r>
            <a:br>
              <a:rPr lang="en-US" sz="2900" dirty="0" smtClean="0"/>
            </a:br>
            <a:r>
              <a:rPr lang="en-US" sz="2900" dirty="0" smtClean="0"/>
              <a:t>grounds</a:t>
            </a:r>
          </a:p>
          <a:p>
            <a:pPr marL="457200" indent="-457200">
              <a:lnSpc>
                <a:spcPct val="115000"/>
              </a:lnSpc>
              <a:spcBef>
                <a:spcPts val="0"/>
              </a:spcBef>
              <a:buFont typeface="+mj-lt"/>
              <a:buAutoNum type="arabicPeriod" startAt="4"/>
              <a:tabLst>
                <a:tab pos="228600" algn="l"/>
              </a:tabLst>
            </a:pPr>
            <a:endParaRPr lang="en-US" sz="3200" dirty="0" smtClean="0">
              <a:ea typeface="ＭＳ 明朝"/>
            </a:endParaRPr>
          </a:p>
          <a:p>
            <a:pPr marL="514350" marR="0" lvl="0" indent="-514350">
              <a:lnSpc>
                <a:spcPct val="115000"/>
              </a:lnSpc>
              <a:spcBef>
                <a:spcPts val="0"/>
              </a:spcBef>
              <a:spcAft>
                <a:spcPts val="0"/>
              </a:spcAft>
              <a:buNone/>
              <a:tabLst>
                <a:tab pos="228600" algn="l"/>
              </a:tabLst>
            </a:pPr>
            <a:endParaRPr lang="en-US" sz="3200" dirty="0" smtClean="0">
              <a:latin typeface="Times New Roman"/>
              <a:ea typeface="ＭＳ 明朝"/>
            </a:endParaRPr>
          </a:p>
          <a:p>
            <a:endParaRPr lang="en-US" sz="3200" dirty="0"/>
          </a:p>
        </p:txBody>
      </p:sp>
    </p:spTree>
    <p:extLst>
      <p:ext uri="{BB962C8B-B14F-4D97-AF65-F5344CB8AC3E}">
        <p14:creationId xmlns:p14="http://schemas.microsoft.com/office/powerpoint/2010/main" val="27322251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228600"/>
            <a:ext cx="685800" cy="762000"/>
          </a:xfrm>
          <a:prstGeom prst="rect">
            <a:avLst/>
          </a:prstGeom>
        </p:spPr>
        <p:txBody>
          <a:bodyPr vert="horz" anchor="ctr">
            <a:noAutofit/>
          </a:bodyPr>
          <a:lstStyle/>
          <a:p>
            <a:pPr>
              <a:spcBef>
                <a:spcPct val="0"/>
              </a:spcBef>
              <a:defRPr/>
            </a:pPr>
            <a:r>
              <a:rPr lang="en-US" sz="1400" smtClean="0">
                <a:solidFill>
                  <a:prstClr val="white"/>
                </a:solidFill>
              </a:rPr>
              <a:t>13. </a:t>
            </a:r>
            <a:endParaRPr lang="en-US" sz="1400" dirty="0">
              <a:solidFill>
                <a:srgbClr val="775F55"/>
              </a:solidFill>
            </a:endParaRPr>
          </a:p>
        </p:txBody>
      </p:sp>
      <p:sp>
        <p:nvSpPr>
          <p:cNvPr id="6" name="Slide Number Placeholder 5"/>
          <p:cNvSpPr>
            <a:spLocks noGrp="1"/>
          </p:cNvSpPr>
          <p:nvPr>
            <p:ph type="sldNum" sz="quarter" idx="12"/>
          </p:nvPr>
        </p:nvSpPr>
        <p:spPr/>
        <p:txBody>
          <a:bodyPr>
            <a:normAutofit fontScale="85000" lnSpcReduction="20000"/>
          </a:bodyPr>
          <a:lstStyle/>
          <a:p>
            <a:fld id="{BC6A28BC-5D99-41CA-B157-304BFBB03134}" type="slidenum">
              <a:rPr lang="en-US" smtClean="0"/>
              <a:pPr/>
              <a:t>30</a:t>
            </a:fld>
            <a:endParaRPr lang="en-US"/>
          </a:p>
        </p:txBody>
      </p:sp>
      <p:sp>
        <p:nvSpPr>
          <p:cNvPr id="8" name="Title 8"/>
          <p:cNvSpPr txBox="1">
            <a:spLocks/>
          </p:cNvSpPr>
          <p:nvPr/>
        </p:nvSpPr>
        <p:spPr>
          <a:xfrm>
            <a:off x="629055" y="1697183"/>
            <a:ext cx="8153400" cy="762000"/>
          </a:xfrm>
          <a:prstGeom prst="rect">
            <a:avLst/>
          </a:prstGeom>
        </p:spPr>
        <p:txBody>
          <a:bodyPr vert="horz" anchor="ctr">
            <a:normAutofit/>
          </a:bodyPr>
          <a:lstStyle/>
          <a:p>
            <a:pPr>
              <a:spcBef>
                <a:spcPct val="0"/>
              </a:spcBef>
              <a:defRPr/>
            </a:pPr>
            <a:r>
              <a:rPr lang="en-US" sz="3200" dirty="0" smtClean="0">
                <a:solidFill>
                  <a:schemeClr val="bg2">
                    <a:lumMod val="10000"/>
                  </a:schemeClr>
                </a:solidFill>
              </a:rPr>
              <a:t>Economic risks include:</a:t>
            </a:r>
            <a:endParaRPr lang="en-US" sz="3200" dirty="0">
              <a:solidFill>
                <a:schemeClr val="bg2">
                  <a:lumMod val="10000"/>
                </a:schemeClr>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6372" b="13843"/>
          <a:stretch/>
        </p:blipFill>
        <p:spPr>
          <a:xfrm>
            <a:off x="1524000" y="3348368"/>
            <a:ext cx="7543800" cy="3509631"/>
          </a:xfrm>
          <a:prstGeom prst="rect">
            <a:avLst/>
          </a:prstGeom>
        </p:spPr>
      </p:pic>
      <p:sp>
        <p:nvSpPr>
          <p:cNvPr id="7" name="Content Placeholder 6"/>
          <p:cNvSpPr>
            <a:spLocks noGrp="1"/>
          </p:cNvSpPr>
          <p:nvPr>
            <p:ph sz="quarter" idx="1"/>
          </p:nvPr>
        </p:nvSpPr>
        <p:spPr>
          <a:xfrm>
            <a:off x="533400" y="2438400"/>
            <a:ext cx="8229600" cy="4378232"/>
          </a:xfrm>
        </p:spPr>
        <p:txBody>
          <a:bodyPr>
            <a:noAutofit/>
          </a:bodyPr>
          <a:lstStyle/>
          <a:p>
            <a:pPr>
              <a:buFont typeface="Wingdings" pitchFamily="2" charset="2"/>
              <a:buChar char="q"/>
            </a:pPr>
            <a:r>
              <a:rPr lang="en-US" sz="3200" dirty="0" smtClean="0">
                <a:cs typeface="Times New Roman" pitchFamily="18" charset="0"/>
              </a:rPr>
              <a:t>Repeated (and ineffective) pesticide application costs</a:t>
            </a:r>
          </a:p>
          <a:p>
            <a:pPr>
              <a:buFont typeface="Wingdings" pitchFamily="2" charset="2"/>
              <a:buChar char="q"/>
            </a:pPr>
            <a:r>
              <a:rPr lang="en-US" sz="3200" dirty="0" smtClean="0">
                <a:cs typeface="Times New Roman" pitchFamily="18" charset="0"/>
              </a:rPr>
              <a:t>Unsafe pesticide exposure can result </a:t>
            </a:r>
            <a:br>
              <a:rPr lang="en-US" sz="3200" dirty="0" smtClean="0">
                <a:cs typeface="Times New Roman" pitchFamily="18" charset="0"/>
              </a:rPr>
            </a:br>
            <a:r>
              <a:rPr lang="en-US" sz="3200" dirty="0" smtClean="0">
                <a:cs typeface="Times New Roman" pitchFamily="18" charset="0"/>
              </a:rPr>
              <a:t>in costly litigation</a:t>
            </a:r>
          </a:p>
          <a:p>
            <a:pPr>
              <a:buFont typeface="Wingdings" pitchFamily="2" charset="2"/>
              <a:buChar char="q"/>
            </a:pPr>
            <a:r>
              <a:rPr lang="en-US" sz="3200" dirty="0" smtClean="0">
                <a:cs typeface="Times New Roman" pitchFamily="18" charset="0"/>
              </a:rPr>
              <a:t>Unchecked pest infestations</a:t>
            </a:r>
            <a:br>
              <a:rPr lang="en-US" sz="3200" dirty="0" smtClean="0">
                <a:cs typeface="Times New Roman" pitchFamily="18" charset="0"/>
              </a:rPr>
            </a:br>
            <a:r>
              <a:rPr lang="en-US" sz="3200" dirty="0" smtClean="0">
                <a:cs typeface="Times New Roman" pitchFamily="18" charset="0"/>
              </a:rPr>
              <a:t>may lead to site closures</a:t>
            </a:r>
          </a:p>
          <a:p>
            <a:pPr>
              <a:buFont typeface="Times New Roman" pitchFamily="18" charset="0"/>
              <a:buChar char="□"/>
            </a:pPr>
            <a:endParaRPr lang="en-US" sz="800" dirty="0" smtClean="0">
              <a:cs typeface="Times New Roman" pitchFamily="18" charset="0"/>
            </a:endParaRPr>
          </a:p>
          <a:p>
            <a:pPr>
              <a:buNone/>
            </a:pPr>
            <a:r>
              <a:rPr lang="en-US" sz="3200" dirty="0" smtClean="0">
                <a:cs typeface="Times New Roman" pitchFamily="18" charset="0"/>
              </a:rPr>
              <a:t>	</a:t>
            </a:r>
          </a:p>
        </p:txBody>
      </p:sp>
      <p:sp>
        <p:nvSpPr>
          <p:cNvPr id="10"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10489220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body" sz="half" idx="1"/>
          </p:nvPr>
        </p:nvSpPr>
        <p:spPr>
          <a:xfrm>
            <a:off x="584200" y="1641475"/>
            <a:ext cx="8559800" cy="4530725"/>
          </a:xfrm>
        </p:spPr>
        <p:txBody>
          <a:bodyPr>
            <a:noAutofit/>
          </a:bodyPr>
          <a:lstStyle/>
          <a:p>
            <a:pPr marL="0" indent="0">
              <a:buNone/>
              <a:defRPr/>
            </a:pPr>
            <a:r>
              <a:rPr lang="en-US" altLang="ko-KR" sz="3200" dirty="0" smtClean="0">
                <a:latin typeface="Tw Cen MT" panose="020B0602020104020603" pitchFamily="34" charset="0"/>
                <a:ea typeface="Gulim" pitchFamily="34" charset="-127"/>
              </a:rPr>
              <a:t>Pesticide safety - Many </a:t>
            </a:r>
            <a:r>
              <a:rPr lang="en-US" altLang="ko-KR" sz="3200" dirty="0">
                <a:latin typeface="Tw Cen MT" panose="020B0602020104020603" pitchFamily="34" charset="0"/>
                <a:ea typeface="Gulim" pitchFamily="34" charset="-127"/>
              </a:rPr>
              <a:t>household products are </a:t>
            </a:r>
            <a:r>
              <a:rPr lang="en-US" altLang="ko-KR" sz="3200" dirty="0" smtClean="0">
                <a:latin typeface="Tw Cen MT" panose="020B0602020104020603" pitchFamily="34" charset="0"/>
                <a:ea typeface="Gulim" pitchFamily="34" charset="-127"/>
              </a:rPr>
              <a:t>pesticides and these include:</a:t>
            </a:r>
          </a:p>
          <a:p>
            <a:pPr marL="0" indent="0">
              <a:buFont typeface="Wingdings" pitchFamily="2" charset="2"/>
              <a:buChar char="Ø"/>
              <a:defRPr/>
            </a:pPr>
            <a:r>
              <a:rPr lang="en-US" altLang="ko-KR" sz="3200" dirty="0" smtClean="0">
                <a:latin typeface="Tw Cen MT" panose="020B0602020104020603" pitchFamily="34" charset="0"/>
                <a:ea typeface="Gulim" pitchFamily="34" charset="-127"/>
              </a:rPr>
              <a:t> </a:t>
            </a:r>
            <a:r>
              <a:rPr lang="en-US" altLang="ko-KR" sz="3200" dirty="0">
                <a:latin typeface="Tw Cen MT" panose="020B0602020104020603" pitchFamily="34" charset="0"/>
                <a:ea typeface="Gulim" pitchFamily="34" charset="-127"/>
              </a:rPr>
              <a:t>Kitchen and bathroom </a:t>
            </a:r>
            <a:r>
              <a:rPr lang="en-US" altLang="ko-KR" sz="3200" dirty="0" smtClean="0">
                <a:latin typeface="Tw Cen MT" panose="020B0602020104020603" pitchFamily="34" charset="0"/>
                <a:ea typeface="Gulim" pitchFamily="34" charset="-127"/>
              </a:rPr>
              <a:t>disinfectants </a:t>
            </a:r>
            <a:r>
              <a:rPr lang="en-US" altLang="ko-KR" sz="3200" dirty="0">
                <a:latin typeface="Tw Cen MT" panose="020B0602020104020603" pitchFamily="34" charset="0"/>
                <a:ea typeface="Gulim" pitchFamily="34" charset="-127"/>
              </a:rPr>
              <a:t>and </a:t>
            </a:r>
            <a:r>
              <a:rPr lang="en-US" altLang="ko-KR" sz="3200" dirty="0" smtClean="0">
                <a:latin typeface="Tw Cen MT" panose="020B0602020104020603" pitchFamily="34" charset="0"/>
                <a:ea typeface="Gulim" pitchFamily="34" charset="-127"/>
              </a:rPr>
              <a:t>sanitizers</a:t>
            </a:r>
            <a:endParaRPr lang="en-US" altLang="ko-KR" sz="3200" dirty="0">
              <a:latin typeface="Tw Cen MT" panose="020B0602020104020603" pitchFamily="34" charset="0"/>
              <a:ea typeface="Gulim" pitchFamily="34" charset="-127"/>
            </a:endParaRPr>
          </a:p>
          <a:p>
            <a:pPr marL="0" indent="0">
              <a:buFont typeface="Wingdings" pitchFamily="2" charset="2"/>
              <a:buChar char="Ø"/>
              <a:defRPr/>
            </a:pPr>
            <a:r>
              <a:rPr lang="en-US" altLang="ko-KR" sz="3200" dirty="0" smtClean="0">
                <a:latin typeface="Tw Cen MT" panose="020B0602020104020603" pitchFamily="34" charset="0"/>
                <a:ea typeface="Gulim" pitchFamily="34" charset="-127"/>
              </a:rPr>
              <a:t> Mosquito repellent</a:t>
            </a:r>
          </a:p>
          <a:p>
            <a:pPr marL="0" indent="0">
              <a:buFont typeface="Wingdings" pitchFamily="2" charset="2"/>
              <a:buChar char="Ø"/>
              <a:defRPr/>
            </a:pPr>
            <a:r>
              <a:rPr lang="en-US" altLang="ko-KR" sz="3200" dirty="0" smtClean="0">
                <a:latin typeface="Tw Cen MT" panose="020B0602020104020603" pitchFamily="34" charset="0"/>
                <a:ea typeface="Gulim" pitchFamily="34" charset="-127"/>
              </a:rPr>
              <a:t> Rodent poisons</a:t>
            </a:r>
          </a:p>
          <a:p>
            <a:pPr marL="0" indent="0">
              <a:buFont typeface="Wingdings" pitchFamily="2" charset="2"/>
              <a:buChar char="Ø"/>
              <a:defRPr/>
            </a:pPr>
            <a:r>
              <a:rPr lang="en-US" altLang="ko-KR" sz="3200" dirty="0" smtClean="0">
                <a:latin typeface="Tw Cen MT" panose="020B0602020104020603" pitchFamily="34" charset="0"/>
                <a:ea typeface="Gulim" pitchFamily="34" charset="-127"/>
              </a:rPr>
              <a:t> Flea </a:t>
            </a:r>
            <a:r>
              <a:rPr lang="en-US" altLang="ko-KR" sz="3200" dirty="0">
                <a:latin typeface="Tw Cen MT" panose="020B0602020104020603" pitchFamily="34" charset="0"/>
                <a:ea typeface="Gulim" pitchFamily="34" charset="-127"/>
              </a:rPr>
              <a:t>and tick </a:t>
            </a:r>
            <a:r>
              <a:rPr lang="en-US" altLang="ko-KR" sz="3200" dirty="0" smtClean="0">
                <a:latin typeface="Tw Cen MT" panose="020B0602020104020603" pitchFamily="34" charset="0"/>
                <a:ea typeface="Gulim" pitchFamily="34" charset="-127"/>
              </a:rPr>
              <a:t>collars</a:t>
            </a:r>
          </a:p>
          <a:p>
            <a:pPr>
              <a:buFont typeface="Wingdings" pitchFamily="2" charset="2"/>
              <a:buChar char="Ø"/>
              <a:defRPr/>
            </a:pPr>
            <a:r>
              <a:rPr lang="en-US" altLang="ko-KR" sz="3200" dirty="0" smtClean="0">
                <a:latin typeface="Tw Cen MT" panose="020B0602020104020603" pitchFamily="34" charset="0"/>
                <a:ea typeface="Gulim" pitchFamily="34" charset="-127"/>
              </a:rPr>
              <a:t>Products </a:t>
            </a:r>
            <a:r>
              <a:rPr lang="en-US" altLang="ko-KR" sz="3200" dirty="0">
                <a:latin typeface="Tw Cen MT" panose="020B0602020104020603" pitchFamily="34" charset="0"/>
                <a:ea typeface="Gulim" pitchFamily="34" charset="-127"/>
              </a:rPr>
              <a:t>that kill </a:t>
            </a:r>
            <a:r>
              <a:rPr lang="en-US" altLang="ko-KR" sz="3200" dirty="0" smtClean="0">
                <a:latin typeface="Tw Cen MT" panose="020B0602020104020603" pitchFamily="34" charset="0"/>
                <a:ea typeface="Gulim" pitchFamily="34" charset="-127"/>
              </a:rPr>
              <a:t/>
            </a:r>
            <a:br>
              <a:rPr lang="en-US" altLang="ko-KR" sz="3200" dirty="0" smtClean="0">
                <a:latin typeface="Tw Cen MT" panose="020B0602020104020603" pitchFamily="34" charset="0"/>
                <a:ea typeface="Gulim" pitchFamily="34" charset="-127"/>
              </a:rPr>
            </a:br>
            <a:r>
              <a:rPr lang="en-US" altLang="ko-KR" sz="3200" dirty="0" smtClean="0">
                <a:latin typeface="Tw Cen MT" panose="020B0602020104020603" pitchFamily="34" charset="0"/>
                <a:ea typeface="Gulim" pitchFamily="34" charset="-127"/>
              </a:rPr>
              <a:t>mold and mildew</a:t>
            </a:r>
          </a:p>
          <a:p>
            <a:pPr marL="0" indent="0">
              <a:buFont typeface="Wingdings" pitchFamily="2" charset="2"/>
              <a:buChar char="Ø"/>
              <a:defRPr/>
            </a:pPr>
            <a:r>
              <a:rPr lang="en-US" altLang="ko-KR" sz="3200" dirty="0" smtClean="0">
                <a:latin typeface="Tw Cen MT" panose="020B0602020104020603" pitchFamily="34" charset="0"/>
                <a:ea typeface="Gulim" pitchFamily="34" charset="-127"/>
              </a:rPr>
              <a:t> Weed killers </a:t>
            </a:r>
          </a:p>
          <a:p>
            <a:pPr marL="0" indent="0" eaLnBrk="1" hangingPunct="1">
              <a:buNone/>
              <a:defRPr/>
            </a:pPr>
            <a:endParaRPr lang="en-US" sz="3200" dirty="0" smtClean="0">
              <a:latin typeface="Tw Cen MT" panose="020B0602020104020603" pitchFamily="34" charset="0"/>
            </a:endParaRPr>
          </a:p>
        </p:txBody>
      </p:sp>
      <p:sp>
        <p:nvSpPr>
          <p:cNvPr id="6" name="Slide Number Placeholder 3"/>
          <p:cNvSpPr txBox="1">
            <a:spLocks/>
          </p:cNvSpPr>
          <p:nvPr/>
        </p:nvSpPr>
        <p:spPr>
          <a:xfrm>
            <a:off x="0" y="1272222"/>
            <a:ext cx="533400" cy="244476"/>
          </a:xfrm>
          <a:prstGeom prst="rect">
            <a:avLst/>
          </a:prstGeom>
        </p:spPr>
        <p:txBody>
          <a:bodyPr vert="horz" anchor="ctr">
            <a:normAutofit fontScale="85000" lnSpcReduction="20000"/>
          </a:bodyPr>
          <a:lstStyle/>
          <a:p>
            <a:pPr algn="r">
              <a:defRPr/>
            </a:pPr>
            <a:fld id="{BC6A28BC-5D99-41CA-B157-304BFBB03134}" type="slidenum">
              <a:rPr lang="en-US" sz="1400" smtClean="0">
                <a:solidFill>
                  <a:prstClr val="white"/>
                </a:solidFill>
              </a:rPr>
              <a:pPr algn="r">
                <a:defRPr/>
              </a:pPr>
              <a:t>31</a:t>
            </a:fld>
            <a:endParaRPr lang="en-US" sz="1400" dirty="0">
              <a:solidFill>
                <a:prstClr val="white"/>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3657600"/>
            <a:ext cx="4495970" cy="2809869"/>
          </a:xfrm>
          <a:prstGeom prst="rect">
            <a:avLst/>
          </a:prstGeom>
        </p:spPr>
      </p:pic>
      <p:sp>
        <p:nvSpPr>
          <p:cNvPr id="7"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400767160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body" sz="half" idx="1"/>
          </p:nvPr>
        </p:nvSpPr>
        <p:spPr>
          <a:xfrm>
            <a:off x="584200" y="1676400"/>
            <a:ext cx="8102600" cy="5181600"/>
          </a:xfrm>
        </p:spPr>
        <p:txBody>
          <a:bodyPr>
            <a:noAutofit/>
          </a:bodyPr>
          <a:lstStyle/>
          <a:p>
            <a:pPr>
              <a:buNone/>
              <a:defRPr/>
            </a:pPr>
            <a:r>
              <a:rPr lang="en-US" altLang="ko-KR" sz="3200" dirty="0">
                <a:latin typeface="Tw Cen MT" panose="020B0602020104020603" pitchFamily="34" charset="0"/>
                <a:ea typeface="Gulim" pitchFamily="34" charset="-127"/>
              </a:rPr>
              <a:t>Are some pesticides safer than others? </a:t>
            </a:r>
          </a:p>
          <a:p>
            <a:pPr>
              <a:buFont typeface="Wingdings" panose="05000000000000000000" pitchFamily="2" charset="2"/>
              <a:buChar char="q"/>
              <a:defRPr/>
            </a:pPr>
            <a:r>
              <a:rPr lang="en-US" altLang="ko-KR" sz="3200" dirty="0" smtClean="0">
                <a:latin typeface="Tw Cen MT" panose="020B0602020104020603" pitchFamily="34" charset="0"/>
                <a:ea typeface="Gulim" pitchFamily="34" charset="-127"/>
              </a:rPr>
              <a:t>The EPA </a:t>
            </a:r>
            <a:r>
              <a:rPr lang="en-US" altLang="ko-KR" sz="3200" b="1" dirty="0">
                <a:latin typeface="Tw Cen MT" panose="020B0602020104020603" pitchFamily="34" charset="0"/>
                <a:ea typeface="Gulim" pitchFamily="34" charset="-127"/>
              </a:rPr>
              <a:t>Conventional Reduced Risk Pesticide </a:t>
            </a:r>
            <a:r>
              <a:rPr lang="en-US" altLang="ko-KR" sz="3200" b="1" dirty="0" smtClean="0">
                <a:latin typeface="Tw Cen MT" panose="020B0602020104020603" pitchFamily="34" charset="0"/>
                <a:ea typeface="Gulim" pitchFamily="34" charset="-127"/>
              </a:rPr>
              <a:t>Program</a:t>
            </a:r>
            <a:r>
              <a:rPr lang="en-US" altLang="ko-KR" sz="3200" dirty="0" smtClean="0">
                <a:latin typeface="Tw Cen MT" panose="020B0602020104020603" pitchFamily="34" charset="0"/>
                <a:ea typeface="Gulim" pitchFamily="34" charset="-127"/>
              </a:rPr>
              <a:t> was developed to </a:t>
            </a:r>
            <a:r>
              <a:rPr lang="en-US" altLang="ko-KR" sz="3200" dirty="0">
                <a:latin typeface="Tw Cen MT" panose="020B0602020104020603" pitchFamily="34" charset="0"/>
                <a:ea typeface="Gulim" pitchFamily="34" charset="-127"/>
              </a:rPr>
              <a:t>quickly register commercially viable alternatives to riskier conventional pesticides</a:t>
            </a:r>
          </a:p>
          <a:p>
            <a:pPr lvl="1">
              <a:buClr>
                <a:schemeClr val="accent2">
                  <a:lumMod val="75000"/>
                </a:schemeClr>
              </a:buClr>
              <a:buFont typeface="Wingdings" panose="05000000000000000000" pitchFamily="2" charset="2"/>
              <a:buChar char="Ø"/>
              <a:defRPr/>
            </a:pPr>
            <a:r>
              <a:rPr lang="en-US" altLang="ko-KR" sz="2900" i="1" dirty="0" smtClean="0">
                <a:solidFill>
                  <a:srgbClr val="004F8A"/>
                </a:solidFill>
                <a:latin typeface="Tw Cen MT" panose="020B0602020104020603" pitchFamily="34" charset="0"/>
                <a:ea typeface="Gulim" pitchFamily="34" charset="-127"/>
              </a:rPr>
              <a:t>https</a:t>
            </a:r>
            <a:r>
              <a:rPr lang="en-US" altLang="ko-KR" sz="2900" i="1" dirty="0">
                <a:solidFill>
                  <a:srgbClr val="004F8A"/>
                </a:solidFill>
                <a:latin typeface="Tw Cen MT" panose="020B0602020104020603" pitchFamily="34" charset="0"/>
                <a:ea typeface="Gulim" pitchFamily="34" charset="-127"/>
              </a:rPr>
              <a:t>://</a:t>
            </a:r>
            <a:r>
              <a:rPr lang="en-US" altLang="ko-KR" sz="2900" i="1" dirty="0" smtClean="0">
                <a:solidFill>
                  <a:srgbClr val="004F8A"/>
                </a:solidFill>
                <a:latin typeface="Tw Cen MT" panose="020B0602020104020603" pitchFamily="34" charset="0"/>
                <a:ea typeface="Gulim" pitchFamily="34" charset="-127"/>
              </a:rPr>
              <a:t>www.epa.gov/pesticide-registration/conventional-reduced-risk-pesticide-program</a:t>
            </a:r>
          </a:p>
          <a:p>
            <a:pPr>
              <a:buClr>
                <a:schemeClr val="accent2">
                  <a:lumMod val="75000"/>
                </a:schemeClr>
              </a:buClr>
              <a:buFont typeface="Wingdings" panose="05000000000000000000" pitchFamily="2" charset="2"/>
              <a:buChar char="q"/>
              <a:defRPr/>
            </a:pPr>
            <a:r>
              <a:rPr lang="en-US" altLang="ko-KR" sz="3200" dirty="0" smtClean="0">
                <a:latin typeface="Tw Cen MT" panose="020B0602020104020603" pitchFamily="34" charset="0"/>
                <a:ea typeface="Gulim" pitchFamily="34" charset="-127"/>
              </a:rPr>
              <a:t>Be familiar with resources that help you recognize the safest product options</a:t>
            </a:r>
            <a:r>
              <a:rPr lang="en-US" altLang="ko-KR" sz="3200" b="1" dirty="0">
                <a:latin typeface="Tw Cen MT" panose="020B0602020104020603" pitchFamily="34" charset="0"/>
                <a:ea typeface="Gulim" pitchFamily="34" charset="-127"/>
              </a:rPr>
              <a:t/>
            </a:r>
            <a:br>
              <a:rPr lang="en-US" altLang="ko-KR" sz="3200" b="1" dirty="0">
                <a:latin typeface="Tw Cen MT" panose="020B0602020104020603" pitchFamily="34" charset="0"/>
                <a:ea typeface="Gulim" pitchFamily="34" charset="-127"/>
              </a:rPr>
            </a:br>
            <a:endParaRPr lang="en-US" altLang="ko-KR" sz="3200" dirty="0">
              <a:latin typeface="Tw Cen MT" panose="020B0602020104020603" pitchFamily="34" charset="0"/>
              <a:ea typeface="Gulim" pitchFamily="34" charset="-127"/>
            </a:endParaRPr>
          </a:p>
        </p:txBody>
      </p:sp>
      <p:sp>
        <p:nvSpPr>
          <p:cNvPr id="5" name="Slide Number Placeholder 3"/>
          <p:cNvSpPr txBox="1">
            <a:spLocks/>
          </p:cNvSpPr>
          <p:nvPr/>
        </p:nvSpPr>
        <p:spPr>
          <a:xfrm>
            <a:off x="0" y="1272222"/>
            <a:ext cx="533400" cy="244476"/>
          </a:xfrm>
          <a:prstGeom prst="rect">
            <a:avLst/>
          </a:prstGeom>
        </p:spPr>
        <p:txBody>
          <a:bodyPr vert="horz" anchor="ctr">
            <a:normAutofit fontScale="85000" lnSpcReduction="20000"/>
          </a:bodyPr>
          <a:lstStyle/>
          <a:p>
            <a:pPr algn="r">
              <a:defRPr/>
            </a:pPr>
            <a:fld id="{BC6A28BC-5D99-41CA-B157-304BFBB03134}" type="slidenum">
              <a:rPr lang="en-US" sz="1400" smtClean="0">
                <a:solidFill>
                  <a:prstClr val="white"/>
                </a:solidFill>
              </a:rPr>
              <a:pPr algn="r">
                <a:defRPr/>
              </a:pPr>
              <a:t>32</a:t>
            </a:fld>
            <a:endParaRPr lang="en-US" sz="1400" dirty="0">
              <a:solidFill>
                <a:prstClr val="white"/>
              </a:solidFill>
            </a:endParaRPr>
          </a:p>
        </p:txBody>
      </p:sp>
      <p:sp>
        <p:nvSpPr>
          <p:cNvPr id="7"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412386456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body" sz="half" idx="1"/>
          </p:nvPr>
        </p:nvSpPr>
        <p:spPr>
          <a:xfrm>
            <a:off x="584200" y="1641475"/>
            <a:ext cx="5435600" cy="4530725"/>
          </a:xfrm>
        </p:spPr>
        <p:txBody>
          <a:bodyPr>
            <a:noAutofit/>
          </a:bodyPr>
          <a:lstStyle/>
          <a:p>
            <a:pPr>
              <a:buFont typeface="Wingdings" pitchFamily="2" charset="2"/>
              <a:buChar char="q"/>
              <a:defRPr/>
            </a:pPr>
            <a:r>
              <a:rPr lang="en-US" altLang="ko-KR" sz="3200" b="1" dirty="0" smtClean="0">
                <a:latin typeface="Tw Cen MT" panose="020B0602020104020603" pitchFamily="34" charset="0"/>
                <a:ea typeface="Gulim" pitchFamily="34" charset="-127"/>
              </a:rPr>
              <a:t>Reduced risk pesticides have the following advantages:</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Low impact on </a:t>
            </a:r>
            <a:r>
              <a:rPr lang="en-US" altLang="ko-KR" sz="3200" dirty="0">
                <a:latin typeface="Tw Cen MT" panose="020B0602020104020603" pitchFamily="34" charset="0"/>
                <a:ea typeface="Gulim" pitchFamily="34" charset="-127"/>
              </a:rPr>
              <a:t>humans and </a:t>
            </a:r>
            <a:r>
              <a:rPr lang="en-US" altLang="ko-KR" sz="3200" dirty="0" smtClean="0">
                <a:latin typeface="Tw Cen MT" panose="020B0602020104020603" pitchFamily="34" charset="0"/>
                <a:ea typeface="Gulim" pitchFamily="34" charset="-127"/>
              </a:rPr>
              <a:t>non-target organisms</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Low </a:t>
            </a:r>
            <a:r>
              <a:rPr lang="en-US" altLang="ko-KR" sz="3200" dirty="0">
                <a:latin typeface="Tw Cen MT" panose="020B0602020104020603" pitchFamily="34" charset="0"/>
                <a:ea typeface="Gulim" pitchFamily="34" charset="-127"/>
              </a:rPr>
              <a:t>risk of groundwater contamination </a:t>
            </a:r>
            <a:endParaRPr lang="en-US" altLang="ko-KR" sz="3200" dirty="0" smtClean="0">
              <a:latin typeface="Tw Cen MT" panose="020B0602020104020603" pitchFamily="34" charset="0"/>
              <a:ea typeface="Gulim" pitchFamily="34" charset="-127"/>
            </a:endParaRP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Low potential </a:t>
            </a:r>
            <a:r>
              <a:rPr lang="en-US" altLang="ko-KR" sz="3200" dirty="0">
                <a:latin typeface="Tw Cen MT" panose="020B0602020104020603" pitchFamily="34" charset="0"/>
                <a:ea typeface="Gulim" pitchFamily="34" charset="-127"/>
              </a:rPr>
              <a:t>for pesticide </a:t>
            </a:r>
            <a:r>
              <a:rPr lang="en-US" altLang="ko-KR" sz="3200" dirty="0" smtClean="0">
                <a:latin typeface="Tw Cen MT" panose="020B0602020104020603" pitchFamily="34" charset="0"/>
                <a:ea typeface="Gulim" pitchFamily="34" charset="-127"/>
              </a:rPr>
              <a:t>resistance </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Compatible </a:t>
            </a:r>
            <a:r>
              <a:rPr lang="en-US" altLang="ko-KR" sz="3200" dirty="0">
                <a:latin typeface="Tw Cen MT" panose="020B0602020104020603" pitchFamily="34" charset="0"/>
                <a:ea typeface="Gulim" pitchFamily="34" charset="-127"/>
              </a:rPr>
              <a:t>with </a:t>
            </a:r>
            <a:r>
              <a:rPr lang="en-US" altLang="ko-KR" sz="3200" dirty="0" smtClean="0">
                <a:latin typeface="Tw Cen MT" panose="020B0602020104020603" pitchFamily="34" charset="0"/>
                <a:ea typeface="Gulim" pitchFamily="34" charset="-127"/>
              </a:rPr>
              <a:t>IPM</a:t>
            </a:r>
          </a:p>
        </p:txBody>
      </p:sp>
      <p:sp>
        <p:nvSpPr>
          <p:cNvPr id="4" name="Slide Number Placeholder 3"/>
          <p:cNvSpPr>
            <a:spLocks noGrp="1"/>
          </p:cNvSpPr>
          <p:nvPr>
            <p:ph type="sldNum" sz="quarter" idx="11"/>
          </p:nvPr>
        </p:nvSpPr>
        <p:spPr/>
        <p:txBody>
          <a:bodyPr/>
          <a:lstStyle/>
          <a:p>
            <a:pPr>
              <a:defRPr/>
            </a:pPr>
            <a:fld id="{54AA6EF2-3A3B-42D9-9C66-A04C01B0C992}" type="slidenum">
              <a:rPr lang="en-US" smtClean="0"/>
              <a:pPr>
                <a:defRPr/>
              </a:pPr>
              <a:t>33</a:t>
            </a:fld>
            <a:endParaRPr lang="en-US" dirty="0"/>
          </a:p>
        </p:txBody>
      </p:sp>
      <p:sp>
        <p:nvSpPr>
          <p:cNvPr id="5" name="Slide Number Placeholder 3"/>
          <p:cNvSpPr txBox="1">
            <a:spLocks/>
          </p:cNvSpPr>
          <p:nvPr/>
        </p:nvSpPr>
        <p:spPr>
          <a:xfrm>
            <a:off x="0" y="1272222"/>
            <a:ext cx="533400" cy="244476"/>
          </a:xfrm>
          <a:prstGeom prst="rect">
            <a:avLst/>
          </a:prstGeom>
        </p:spPr>
        <p:txBody>
          <a:bodyPr vert="horz" anchor="ctr">
            <a:normAutofit fontScale="85000" lnSpcReduction="20000"/>
          </a:bodyPr>
          <a:lstStyle/>
          <a:p>
            <a:pPr algn="r">
              <a:defRPr/>
            </a:pPr>
            <a:fld id="{BC6A28BC-5D99-41CA-B157-304BFBB03134}" type="slidenum">
              <a:rPr lang="en-US" sz="1400" smtClean="0">
                <a:solidFill>
                  <a:prstClr val="white"/>
                </a:solidFill>
              </a:rPr>
              <a:pPr algn="r">
                <a:defRPr/>
              </a:pPr>
              <a:t>33</a:t>
            </a:fld>
            <a:endParaRPr lang="en-US" sz="1400" dirty="0">
              <a:solidFill>
                <a:prstClr val="white"/>
              </a:solidFill>
            </a:endParaRPr>
          </a:p>
        </p:txBody>
      </p:sp>
      <p:pic>
        <p:nvPicPr>
          <p:cNvPr id="6" name="Picture 5"/>
          <p:cNvPicPr>
            <a:picLocks noChangeAspect="1"/>
          </p:cNvPicPr>
          <p:nvPr/>
        </p:nvPicPr>
        <p:blipFill rotWithShape="1">
          <a:blip r:embed="rId3"/>
          <a:srcRect l="12674" r="19208" b="4474"/>
          <a:stretch/>
        </p:blipFill>
        <p:spPr>
          <a:xfrm>
            <a:off x="6263964" y="1828800"/>
            <a:ext cx="2499036" cy="3886200"/>
          </a:xfrm>
          <a:prstGeom prst="rect">
            <a:avLst/>
          </a:prstGeom>
        </p:spPr>
      </p:pic>
      <p:sp>
        <p:nvSpPr>
          <p:cNvPr id="8" name="TextBox 7"/>
          <p:cNvSpPr txBox="1"/>
          <p:nvPr/>
        </p:nvSpPr>
        <p:spPr>
          <a:xfrm>
            <a:off x="5486400" y="5867400"/>
            <a:ext cx="3847268" cy="923330"/>
          </a:xfrm>
          <a:prstGeom prst="rect">
            <a:avLst/>
          </a:prstGeom>
          <a:noFill/>
        </p:spPr>
        <p:txBody>
          <a:bodyPr wrap="square" rtlCol="0">
            <a:spAutoFit/>
          </a:bodyPr>
          <a:lstStyle/>
          <a:p>
            <a:r>
              <a:rPr lang="en-US" i="1" dirty="0" smtClean="0"/>
              <a:t>Reduced risk/organophosphate alternative Indoxacarb fire ant bait – Dawn H. Gouge, University of Arizona</a:t>
            </a:r>
            <a:endParaRPr lang="en-US" i="1" dirty="0"/>
          </a:p>
        </p:txBody>
      </p:sp>
      <p:sp>
        <p:nvSpPr>
          <p:cNvPr id="9"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32935012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body" sz="half" idx="1"/>
          </p:nvPr>
        </p:nvSpPr>
        <p:spPr>
          <a:xfrm>
            <a:off x="609600" y="1676400"/>
            <a:ext cx="7924800" cy="4343400"/>
          </a:xfrm>
        </p:spPr>
        <p:txBody>
          <a:bodyPr>
            <a:noAutofit/>
          </a:bodyPr>
          <a:lstStyle/>
          <a:p>
            <a:pPr>
              <a:buFont typeface="Wingdings" panose="05000000000000000000" pitchFamily="2" charset="2"/>
              <a:buChar char="q"/>
              <a:defRPr/>
            </a:pPr>
            <a:r>
              <a:rPr lang="en-US" altLang="ko-KR" sz="3200" b="1" dirty="0" smtClean="0">
                <a:latin typeface="Tw Cen MT" panose="020B0602020104020603" pitchFamily="34" charset="0"/>
                <a:ea typeface="Gulim" pitchFamily="34" charset="-127"/>
              </a:rPr>
              <a:t>Minimum-risk pesticides:</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Are exempt </a:t>
            </a:r>
            <a:r>
              <a:rPr lang="en-US" altLang="ko-KR" sz="3200" dirty="0">
                <a:latin typeface="Tw Cen MT" panose="020B0602020104020603" pitchFamily="34" charset="0"/>
                <a:ea typeface="Gulim" pitchFamily="34" charset="-127"/>
              </a:rPr>
              <a:t>from EPA registration under </a:t>
            </a:r>
            <a:r>
              <a:rPr lang="en-US" sz="3200" dirty="0" smtClean="0">
                <a:cs typeface="Times New Roman" pitchFamily="18" charset="0"/>
              </a:rPr>
              <a:t>Federal Insecticide, Fungicide and Rodenticide Act (</a:t>
            </a:r>
            <a:r>
              <a:rPr lang="en-US" altLang="ko-KR" sz="3200" dirty="0" smtClean="0">
                <a:latin typeface="Tw Cen MT" panose="020B0602020104020603" pitchFamily="34" charset="0"/>
                <a:ea typeface="Gulim" pitchFamily="34" charset="-127"/>
              </a:rPr>
              <a:t>FIFRA) </a:t>
            </a:r>
            <a:r>
              <a:rPr lang="en-US" altLang="ko-KR" sz="3200" i="1" dirty="0">
                <a:solidFill>
                  <a:srgbClr val="0070C0"/>
                </a:solidFill>
                <a:latin typeface="Tw Cen MT" panose="020B0602020104020603" pitchFamily="34" charset="0"/>
                <a:ea typeface="Gulim" pitchFamily="34" charset="-127"/>
              </a:rPr>
              <a:t>https://www.epa.gov/minimum-risk-pesticides</a:t>
            </a:r>
            <a:endParaRPr lang="en-US" altLang="ko-KR" sz="3200" i="1" dirty="0" smtClean="0">
              <a:solidFill>
                <a:srgbClr val="0070C0"/>
              </a:solidFill>
              <a:latin typeface="Tw Cen MT" panose="020B0602020104020603" pitchFamily="34" charset="0"/>
              <a:ea typeface="Gulim" pitchFamily="34" charset="-127"/>
            </a:endParaRP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Have </a:t>
            </a:r>
            <a:r>
              <a:rPr lang="en-US" altLang="ko-KR" sz="3200" dirty="0">
                <a:latin typeface="Tw Cen MT" panose="020B0602020104020603" pitchFamily="34" charset="0"/>
                <a:ea typeface="Gulim" pitchFamily="34" charset="-127"/>
              </a:rPr>
              <a:t>no EPA registration </a:t>
            </a:r>
            <a:r>
              <a:rPr lang="en-US" altLang="ko-KR" sz="3200" dirty="0" smtClean="0">
                <a:latin typeface="Tw Cen MT" panose="020B0602020104020603" pitchFamily="34" charset="0"/>
                <a:ea typeface="Gulim" pitchFamily="34" charset="-127"/>
              </a:rPr>
              <a:t>number</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May only contain ingredients from a limited list generally recognized as safe</a:t>
            </a:r>
          </a:p>
          <a:p>
            <a:pPr marL="0" indent="0">
              <a:buNone/>
              <a:defRPr/>
            </a:pPr>
            <a:endParaRPr lang="en-US" altLang="ko-KR" sz="3200" dirty="0">
              <a:latin typeface="Tw Cen MT" panose="020B0602020104020603" pitchFamily="34" charset="0"/>
              <a:ea typeface="Gulim" pitchFamily="34" charset="-127"/>
            </a:endParaRPr>
          </a:p>
          <a:p>
            <a:pPr marL="0" indent="0">
              <a:buFont typeface="Wingdings" pitchFamily="2" charset="2"/>
              <a:buChar char="q"/>
              <a:defRPr/>
            </a:pPr>
            <a:endParaRPr lang="en-US" altLang="ko-KR" sz="3200" dirty="0">
              <a:latin typeface="Tw Cen MT" panose="020B0602020104020603" pitchFamily="34" charset="0"/>
              <a:ea typeface="Gulim" pitchFamily="34" charset="-127"/>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AA6EF2-3A3B-42D9-9C66-A04C01B0C992}" type="slidenum">
              <a:rPr kumimoji="0" 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
        <p:nvSpPr>
          <p:cNvPr id="5" name="Slide Number Placeholder 3"/>
          <p:cNvSpPr txBox="1">
            <a:spLocks/>
          </p:cNvSpPr>
          <p:nvPr/>
        </p:nvSpPr>
        <p:spPr>
          <a:xfrm>
            <a:off x="0" y="1272222"/>
            <a:ext cx="533400" cy="244476"/>
          </a:xfrm>
          <a:prstGeom prst="rect">
            <a:avLst/>
          </a:prstGeom>
        </p:spPr>
        <p:txBody>
          <a:bodyPr vert="horz" anchor="ctr">
            <a:normAutofit fontScale="85000" lnSpcReduction="2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6A28BC-5D99-41CA-B157-304BFBB03134}" type="slidenum">
              <a:rPr kumimoji="0" lang="en-US" sz="1400" b="0" i="0" u="none" strike="noStrike" kern="1200" cap="none" spc="0" normalizeH="0" baseline="0" noProof="0" smtClean="0">
                <a:ln>
                  <a:noFill/>
                </a:ln>
                <a:solidFill>
                  <a:prstClr val="white"/>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7"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EBDDC3">
                    <a:lumMod val="10000"/>
                  </a:srgbClr>
                </a:solidFill>
                <a:effectLst/>
                <a:uLnTx/>
                <a:uFillTx/>
                <a:latin typeface="Tw Cen MT"/>
                <a:ea typeface="+mj-ea"/>
                <a:cs typeface="+mj-cs"/>
              </a:rPr>
              <a:t>Health, Environmental and Economic Risks of Pests and Pesticides in Schools and How IPM Reduces Risk </a:t>
            </a:r>
            <a:br>
              <a:rPr kumimoji="0" lang="en-US" sz="3200" b="0" i="0" u="none" strike="noStrike" kern="1200" cap="none" spc="0" normalizeH="0" baseline="0" noProof="0" dirty="0" smtClean="0">
                <a:ln>
                  <a:noFill/>
                </a:ln>
                <a:solidFill>
                  <a:srgbClr val="EBDDC3">
                    <a:lumMod val="10000"/>
                  </a:srgbClr>
                </a:solidFill>
                <a:effectLst/>
                <a:uLnTx/>
                <a:uFillTx/>
                <a:latin typeface="Tw Cen MT"/>
                <a:ea typeface="+mj-ea"/>
                <a:cs typeface="+mj-cs"/>
              </a:rPr>
            </a:br>
            <a:r>
              <a:rPr kumimoji="0" lang="en-US" sz="3200" b="0" i="0" u="none" strike="noStrike" kern="1200" cap="none" spc="0" normalizeH="0" baseline="0" noProof="0" dirty="0" smtClean="0">
                <a:ln>
                  <a:noFill/>
                </a:ln>
                <a:solidFill>
                  <a:srgbClr val="EBDDC3">
                    <a:lumMod val="10000"/>
                  </a:srgbClr>
                </a:solidFill>
                <a:effectLst/>
                <a:uLnTx/>
                <a:uFillTx/>
                <a:latin typeface="Tw Cen MT" pitchFamily="34" charset="0"/>
                <a:ea typeface="Calibri"/>
                <a:cs typeface="Times New Roman" pitchFamily="18" charset="0"/>
              </a:rPr>
              <a:t> </a:t>
            </a:r>
            <a:endParaRPr kumimoji="0" lang="en-US" sz="3200" b="0" i="0" u="none" strike="noStrike" kern="1200" cap="none" spc="0" normalizeH="0" baseline="0" noProof="0" dirty="0">
              <a:ln>
                <a:noFill/>
              </a:ln>
              <a:solidFill>
                <a:srgbClr val="EBDDC3">
                  <a:lumMod val="10000"/>
                </a:srgbClr>
              </a:solidFill>
              <a:effectLst/>
              <a:uLnTx/>
              <a:uFillTx/>
              <a:latin typeface="Tw Cen MT"/>
              <a:ea typeface="+mj-ea"/>
              <a:cs typeface="+mj-cs"/>
            </a:endParaRPr>
          </a:p>
        </p:txBody>
      </p:sp>
    </p:spTree>
    <p:extLst>
      <p:ext uri="{BB962C8B-B14F-4D97-AF65-F5344CB8AC3E}">
        <p14:creationId xmlns:p14="http://schemas.microsoft.com/office/powerpoint/2010/main" val="347923906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body" sz="half" idx="1"/>
          </p:nvPr>
        </p:nvSpPr>
        <p:spPr>
          <a:xfrm>
            <a:off x="609600" y="1676400"/>
            <a:ext cx="8356600" cy="2895600"/>
          </a:xfrm>
        </p:spPr>
        <p:txBody>
          <a:bodyPr>
            <a:noAutofit/>
          </a:bodyPr>
          <a:lstStyle/>
          <a:p>
            <a:pPr>
              <a:buFont typeface="Wingdings" panose="05000000000000000000" pitchFamily="2" charset="2"/>
              <a:buChar char="q"/>
              <a:defRPr/>
            </a:pPr>
            <a:r>
              <a:rPr lang="en-US" altLang="ko-KR" sz="3200" b="1" dirty="0" err="1" smtClean="0">
                <a:latin typeface="Tw Cen MT" panose="020B0602020104020603" pitchFamily="34" charset="0"/>
                <a:ea typeface="Gulim" pitchFamily="34" charset="-127"/>
              </a:rPr>
              <a:t>Biopesticides</a:t>
            </a:r>
            <a:r>
              <a:rPr lang="en-US" altLang="ko-KR" sz="3200" b="1" dirty="0" smtClean="0">
                <a:latin typeface="Tw Cen MT" panose="020B0602020104020603" pitchFamily="34" charset="0"/>
                <a:ea typeface="Gulim" pitchFamily="34" charset="-127"/>
              </a:rPr>
              <a:t>:</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Are derived from natural materials including animals, plants, bacteria and certain minerals </a:t>
            </a: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They must be registered with EPA</a:t>
            </a:r>
          </a:p>
          <a:p>
            <a:pPr lvl="1">
              <a:buClr>
                <a:schemeClr val="accent2"/>
              </a:buClr>
              <a:buFont typeface="Wingdings" pitchFamily="2" charset="2"/>
              <a:buChar char="Ø"/>
              <a:defRPr/>
            </a:pPr>
            <a:r>
              <a:rPr lang="en-US" altLang="ko-KR" sz="3200" i="1" dirty="0">
                <a:solidFill>
                  <a:srgbClr val="0070C0"/>
                </a:solidFill>
                <a:latin typeface="Tw Cen MT" panose="020B0602020104020603" pitchFamily="34" charset="0"/>
                <a:ea typeface="Gulim" pitchFamily="34" charset="-127"/>
              </a:rPr>
              <a:t>https://</a:t>
            </a:r>
            <a:r>
              <a:rPr lang="en-US" altLang="ko-KR" sz="3200" i="1" dirty="0" smtClean="0">
                <a:solidFill>
                  <a:srgbClr val="0070C0"/>
                </a:solidFill>
                <a:latin typeface="Tw Cen MT" panose="020B0602020104020603" pitchFamily="34" charset="0"/>
                <a:ea typeface="Gulim" pitchFamily="34" charset="-127"/>
              </a:rPr>
              <a:t>www.epa.gov/pesticides/biopesticides</a:t>
            </a:r>
          </a:p>
        </p:txBody>
      </p:sp>
      <p:sp>
        <p:nvSpPr>
          <p:cNvPr id="5" name="Slide Number Placeholder 3"/>
          <p:cNvSpPr txBox="1">
            <a:spLocks/>
          </p:cNvSpPr>
          <p:nvPr/>
        </p:nvSpPr>
        <p:spPr>
          <a:xfrm>
            <a:off x="0" y="1272222"/>
            <a:ext cx="533400" cy="244476"/>
          </a:xfrm>
          <a:prstGeom prst="rect">
            <a:avLst/>
          </a:prstGeom>
        </p:spPr>
        <p:txBody>
          <a:bodyPr vert="horz" anchor="ctr">
            <a:normAutofit fontScale="85000" lnSpcReduction="20000"/>
          </a:bodyPr>
          <a:lstStyle/>
          <a:p>
            <a:pPr algn="r">
              <a:defRPr/>
            </a:pPr>
            <a:fld id="{BC6A28BC-5D99-41CA-B157-304BFBB03134}" type="slidenum">
              <a:rPr lang="en-US" sz="1400" smtClean="0">
                <a:solidFill>
                  <a:prstClr val="white"/>
                </a:solidFill>
              </a:rPr>
              <a:pPr algn="r">
                <a:defRPr/>
              </a:pPr>
              <a:t>35</a:t>
            </a:fld>
            <a:endParaRPr lang="en-US" sz="1400" dirty="0">
              <a:solidFill>
                <a:prstClr val="white"/>
              </a:solidFill>
            </a:endParaRPr>
          </a:p>
        </p:txBody>
      </p:sp>
      <p:sp>
        <p:nvSpPr>
          <p:cNvPr id="6"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pic>
        <p:nvPicPr>
          <p:cNvPr id="3" name="Picture 2"/>
          <p:cNvPicPr>
            <a:picLocks noChangeAspect="1"/>
          </p:cNvPicPr>
          <p:nvPr/>
        </p:nvPicPr>
        <p:blipFill>
          <a:blip r:embed="rId3"/>
          <a:stretch>
            <a:fillRect/>
          </a:stretch>
        </p:blipFill>
        <p:spPr>
          <a:xfrm>
            <a:off x="5257800" y="4546071"/>
            <a:ext cx="3352998" cy="2083329"/>
          </a:xfrm>
          <a:prstGeom prst="rect">
            <a:avLst/>
          </a:prstGeom>
        </p:spPr>
      </p:pic>
      <p:sp>
        <p:nvSpPr>
          <p:cNvPr id="7" name="TextBox 6"/>
          <p:cNvSpPr txBox="1"/>
          <p:nvPr/>
        </p:nvSpPr>
        <p:spPr>
          <a:xfrm>
            <a:off x="1403450" y="5983069"/>
            <a:ext cx="3778150" cy="646331"/>
          </a:xfrm>
          <a:prstGeom prst="rect">
            <a:avLst/>
          </a:prstGeom>
          <a:noFill/>
        </p:spPr>
        <p:txBody>
          <a:bodyPr wrap="none" rtlCol="0">
            <a:spAutoFit/>
          </a:bodyPr>
          <a:lstStyle/>
          <a:p>
            <a:pPr algn="r"/>
            <a:r>
              <a:rPr lang="en-US" i="1" dirty="0" smtClean="0"/>
              <a:t>Insect parasitic nematodes </a:t>
            </a:r>
            <a:br>
              <a:rPr lang="en-US" i="1" dirty="0" smtClean="0"/>
            </a:br>
            <a:r>
              <a:rPr lang="en-US" i="1" dirty="0" smtClean="0"/>
              <a:t>– Dawn H. Gouge, University of Arizona</a:t>
            </a:r>
            <a:endParaRPr lang="en-US" i="1" dirty="0"/>
          </a:p>
        </p:txBody>
      </p:sp>
    </p:spTree>
    <p:extLst>
      <p:ext uri="{BB962C8B-B14F-4D97-AF65-F5344CB8AC3E}">
        <p14:creationId xmlns:p14="http://schemas.microsoft.com/office/powerpoint/2010/main" val="282811357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body" sz="half" idx="1"/>
          </p:nvPr>
        </p:nvSpPr>
        <p:spPr>
          <a:xfrm>
            <a:off x="457200" y="1600200"/>
            <a:ext cx="8382000" cy="4343400"/>
          </a:xfrm>
        </p:spPr>
        <p:txBody>
          <a:bodyPr>
            <a:noAutofit/>
          </a:bodyPr>
          <a:lstStyle/>
          <a:p>
            <a:pPr>
              <a:buFont typeface="Wingdings" panose="05000000000000000000" pitchFamily="2" charset="2"/>
              <a:buChar char="q"/>
              <a:defRPr/>
            </a:pPr>
            <a:r>
              <a:rPr lang="en-US" altLang="ko-KR" sz="3200" b="1" dirty="0" err="1" smtClean="0">
                <a:latin typeface="Tw Cen MT" panose="020B0602020104020603" pitchFamily="34" charset="0"/>
                <a:ea typeface="Gulim" pitchFamily="34" charset="-127"/>
              </a:rPr>
              <a:t>Biopesticides</a:t>
            </a:r>
            <a:r>
              <a:rPr lang="en-US" altLang="ko-KR" sz="3200" b="1" dirty="0" smtClean="0">
                <a:latin typeface="Tw Cen MT" panose="020B0602020104020603" pitchFamily="34" charset="0"/>
                <a:ea typeface="Gulim" pitchFamily="34" charset="-127"/>
              </a:rPr>
              <a:t>:</a:t>
            </a:r>
          </a:p>
          <a:p>
            <a:pPr lvl="1">
              <a:buClr>
                <a:schemeClr val="accent2"/>
              </a:buClr>
              <a:buFont typeface="Wingdings" pitchFamily="2" charset="2"/>
              <a:buChar char="Ø"/>
              <a:defRPr/>
            </a:pPr>
            <a:r>
              <a:rPr lang="en-US" altLang="ko-KR" sz="3200" dirty="0">
                <a:latin typeface="Tw Cen MT" panose="020B0602020104020603" pitchFamily="34" charset="0"/>
                <a:ea typeface="Gulim" pitchFamily="34" charset="-127"/>
              </a:rPr>
              <a:t>Biochemical pesticides are </a:t>
            </a:r>
            <a:r>
              <a:rPr lang="en-US" altLang="ko-KR" sz="3200" dirty="0" smtClean="0">
                <a:latin typeface="Tw Cen MT" panose="020B0602020104020603" pitchFamily="34" charset="0"/>
                <a:ea typeface="Gulim" pitchFamily="34" charset="-127"/>
              </a:rPr>
              <a:t/>
            </a:r>
            <a:br>
              <a:rPr lang="en-US" altLang="ko-KR" sz="3200" dirty="0" smtClean="0">
                <a:latin typeface="Tw Cen MT" panose="020B0602020104020603" pitchFamily="34" charset="0"/>
                <a:ea typeface="Gulim" pitchFamily="34" charset="-127"/>
              </a:rPr>
            </a:br>
            <a:r>
              <a:rPr lang="en-US" altLang="ko-KR" sz="3200" dirty="0" smtClean="0">
                <a:latin typeface="Tw Cen MT" panose="020B0602020104020603" pitchFamily="34" charset="0"/>
                <a:ea typeface="Gulim" pitchFamily="34" charset="-127"/>
              </a:rPr>
              <a:t>naturally </a:t>
            </a:r>
            <a:r>
              <a:rPr lang="en-US" altLang="ko-KR" sz="3200" dirty="0">
                <a:latin typeface="Tw Cen MT" panose="020B0602020104020603" pitchFamily="34" charset="0"/>
                <a:ea typeface="Gulim" pitchFamily="34" charset="-127"/>
              </a:rPr>
              <a:t>occurring substances </a:t>
            </a:r>
            <a:r>
              <a:rPr lang="en-US" altLang="ko-KR" sz="3200" dirty="0" smtClean="0">
                <a:latin typeface="Tw Cen MT" panose="020B0602020104020603" pitchFamily="34" charset="0"/>
                <a:ea typeface="Gulim" pitchFamily="34" charset="-127"/>
              </a:rPr>
              <a:t>in contrast to conventional pesticides which are </a:t>
            </a:r>
            <a:r>
              <a:rPr lang="en-US" altLang="ko-KR" sz="3200" dirty="0">
                <a:latin typeface="Tw Cen MT" panose="020B0602020104020603" pitchFamily="34" charset="0"/>
                <a:ea typeface="Gulim" pitchFamily="34" charset="-127"/>
              </a:rPr>
              <a:t>generally synthetic materials </a:t>
            </a:r>
            <a:endParaRPr lang="en-US" altLang="ko-KR" sz="3200" dirty="0" smtClean="0">
              <a:latin typeface="Tw Cen MT" panose="020B0602020104020603" pitchFamily="34" charset="0"/>
              <a:ea typeface="Gulim" pitchFamily="34" charset="-127"/>
            </a:endParaRPr>
          </a:p>
          <a:p>
            <a:pPr lvl="1">
              <a:buClr>
                <a:schemeClr val="accent2"/>
              </a:buClr>
              <a:buFont typeface="Wingdings" pitchFamily="2" charset="2"/>
              <a:buChar char="Ø"/>
              <a:defRPr/>
            </a:pPr>
            <a:r>
              <a:rPr lang="en-US" altLang="ko-KR" sz="3200" dirty="0" smtClean="0">
                <a:latin typeface="Tw Cen MT" panose="020B0602020104020603" pitchFamily="34" charset="0"/>
                <a:ea typeface="Gulim" pitchFamily="34" charset="-127"/>
              </a:rPr>
              <a:t>Microbial </a:t>
            </a:r>
            <a:r>
              <a:rPr lang="en-US" altLang="ko-KR" sz="3200" dirty="0">
                <a:latin typeface="Tw Cen MT" panose="020B0602020104020603" pitchFamily="34" charset="0"/>
                <a:ea typeface="Gulim" pitchFamily="34" charset="-127"/>
              </a:rPr>
              <a:t>pesticides consist of a </a:t>
            </a:r>
            <a:r>
              <a:rPr lang="en-US" altLang="ko-KR" sz="3200" dirty="0" smtClean="0">
                <a:latin typeface="Tw Cen MT" panose="020B0602020104020603" pitchFamily="34" charset="0"/>
                <a:ea typeface="Gulim" pitchFamily="34" charset="-127"/>
              </a:rPr>
              <a:t/>
            </a:r>
            <a:br>
              <a:rPr lang="en-US" altLang="ko-KR" sz="3200" dirty="0" smtClean="0">
                <a:latin typeface="Tw Cen MT" panose="020B0602020104020603" pitchFamily="34" charset="0"/>
                <a:ea typeface="Gulim" pitchFamily="34" charset="-127"/>
              </a:rPr>
            </a:br>
            <a:r>
              <a:rPr lang="en-US" altLang="ko-KR" sz="3200" dirty="0" smtClean="0">
                <a:latin typeface="Tw Cen MT" panose="020B0602020104020603" pitchFamily="34" charset="0"/>
                <a:ea typeface="Gulim" pitchFamily="34" charset="-127"/>
              </a:rPr>
              <a:t>microorganism </a:t>
            </a:r>
            <a:r>
              <a:rPr lang="en-US" altLang="ko-KR" sz="3200" dirty="0">
                <a:latin typeface="Tw Cen MT" panose="020B0602020104020603" pitchFamily="34" charset="0"/>
                <a:ea typeface="Gulim" pitchFamily="34" charset="-127"/>
              </a:rPr>
              <a:t>as the active </a:t>
            </a:r>
            <a:r>
              <a:rPr lang="en-US" altLang="ko-KR" sz="3200" dirty="0" smtClean="0">
                <a:latin typeface="Tw Cen MT" panose="020B0602020104020603" pitchFamily="34" charset="0"/>
                <a:ea typeface="Gulim" pitchFamily="34" charset="-127"/>
              </a:rPr>
              <a:t>ingredient </a:t>
            </a:r>
          </a:p>
          <a:p>
            <a:pPr lvl="1">
              <a:buClr>
                <a:schemeClr val="accent2"/>
              </a:buClr>
              <a:buFont typeface="Wingdings" pitchFamily="2" charset="2"/>
              <a:buChar char="Ø"/>
              <a:defRPr/>
            </a:pPr>
            <a:r>
              <a:rPr lang="en-US" altLang="ko-KR" sz="3200" dirty="0">
                <a:latin typeface="Tw Cen MT" panose="020B0602020104020603" pitchFamily="34" charset="0"/>
                <a:ea typeface="Gulim" pitchFamily="34" charset="-127"/>
              </a:rPr>
              <a:t>Plant-Incorporated-Protectants (PIPs) are </a:t>
            </a:r>
            <a:r>
              <a:rPr lang="en-US" altLang="ko-KR" sz="3200" dirty="0" err="1">
                <a:latin typeface="Tw Cen MT" panose="020B0602020104020603" pitchFamily="34" charset="0"/>
                <a:ea typeface="Gulim" pitchFamily="34" charset="-127"/>
              </a:rPr>
              <a:t>pesticidal</a:t>
            </a:r>
            <a:r>
              <a:rPr lang="en-US" altLang="ko-KR" sz="3200" dirty="0">
                <a:latin typeface="Tw Cen MT" panose="020B0602020104020603" pitchFamily="34" charset="0"/>
                <a:ea typeface="Gulim" pitchFamily="34" charset="-127"/>
              </a:rPr>
              <a:t> substances that plants produce from genetic material </a:t>
            </a:r>
            <a:r>
              <a:rPr lang="en-US" altLang="ko-KR" sz="3200" dirty="0" smtClean="0">
                <a:latin typeface="Tw Cen MT" panose="020B0602020104020603" pitchFamily="34" charset="0"/>
                <a:ea typeface="Gulim" pitchFamily="34" charset="-127"/>
              </a:rPr>
              <a:t>incorporated into </a:t>
            </a:r>
            <a:r>
              <a:rPr lang="en-US" altLang="ko-KR" sz="3200" dirty="0">
                <a:latin typeface="Tw Cen MT" panose="020B0602020104020603" pitchFamily="34" charset="0"/>
                <a:ea typeface="Gulim" pitchFamily="34" charset="-127"/>
              </a:rPr>
              <a:t>the </a:t>
            </a:r>
            <a:r>
              <a:rPr lang="en-US" altLang="ko-KR" sz="3200" dirty="0" smtClean="0">
                <a:latin typeface="Tw Cen MT" panose="020B0602020104020603" pitchFamily="34" charset="0"/>
                <a:ea typeface="Gulim" pitchFamily="34" charset="-127"/>
              </a:rPr>
              <a:t>plant</a:t>
            </a:r>
            <a:endParaRPr lang="en-US" altLang="ko-KR" sz="3200" dirty="0">
              <a:latin typeface="Tw Cen MT" panose="020B0602020104020603" pitchFamily="34" charset="0"/>
              <a:ea typeface="Gulim" pitchFamily="34" charset="-127"/>
            </a:endParaRPr>
          </a:p>
          <a:p>
            <a:pPr marL="0" indent="0">
              <a:buFont typeface="Wingdings" pitchFamily="2" charset="2"/>
              <a:buChar char="q"/>
              <a:defRPr/>
            </a:pPr>
            <a:endParaRPr lang="en-US" altLang="ko-KR" sz="3200" dirty="0">
              <a:latin typeface="Tw Cen MT" panose="020B0602020104020603" pitchFamily="34" charset="0"/>
              <a:ea typeface="Gulim" pitchFamily="34" charset="-127"/>
            </a:endParaRPr>
          </a:p>
        </p:txBody>
      </p:sp>
      <p:sp>
        <p:nvSpPr>
          <p:cNvPr id="5" name="Slide Number Placeholder 3"/>
          <p:cNvSpPr txBox="1">
            <a:spLocks/>
          </p:cNvSpPr>
          <p:nvPr/>
        </p:nvSpPr>
        <p:spPr>
          <a:xfrm>
            <a:off x="0" y="1272222"/>
            <a:ext cx="533400" cy="244476"/>
          </a:xfrm>
          <a:prstGeom prst="rect">
            <a:avLst/>
          </a:prstGeom>
        </p:spPr>
        <p:txBody>
          <a:bodyPr vert="horz" anchor="ctr">
            <a:normAutofit fontScale="85000" lnSpcReduction="20000"/>
          </a:bodyPr>
          <a:lstStyle/>
          <a:p>
            <a:pPr algn="r">
              <a:defRPr/>
            </a:pPr>
            <a:fld id="{BC6A28BC-5D99-41CA-B157-304BFBB03134}" type="slidenum">
              <a:rPr lang="en-US" sz="1400" smtClean="0">
                <a:solidFill>
                  <a:prstClr val="white"/>
                </a:solidFill>
              </a:rPr>
              <a:pPr algn="r">
                <a:defRPr/>
              </a:pPr>
              <a:t>36</a:t>
            </a:fld>
            <a:endParaRPr lang="en-US" sz="1400" dirty="0">
              <a:solidFill>
                <a:prstClr val="white"/>
              </a:solidFill>
            </a:endParaRPr>
          </a:p>
        </p:txBody>
      </p:sp>
      <p:sp>
        <p:nvSpPr>
          <p:cNvPr id="7"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1143000"/>
            <a:ext cx="1670050" cy="1540563"/>
          </a:xfrm>
          <a:prstGeom prst="rect">
            <a:avLst/>
          </a:prstGeom>
        </p:spPr>
      </p:pic>
      <p:sp>
        <p:nvSpPr>
          <p:cNvPr id="8" name="TextBox 7"/>
          <p:cNvSpPr txBox="1"/>
          <p:nvPr/>
        </p:nvSpPr>
        <p:spPr>
          <a:xfrm rot="16200000">
            <a:off x="6735214" y="3212747"/>
            <a:ext cx="3871424" cy="646331"/>
          </a:xfrm>
          <a:prstGeom prst="rect">
            <a:avLst/>
          </a:prstGeom>
          <a:noFill/>
        </p:spPr>
        <p:txBody>
          <a:bodyPr wrap="square" rtlCol="0">
            <a:spAutoFit/>
          </a:bodyPr>
          <a:lstStyle/>
          <a:p>
            <a:pPr algn="r"/>
            <a:r>
              <a:rPr lang="en-US" i="1" dirty="0" err="1" smtClean="0"/>
              <a:t>Bt</a:t>
            </a:r>
            <a:r>
              <a:rPr lang="en-US" i="1" dirty="0" smtClean="0"/>
              <a:t> cotton – </a:t>
            </a:r>
            <a:br>
              <a:rPr lang="en-US" i="1" dirty="0" smtClean="0"/>
            </a:br>
            <a:r>
              <a:rPr lang="en-US" i="1" dirty="0" smtClean="0"/>
              <a:t>Peter C. Ellsworth, University of Arizona</a:t>
            </a:r>
            <a:endParaRPr lang="en-US" i="1" dirty="0"/>
          </a:p>
        </p:txBody>
      </p:sp>
    </p:spTree>
    <p:extLst>
      <p:ext uri="{BB962C8B-B14F-4D97-AF65-F5344CB8AC3E}">
        <p14:creationId xmlns:p14="http://schemas.microsoft.com/office/powerpoint/2010/main" val="62930809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
          </p:nvPr>
        </p:nvSpPr>
        <p:spPr>
          <a:xfrm>
            <a:off x="342900" y="1524000"/>
            <a:ext cx="8801100" cy="5334000"/>
          </a:xfrm>
        </p:spPr>
        <p:txBody>
          <a:bodyPr>
            <a:noAutofit/>
          </a:bodyPr>
          <a:lstStyle/>
          <a:p>
            <a:pPr>
              <a:buNone/>
            </a:pPr>
            <a:r>
              <a:rPr lang="en-US" sz="3200" dirty="0" smtClean="0">
                <a:cs typeface="Times New Roman" pitchFamily="18" charset="0"/>
              </a:rPr>
              <a:t>	</a:t>
            </a:r>
          </a:p>
        </p:txBody>
      </p:sp>
      <p:sp>
        <p:nvSpPr>
          <p:cNvPr id="9" name="Title 1"/>
          <p:cNvSpPr txBox="1">
            <a:spLocks/>
          </p:cNvSpPr>
          <p:nvPr/>
        </p:nvSpPr>
        <p:spPr>
          <a:xfrm>
            <a:off x="0" y="-228600"/>
            <a:ext cx="685800" cy="762000"/>
          </a:xfrm>
          <a:prstGeom prst="rect">
            <a:avLst/>
          </a:prstGeom>
        </p:spPr>
        <p:txBody>
          <a:bodyPr vert="horz" anchor="ctr">
            <a:noAutofit/>
          </a:bodyPr>
          <a:lstStyle/>
          <a:p>
            <a:pPr>
              <a:spcBef>
                <a:spcPct val="0"/>
              </a:spcBef>
              <a:defRPr/>
            </a:pPr>
            <a:r>
              <a:rPr lang="en-US" sz="1400" smtClean="0">
                <a:solidFill>
                  <a:prstClr val="white"/>
                </a:solidFill>
              </a:rPr>
              <a:t>13. </a:t>
            </a:r>
            <a:endParaRPr lang="en-US" sz="1400" dirty="0">
              <a:solidFill>
                <a:srgbClr val="775F55"/>
              </a:solidFill>
            </a:endParaRPr>
          </a:p>
        </p:txBody>
      </p:sp>
      <p:sp>
        <p:nvSpPr>
          <p:cNvPr id="6" name="Slide Number Placeholder 5"/>
          <p:cNvSpPr>
            <a:spLocks noGrp="1"/>
          </p:cNvSpPr>
          <p:nvPr>
            <p:ph type="sldNum" sz="quarter" idx="12"/>
          </p:nvPr>
        </p:nvSpPr>
        <p:spPr/>
        <p:txBody>
          <a:bodyPr>
            <a:normAutofit fontScale="85000" lnSpcReduction="20000"/>
          </a:bodyPr>
          <a:lstStyle/>
          <a:p>
            <a:fld id="{BC6A28BC-5D99-41CA-B157-304BFBB03134}" type="slidenum">
              <a:rPr lang="en-US" smtClean="0"/>
              <a:pPr/>
              <a:t>37</a:t>
            </a:fld>
            <a:endParaRPr lang="en-US"/>
          </a:p>
        </p:txBody>
      </p:sp>
      <p:sp>
        <p:nvSpPr>
          <p:cNvPr id="11" name="Content Placeholder 6"/>
          <p:cNvSpPr txBox="1">
            <a:spLocks/>
          </p:cNvSpPr>
          <p:nvPr/>
        </p:nvSpPr>
        <p:spPr>
          <a:xfrm>
            <a:off x="609600" y="1676400"/>
            <a:ext cx="8229600" cy="1295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95000"/>
              </a:lnSpc>
              <a:spcBef>
                <a:spcPts val="600"/>
              </a:spcBef>
              <a:buClr>
                <a:srgbClr val="DD8047"/>
              </a:buClr>
              <a:buFont typeface="Wingdings" pitchFamily="2" charset="2"/>
              <a:buChar char="q"/>
            </a:pPr>
            <a:r>
              <a:rPr lang="en-US" sz="3200" dirty="0" smtClean="0">
                <a:solidFill>
                  <a:prstClr val="black"/>
                </a:solidFill>
                <a:cs typeface="Times New Roman" pitchFamily="18" charset="0"/>
              </a:rPr>
              <a:t>Liability risks are serious, schools have only one sensible choice and that is to practice IPM  </a:t>
            </a:r>
            <a:endParaRPr lang="en-US" sz="3200" dirty="0">
              <a:solidFill>
                <a:prstClr val="black"/>
              </a:solidFill>
              <a:cs typeface="Times New Roman" pitchFamily="18" charset="0"/>
            </a:endParaRPr>
          </a:p>
        </p:txBody>
      </p:sp>
      <p:pic>
        <p:nvPicPr>
          <p:cNvPr id="2" name="Picture 1"/>
          <p:cNvPicPr>
            <a:picLocks noChangeAspect="1"/>
          </p:cNvPicPr>
          <p:nvPr/>
        </p:nvPicPr>
        <p:blipFill>
          <a:blip r:embed="rId3"/>
          <a:stretch>
            <a:fillRect/>
          </a:stretch>
        </p:blipFill>
        <p:spPr>
          <a:xfrm>
            <a:off x="2362200" y="2701208"/>
            <a:ext cx="5947078" cy="3964718"/>
          </a:xfrm>
          <a:prstGeom prst="rect">
            <a:avLst/>
          </a:prstGeom>
        </p:spPr>
      </p:pic>
      <p:sp>
        <p:nvSpPr>
          <p:cNvPr id="10" name="Title 7"/>
          <p:cNvSpPr txBox="1">
            <a:spLocks/>
          </p:cNvSpPr>
          <p:nvPr/>
        </p:nvSpPr>
        <p:spPr>
          <a:xfrm>
            <a:off x="533400" y="579120"/>
            <a:ext cx="86106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solidFill>
                  <a:schemeClr val="bg2">
                    <a:lumMod val="10000"/>
                  </a:schemeClr>
                </a:solidFill>
              </a:rPr>
              <a:t>Health, Environmental and Economic Risks of Pests and Pesticides in Schools and How IPM Reduces Risk </a:t>
            </a:r>
            <a:br>
              <a:rPr lang="en-US" sz="3200" dirty="0" smtClean="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11422933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
          </p:nvPr>
        </p:nvSpPr>
        <p:spPr>
          <a:xfrm>
            <a:off x="342900" y="1524000"/>
            <a:ext cx="8801100" cy="5334000"/>
          </a:xfrm>
        </p:spPr>
        <p:txBody>
          <a:bodyPr>
            <a:noAutofit/>
          </a:bodyPr>
          <a:lstStyle/>
          <a:p>
            <a:pPr>
              <a:buNone/>
            </a:pPr>
            <a:r>
              <a:rPr lang="en-US" sz="3200" dirty="0" smtClean="0">
                <a:cs typeface="Times New Roman" pitchFamily="18" charset="0"/>
              </a:rPr>
              <a:t>	</a:t>
            </a:r>
          </a:p>
        </p:txBody>
      </p:sp>
      <p:sp>
        <p:nvSpPr>
          <p:cNvPr id="9" name="Title 1"/>
          <p:cNvSpPr txBox="1">
            <a:spLocks/>
          </p:cNvSpPr>
          <p:nvPr/>
        </p:nvSpPr>
        <p:spPr>
          <a:xfrm>
            <a:off x="0" y="-228600"/>
            <a:ext cx="685800" cy="762000"/>
          </a:xfrm>
          <a:prstGeom prst="rect">
            <a:avLst/>
          </a:prstGeom>
        </p:spPr>
        <p:txBody>
          <a:bodyPr vert="horz" anchor="ctr">
            <a:noAutofit/>
          </a:bodyPr>
          <a:lstStyle/>
          <a:p>
            <a:pPr>
              <a:spcBef>
                <a:spcPct val="0"/>
              </a:spcBef>
              <a:defRPr/>
            </a:pPr>
            <a:r>
              <a:rPr lang="en-US" sz="1400" smtClean="0">
                <a:solidFill>
                  <a:prstClr val="white"/>
                </a:solidFill>
              </a:rPr>
              <a:t>13. </a:t>
            </a:r>
            <a:endParaRPr lang="en-US" sz="1400" dirty="0">
              <a:solidFill>
                <a:srgbClr val="775F55"/>
              </a:solidFill>
            </a:endParaRPr>
          </a:p>
        </p:txBody>
      </p:sp>
      <p:sp>
        <p:nvSpPr>
          <p:cNvPr id="6" name="Slide Number Placeholder 5"/>
          <p:cNvSpPr>
            <a:spLocks noGrp="1"/>
          </p:cNvSpPr>
          <p:nvPr>
            <p:ph type="sldNum" sz="quarter" idx="12"/>
          </p:nvPr>
        </p:nvSpPr>
        <p:spPr/>
        <p:txBody>
          <a:bodyPr>
            <a:normAutofit fontScale="85000" lnSpcReduction="20000"/>
          </a:bodyPr>
          <a:lstStyle/>
          <a:p>
            <a:fld id="{BC6A28BC-5D99-41CA-B157-304BFBB03134}" type="slidenum">
              <a:rPr lang="en-US" smtClean="0"/>
              <a:pPr/>
              <a:t>38</a:t>
            </a:fld>
            <a:endParaRPr lang="en-US"/>
          </a:p>
        </p:txBody>
      </p:sp>
      <p:sp>
        <p:nvSpPr>
          <p:cNvPr id="8" name="Title 8"/>
          <p:cNvSpPr txBox="1">
            <a:spLocks/>
          </p:cNvSpPr>
          <p:nvPr/>
        </p:nvSpPr>
        <p:spPr>
          <a:xfrm>
            <a:off x="533400" y="228600"/>
            <a:ext cx="8153400" cy="762000"/>
          </a:xfrm>
          <a:prstGeom prst="rect">
            <a:avLst/>
          </a:prstGeom>
        </p:spPr>
        <p:txBody>
          <a:bodyPr vert="horz" anchor="ctr">
            <a:noAutofit/>
          </a:bodyPr>
          <a:lstStyle/>
          <a:p>
            <a:pPr>
              <a:spcBef>
                <a:spcPct val="0"/>
              </a:spcBef>
              <a:defRPr/>
            </a:pPr>
            <a:r>
              <a:rPr lang="en-US" sz="3200" dirty="0" smtClean="0">
                <a:solidFill>
                  <a:schemeClr val="bg2">
                    <a:lumMod val="10000"/>
                  </a:schemeClr>
                </a:solidFill>
              </a:rPr>
              <a:t>How IPM Reduces Risk Associated with Pests and Pest Management Practices</a:t>
            </a:r>
            <a:endParaRPr lang="en-US" sz="3200" dirty="0">
              <a:solidFill>
                <a:schemeClr val="bg2">
                  <a:lumMod val="10000"/>
                </a:schemeClr>
              </a:solidFill>
            </a:endParaRPr>
          </a:p>
        </p:txBody>
      </p:sp>
      <p:sp>
        <p:nvSpPr>
          <p:cNvPr id="11" name="Content Placeholder 6"/>
          <p:cNvSpPr txBox="1">
            <a:spLocks/>
          </p:cNvSpPr>
          <p:nvPr/>
        </p:nvSpPr>
        <p:spPr>
          <a:xfrm>
            <a:off x="533400" y="1676400"/>
            <a:ext cx="7620000" cy="29718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95000"/>
              </a:lnSpc>
              <a:spcBef>
                <a:spcPts val="600"/>
              </a:spcBef>
              <a:buClr>
                <a:srgbClr val="DD8047"/>
              </a:buClr>
              <a:buFont typeface="Wingdings" pitchFamily="2" charset="2"/>
              <a:buChar char="q"/>
            </a:pPr>
            <a:r>
              <a:rPr lang="en-US" sz="3200" dirty="0" smtClean="0">
                <a:solidFill>
                  <a:prstClr val="black"/>
                </a:solidFill>
                <a:cs typeface="Times New Roman" pitchFamily="18" charset="0"/>
              </a:rPr>
              <a:t>IPM prevents many pest infestations from ever starting in the first place</a:t>
            </a:r>
          </a:p>
          <a:p>
            <a:pPr>
              <a:lnSpc>
                <a:spcPct val="95000"/>
              </a:lnSpc>
              <a:spcBef>
                <a:spcPts val="600"/>
              </a:spcBef>
              <a:buClr>
                <a:srgbClr val="DD8047"/>
              </a:buClr>
              <a:buFont typeface="Wingdings" pitchFamily="2" charset="2"/>
              <a:buChar char="q"/>
            </a:pPr>
            <a:r>
              <a:rPr lang="en-US" sz="3200" dirty="0" smtClean="0">
                <a:solidFill>
                  <a:prstClr val="black"/>
                </a:solidFill>
                <a:cs typeface="Times New Roman" pitchFamily="18" charset="0"/>
              </a:rPr>
              <a:t>Thus, minimizing human</a:t>
            </a:r>
            <a:r>
              <a:rPr lang="en-US" sz="3200" dirty="0">
                <a:solidFill>
                  <a:prstClr val="black"/>
                </a:solidFill>
                <a:cs typeface="Times New Roman" pitchFamily="18" charset="0"/>
              </a:rPr>
              <a:t/>
            </a:r>
            <a:br>
              <a:rPr lang="en-US" sz="3200" dirty="0">
                <a:solidFill>
                  <a:prstClr val="black"/>
                </a:solidFill>
                <a:cs typeface="Times New Roman" pitchFamily="18" charset="0"/>
              </a:rPr>
            </a:br>
            <a:r>
              <a:rPr lang="en-US" sz="3200" dirty="0" smtClean="0">
                <a:solidFill>
                  <a:prstClr val="black"/>
                </a:solidFill>
                <a:cs typeface="Times New Roman" pitchFamily="18" charset="0"/>
              </a:rPr>
              <a:t>contact with pests</a:t>
            </a:r>
          </a:p>
          <a:p>
            <a:pPr>
              <a:lnSpc>
                <a:spcPct val="95000"/>
              </a:lnSpc>
              <a:spcBef>
                <a:spcPts val="600"/>
              </a:spcBef>
              <a:buClr>
                <a:srgbClr val="DD8047"/>
              </a:buClr>
              <a:buFont typeface="Wingdings" pitchFamily="2" charset="2"/>
              <a:buChar char="q"/>
            </a:pPr>
            <a:r>
              <a:rPr lang="en-US" sz="3200" dirty="0" smtClean="0">
                <a:solidFill>
                  <a:prstClr val="black"/>
                </a:solidFill>
                <a:cs typeface="Times New Roman" pitchFamily="18" charset="0"/>
              </a:rPr>
              <a:t>IPM utilizes the safest, </a:t>
            </a:r>
            <a:br>
              <a:rPr lang="en-US" sz="3200" dirty="0" smtClean="0">
                <a:solidFill>
                  <a:prstClr val="black"/>
                </a:solidFill>
                <a:cs typeface="Times New Roman" pitchFamily="18" charset="0"/>
              </a:rPr>
            </a:br>
            <a:r>
              <a:rPr lang="en-US" sz="3200" dirty="0" smtClean="0">
                <a:solidFill>
                  <a:prstClr val="black"/>
                </a:solidFill>
                <a:cs typeface="Times New Roman" pitchFamily="18" charset="0"/>
              </a:rPr>
              <a:t>most effective </a:t>
            </a:r>
            <a:br>
              <a:rPr lang="en-US" sz="3200" dirty="0" smtClean="0">
                <a:solidFill>
                  <a:prstClr val="black"/>
                </a:solidFill>
                <a:cs typeface="Times New Roman" pitchFamily="18" charset="0"/>
              </a:rPr>
            </a:br>
            <a:r>
              <a:rPr lang="en-US" sz="3200" dirty="0" smtClean="0">
                <a:solidFill>
                  <a:prstClr val="black"/>
                </a:solidFill>
                <a:cs typeface="Times New Roman" pitchFamily="18" charset="0"/>
              </a:rPr>
              <a:t>management strategies, </a:t>
            </a:r>
            <a:br>
              <a:rPr lang="en-US" sz="3200" dirty="0" smtClean="0">
                <a:solidFill>
                  <a:prstClr val="black"/>
                </a:solidFill>
                <a:cs typeface="Times New Roman" pitchFamily="18" charset="0"/>
              </a:rPr>
            </a:br>
            <a:r>
              <a:rPr lang="en-US" sz="3200" dirty="0" smtClean="0">
                <a:solidFill>
                  <a:prstClr val="black"/>
                </a:solidFill>
                <a:cs typeface="Times New Roman" pitchFamily="18" charset="0"/>
              </a:rPr>
              <a:t>tools and products </a:t>
            </a:r>
            <a:br>
              <a:rPr lang="en-US" sz="3200" dirty="0" smtClean="0">
                <a:solidFill>
                  <a:prstClr val="black"/>
                </a:solidFill>
                <a:cs typeface="Times New Roman" pitchFamily="18" charset="0"/>
              </a:rPr>
            </a:br>
            <a:r>
              <a:rPr lang="en-US" sz="3200" dirty="0" smtClean="0">
                <a:solidFill>
                  <a:prstClr val="black"/>
                </a:solidFill>
                <a:cs typeface="Times New Roman" pitchFamily="18" charset="0"/>
              </a:rPr>
              <a:t>available</a:t>
            </a:r>
            <a:endParaRPr lang="en-US" sz="3200" dirty="0">
              <a:solidFill>
                <a:prstClr val="black"/>
              </a:solidFill>
              <a:cs typeface="Times New Roman" pitchFamily="18" charset="0"/>
            </a:endParaRP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2143" t="8483" r="4524" b="13482"/>
          <a:stretch/>
        </p:blipFill>
        <p:spPr>
          <a:xfrm rot="5400000">
            <a:off x="5078185" y="3020785"/>
            <a:ext cx="3962400" cy="3254830"/>
          </a:xfrm>
          <a:prstGeom prst="rect">
            <a:avLst/>
          </a:prstGeom>
        </p:spPr>
      </p:pic>
    </p:spTree>
    <p:extLst>
      <p:ext uri="{BB962C8B-B14F-4D97-AF65-F5344CB8AC3E}">
        <p14:creationId xmlns:p14="http://schemas.microsoft.com/office/powerpoint/2010/main" val="40082601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1667"/>
          <a:stretch/>
        </p:blipFill>
        <p:spPr>
          <a:xfrm>
            <a:off x="3810000" y="762000"/>
            <a:ext cx="5334000" cy="6096000"/>
          </a:xfrm>
          <a:prstGeom prst="rect">
            <a:avLst/>
          </a:prstGeom>
        </p:spPr>
      </p:pic>
      <p:sp>
        <p:nvSpPr>
          <p:cNvPr id="2" name="Title 1"/>
          <p:cNvSpPr>
            <a:spLocks noGrp="1"/>
          </p:cNvSpPr>
          <p:nvPr>
            <p:ph type="title"/>
          </p:nvPr>
        </p:nvSpPr>
        <p:spPr>
          <a:xfrm>
            <a:off x="533400" y="457200"/>
            <a:ext cx="8153400" cy="990600"/>
          </a:xfrm>
        </p:spPr>
        <p:txBody>
          <a:bodyPr>
            <a:normAutofit fontScale="90000"/>
          </a:bodyPr>
          <a:lstStyle/>
          <a:p>
            <a:r>
              <a:rPr lang="en-US" sz="3600" dirty="0" smtClean="0">
                <a:solidFill>
                  <a:schemeClr val="bg2">
                    <a:lumMod val="10000"/>
                  </a:schemeClr>
                </a:solidFill>
              </a:rPr>
              <a:t>Benefits of School IPM</a:t>
            </a:r>
            <a:r>
              <a:rPr lang="en-US" dirty="0" smtClean="0">
                <a:solidFill>
                  <a:schemeClr val="bg2">
                    <a:lumMod val="10000"/>
                  </a:schemeClr>
                </a:solidFill>
              </a:rPr>
              <a:t/>
            </a:r>
            <a:br>
              <a:rPr lang="en-US" dirty="0" smtClean="0">
                <a:solidFill>
                  <a:schemeClr val="bg2">
                    <a:lumMod val="10000"/>
                  </a:schemeClr>
                </a:solidFill>
              </a:rPr>
            </a:br>
            <a:endParaRPr lang="en-US" dirty="0">
              <a:solidFill>
                <a:schemeClr val="bg2">
                  <a:lumMod val="10000"/>
                </a:schemeClr>
              </a:solidFill>
            </a:endParaRPr>
          </a:p>
        </p:txBody>
      </p:sp>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39</a:t>
            </a:fld>
            <a:endParaRPr lang="en-US"/>
          </a:p>
        </p:txBody>
      </p:sp>
      <p:sp>
        <p:nvSpPr>
          <p:cNvPr id="7" name="Content Placeholder 6"/>
          <p:cNvSpPr>
            <a:spLocks noGrp="1"/>
          </p:cNvSpPr>
          <p:nvPr>
            <p:ph sz="quarter" idx="1"/>
          </p:nvPr>
        </p:nvSpPr>
        <p:spPr>
          <a:xfrm>
            <a:off x="533400" y="1600200"/>
            <a:ext cx="4419600" cy="4648200"/>
          </a:xfrm>
        </p:spPr>
        <p:txBody>
          <a:bodyPr>
            <a:noAutofit/>
          </a:bodyPr>
          <a:lstStyle/>
          <a:p>
            <a:pPr>
              <a:spcAft>
                <a:spcPts val="600"/>
              </a:spcAft>
              <a:buFont typeface="Wingdings" pitchFamily="2" charset="2"/>
              <a:buChar char="q"/>
            </a:pPr>
            <a:r>
              <a:rPr lang="en-US" sz="3200" dirty="0" smtClean="0">
                <a:cs typeface="Times New Roman" pitchFamily="18" charset="0"/>
              </a:rPr>
              <a:t>IPM protects human </a:t>
            </a:r>
            <a:br>
              <a:rPr lang="en-US" sz="3200" dirty="0" smtClean="0">
                <a:cs typeface="Times New Roman" pitchFamily="18" charset="0"/>
              </a:rPr>
            </a:br>
            <a:r>
              <a:rPr lang="en-US" sz="3200" dirty="0" smtClean="0">
                <a:cs typeface="Times New Roman" pitchFamily="18" charset="0"/>
              </a:rPr>
              <a:t>and environmental health</a:t>
            </a:r>
          </a:p>
          <a:p>
            <a:pPr>
              <a:spcAft>
                <a:spcPts val="600"/>
              </a:spcAft>
              <a:buFont typeface="Wingdings" pitchFamily="2" charset="2"/>
              <a:buChar char="q"/>
            </a:pPr>
            <a:r>
              <a:rPr lang="en-US" sz="3200" dirty="0" smtClean="0">
                <a:cs typeface="Times New Roman" pitchFamily="18" charset="0"/>
              </a:rPr>
              <a:t>Improves indoor air quality</a:t>
            </a:r>
          </a:p>
          <a:p>
            <a:pPr>
              <a:spcAft>
                <a:spcPts val="600"/>
              </a:spcAft>
              <a:buFont typeface="Wingdings" pitchFamily="2" charset="2"/>
              <a:buChar char="q"/>
            </a:pPr>
            <a:r>
              <a:rPr lang="en-US" sz="3200" dirty="0" smtClean="0">
                <a:cs typeface="Times New Roman" pitchFamily="18" charset="0"/>
              </a:rPr>
              <a:t>Reduces the number </a:t>
            </a:r>
            <a:br>
              <a:rPr lang="en-US" sz="3200" dirty="0" smtClean="0">
                <a:cs typeface="Times New Roman" pitchFamily="18" charset="0"/>
              </a:rPr>
            </a:br>
            <a:r>
              <a:rPr lang="en-US" sz="3200" dirty="0" smtClean="0">
                <a:cs typeface="Times New Roman" pitchFamily="18" charset="0"/>
              </a:rPr>
              <a:t>of missed school days for students and staff improving academic results </a:t>
            </a:r>
          </a:p>
        </p:txBody>
      </p:sp>
      <p:sp>
        <p:nvSpPr>
          <p:cNvPr id="8" name="Title 1"/>
          <p:cNvSpPr txBox="1">
            <a:spLocks/>
          </p:cNvSpPr>
          <p:nvPr/>
        </p:nvSpPr>
        <p:spPr>
          <a:xfrm>
            <a:off x="0" y="0"/>
            <a:ext cx="1143000" cy="685800"/>
          </a:xfrm>
          <a:prstGeom prst="rect">
            <a:avLst/>
          </a:prstGeom>
        </p:spPr>
        <p:txBody>
          <a:bodyPr vert="horz" anchor="ctr">
            <a:normAutofit fontScale="8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mj-lt"/>
                <a:ea typeface="+mj-ea"/>
                <a:cs typeface="+mj-cs"/>
              </a:rPr>
              <a:t>3.</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Content Placeholder 6"/>
          <p:cNvSpPr txBox="1">
            <a:spLocks/>
          </p:cNvSpPr>
          <p:nvPr/>
        </p:nvSpPr>
        <p:spPr>
          <a:xfrm>
            <a:off x="536448" y="4648200"/>
            <a:ext cx="8378952" cy="2590800"/>
          </a:xfrm>
          <a:prstGeom prst="rect">
            <a:avLst/>
          </a:prstGeom>
        </p:spPr>
        <p:txBody>
          <a:bodyPr vert="horz">
            <a:normAutofit/>
          </a:bodyPr>
          <a:lstStyle/>
          <a:p>
            <a:pPr marL="320040" lvl="0" indent="-320040">
              <a:spcBef>
                <a:spcPts val="700"/>
              </a:spcBef>
              <a:spcAft>
                <a:spcPts val="600"/>
              </a:spcAft>
              <a:buClr>
                <a:schemeClr val="accent2"/>
              </a:buClr>
              <a:buSzPct val="60000"/>
              <a:buFont typeface="Wingdings" pitchFamily="2" charset="2"/>
              <a:buChar char="q"/>
            </a:pPr>
            <a:endParaRPr lang="en-US" sz="2200" dirty="0" smtClean="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90600"/>
          </a:xfrm>
        </p:spPr>
        <p:txBody>
          <a:bodyPr>
            <a:normAutofit/>
          </a:bodyPr>
          <a:lstStyle/>
          <a:p>
            <a:r>
              <a:rPr lang="en-US" sz="3200" dirty="0" smtClean="0">
                <a:solidFill>
                  <a:schemeClr val="bg2">
                    <a:lumMod val="10000"/>
                  </a:schemeClr>
                </a:solidFill>
              </a:rPr>
              <a:t>Learning Objective</a:t>
            </a:r>
            <a:endParaRPr lang="en-US" sz="3200" dirty="0">
              <a:solidFill>
                <a:schemeClr val="bg2">
                  <a:lumMod val="10000"/>
                </a:schemeClr>
              </a:solidFill>
            </a:endParaRPr>
          </a:p>
        </p:txBody>
      </p:sp>
      <p:sp>
        <p:nvSpPr>
          <p:cNvPr id="3" name="Content Placeholder 2"/>
          <p:cNvSpPr>
            <a:spLocks noGrp="1"/>
          </p:cNvSpPr>
          <p:nvPr>
            <p:ph sz="quarter" idx="1"/>
          </p:nvPr>
        </p:nvSpPr>
        <p:spPr>
          <a:xfrm>
            <a:off x="609600" y="1676400"/>
            <a:ext cx="8534400" cy="990600"/>
          </a:xfrm>
        </p:spPr>
        <p:txBody>
          <a:bodyPr>
            <a:normAutofit lnSpcReduction="10000"/>
          </a:bodyPr>
          <a:lstStyle/>
          <a:p>
            <a:pPr marL="514350" lvl="0" indent="-514350">
              <a:buFont typeface="+mj-lt"/>
              <a:buAutoNum type="arabicPeriod" startAt="4"/>
            </a:pPr>
            <a:r>
              <a:rPr lang="en-US" sz="3200" dirty="0" smtClean="0"/>
              <a:t>Identify the important roles and responsibilities of the school IPM team</a:t>
            </a:r>
          </a:p>
          <a:p>
            <a:endParaRPr lang="en-US" sz="3200" dirty="0" smtClean="0">
              <a:latin typeface="Tw Cen MT" pitchFamily="34" charset="0"/>
              <a:ea typeface="Calibri"/>
              <a:cs typeface="Times New Roman" pitchFamily="18" charset="0"/>
            </a:endParaRPr>
          </a:p>
          <a:p>
            <a:endParaRPr lang="en-US" sz="3200" dirty="0"/>
          </a:p>
        </p:txBody>
      </p:sp>
      <p:sp>
        <p:nvSpPr>
          <p:cNvPr id="5" name="Slide Number Placeholder 4"/>
          <p:cNvSpPr>
            <a:spLocks noGrp="1"/>
          </p:cNvSpPr>
          <p:nvPr>
            <p:ph type="sldNum" sz="quarter" idx="12"/>
          </p:nvPr>
        </p:nvSpPr>
        <p:spPr/>
        <p:txBody>
          <a:bodyPr>
            <a:normAutofit fontScale="85000" lnSpcReduction="20000"/>
          </a:bodyPr>
          <a:lstStyle/>
          <a:p>
            <a:fld id="{4764F719-A9BA-43AD-8304-9890AC555E03}" type="slidenum">
              <a:rPr lang="en-US" smtClean="0"/>
              <a:pPr/>
              <a:t>4</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2692400"/>
            <a:ext cx="6248400" cy="4165600"/>
          </a:xfrm>
          <a:prstGeom prst="rect">
            <a:avLst/>
          </a:prstGeom>
        </p:spPr>
      </p:pic>
    </p:spTree>
    <p:extLst>
      <p:ext uri="{BB962C8B-B14F-4D97-AF65-F5344CB8AC3E}">
        <p14:creationId xmlns:p14="http://schemas.microsoft.com/office/powerpoint/2010/main" val="1200567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33400" y="457200"/>
            <a:ext cx="8153400" cy="990600"/>
          </a:xfrm>
        </p:spPr>
        <p:txBody>
          <a:bodyPr>
            <a:normAutofit fontScale="90000"/>
          </a:bodyPr>
          <a:lstStyle/>
          <a:p>
            <a:r>
              <a:rPr lang="en-US" sz="3600" dirty="0" smtClean="0">
                <a:solidFill>
                  <a:schemeClr val="bg2">
                    <a:lumMod val="10000"/>
                  </a:schemeClr>
                </a:solidFill>
              </a:rPr>
              <a:t>Benefits of School IPM</a:t>
            </a:r>
            <a:r>
              <a:rPr lang="en-US" dirty="0" smtClean="0">
                <a:solidFill>
                  <a:schemeClr val="bg2">
                    <a:lumMod val="10000"/>
                  </a:schemeClr>
                </a:solidFill>
              </a:rPr>
              <a:t/>
            </a:r>
            <a:br>
              <a:rPr lang="en-US" dirty="0" smtClean="0">
                <a:solidFill>
                  <a:schemeClr val="bg2">
                    <a:lumMod val="10000"/>
                  </a:schemeClr>
                </a:solidFill>
              </a:rPr>
            </a:br>
            <a:endParaRPr lang="en-US" dirty="0">
              <a:solidFill>
                <a:schemeClr val="bg2">
                  <a:lumMod val="10000"/>
                </a:schemeClr>
              </a:solidFill>
            </a:endParaRPr>
          </a:p>
        </p:txBody>
      </p:sp>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40</a:t>
            </a:fld>
            <a:endParaRPr lang="en-US"/>
          </a:p>
        </p:txBody>
      </p:sp>
      <p:sp>
        <p:nvSpPr>
          <p:cNvPr id="4" name="Content Placeholder 3"/>
          <p:cNvSpPr>
            <a:spLocks noGrp="1"/>
          </p:cNvSpPr>
          <p:nvPr>
            <p:ph sz="quarter" idx="1"/>
          </p:nvPr>
        </p:nvSpPr>
        <p:spPr>
          <a:xfrm>
            <a:off x="457200" y="1676400"/>
            <a:ext cx="8458200" cy="4495800"/>
          </a:xfrm>
        </p:spPr>
        <p:txBody>
          <a:bodyPr>
            <a:noAutofit/>
          </a:bodyPr>
          <a:lstStyle/>
          <a:p>
            <a:pPr lvl="0">
              <a:spcAft>
                <a:spcPts val="600"/>
              </a:spcAft>
              <a:buFont typeface="Wingdings" pitchFamily="2" charset="2"/>
              <a:buChar char="q"/>
            </a:pPr>
            <a:r>
              <a:rPr lang="en-US" sz="3600" dirty="0" smtClean="0"/>
              <a:t>IPM has been documented to improve morale and staff satisfaction</a:t>
            </a:r>
            <a:endParaRPr lang="en-US" sz="3200" dirty="0" smtClean="0">
              <a:cs typeface="Times New Roman" pitchFamily="18" charset="0"/>
            </a:endParaRPr>
          </a:p>
          <a:p>
            <a:pPr lvl="0">
              <a:spcAft>
                <a:spcPts val="600"/>
              </a:spcAft>
              <a:buFont typeface="Wingdings" pitchFamily="2" charset="2"/>
              <a:buChar char="q"/>
            </a:pPr>
            <a:r>
              <a:rPr lang="en-US" sz="3200" dirty="0" smtClean="0">
                <a:cs typeface="Times New Roman" pitchFamily="18" charset="0"/>
              </a:rPr>
              <a:t>IPM supports healthier, more comfortable and productive students </a:t>
            </a:r>
            <a:br>
              <a:rPr lang="en-US" sz="3200" dirty="0" smtClean="0">
                <a:cs typeface="Times New Roman" pitchFamily="18" charset="0"/>
              </a:rPr>
            </a:br>
            <a:r>
              <a:rPr lang="en-US" sz="3200" dirty="0" smtClean="0">
                <a:cs typeface="Times New Roman" pitchFamily="18" charset="0"/>
              </a:rPr>
              <a:t>and staff</a:t>
            </a:r>
          </a:p>
          <a:p>
            <a:pPr lvl="0">
              <a:spcAft>
                <a:spcPts val="600"/>
              </a:spcAft>
              <a:buFont typeface="Wingdings" pitchFamily="2" charset="2"/>
              <a:buChar char="q"/>
            </a:pPr>
            <a:r>
              <a:rPr lang="en-US" sz="3200" dirty="0" smtClean="0">
                <a:cs typeface="Times New Roman" pitchFamily="18" charset="0"/>
              </a:rPr>
              <a:t>IPM generates </a:t>
            </a:r>
            <a:br>
              <a:rPr lang="en-US" sz="3200" dirty="0" smtClean="0">
                <a:cs typeface="Times New Roman" pitchFamily="18" charset="0"/>
              </a:rPr>
            </a:br>
            <a:r>
              <a:rPr lang="en-US" sz="3200" dirty="0" smtClean="0">
                <a:cs typeface="Times New Roman" pitchFamily="18" charset="0"/>
              </a:rPr>
              <a:t>long-term </a:t>
            </a:r>
            <a:br>
              <a:rPr lang="en-US" sz="3200" dirty="0" smtClean="0">
                <a:cs typeface="Times New Roman" pitchFamily="18" charset="0"/>
              </a:rPr>
            </a:br>
            <a:r>
              <a:rPr lang="en-US" sz="3200" dirty="0" smtClean="0">
                <a:cs typeface="Times New Roman" pitchFamily="18" charset="0"/>
              </a:rPr>
              <a:t>control of pests</a:t>
            </a:r>
          </a:p>
          <a:p>
            <a:endParaRPr lang="en-US" sz="32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3556000"/>
            <a:ext cx="4953000" cy="33020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295400" cy="76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dirty="0" smtClean="0">
                <a:ln>
                  <a:noFill/>
                </a:ln>
                <a:solidFill>
                  <a:schemeClr val="bg1"/>
                </a:solidFill>
                <a:effectLst/>
                <a:uLnTx/>
                <a:uFillTx/>
                <a:latin typeface="+mj-lt"/>
                <a:ea typeface="+mj-ea"/>
                <a:cs typeface="+mj-cs"/>
              </a:rPr>
              <a:t>4. </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TextBox 10"/>
          <p:cNvSpPr txBox="1"/>
          <p:nvPr/>
        </p:nvSpPr>
        <p:spPr>
          <a:xfrm>
            <a:off x="457200" y="1676400"/>
            <a:ext cx="8229600" cy="369332"/>
          </a:xfrm>
          <a:prstGeom prst="rect">
            <a:avLst/>
          </a:prstGeom>
          <a:noFill/>
        </p:spPr>
        <p:txBody>
          <a:bodyPr wrap="square" rtlCol="0">
            <a:spAutoFit/>
          </a:bodyPr>
          <a:lstStyle/>
          <a:p>
            <a:pPr>
              <a:buNone/>
            </a:pPr>
            <a:r>
              <a:rPr lang="en-US" dirty="0" smtClean="0"/>
              <a:t> </a:t>
            </a:r>
            <a:endParaRPr lang="en-US" dirty="0"/>
          </a:p>
        </p:txBody>
      </p:sp>
      <p:sp>
        <p:nvSpPr>
          <p:cNvPr id="13"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a:t>
            </a:r>
            <a:endParaRPr lang="en-US" sz="3200" dirty="0">
              <a:solidFill>
                <a:schemeClr val="bg2">
                  <a:lumMod val="10000"/>
                </a:schemeClr>
              </a:solidFill>
            </a:endParaRPr>
          </a:p>
        </p:txBody>
      </p:sp>
      <p:sp>
        <p:nvSpPr>
          <p:cNvPr id="14" name="Content Placeholder 13"/>
          <p:cNvSpPr>
            <a:spLocks noGrp="1"/>
          </p:cNvSpPr>
          <p:nvPr>
            <p:ph sz="quarter" idx="2"/>
          </p:nvPr>
        </p:nvSpPr>
        <p:spPr>
          <a:xfrm>
            <a:off x="457200" y="1600200"/>
            <a:ext cx="8229600" cy="4572000"/>
          </a:xfrm>
        </p:spPr>
        <p:txBody>
          <a:bodyPr>
            <a:noAutofit/>
          </a:bodyPr>
          <a:lstStyle/>
          <a:p>
            <a:pPr marL="624078" indent="-514350">
              <a:buFont typeface="Wingdings" panose="05000000000000000000" pitchFamily="2" charset="2"/>
              <a:buChar char="q"/>
            </a:pPr>
            <a:r>
              <a:rPr lang="en-US" sz="3200" dirty="0" smtClean="0">
                <a:cs typeface="Times New Roman" pitchFamily="18" charset="0"/>
              </a:rPr>
              <a:t>Identification</a:t>
            </a:r>
            <a:endParaRPr lang="en-US" sz="3200" dirty="0">
              <a:cs typeface="Times New Roman" pitchFamily="18" charset="0"/>
            </a:endParaRPr>
          </a:p>
          <a:p>
            <a:pPr marL="624078" indent="-514350">
              <a:buFont typeface="Wingdings" panose="05000000000000000000" pitchFamily="2" charset="2"/>
              <a:buChar char="q"/>
            </a:pPr>
            <a:r>
              <a:rPr lang="en-US" sz="3200" dirty="0" smtClean="0">
                <a:cs typeface="Times New Roman" pitchFamily="18" charset="0"/>
              </a:rPr>
              <a:t>Inspection and monitoring</a:t>
            </a:r>
          </a:p>
          <a:p>
            <a:pPr marL="624078" indent="-514350">
              <a:buFont typeface="Wingdings" panose="05000000000000000000" pitchFamily="2" charset="2"/>
              <a:buChar char="q"/>
            </a:pPr>
            <a:r>
              <a:rPr lang="en-US" sz="3200" dirty="0">
                <a:cs typeface="Times New Roman" pitchFamily="18" charset="0"/>
              </a:rPr>
              <a:t>Reporting</a:t>
            </a:r>
          </a:p>
          <a:p>
            <a:pPr marL="624078" indent="-514350">
              <a:buFont typeface="Wingdings" panose="05000000000000000000" pitchFamily="2" charset="2"/>
              <a:buChar char="q"/>
            </a:pPr>
            <a:r>
              <a:rPr lang="en-US" sz="3200" dirty="0" smtClean="0">
                <a:cs typeface="Times New Roman" pitchFamily="18" charset="0"/>
              </a:rPr>
              <a:t>Sanitation and waste management</a:t>
            </a:r>
          </a:p>
          <a:p>
            <a:pPr marL="624078" indent="-514350">
              <a:buFont typeface="Wingdings" panose="05000000000000000000" pitchFamily="2" charset="2"/>
              <a:buChar char="q"/>
            </a:pPr>
            <a:r>
              <a:rPr lang="en-US" sz="3200" dirty="0" smtClean="0">
                <a:cs typeface="Times New Roman" pitchFamily="18" charset="0"/>
              </a:rPr>
              <a:t>Maintenance and pest-proofing</a:t>
            </a:r>
          </a:p>
          <a:p>
            <a:pPr marL="624078" indent="-514350">
              <a:buFont typeface="Wingdings" panose="05000000000000000000" pitchFamily="2" charset="2"/>
              <a:buChar char="q"/>
            </a:pPr>
            <a:r>
              <a:rPr lang="en-US" sz="3200" dirty="0" smtClean="0">
                <a:cs typeface="Times New Roman" pitchFamily="18" charset="0"/>
              </a:rPr>
              <a:t>Selecting management methods and products</a:t>
            </a:r>
          </a:p>
          <a:p>
            <a:pPr marL="624078" indent="-514350">
              <a:buFont typeface="Wingdings" panose="05000000000000000000" pitchFamily="2" charset="2"/>
              <a:buChar char="q"/>
            </a:pPr>
            <a:r>
              <a:rPr lang="en-US" sz="3200" dirty="0" smtClean="0">
                <a:cs typeface="Times New Roman" pitchFamily="18" charset="0"/>
              </a:rPr>
              <a:t>Education </a:t>
            </a:r>
            <a:r>
              <a:rPr lang="en-US" sz="3200" dirty="0">
                <a:cs typeface="Times New Roman" pitchFamily="18" charset="0"/>
              </a:rPr>
              <a:t>and communication</a:t>
            </a:r>
          </a:p>
          <a:p>
            <a:pPr marL="624078" indent="-514350">
              <a:buFont typeface="Wingdings" panose="05000000000000000000" pitchFamily="2" charset="2"/>
              <a:buChar char="q"/>
            </a:pPr>
            <a:r>
              <a:rPr lang="en-US" sz="3200" dirty="0">
                <a:cs typeface="Times New Roman" pitchFamily="18" charset="0"/>
              </a:rPr>
              <a:t>Evaluation</a:t>
            </a:r>
          </a:p>
          <a:p>
            <a:pPr marL="624078" indent="-514350">
              <a:buFont typeface="Wingdings" panose="05000000000000000000" pitchFamily="2" charset="2"/>
              <a:buChar char="q"/>
            </a:pPr>
            <a:r>
              <a:rPr lang="en-US" sz="3200" dirty="0" smtClean="0">
                <a:cs typeface="Times New Roman" pitchFamily="18" charset="0"/>
              </a:rPr>
              <a:t>Rules, regulations and policy</a:t>
            </a:r>
          </a:p>
        </p:txBody>
      </p:sp>
      <p:sp>
        <p:nvSpPr>
          <p:cNvPr id="10" name="Slide Number Placeholder 9"/>
          <p:cNvSpPr>
            <a:spLocks noGrp="1"/>
          </p:cNvSpPr>
          <p:nvPr>
            <p:ph type="sldNum" sz="quarter" idx="16"/>
          </p:nvPr>
        </p:nvSpPr>
        <p:spPr/>
        <p:txBody>
          <a:bodyPr>
            <a:normAutofit fontScale="85000" lnSpcReduction="20000"/>
          </a:bodyPr>
          <a:lstStyle/>
          <a:p>
            <a:fld id="{7A3B7630-EB21-464F-BCF3-B6E27F6BDC28}" type="slidenum">
              <a:rPr lang="en-US" smtClean="0"/>
              <a:pPr/>
              <a:t>41</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381000"/>
            <a:ext cx="2865912" cy="3057315"/>
          </a:xfrm>
          <a:prstGeom prst="rect">
            <a:avLst/>
          </a:prstGeom>
        </p:spPr>
      </p:pic>
    </p:spTree>
    <p:extLst>
      <p:ext uri="{BB962C8B-B14F-4D97-AF65-F5344CB8AC3E}">
        <p14:creationId xmlns:p14="http://schemas.microsoft.com/office/powerpoint/2010/main" val="29131448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295400" cy="76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dirty="0" smtClean="0">
                <a:ln>
                  <a:noFill/>
                </a:ln>
                <a:solidFill>
                  <a:schemeClr val="bg1"/>
                </a:solidFill>
                <a:effectLst/>
                <a:uLnTx/>
                <a:uFillTx/>
                <a:latin typeface="+mj-lt"/>
                <a:ea typeface="+mj-ea"/>
                <a:cs typeface="+mj-cs"/>
              </a:rPr>
              <a:t>4. </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TextBox 10"/>
          <p:cNvSpPr txBox="1"/>
          <p:nvPr/>
        </p:nvSpPr>
        <p:spPr>
          <a:xfrm>
            <a:off x="457200" y="1676400"/>
            <a:ext cx="8229600" cy="369332"/>
          </a:xfrm>
          <a:prstGeom prst="rect">
            <a:avLst/>
          </a:prstGeom>
          <a:noFill/>
        </p:spPr>
        <p:txBody>
          <a:bodyPr wrap="square" rtlCol="0">
            <a:spAutoFit/>
          </a:bodyPr>
          <a:lstStyle/>
          <a:p>
            <a:pPr>
              <a:buNone/>
            </a:pPr>
            <a:r>
              <a:rPr lang="en-US" dirty="0" smtClean="0"/>
              <a:t> </a:t>
            </a:r>
            <a:endParaRPr lang="en-US" dirty="0"/>
          </a:p>
        </p:txBody>
      </p:sp>
      <p:sp>
        <p:nvSpPr>
          <p:cNvPr id="13"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Identification</a:t>
            </a:r>
            <a:endParaRPr lang="en-US" sz="3200" dirty="0">
              <a:solidFill>
                <a:schemeClr val="bg2">
                  <a:lumMod val="10000"/>
                </a:schemeClr>
              </a:solidFill>
            </a:endParaRPr>
          </a:p>
        </p:txBody>
      </p:sp>
      <p:sp>
        <p:nvSpPr>
          <p:cNvPr id="14" name="Content Placeholder 13"/>
          <p:cNvSpPr>
            <a:spLocks noGrp="1"/>
          </p:cNvSpPr>
          <p:nvPr>
            <p:ph sz="quarter" idx="2"/>
          </p:nvPr>
        </p:nvSpPr>
        <p:spPr>
          <a:xfrm>
            <a:off x="457200" y="1676400"/>
            <a:ext cx="8229600" cy="4572000"/>
          </a:xfrm>
        </p:spPr>
        <p:txBody>
          <a:bodyPr>
            <a:noAutofit/>
          </a:bodyPr>
          <a:lstStyle/>
          <a:p>
            <a:pPr marL="624078" indent="-514350">
              <a:buNone/>
            </a:pPr>
            <a:r>
              <a:rPr lang="en-US" sz="3200" dirty="0" smtClean="0">
                <a:cs typeface="Times New Roman" pitchFamily="18" charset="0"/>
              </a:rPr>
              <a:t>Pest identification and location, the following must be determined so the appropriate action can be taken:</a:t>
            </a:r>
          </a:p>
          <a:p>
            <a:pPr marL="624078" indent="-514350">
              <a:buFont typeface="Wingdings" panose="05000000000000000000" pitchFamily="2" charset="2"/>
              <a:buChar char="q"/>
            </a:pPr>
            <a:r>
              <a:rPr lang="en-US" sz="3000" dirty="0" smtClean="0">
                <a:cs typeface="Times New Roman" pitchFamily="18" charset="0"/>
              </a:rPr>
              <a:t>What is it?</a:t>
            </a:r>
            <a:endParaRPr lang="en-US" sz="3000" dirty="0">
              <a:cs typeface="Times New Roman" pitchFamily="18" charset="0"/>
            </a:endParaRPr>
          </a:p>
          <a:p>
            <a:pPr marL="624078" indent="-514350">
              <a:buFont typeface="Wingdings" panose="05000000000000000000" pitchFamily="2" charset="2"/>
              <a:buChar char="q"/>
            </a:pPr>
            <a:r>
              <a:rPr lang="en-US" sz="3000" dirty="0" smtClean="0">
                <a:cs typeface="Times New Roman" pitchFamily="18" charset="0"/>
              </a:rPr>
              <a:t>Where is it?</a:t>
            </a:r>
          </a:p>
          <a:p>
            <a:pPr marL="624078" indent="-514350">
              <a:buFont typeface="Wingdings" panose="05000000000000000000" pitchFamily="2" charset="2"/>
              <a:buChar char="q"/>
            </a:pPr>
            <a:r>
              <a:rPr lang="en-US" sz="3000" dirty="0" smtClean="0">
                <a:cs typeface="Times New Roman" pitchFamily="18" charset="0"/>
              </a:rPr>
              <a:t>How did it </a:t>
            </a:r>
            <a:br>
              <a:rPr lang="en-US" sz="3000" dirty="0" smtClean="0">
                <a:cs typeface="Times New Roman" pitchFamily="18" charset="0"/>
              </a:rPr>
            </a:br>
            <a:r>
              <a:rPr lang="en-US" sz="3000" dirty="0" smtClean="0">
                <a:cs typeface="Times New Roman" pitchFamily="18" charset="0"/>
              </a:rPr>
              <a:t>get there?</a:t>
            </a:r>
          </a:p>
          <a:p>
            <a:pPr marL="624078" indent="-514350">
              <a:buFont typeface="Wingdings" panose="05000000000000000000" pitchFamily="2" charset="2"/>
              <a:buChar char="q"/>
            </a:pPr>
            <a:r>
              <a:rPr lang="en-US" sz="3000" dirty="0" smtClean="0">
                <a:cs typeface="Times New Roman" pitchFamily="18" charset="0"/>
              </a:rPr>
              <a:t>Why is it there?</a:t>
            </a:r>
          </a:p>
          <a:p>
            <a:pPr marL="624078" indent="-514350">
              <a:buFont typeface="Wingdings" panose="05000000000000000000" pitchFamily="2" charset="2"/>
              <a:buChar char="q"/>
            </a:pPr>
            <a:r>
              <a:rPr lang="en-US" sz="3000" dirty="0" smtClean="0">
                <a:cs typeface="Times New Roman" pitchFamily="18" charset="0"/>
              </a:rPr>
              <a:t>When is it </a:t>
            </a:r>
            <a:br>
              <a:rPr lang="en-US" sz="3000" dirty="0" smtClean="0">
                <a:cs typeface="Times New Roman" pitchFamily="18" charset="0"/>
              </a:rPr>
            </a:br>
            <a:r>
              <a:rPr lang="en-US" sz="3000" dirty="0" smtClean="0">
                <a:cs typeface="Times New Roman" pitchFamily="18" charset="0"/>
              </a:rPr>
              <a:t>showing up?</a:t>
            </a:r>
          </a:p>
          <a:p>
            <a:pPr marL="624078" indent="-514350"/>
            <a:endParaRPr lang="en-US" sz="3200" dirty="0" smtClean="0">
              <a:cs typeface="Times New Roman" pitchFamily="18" charset="0"/>
            </a:endParaRPr>
          </a:p>
        </p:txBody>
      </p:sp>
      <p:sp>
        <p:nvSpPr>
          <p:cNvPr id="10" name="Slide Number Placeholder 9"/>
          <p:cNvSpPr>
            <a:spLocks noGrp="1"/>
          </p:cNvSpPr>
          <p:nvPr>
            <p:ph type="sldNum" sz="quarter" idx="16"/>
          </p:nvPr>
        </p:nvSpPr>
        <p:spPr/>
        <p:txBody>
          <a:bodyPr>
            <a:normAutofit fontScale="85000" lnSpcReduction="20000"/>
          </a:bodyPr>
          <a:lstStyle/>
          <a:p>
            <a:fld id="{7A3B7630-EB21-464F-BCF3-B6E27F6BDC28}" type="slidenum">
              <a:rPr lang="en-US" smtClean="0"/>
              <a:pPr/>
              <a:t>42</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3252678"/>
            <a:ext cx="4711901" cy="3363981"/>
          </a:xfrm>
          <a:prstGeom prst="rect">
            <a:avLst/>
          </a:prstGeom>
        </p:spPr>
      </p:pic>
    </p:spTree>
    <p:extLst>
      <p:ext uri="{BB962C8B-B14F-4D97-AF65-F5344CB8AC3E}">
        <p14:creationId xmlns:p14="http://schemas.microsoft.com/office/powerpoint/2010/main" val="13582275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295400" cy="76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dirty="0" smtClean="0">
                <a:ln>
                  <a:noFill/>
                </a:ln>
                <a:solidFill>
                  <a:schemeClr val="bg1"/>
                </a:solidFill>
                <a:effectLst/>
                <a:uLnTx/>
                <a:uFillTx/>
                <a:latin typeface="+mj-lt"/>
                <a:ea typeface="+mj-ea"/>
                <a:cs typeface="+mj-cs"/>
              </a:rPr>
              <a:t>4. </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TextBox 10"/>
          <p:cNvSpPr txBox="1"/>
          <p:nvPr/>
        </p:nvSpPr>
        <p:spPr>
          <a:xfrm>
            <a:off x="457200" y="1676400"/>
            <a:ext cx="8229600" cy="369332"/>
          </a:xfrm>
          <a:prstGeom prst="rect">
            <a:avLst/>
          </a:prstGeom>
          <a:noFill/>
        </p:spPr>
        <p:txBody>
          <a:bodyPr wrap="square" rtlCol="0">
            <a:spAutoFit/>
          </a:bodyPr>
          <a:lstStyle/>
          <a:p>
            <a:pPr>
              <a:buNone/>
            </a:pPr>
            <a:r>
              <a:rPr lang="en-US" dirty="0" smtClean="0"/>
              <a:t> </a:t>
            </a:r>
            <a:endParaRPr lang="en-US" dirty="0"/>
          </a:p>
        </p:txBody>
      </p:sp>
      <p:sp>
        <p:nvSpPr>
          <p:cNvPr id="13"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Identification</a:t>
            </a:r>
            <a:endParaRPr lang="en-US" sz="3200" dirty="0">
              <a:solidFill>
                <a:schemeClr val="bg2">
                  <a:lumMod val="10000"/>
                </a:schemeClr>
              </a:solidFill>
            </a:endParaRPr>
          </a:p>
        </p:txBody>
      </p:sp>
      <p:sp>
        <p:nvSpPr>
          <p:cNvPr id="14" name="Content Placeholder 13"/>
          <p:cNvSpPr>
            <a:spLocks noGrp="1"/>
          </p:cNvSpPr>
          <p:nvPr>
            <p:ph sz="quarter" idx="2"/>
          </p:nvPr>
        </p:nvSpPr>
        <p:spPr>
          <a:xfrm>
            <a:off x="457200" y="1676400"/>
            <a:ext cx="8229600" cy="4572000"/>
          </a:xfrm>
        </p:spPr>
        <p:txBody>
          <a:bodyPr>
            <a:noAutofit/>
          </a:bodyPr>
          <a:lstStyle/>
          <a:p>
            <a:pPr marL="624078" indent="-514350">
              <a:buNone/>
            </a:pPr>
            <a:r>
              <a:rPr lang="en-US" sz="3200" dirty="0" smtClean="0">
                <a:cs typeface="Times New Roman" pitchFamily="18" charset="0"/>
              </a:rPr>
              <a:t>Unless you know </a:t>
            </a:r>
            <a:r>
              <a:rPr lang="en-US" sz="3200" b="1" dirty="0" smtClean="0">
                <a:cs typeface="Times New Roman" pitchFamily="18" charset="0"/>
              </a:rPr>
              <a:t>what </a:t>
            </a:r>
            <a:r>
              <a:rPr lang="en-US" sz="3200" dirty="0" smtClean="0">
                <a:cs typeface="Times New Roman" pitchFamily="18" charset="0"/>
              </a:rPr>
              <a:t>it is and understand the </a:t>
            </a:r>
            <a:r>
              <a:rPr lang="en-US" sz="3200" b="1" dirty="0" smtClean="0">
                <a:cs typeface="Times New Roman" pitchFamily="18" charset="0"/>
              </a:rPr>
              <a:t>ecology </a:t>
            </a:r>
            <a:r>
              <a:rPr lang="en-US" sz="3200" dirty="0" smtClean="0">
                <a:cs typeface="Times New Roman" pitchFamily="18" charset="0"/>
              </a:rPr>
              <a:t>of the organism, you can not possibly know how to manage it</a:t>
            </a:r>
          </a:p>
          <a:p>
            <a:pPr marL="624078" indent="-514350">
              <a:buNone/>
            </a:pPr>
            <a:r>
              <a:rPr lang="en-US" sz="3200" dirty="0" smtClean="0">
                <a:cs typeface="Times New Roman" pitchFamily="18" charset="0"/>
              </a:rPr>
              <a:t>Ecology (from the Greek word “house”) is </a:t>
            </a:r>
            <a:r>
              <a:rPr lang="en-US" sz="3200" dirty="0">
                <a:cs typeface="Times New Roman" pitchFamily="18" charset="0"/>
              </a:rPr>
              <a:t>the study of interactions among </a:t>
            </a:r>
            <a:r>
              <a:rPr lang="en-US" sz="3200" dirty="0" smtClean="0">
                <a:cs typeface="Times New Roman" pitchFamily="18" charset="0"/>
              </a:rPr>
              <a:t>living organisms (biotic) and </a:t>
            </a:r>
            <a:r>
              <a:rPr lang="en-US" sz="3200" dirty="0">
                <a:cs typeface="Times New Roman" pitchFamily="18" charset="0"/>
              </a:rPr>
              <a:t>their </a:t>
            </a: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environment (</a:t>
            </a:r>
            <a:r>
              <a:rPr lang="en-US" sz="3200" dirty="0" err="1" smtClean="0">
                <a:cs typeface="Times New Roman" pitchFamily="18" charset="0"/>
              </a:rPr>
              <a:t>abiotc</a:t>
            </a:r>
            <a:r>
              <a:rPr lang="en-US" sz="3200" dirty="0" smtClean="0">
                <a:cs typeface="Times New Roman" pitchFamily="18" charset="0"/>
              </a:rPr>
              <a:t>) </a:t>
            </a:r>
            <a:br>
              <a:rPr lang="en-US" sz="3200" dirty="0" smtClean="0">
                <a:cs typeface="Times New Roman" pitchFamily="18" charset="0"/>
              </a:rPr>
            </a:br>
            <a:r>
              <a:rPr lang="en-US" sz="3200" dirty="0" smtClean="0">
                <a:cs typeface="Times New Roman" pitchFamily="18" charset="0"/>
              </a:rPr>
              <a:t>and includes </a:t>
            </a:r>
            <a:r>
              <a:rPr lang="en-US" sz="3200" dirty="0">
                <a:cs typeface="Times New Roman" pitchFamily="18" charset="0"/>
              </a:rPr>
              <a:t>biology, </a:t>
            </a: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geography</a:t>
            </a:r>
            <a:r>
              <a:rPr lang="en-US" sz="3200" dirty="0">
                <a:cs typeface="Times New Roman" pitchFamily="18" charset="0"/>
              </a:rPr>
              <a:t>, and </a:t>
            </a: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Earth science knowhow</a:t>
            </a:r>
            <a:endParaRPr lang="en-US" sz="3200" dirty="0">
              <a:cs typeface="Times New Roman" pitchFamily="18" charset="0"/>
            </a:endParaRPr>
          </a:p>
          <a:p>
            <a:pPr marL="624078" indent="-514350">
              <a:buNone/>
            </a:pPr>
            <a:endParaRPr lang="en-US" sz="3200" dirty="0" smtClean="0">
              <a:cs typeface="Times New Roman" pitchFamily="18" charset="0"/>
            </a:endParaRPr>
          </a:p>
          <a:p>
            <a:pPr marL="624078" indent="-514350"/>
            <a:endParaRPr lang="en-US" sz="3200" dirty="0" smtClean="0">
              <a:cs typeface="Times New Roman" pitchFamily="18" charset="0"/>
            </a:endParaRPr>
          </a:p>
        </p:txBody>
      </p:sp>
      <p:sp>
        <p:nvSpPr>
          <p:cNvPr id="10" name="Slide Number Placeholder 9"/>
          <p:cNvSpPr>
            <a:spLocks noGrp="1"/>
          </p:cNvSpPr>
          <p:nvPr>
            <p:ph type="sldNum" sz="quarter" idx="16"/>
          </p:nvPr>
        </p:nvSpPr>
        <p:spPr/>
        <p:txBody>
          <a:bodyPr>
            <a:normAutofit fontScale="85000" lnSpcReduction="20000"/>
          </a:bodyPr>
          <a:lstStyle/>
          <a:p>
            <a:fld id="{7A3B7630-EB21-464F-BCF3-B6E27F6BDC28}" type="slidenum">
              <a:rPr lang="en-US" smtClean="0"/>
              <a:pPr/>
              <a:t>43</a:t>
            </a:fld>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8361"/>
          <a:stretch/>
        </p:blipFill>
        <p:spPr>
          <a:xfrm>
            <a:off x="5029200" y="4299479"/>
            <a:ext cx="4114800" cy="2583456"/>
          </a:xfrm>
          <a:prstGeom prst="rect">
            <a:avLst/>
          </a:prstGeom>
        </p:spPr>
      </p:pic>
    </p:spTree>
    <p:extLst>
      <p:ext uri="{BB962C8B-B14F-4D97-AF65-F5344CB8AC3E}">
        <p14:creationId xmlns:p14="http://schemas.microsoft.com/office/powerpoint/2010/main" val="33683549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295400" cy="76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dirty="0" smtClean="0">
                <a:ln>
                  <a:noFill/>
                </a:ln>
                <a:solidFill>
                  <a:schemeClr val="bg1"/>
                </a:solidFill>
                <a:effectLst/>
                <a:uLnTx/>
                <a:uFillTx/>
                <a:latin typeface="+mj-lt"/>
                <a:ea typeface="+mj-ea"/>
                <a:cs typeface="+mj-cs"/>
              </a:rPr>
              <a:t>4. </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TextBox 10"/>
          <p:cNvSpPr txBox="1"/>
          <p:nvPr/>
        </p:nvSpPr>
        <p:spPr>
          <a:xfrm>
            <a:off x="457200" y="1676400"/>
            <a:ext cx="8229600" cy="369332"/>
          </a:xfrm>
          <a:prstGeom prst="rect">
            <a:avLst/>
          </a:prstGeom>
          <a:noFill/>
        </p:spPr>
        <p:txBody>
          <a:bodyPr wrap="square" rtlCol="0">
            <a:spAutoFit/>
          </a:bodyPr>
          <a:lstStyle/>
          <a:p>
            <a:pPr>
              <a:buNone/>
            </a:pPr>
            <a:r>
              <a:rPr lang="en-US" dirty="0" smtClean="0"/>
              <a:t> </a:t>
            </a:r>
            <a:endParaRPr lang="en-US" dirty="0"/>
          </a:p>
        </p:txBody>
      </p:sp>
      <p:sp>
        <p:nvSpPr>
          <p:cNvPr id="13"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Inspect, Monitor, Measure</a:t>
            </a:r>
            <a:endParaRPr lang="en-US" sz="3200" dirty="0">
              <a:solidFill>
                <a:schemeClr val="bg2">
                  <a:lumMod val="10000"/>
                </a:schemeClr>
              </a:solidFill>
            </a:endParaRPr>
          </a:p>
        </p:txBody>
      </p:sp>
      <p:sp>
        <p:nvSpPr>
          <p:cNvPr id="14" name="Content Placeholder 13"/>
          <p:cNvSpPr>
            <a:spLocks noGrp="1"/>
          </p:cNvSpPr>
          <p:nvPr>
            <p:ph sz="quarter" idx="2"/>
          </p:nvPr>
        </p:nvSpPr>
        <p:spPr>
          <a:xfrm>
            <a:off x="457200" y="1676400"/>
            <a:ext cx="8077200" cy="5029200"/>
          </a:xfrm>
        </p:spPr>
        <p:txBody>
          <a:bodyPr>
            <a:noAutofit/>
          </a:bodyPr>
          <a:lstStyle/>
          <a:p>
            <a:pPr marL="624078" indent="-514350">
              <a:buNone/>
            </a:pPr>
            <a:r>
              <a:rPr lang="en-US" sz="3200" b="1" dirty="0" smtClean="0">
                <a:cs typeface="Times New Roman" pitchFamily="18" charset="0"/>
              </a:rPr>
              <a:t>Why inspect?</a:t>
            </a:r>
          </a:p>
          <a:p>
            <a:pPr marL="624078" indent="-514350">
              <a:buFont typeface="Wingdings" panose="05000000000000000000" pitchFamily="2" charset="2"/>
              <a:buChar char="q"/>
            </a:pPr>
            <a:r>
              <a:rPr lang="en-US" sz="3200" dirty="0" smtClean="0"/>
              <a:t>To detect pest problems as early as possible</a:t>
            </a:r>
          </a:p>
          <a:p>
            <a:pPr marL="624078" indent="-514350">
              <a:buFont typeface="Wingdings" panose="05000000000000000000" pitchFamily="2" charset="2"/>
              <a:buChar char="q"/>
            </a:pPr>
            <a:r>
              <a:rPr lang="en-US" sz="3200" dirty="0" smtClean="0"/>
              <a:t>To address pest </a:t>
            </a:r>
            <a:br>
              <a:rPr lang="en-US" sz="3200" dirty="0" smtClean="0"/>
            </a:br>
            <a:r>
              <a:rPr lang="en-US" sz="3200" dirty="0" smtClean="0"/>
              <a:t>conducive conditions </a:t>
            </a:r>
            <a:br>
              <a:rPr lang="en-US" sz="3200" dirty="0" smtClean="0"/>
            </a:br>
            <a:r>
              <a:rPr lang="en-US" sz="3200" dirty="0" smtClean="0"/>
              <a:t>before problems occur, </a:t>
            </a:r>
            <a:br>
              <a:rPr lang="en-US" sz="3200" dirty="0" smtClean="0"/>
            </a:br>
            <a:r>
              <a:rPr lang="en-US" sz="3200" dirty="0" smtClean="0"/>
              <a:t>especially in pest </a:t>
            </a:r>
            <a:br>
              <a:rPr lang="en-US" sz="3200" dirty="0" smtClean="0"/>
            </a:br>
            <a:r>
              <a:rPr lang="en-US" sz="3200" dirty="0" smtClean="0"/>
              <a:t>vulnerable areas </a:t>
            </a:r>
            <a:br>
              <a:rPr lang="en-US" sz="3200" dirty="0" smtClean="0"/>
            </a:br>
            <a:r>
              <a:rPr lang="en-US" sz="3200" dirty="0" smtClean="0"/>
              <a:t>(PVA’s) like kitchens,</a:t>
            </a:r>
            <a:br>
              <a:rPr lang="en-US" sz="3200" dirty="0" smtClean="0"/>
            </a:br>
            <a:r>
              <a:rPr lang="en-US" sz="3200" dirty="0" smtClean="0"/>
              <a:t>and food service</a:t>
            </a:r>
            <a:br>
              <a:rPr lang="en-US" sz="3200" dirty="0" smtClean="0"/>
            </a:br>
            <a:r>
              <a:rPr lang="en-US" sz="3200" dirty="0" smtClean="0"/>
              <a:t>areas</a:t>
            </a:r>
          </a:p>
        </p:txBody>
      </p:sp>
      <p:sp>
        <p:nvSpPr>
          <p:cNvPr id="10" name="Slide Number Placeholder 9"/>
          <p:cNvSpPr>
            <a:spLocks noGrp="1"/>
          </p:cNvSpPr>
          <p:nvPr>
            <p:ph type="sldNum" sz="quarter" idx="16"/>
          </p:nvPr>
        </p:nvSpPr>
        <p:spPr/>
        <p:txBody>
          <a:bodyPr>
            <a:normAutofit fontScale="85000" lnSpcReduction="20000"/>
          </a:bodyPr>
          <a:lstStyle/>
          <a:p>
            <a:fld id="{7A3B7630-EB21-464F-BCF3-B6E27F6BDC28}" type="slidenum">
              <a:rPr lang="en-US" smtClean="0"/>
              <a:pPr/>
              <a:t>44</a:t>
            </a:fld>
            <a:endParaRPr lang="en-US"/>
          </a:p>
        </p:txBody>
      </p:sp>
      <p:sp>
        <p:nvSpPr>
          <p:cNvPr id="56322" name="AutoShape 2" descr="data:image/jpeg;base64,/9j/4AAQSkZJRgABAQAAAQABAAD/2wCEAAkGBhQSEBUUEhQUFRQWFBQWFBQYFBgXFBUVFBcVFBcVGBQXHSYeFxojGRQUHy8gIycpLCwsFR4xNTAqNSYrLCkBCQoKDgwOFw8PGiwkHCQsLCwpLCksKSkpKSwsKSwpKSksKSwpLCksLCwsLCwsLCkpLCksKSksLCkpKSwpKSwpKf/AABEIAMIBAwMBIgACEQEDEQH/xAAcAAAABwEBAAAAAAAAAAAAAAAAAQIDBAUGBwj/xAA/EAABAgMFBAgEAwgBBQAAAAABAAIDBBEFEiExQQZRYXEHEyIygZGh8EKxwdEjUmIVM3KCktLh8RQWQ4Oywv/EABkBAAMBAQEAAAAAAAAAAAAAAAECAwAEBf/EACkRAAICAgICAQMDBQAAAAAAAAABAhEDIRIxE0FRBCJhMkJxFFKBkdH/2gAMAwEAAhEDEQA/AMO6HWqENmSf6vHwQDCrHMOtanAxG1OMYsAACWyGUGt3JxqBgrqVcAxB5JQbyQA3rGKmYtEw4lTQhtG3cbxvZuGivSN31TcOCDSoBIrjhXfqnw3VKtFHToS1u9LAIG5KojDPZQGQiiFE4hd90QGGijDSl08EXmgNYVN6Q9qccUpkOuWJyCwLEMFcKH3uWrs6zorWi8Kk7sSOBCi2VZYhm88gEGhJHdNKgNGp45eq0cO1Wh7WUcC7IkCmgxocKkjBUSoRqUv0ods+O5hqK1pQhWU3NshwzFNbjR2hqDuA5pyFKggVxO/JRJproZN5l5hzByIO9Emc1ty3nzUQuNQzHq2VwA3/AMXFZybFTXitftPs6IJESFjBfiP0E/Cd3BZmZh1A5qU1ovBkKLmFT7QSQc29qBX7++CuX5ca080JyDRnHAlRr2WT9HPg+ibJU20ZDq4jm6ZjkclELFRUI7Eow1LAR1xWs1CKJTUCgsb2GghdRIDWb4jHwKMN3VToZiORR3BUUXScIpzOCWwJTWoNBQMKaE4zFFdS20WAAtSiylELvglVKBhyEzBOOaAc0hqUCgUCJCUOaHFGMdeSA6Yqo4ogzd9EdDRDx9EAhEUQI94o2pTIJJAGJOAAxJKBrEw4dSAASScABiSVpbHsVzcRQxNXkVbDro38zvRSrJ2bDWgv7xzpoPyg6cT4Jy0YrormS0A3Q7vub8MLUj8oOQ38sy9Ithh5ZUv8t9JfJPg2c0uoO05tLzzXM0woDnTHhgo8lIN6wlho0PJA1ddd53Q6vkrmFKCHDDIeFBQY48yTmdap2BZxHxc6jCm4UoqfyT5tJ8X+F/38EmXyrUUpia4cTVUtubQsJMGGakEXzmN9AqbarbDsmFL4No5sQloxrh2fVYqWnC0hw3+wkeyXSN/LxmlphxBehvwcPqOKxe0liOl30zY7tQ3b28eKvrPng8Aj3wVm+CyPCMGL3Xd1+rHaEcEqfph62ctayr+QB9+SK0+4VZz9lOlormRBQ4UOjh+YcCoEyy80+8kko+i0WZbaGUrDD9W4Hkf8/NULsKLeCQ60FvwkH1SZXYyCwdoF54k/IUSKSSOhYnLowjkeAqunQbGhtyhsH8oT75NlO6PJDn+Cng/JycYpRZvWvt7Z9paXsaGvGNAKBw5b1kCap07Iyhw7FB6NIqgtRO2dELcfD3glMzQcCSOSXCC6ThHQ1ABDVLCxhLQnWlCEdwPklAHcgYP3gkudgnA1NvHFYI/epqlQn1yTExAvCprQY0GNSMgeGaTZ7HC9UUBIut3b8ddPJTt3RXjqyYQjbTckjEiopnqgc0wosAIAAZJ+HKFwqcB6+RTUWDdNTi3XeOOCnzR0+CfHkKbDqaDEk0pqStdYViiFi6nWEVP6Rw+6Rs/Yt0dY4ds5D8o+5VhZzqxThjiHEnMjcMqYHJUJRjyT/Ab6xw3qSDDvi+cr7QaOa07t+/LeriFAawE0pqTqeZ1KasuzGwWXGVpUnHeTVS5h7GNL4ho1up94lEaclfGP6V/t/wAjcLAGI80aBUDcM681jNptqzFrDhn8KooaEOcePDgo+0e0zo5IbVsMVoAe9xd9llJy0Q0HFK3Qj+7oK0JwNByVI22mgkcVV2paxeTQ4KnLyR4qfPZZYtG8ktphCeDm0kBw4bxxC6DJzAewOaQWkAgjIgrhUJpOZW82Btvq3CA89l57FT3XHTkfnzSeRXQ7+mnx5G8tmyBOwblaRmYwnnIgZsPNYCFIvqWvBaRgRrhhRdJDVGtqzeub1rR+K0dsAd5rfi5hVe1RLE0pUzHQZO6pHUjVG6JjzH+EHTIopUeknoaiJBcmJu0GtxcRvxKzVp7ZsAIZ2naUwHiUyQJzSRZbQWgyHDNTjQ04ncucUqnpqefFcXPNT6DgBomQUxySlyAglIJbFo6M9uXiltGCKI3Dx3p57cF0nAKhtTlxIhBOUKxgNCXVGHVS2t3oBE/JE9mCcruKF1ANX0KhZJTeKfl5M07Rpy+5SIkGuDK8/sFJ5F6OmOCXsRl9tVMlZXU5+gSZWAPH3gnRHpVK5NnViwqO/ZKODKap+xpMOrEiECGyriTkA3Xw3akgKua8vcGjNxw+pUXbvaRsuwSsPSnWcXD4eTdeJO4LKux8stcUb6wp3r2F4F1t8ho1DQBSvHUpdnyZL8MAx7uWop5Kg6JZx0aSe5+fXux4XWFbeLFbCYXuIDRifepVzz4ScOSDizDIbb0QhrRmfpzWB2l2m680HZhtJujGp4uTe0G0Lozt0Md1v1O8rGWzbd0U9EG6FS5aQq1LWDRmspOWgX1xTE1NuefkkNZd4n5LkyTs78WIaEHfh80bWgZf5RuKDGKbdnZGCQ4wKylH+BGIPFR5SSLir6DZYa3ipNX0dKkktnRbAtnrpLraViQwetaM3Bg7Zbxu0eN+IVpJTbXtESE4OG8eoI05LLbGTPVRwzR7f5bzRUeYvBZm2rQi2RaEQQj+G4h7YZ7r4T8WjgRi2v6V3x3GzwcsEpNI1W20kILf+Q0UhE9sAfu3H6H6rmsztOXEhmA3n7LsNgW7L2hLuoLzHC7GguzFdDv4ELjO2uyzpCZMPNh7UJ+jmnSu8ZFM48la7DjzPplLasd7j2nEt9PJQC1TYALjQ5apiZg3XU8uSSL/AGseSv7hhKAQDUpECQSCNBAJ0hw+fmnXJgn5p1rscV0nAOQXGnBP3PBMS5xIzxUtkq5xwHD2EkpJdjwxyn0E1o/2jDwPdVaStiuzdTHhX5qZCsJhNFJ5fg7IfSf3MoWuJyB+QU2VlhmfP/Cu/wDp9hwFeYqq6PKOhuoC7gQVGUm+zphgjHaFdQHHPAeqjucAag5fRP8AXxGiocfGhHkqW0pl5dXq/wCZhGPG6UE6KONkiZmgwk17Jy4cFDi2oCcSqSftt8POG/xbQfZZ6PajnnDs8iU7Yt1o6jY051UKLNH/ALUOI5tccWNJB/quhc9suRjWlOBjcXONS45Nbm57veJK6HMWM79mRoUOhd1MNgqaVLojC6p3mh81pOjbYwSMtWIB18QXopzugYhgO4a8fBWUV0cU8j2y/sqzoMhJhgIbChNJc45nVzjxJWGtfaozRr3YQ7jTn/E7j8lC2x2ldPTHUwwWy8J2oLTEdq4g07I0HiqyI3C6MgmcktsgoSm6RAtu2A0EA4rJxS+Ia+pV5PygBy81DMJcWTPs9PD9LS2V7IV3id6Jymvl6pAgKPOztUFFEUQ1YSFm3jjgFLs+yC41IoFqZWxg0DBPTZNy3oiyElDYB9lOiw2OGB9CpDJOiXBkyT2QXHgCfkmSJSddkFkXqXsiV7rg7DLAivpVafbjYoWhCaWkNjwwerce65px6t24VxB0JO9V8TZCYiigaGgj4zQY8BU+i3cpLFkNgcQSGtBIyJAAJ811QTR5ueSck0cFsCJHs6dBcx4LTdisJzYcxTI7wV1ravZtloSlwULgL8B24kVpXc4YKftDs1DmmYgNigdh+vBrjq2vko2yb3thOgRQREgupQ/lOLTxGaZJp2SlJOmjhEWx3sJ7DsCQcciOCrrRljQOIpoux7e2Pci9a0UESpO6+O8PkfFYG3JS9CNAC6laDhileNJ2iyytqvRjaIkohEUCgmiCNBYx0MPq31Tl3Eb/AGFDgPN0g4fbzVlIn8Rld66GcMVbSLqy7Oui8e8fRXkpJiigQn3TQqzloy5Wrds9KDSVIkCHopUOAGmmqixDqFM/5Qe0YgOHkVkdDb46HmYY7vkqm3mgtLhpiE/GjkfEweNfQLL7W7UQ4EJwvAxHA3W8TrTQJZGgyPNWy0fZQok49/daQNK/ZZiztqGg0c3Her39rBwqFqM2RLZFGEuOhWVsWFfmITPzRGDzcFZ7Q2jVtKpzo4lb8+z9Ic/yFB6kJoxtnNOVHcrDkRddeFe00jm2hB8yrWPM/C04jvHjuUWJNiXgX9SKM/jpWvgs0233tDsASSSTxPBPkyKL4nIoOSs0E7MMA/EDT/EAfmstaE9BNQyCwcQKfJRo8w+KcalTpDZxz8XYBRcnLoaP2lDEsuHFOLT4FSZbo+ZEzc9viPqFtZSxWM0UwQ6KfjS2yv8AUz6Rj4fRfL6xI3mz+1Pw+jSVHxRj4t/tWsa1KDVVRj8CPPk+Shl9jpdmXWHm4fQKc2xII+CvNx+6sbqO6qUT8s/kiQ5CG3KGz+kH5qS2vIbglBqUGoiNt9iWtUpgqE1dTrBRFM1BOh0TD5YXr9O1S7XhWtDvxU8CoTT4acDRndq7O62VeABeaL7a724kDmKhchmjmffJd6excP2nlOqmosPQF1OVat9HBNVoCdGJtqWuvvDJ3z1VaQri2I4LGD4gTXlkqgqD7OyFtKwqII0ELGNvFqKECuIrwB1T8CLQg7iFXPtAHJw5HBNOtLCjc/RdDkkcUYSb0joLZtr2Ag8jx3I2WkBmVhbOmIoBo4gHMaeSh2nPzHXCEAHl3dOVRx5YrmtN6O7jW2dLO0LGjvhUdobcsaTddU7gqWz9hHxaGPEJ/S3Bo4V18lrbM2OgQqXYYqNTifMpXZ0Y5JbMVaG00zFHYDmg7gaqqhWBMzLuzDeTXFzgQPFzl2FtljcrGUkg3QJUmmVc1JVRzWyuiVxoY8Wm9rB/9H7LVWb0ewGfmNPzOJHiMlrLg5KTDlWjEElUSbJuomQnujSVig1YQd4c4EeFaeihbE7Aulp9xBvMudkkYipxBw4Zii3rnBpB0OHjoiLrkJ72955uspn7zRhaZLNXCyqt+Z6x9G4sZ2W0yO8+aiythviaUG9aCzLDo0GIMc6K3bCAyCl4m5OTOXnUaRUSNhMh6VO9WHVp8tRUVaoiRy1MxFLc1MRmqWToaIzDepLVCbmpkNJhneh5xoXRGGpQCOi6iAi6jol0QosYJoTgRAI0RkLaU9dqEwCnIcRFDDMWGuQ9KktcnGv0fCrlq03T9F2h4qFyrpqhXYUF+odEZ5gH6KsfZOUTikx3jzKaolvSVytnbFCaIJaNLZSi06ipUuBBp5FJLKKZAh1Hj9UpXSJcjBoApjYbREY4jLAHnn8k1AOHvVPRKEUKZaJy2bmz4bTDqNMfDBTYZCzOzVoENDXaVafofL5KzfO3HUOidoldFq+IB5JcOYGiqXToI4qKy1LpoajclKxkaD/kUcCU/Nz9010KzMa22auAPE0VLPdIEGFhfDqaDFFMo2ns2MxbTciRQ8VLlNtJWEwGYdduVo+7ebQ64Y1XI57pVccIUIcCQB/6iqzloWzHmz+K+63dk0fUp1aITakqPSshtlJTH7magOxoBfDXf0uoVajEVGI3jELyPNsYCAwlwGZpmVe7JbUGVdQuitByc2I4Bv8A4waHnmntM53iklaPTJQXGonSdHh92NeG5wDgRzz9UUDpsmB3oUF/Gjmn0KFE0mdjcmojVzWB03j45X+mL9C1TG9M8qc4UYZZXDz1CSUbCrRs4jKFPQXLHy3SbKRTRjZgmukMHDf3leS20UN1KMjY74YH1XLHFKMi7Tki9alKs/bbAO7Ey/KPLNQ5zbSDDxLIx5Mb/cutIhwl8F/RGAsG/pokBhSPWpqOrFRTm5Mu6ZYLv3UtMPP8o+RKajKEn0joVURK5jOdLscCrZIji+IdOTVlp3pvnXE3GwYeOjC48quP0RoDhJHdw5MTdpQ4QrFiMYKVq5wbh4leb53pJn4lQZmIAaijaNFD/CBRUExPveavc5x3ucXHzK1IHFnoy0ulqQgD971ppUNhgurwvYAeJXLekLpN/aLWQ4cMw4THXu0QXOdSgJpkACddVz++SlVQc6WisIexZcjCbBT8Nq55M6oqxN1GnuqRqXIv42XDt276J6C/TwSCz/aNopn4qxJsmNfTHipMOLh7zVeHnnv4onTHHRYUs4douhdoeNcvTL/KjWrtm5hDXsqPheCCRw4qI+fAGarZ1nWNoBUaY4jknRNoddt3EB7Aw4qLM7azD8KhvIY+qpYssWmhw5qTI2a6IbrC0u3Vxw5pqQlsVMdfEAL75GhNafZE+zLlL7hyBqfRaGzdmY7yA+MWgfDUmgp5LXWRsRLtxc0vdQ941xHDy80G/gpFJ7ZgbOst8QgQYZPGlfU4BaSU6Pnu7Ud+H5Rj65LdCC1rew0DcAKJIjgtNElP2XU1+1UUkLYuA1g7IxGGp8VV2nsJCAN11DmNxC0ExOECjiW01CzG0O0kJjS1rnxHnS8KDndAom0FzcdtmKmYdx7m1rdJHkkiKm48cvcXONXE1JSAVjkeySIyPrVHqheRAb7o7mQBEGZvA01pRdMkn1p8lwSxLbdLRQ9uIyc3ePuumWZtxBiNqHBp1a7BwWZ0YpKqNzNRhTArJ27aDWtLnEAAHFV1p7bQWAkvqdADUlc42i2lfNO/KwZNr6larDkkoqiFMzdYrnDVxI81pbM27uNDXsA/U3+1Y6qJPRx2zUW7tf1zS1l7HMns4bgAcfeCzV5IQWMKqjAQYKpwJWxlGw2iiCJBIVQoFPscmAlgpJKykXRIMZBMXkEnErzL5swgZrDDNVvXcUpgrqr0czZLMydKowxzkiGU8JuiALFwpff6pyI5oGQBUCZtMDVVbpp8V11lcffgmSFlIctOYDjvUVtWkGlNRmFpbJsKHDFX9t/Edkchr4qxjWSyIMQE/FkPIrM/Ze0j4TgSXOoRma4DTetzZm3EGJ3vw3aGvZrxOg5rLx9k2kVaSFSTlhxYebSRvCDRSORHR5va2HDwe4Ddr5UzVBO7eNBPVtLueA9+Cw5J1RIUPyLi0tqI0bCt1u4H6qpqk1RhYF2HVGCkp6WgFxWAIQK0UpYdRUpMxYI4I0LzRnCUKqzj2MQo7rMcjQvJEIlJKdiy5acU0QsEIJQakpTFhkDq0oQ0oI0lsfigBGiQCAyDSmtSQlgpWOhV1CiNpQSFBKCCCIgpj+KebMgKFNPZXsV51TF471ejmUi0dPBRYs9XJIk5TrCcaU8VYsstoxNSUVEDmRpSzHRMXYN9TyCvpaUbDADRTfv801Cd2QnOsyT0Qk2yyhRaqXDcq2E9SWxeKwhNY+iN0WuBxUdr+PqlF+9YYqrV2fD8WgA+izcxZj26V5Lc9akOIOYr5JXEZTaMG2TecmlS4FhxXfDRbEUGQ9EoRvD0W4h8jM/K7LH4yriWstjNPupV/wD2gTVFIDk2ESNEy91EbzRNO3lYQbckloIyCS+IgCiArbUlwKGmvzVTMwaK9nm1aVVRWVCDKwZVEI2p2LCTYakZZC0EQRpSgEYRBGAgwoUAlUQCWGqbZRITRApZakkLDUJQRolgUQ0EdEKLoOQn2Ue94fVWRfgqmz3UJVi1yddE5LY9CdglApmE+lUovxHNYWiex6fZFrwUOHETgi8fREWiax3FOB6isdVLD1gEh8RIvb0glJLisYfbERFx1zTHWJQfxQMPCJzSg9M30lxWCPPiJl8RNF/LgkueiCgnuQD0xFeiD1g0KiuwVe0YkKYXKLFHaQY0RuJCChTDKUVgVCmjUk7jQJWVh2RkEYCCkXAlIkaAQ2lOByaCOqVoZMdLklJqgShQ3IFUEVUSItkdBBBXOYfk+8rFBBMhZCmZpTkEERSSwIgggsKPQDipDCiQRFY4xIdmESCxgmZpQ1RILAHEH/RGgsMMu+iacggsYZekgoILGFBR42aCCDGXY2/6KFE7qCCRlYjISkEFMsgkAjQQCBAIIIGQEEEFkEIo0EEQH//Z"/>
          <p:cNvSpPr>
            <a:spLocks noChangeAspect="1" noChangeArrowheads="1"/>
          </p:cNvSpPr>
          <p:nvPr/>
        </p:nvSpPr>
        <p:spPr bwMode="auto">
          <a:xfrm>
            <a:off x="155575" y="-1790700"/>
            <a:ext cx="49911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4876800" y="5983069"/>
            <a:ext cx="3912951" cy="646331"/>
          </a:xfrm>
          <a:prstGeom prst="rect">
            <a:avLst/>
          </a:prstGeom>
          <a:noFill/>
        </p:spPr>
        <p:txBody>
          <a:bodyPr wrap="square" rtlCol="0">
            <a:spAutoFit/>
          </a:bodyPr>
          <a:lstStyle/>
          <a:p>
            <a:pPr algn="r"/>
            <a:r>
              <a:rPr lang="en-US" i="1" dirty="0" smtClean="0"/>
              <a:t>Roof rat footprints – </a:t>
            </a:r>
            <a:br>
              <a:rPr lang="en-US" i="1" dirty="0" smtClean="0"/>
            </a:br>
            <a:r>
              <a:rPr lang="en-US" i="1" dirty="0" smtClean="0"/>
              <a:t>Dawn H. Gouge, University of Arizona</a:t>
            </a:r>
            <a:endParaRPr lang="en-US"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3240611"/>
            <a:ext cx="3671910" cy="2742458"/>
          </a:xfrm>
          <a:prstGeom prst="rect">
            <a:avLst/>
          </a:prstGeom>
        </p:spPr>
      </p:pic>
    </p:spTree>
    <p:extLst>
      <p:ext uri="{BB962C8B-B14F-4D97-AF65-F5344CB8AC3E}">
        <p14:creationId xmlns:p14="http://schemas.microsoft.com/office/powerpoint/2010/main" val="34248362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612648" y="1600200"/>
            <a:ext cx="8153400" cy="4800600"/>
          </a:xfrm>
        </p:spPr>
        <p:txBody>
          <a:bodyPr>
            <a:noAutofit/>
          </a:bodyPr>
          <a:lstStyle/>
          <a:p>
            <a:pPr marL="0">
              <a:buNone/>
            </a:pPr>
            <a:r>
              <a:rPr lang="en-US" sz="3200" dirty="0" smtClean="0">
                <a:cs typeface="Times New Roman" pitchFamily="18" charset="0"/>
              </a:rPr>
              <a:t>Inspection involves the regular observation and recording of:</a:t>
            </a:r>
          </a:p>
          <a:p>
            <a:pPr>
              <a:buFont typeface="Wingdings" panose="05000000000000000000" pitchFamily="2" charset="2"/>
              <a:buChar char="q"/>
            </a:pPr>
            <a:r>
              <a:rPr lang="en-US" sz="2800" dirty="0" smtClean="0">
                <a:cs typeface="Times New Roman" pitchFamily="18" charset="0"/>
              </a:rPr>
              <a:t>The </a:t>
            </a:r>
            <a:r>
              <a:rPr lang="en-US" sz="2800" b="1" dirty="0" smtClean="0">
                <a:cs typeface="Times New Roman" pitchFamily="18" charset="0"/>
              </a:rPr>
              <a:t>physical condition </a:t>
            </a:r>
            <a:r>
              <a:rPr lang="en-US" sz="2800" dirty="0" smtClean="0">
                <a:cs typeface="Times New Roman" pitchFamily="18" charset="0"/>
              </a:rPr>
              <a:t>of buildings and grounds</a:t>
            </a:r>
          </a:p>
          <a:p>
            <a:pPr>
              <a:buFont typeface="Wingdings" panose="05000000000000000000" pitchFamily="2" charset="2"/>
              <a:buChar char="q"/>
            </a:pPr>
            <a:r>
              <a:rPr lang="en-US" sz="2800" dirty="0" smtClean="0">
                <a:cs typeface="Times New Roman" pitchFamily="18" charset="0"/>
              </a:rPr>
              <a:t>Assessment of pest conducive </a:t>
            </a:r>
            <a:br>
              <a:rPr lang="en-US" sz="2800" dirty="0" smtClean="0">
                <a:cs typeface="Times New Roman" pitchFamily="18" charset="0"/>
              </a:rPr>
            </a:br>
            <a:r>
              <a:rPr lang="en-US" sz="2800" dirty="0" smtClean="0">
                <a:cs typeface="Times New Roman" pitchFamily="18" charset="0"/>
              </a:rPr>
              <a:t>conditions including </a:t>
            </a:r>
            <a:r>
              <a:rPr lang="en-US" sz="2800" b="1" dirty="0" smtClean="0">
                <a:cs typeface="Times New Roman" pitchFamily="18" charset="0"/>
              </a:rPr>
              <a:t>sanitation</a:t>
            </a:r>
            <a:r>
              <a:rPr lang="en-US" sz="2800" dirty="0" smtClean="0">
                <a:cs typeface="Times New Roman" pitchFamily="18" charset="0"/>
              </a:rPr>
              <a:t> </a:t>
            </a:r>
            <a:br>
              <a:rPr lang="en-US" sz="2800" dirty="0" smtClean="0">
                <a:cs typeface="Times New Roman" pitchFamily="18" charset="0"/>
              </a:rPr>
            </a:br>
            <a:r>
              <a:rPr lang="en-US" sz="2800" dirty="0" smtClean="0">
                <a:cs typeface="Times New Roman" pitchFamily="18" charset="0"/>
              </a:rPr>
              <a:t>and </a:t>
            </a:r>
            <a:r>
              <a:rPr lang="en-US" sz="2800" b="1" dirty="0" smtClean="0">
                <a:cs typeface="Times New Roman" pitchFamily="18" charset="0"/>
              </a:rPr>
              <a:t>exclusion</a:t>
            </a:r>
            <a:endParaRPr lang="en-US" sz="2800" dirty="0" smtClean="0">
              <a:cs typeface="Times New Roman" pitchFamily="18" charset="0"/>
            </a:endParaRPr>
          </a:p>
          <a:p>
            <a:pPr>
              <a:buFont typeface="Wingdings" panose="05000000000000000000" pitchFamily="2" charset="2"/>
              <a:buChar char="q"/>
            </a:pPr>
            <a:r>
              <a:rPr lang="en-US" sz="2800" dirty="0" smtClean="0">
                <a:cs typeface="Times New Roman" pitchFamily="18" charset="0"/>
              </a:rPr>
              <a:t>Detection of </a:t>
            </a:r>
            <a:r>
              <a:rPr lang="en-US" sz="2800" b="1" dirty="0" smtClean="0">
                <a:cs typeface="Times New Roman" pitchFamily="18" charset="0"/>
              </a:rPr>
              <a:t>pest damage </a:t>
            </a:r>
            <a:r>
              <a:rPr lang="en-US" sz="2800" dirty="0" smtClean="0">
                <a:cs typeface="Times New Roman" pitchFamily="18" charset="0"/>
              </a:rPr>
              <a:t>and </a:t>
            </a:r>
            <a:br>
              <a:rPr lang="en-US" sz="2800" dirty="0" smtClean="0">
                <a:cs typeface="Times New Roman" pitchFamily="18" charset="0"/>
              </a:rPr>
            </a:br>
            <a:r>
              <a:rPr lang="en-US" sz="2800" b="1" dirty="0" smtClean="0">
                <a:cs typeface="Times New Roman" pitchFamily="18" charset="0"/>
              </a:rPr>
              <a:t>pest signs</a:t>
            </a:r>
          </a:p>
          <a:p>
            <a:pPr>
              <a:buFont typeface="Wingdings" panose="05000000000000000000" pitchFamily="2" charset="2"/>
              <a:buChar char="q"/>
            </a:pPr>
            <a:r>
              <a:rPr lang="en-US" sz="2800" dirty="0" smtClean="0">
                <a:cs typeface="Times New Roman" pitchFamily="18" charset="0"/>
              </a:rPr>
              <a:t>Detection of unsanctioned pest </a:t>
            </a:r>
            <a:br>
              <a:rPr lang="en-US" sz="2800" dirty="0" smtClean="0">
                <a:cs typeface="Times New Roman" pitchFamily="18" charset="0"/>
              </a:rPr>
            </a:br>
            <a:r>
              <a:rPr lang="en-US" sz="2800" dirty="0" smtClean="0">
                <a:cs typeface="Times New Roman" pitchFamily="18" charset="0"/>
              </a:rPr>
              <a:t>control attempts including</a:t>
            </a:r>
            <a:br>
              <a:rPr lang="en-US" sz="2800" dirty="0" smtClean="0">
                <a:cs typeface="Times New Roman" pitchFamily="18" charset="0"/>
              </a:rPr>
            </a:br>
            <a:r>
              <a:rPr lang="en-US" sz="2800" dirty="0" smtClean="0">
                <a:cs typeface="Times New Roman" pitchFamily="18" charset="0"/>
              </a:rPr>
              <a:t>pesticides from home</a:t>
            </a:r>
          </a:p>
        </p:txBody>
      </p:sp>
      <p:sp>
        <p:nvSpPr>
          <p:cNvPr id="7" name="Title 1"/>
          <p:cNvSpPr txBox="1">
            <a:spLocks/>
          </p:cNvSpPr>
          <p:nvPr/>
        </p:nvSpPr>
        <p:spPr>
          <a:xfrm>
            <a:off x="0" y="-152400"/>
            <a:ext cx="381000" cy="609600"/>
          </a:xfrm>
          <a:prstGeom prst="rect">
            <a:avLst/>
          </a:prstGeom>
        </p:spPr>
        <p:txBody>
          <a:bodyPr vert="horz" anchor="ctr">
            <a:normAutofit/>
          </a:bodyPr>
          <a:lstStyle/>
          <a:p>
            <a:pPr>
              <a:spcBef>
                <a:spcPct val="0"/>
              </a:spcBef>
              <a:defRPr/>
            </a:pPr>
            <a:r>
              <a:rPr lang="en-US" sz="1400" dirty="0" smtClean="0">
                <a:solidFill>
                  <a:prstClr val="white"/>
                </a:solidFill>
              </a:rPr>
              <a:t>6. </a:t>
            </a:r>
            <a:endParaRPr lang="en-US" sz="1400" dirty="0">
              <a:solidFill>
                <a:prstClr val="white"/>
              </a:solidFill>
            </a:endParaRPr>
          </a:p>
        </p:txBody>
      </p:sp>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45</a:t>
            </a:fld>
            <a:endParaRPr lang="en-US" dirty="0"/>
          </a:p>
        </p:txBody>
      </p:sp>
      <p:sp>
        <p:nvSpPr>
          <p:cNvPr id="10"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Inspect, Monitor, Measure</a:t>
            </a:r>
            <a:endParaRPr lang="en-US" sz="3200" dirty="0">
              <a:solidFill>
                <a:schemeClr val="bg2">
                  <a:lumMod val="10000"/>
                </a:schemeClr>
              </a:solidFill>
            </a:endParaRP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15000" y="3175511"/>
            <a:ext cx="2590800" cy="3454399"/>
          </a:xfrm>
          <a:prstGeom prst="rect">
            <a:avLst/>
          </a:prstGeom>
        </p:spPr>
      </p:pic>
      <p:sp>
        <p:nvSpPr>
          <p:cNvPr id="11" name="TextBox 10"/>
          <p:cNvSpPr txBox="1"/>
          <p:nvPr/>
        </p:nvSpPr>
        <p:spPr>
          <a:xfrm rot="16200000">
            <a:off x="6158824" y="4002887"/>
            <a:ext cx="5055951" cy="646331"/>
          </a:xfrm>
          <a:prstGeom prst="rect">
            <a:avLst/>
          </a:prstGeom>
          <a:noFill/>
        </p:spPr>
        <p:txBody>
          <a:bodyPr wrap="square" rtlCol="0">
            <a:spAutoFit/>
          </a:bodyPr>
          <a:lstStyle/>
          <a:p>
            <a:pPr algn="r"/>
            <a:r>
              <a:rPr lang="en-US" i="1" dirty="0" smtClean="0"/>
              <a:t>Mystery spray being used because of flies in teachers lounge – Dawn H. Gouge, University of Arizona</a:t>
            </a:r>
            <a:endParaRPr lang="en-US" i="1" dirty="0"/>
          </a:p>
        </p:txBody>
      </p:sp>
    </p:spTree>
    <p:extLst>
      <p:ext uri="{BB962C8B-B14F-4D97-AF65-F5344CB8AC3E}">
        <p14:creationId xmlns:p14="http://schemas.microsoft.com/office/powerpoint/2010/main" val="29262618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1771" y="-152400"/>
            <a:ext cx="359229" cy="598641"/>
          </a:xfrm>
          <a:prstGeom prst="rect">
            <a:avLst/>
          </a:prstGeom>
          <a:noFill/>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1400" dirty="0" smtClean="0">
                <a:solidFill>
                  <a:prstClr val="white"/>
                </a:solidFill>
              </a:rPr>
              <a:t>7.</a:t>
            </a:r>
            <a:endParaRPr lang="en-US" sz="1400" dirty="0">
              <a:solidFill>
                <a:srgbClr val="775F55"/>
              </a:solidFill>
            </a:endParaRPr>
          </a:p>
        </p:txBody>
      </p:sp>
      <p:sp>
        <p:nvSpPr>
          <p:cNvPr id="13" name="Content Placeholder 12"/>
          <p:cNvSpPr>
            <a:spLocks noGrp="1"/>
          </p:cNvSpPr>
          <p:nvPr>
            <p:ph sz="quarter" idx="2"/>
          </p:nvPr>
        </p:nvSpPr>
        <p:spPr>
          <a:xfrm>
            <a:off x="609600" y="1600200"/>
            <a:ext cx="8153400" cy="5167630"/>
          </a:xfrm>
        </p:spPr>
        <p:txBody>
          <a:bodyPr>
            <a:noAutofit/>
          </a:bodyPr>
          <a:lstStyle/>
          <a:p>
            <a:pPr marL="0" indent="0">
              <a:spcBef>
                <a:spcPts val="600"/>
              </a:spcBef>
              <a:buNone/>
            </a:pPr>
            <a:r>
              <a:rPr lang="en-US" sz="3000" dirty="0" smtClean="0">
                <a:cs typeface="Times New Roman" pitchFamily="18" charset="0"/>
              </a:rPr>
              <a:t>Water is a critically important pest resource</a:t>
            </a:r>
          </a:p>
          <a:p>
            <a:pPr>
              <a:spcBef>
                <a:spcPts val="600"/>
              </a:spcBef>
              <a:buFont typeface="Wingdings" panose="05000000000000000000" pitchFamily="2" charset="2"/>
              <a:buChar char="Ø"/>
            </a:pPr>
            <a:r>
              <a:rPr lang="en-US" sz="3000" dirty="0" smtClean="0">
                <a:cs typeface="Times New Roman" pitchFamily="18" charset="0"/>
              </a:rPr>
              <a:t>Monitor and repair leaks </a:t>
            </a:r>
          </a:p>
          <a:p>
            <a:pPr>
              <a:spcBef>
                <a:spcPts val="600"/>
              </a:spcBef>
              <a:buFont typeface="Wingdings" panose="05000000000000000000" pitchFamily="2" charset="2"/>
              <a:buChar char="Ø"/>
            </a:pPr>
            <a:r>
              <a:rPr lang="en-US" sz="3000" dirty="0" smtClean="0">
                <a:cs typeface="Times New Roman" pitchFamily="18" charset="0"/>
              </a:rPr>
              <a:t>Repair leaky valve boxes</a:t>
            </a:r>
          </a:p>
          <a:p>
            <a:pPr>
              <a:spcBef>
                <a:spcPts val="600"/>
              </a:spcBef>
              <a:buFont typeface="Wingdings" panose="05000000000000000000" pitchFamily="2" charset="2"/>
              <a:buChar char="Ø"/>
            </a:pPr>
            <a:r>
              <a:rPr lang="en-US" sz="3000" dirty="0" smtClean="0">
                <a:cs typeface="Times New Roman" pitchFamily="18" charset="0"/>
              </a:rPr>
              <a:t>Keep flooring, machinery surfaces dry</a:t>
            </a:r>
          </a:p>
          <a:p>
            <a:pPr>
              <a:spcBef>
                <a:spcPts val="600"/>
              </a:spcBef>
              <a:buFont typeface="Wingdings" panose="05000000000000000000" pitchFamily="2" charset="2"/>
              <a:buChar char="Ø"/>
            </a:pPr>
            <a:r>
              <a:rPr lang="en-US" sz="3000" dirty="0" smtClean="0">
                <a:cs typeface="Times New Roman" pitchFamily="18" charset="0"/>
              </a:rPr>
              <a:t>Ensure rainwater drains away from buildings </a:t>
            </a:r>
          </a:p>
          <a:p>
            <a:pPr>
              <a:spcBef>
                <a:spcPts val="600"/>
              </a:spcBef>
              <a:buFont typeface="Wingdings" panose="05000000000000000000" pitchFamily="2" charset="2"/>
              <a:buChar char="Ø"/>
            </a:pPr>
            <a:r>
              <a:rPr lang="en-US" sz="3000" dirty="0" smtClean="0">
                <a:cs typeface="Times New Roman" pitchFamily="18" charset="0"/>
              </a:rPr>
              <a:t>Ensure air-conditioning </a:t>
            </a:r>
            <a:br>
              <a:rPr lang="en-US" sz="3000" dirty="0" smtClean="0">
                <a:cs typeface="Times New Roman" pitchFamily="18" charset="0"/>
              </a:rPr>
            </a:br>
            <a:r>
              <a:rPr lang="en-US" sz="3000" dirty="0" smtClean="0">
                <a:cs typeface="Times New Roman" pitchFamily="18" charset="0"/>
              </a:rPr>
              <a:t>condensate does not pool </a:t>
            </a:r>
            <a:br>
              <a:rPr lang="en-US" sz="3000" dirty="0" smtClean="0">
                <a:cs typeface="Times New Roman" pitchFamily="18" charset="0"/>
              </a:rPr>
            </a:br>
            <a:r>
              <a:rPr lang="en-US" sz="3000" dirty="0" smtClean="0">
                <a:cs typeface="Times New Roman" pitchFamily="18" charset="0"/>
              </a:rPr>
              <a:t>in drop ceiling tiles or attic areas</a:t>
            </a:r>
          </a:p>
        </p:txBody>
      </p:sp>
      <p:sp>
        <p:nvSpPr>
          <p:cNvPr id="10" name="Slide Number Placeholder 9"/>
          <p:cNvSpPr>
            <a:spLocks noGrp="1"/>
          </p:cNvSpPr>
          <p:nvPr>
            <p:ph type="sldNum" sz="quarter" idx="16"/>
          </p:nvPr>
        </p:nvSpPr>
        <p:spPr/>
        <p:txBody>
          <a:bodyPr>
            <a:normAutofit fontScale="85000" lnSpcReduction="20000"/>
          </a:bodyPr>
          <a:lstStyle/>
          <a:p>
            <a:fld id="{11075362-9323-4249-BA5A-917C59330204}" type="slidenum">
              <a:rPr lang="en-US" smtClean="0"/>
              <a:pPr/>
              <a:t>46</a:t>
            </a:fld>
            <a:endParaRPr lang="en-US"/>
          </a:p>
        </p:txBody>
      </p:sp>
      <p:sp>
        <p:nvSpPr>
          <p:cNvPr id="8"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Pest-conducive Conditions</a:t>
            </a:r>
            <a:endParaRPr lang="en-US" sz="3200" dirty="0">
              <a:solidFill>
                <a:schemeClr val="bg2">
                  <a:lumMod val="10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8102" y="4840726"/>
            <a:ext cx="2537298" cy="1902974"/>
          </a:xfrm>
          <a:prstGeom prst="rect">
            <a:avLst/>
          </a:prstGeom>
        </p:spPr>
      </p:pic>
      <p:sp>
        <p:nvSpPr>
          <p:cNvPr id="11" name="TextBox 10"/>
          <p:cNvSpPr txBox="1"/>
          <p:nvPr/>
        </p:nvSpPr>
        <p:spPr>
          <a:xfrm>
            <a:off x="2411649" y="5867400"/>
            <a:ext cx="3912951" cy="923330"/>
          </a:xfrm>
          <a:prstGeom prst="rect">
            <a:avLst/>
          </a:prstGeom>
          <a:noFill/>
        </p:spPr>
        <p:txBody>
          <a:bodyPr wrap="square" rtlCol="0">
            <a:spAutoFit/>
          </a:bodyPr>
          <a:lstStyle/>
          <a:p>
            <a:pPr algn="r"/>
            <a:r>
              <a:rPr lang="en-US" i="1" dirty="0" smtClean="0"/>
              <a:t>Subterranean termites in wood next to water saturated external ground – </a:t>
            </a:r>
            <a:br>
              <a:rPr lang="en-US" i="1" dirty="0" smtClean="0"/>
            </a:br>
            <a:r>
              <a:rPr lang="en-US" i="1" dirty="0" smtClean="0"/>
              <a:t>Dawn H. Gouge, University of Arizona</a:t>
            </a:r>
            <a:endParaRPr lang="en-US" i="1" dirty="0"/>
          </a:p>
        </p:txBody>
      </p:sp>
    </p:spTree>
    <p:extLst>
      <p:ext uri="{BB962C8B-B14F-4D97-AF65-F5344CB8AC3E}">
        <p14:creationId xmlns:p14="http://schemas.microsoft.com/office/powerpoint/2010/main" val="24894823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11075362-9323-4249-BA5A-917C59330204}" type="slidenum">
              <a:rPr lang="en-US" smtClean="0"/>
              <a:pPr/>
              <a:t>47</a:t>
            </a:fld>
            <a:endParaRPr lang="en-US"/>
          </a:p>
        </p:txBody>
      </p:sp>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884" t="28821" r="11666"/>
          <a:stretch/>
        </p:blipFill>
        <p:spPr bwMode="auto">
          <a:xfrm>
            <a:off x="680936" y="2133600"/>
            <a:ext cx="4281806"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181600" y="1752600"/>
            <a:ext cx="3657600" cy="3046988"/>
          </a:xfrm>
          <a:prstGeom prst="rect">
            <a:avLst/>
          </a:prstGeom>
          <a:noFill/>
        </p:spPr>
        <p:txBody>
          <a:bodyPr wrap="square" rtlCol="0">
            <a:spAutoFit/>
          </a:bodyPr>
          <a:lstStyle/>
          <a:p>
            <a:r>
              <a:rPr lang="en-US" sz="3200" dirty="0" smtClean="0">
                <a:solidFill>
                  <a:prstClr val="black"/>
                </a:solidFill>
              </a:rPr>
              <a:t>Under optimum conditions some mosquito species can develop from eggs to adults in less than a week</a:t>
            </a:r>
            <a:endParaRPr lang="en-US" sz="3200" dirty="0">
              <a:solidFill>
                <a:prstClr val="black"/>
              </a:solidFill>
            </a:endParaRPr>
          </a:p>
        </p:txBody>
      </p:sp>
      <p:sp>
        <p:nvSpPr>
          <p:cNvPr id="6" name="TextBox 5"/>
          <p:cNvSpPr txBox="1"/>
          <p:nvPr/>
        </p:nvSpPr>
        <p:spPr>
          <a:xfrm>
            <a:off x="5105400" y="5715000"/>
            <a:ext cx="3733800" cy="923330"/>
          </a:xfrm>
          <a:prstGeom prst="rect">
            <a:avLst/>
          </a:prstGeom>
          <a:noFill/>
        </p:spPr>
        <p:txBody>
          <a:bodyPr wrap="square" rtlCol="0">
            <a:spAutoFit/>
          </a:bodyPr>
          <a:lstStyle/>
          <a:p>
            <a:r>
              <a:rPr lang="en-US" i="1" dirty="0" smtClean="0">
                <a:solidFill>
                  <a:prstClr val="black"/>
                </a:solidFill>
              </a:rPr>
              <a:t>Leaking irrigation valve box generating an ideal mosquito breeding site – Marc Lame, Indiana University</a:t>
            </a:r>
            <a:endParaRPr lang="en-US" i="1" dirty="0">
              <a:solidFill>
                <a:prstClr val="black"/>
              </a:solidFill>
            </a:endParaRPr>
          </a:p>
        </p:txBody>
      </p:sp>
      <p:sp>
        <p:nvSpPr>
          <p:cNvPr id="7"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Pest-conducive Conditions</a:t>
            </a:r>
            <a:endParaRPr lang="en-US" sz="3200" dirty="0">
              <a:solidFill>
                <a:schemeClr val="bg2">
                  <a:lumMod val="10000"/>
                </a:schemeClr>
              </a:solidFill>
            </a:endParaRPr>
          </a:p>
        </p:txBody>
      </p:sp>
    </p:spTree>
    <p:extLst>
      <p:ext uri="{BB962C8B-B14F-4D97-AF65-F5344CB8AC3E}">
        <p14:creationId xmlns:p14="http://schemas.microsoft.com/office/powerpoint/2010/main" val="641464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11075362-9323-4249-BA5A-917C59330204}" type="slidenum">
              <a:rPr lang="en-US" smtClean="0"/>
              <a:pPr/>
              <a:t>48</a:t>
            </a:fld>
            <a:endParaRPr lang="en-US"/>
          </a:p>
        </p:txBody>
      </p:sp>
      <p:sp>
        <p:nvSpPr>
          <p:cNvPr id="9" name="Content Placeholder 8"/>
          <p:cNvSpPr>
            <a:spLocks noGrp="1"/>
          </p:cNvSpPr>
          <p:nvPr>
            <p:ph sz="quarter" idx="1"/>
          </p:nvPr>
        </p:nvSpPr>
        <p:spPr>
          <a:xfrm>
            <a:off x="612648" y="1676400"/>
            <a:ext cx="8226552" cy="5105400"/>
          </a:xfrm>
        </p:spPr>
        <p:txBody>
          <a:bodyPr>
            <a:noAutofit/>
          </a:bodyPr>
          <a:lstStyle/>
          <a:p>
            <a:pPr>
              <a:buFont typeface="Wingdings" panose="05000000000000000000" pitchFamily="2" charset="2"/>
              <a:buChar char="q"/>
            </a:pPr>
            <a:r>
              <a:rPr lang="en-US" sz="3200" dirty="0" smtClean="0"/>
              <a:t>Exposure to mold can cause health problems for sensitive individuals </a:t>
            </a:r>
          </a:p>
          <a:p>
            <a:pPr>
              <a:buFont typeface="Wingdings" panose="05000000000000000000" pitchFamily="2" charset="2"/>
              <a:buChar char="q"/>
            </a:pPr>
            <a:r>
              <a:rPr lang="en-US" sz="3200" dirty="0" smtClean="0"/>
              <a:t>Exposure may cause or worsen conditions such as asthma, hay fever or allergy symptoms </a:t>
            </a:r>
          </a:p>
          <a:p>
            <a:endParaRPr lang="en-US" sz="3200" dirty="0">
              <a:solidFill>
                <a:srgbClr val="FF0000"/>
              </a:solidFill>
            </a:endParaRPr>
          </a:p>
        </p:txBody>
      </p:sp>
      <p:pic>
        <p:nvPicPr>
          <p:cNvPr id="205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1999" y="3886200"/>
            <a:ext cx="5012267"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818206" y="5562600"/>
            <a:ext cx="2716194" cy="923330"/>
          </a:xfrm>
          <a:prstGeom prst="rect">
            <a:avLst/>
          </a:prstGeom>
          <a:noFill/>
        </p:spPr>
        <p:txBody>
          <a:bodyPr wrap="square" rtlCol="0">
            <a:spAutoFit/>
          </a:bodyPr>
          <a:lstStyle/>
          <a:p>
            <a:r>
              <a:rPr lang="en-US" i="1" dirty="0" smtClean="0">
                <a:solidFill>
                  <a:prstClr val="black"/>
                </a:solidFill>
              </a:rPr>
              <a:t>Moldy ceiling </a:t>
            </a:r>
            <a:r>
              <a:rPr lang="en-US" i="1" dirty="0">
                <a:solidFill>
                  <a:prstClr val="black"/>
                </a:solidFill>
              </a:rPr>
              <a:t>t</a:t>
            </a:r>
            <a:r>
              <a:rPr lang="en-US" i="1" dirty="0" smtClean="0">
                <a:solidFill>
                  <a:prstClr val="black"/>
                </a:solidFill>
              </a:rPr>
              <a:t>iles – </a:t>
            </a:r>
            <a:br>
              <a:rPr lang="en-US" i="1" dirty="0" smtClean="0">
                <a:solidFill>
                  <a:prstClr val="black"/>
                </a:solidFill>
              </a:rPr>
            </a:br>
            <a:r>
              <a:rPr lang="en-US" i="1" dirty="0" smtClean="0">
                <a:solidFill>
                  <a:prstClr val="black"/>
                </a:solidFill>
              </a:rPr>
              <a:t>Dawn H. Gouge, University of Arizona</a:t>
            </a:r>
            <a:endParaRPr lang="en-US" i="1" dirty="0">
              <a:solidFill>
                <a:prstClr val="black"/>
              </a:solidFill>
            </a:endParaRPr>
          </a:p>
        </p:txBody>
      </p:sp>
      <p:sp>
        <p:nvSpPr>
          <p:cNvPr id="10"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Pest-conducive Conditions</a:t>
            </a:r>
            <a:endParaRPr lang="en-US" sz="3200" dirty="0">
              <a:solidFill>
                <a:schemeClr val="bg2">
                  <a:lumMod val="10000"/>
                </a:schemeClr>
              </a:solidFill>
            </a:endParaRPr>
          </a:p>
        </p:txBody>
      </p:sp>
    </p:spTree>
    <p:extLst>
      <p:ext uri="{BB962C8B-B14F-4D97-AF65-F5344CB8AC3E}">
        <p14:creationId xmlns:p14="http://schemas.microsoft.com/office/powerpoint/2010/main" val="36044310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11075362-9323-4249-BA5A-917C59330204}" type="slidenum">
              <a:rPr lang="en-US" smtClean="0"/>
              <a:pPr/>
              <a:t>49</a:t>
            </a:fld>
            <a:endParaRPr lang="en-US"/>
          </a:p>
        </p:txBody>
      </p:sp>
      <p:sp>
        <p:nvSpPr>
          <p:cNvPr id="4" name="Content Placeholder 3"/>
          <p:cNvSpPr>
            <a:spLocks noGrp="1"/>
          </p:cNvSpPr>
          <p:nvPr>
            <p:ph sz="quarter" idx="1"/>
          </p:nvPr>
        </p:nvSpPr>
        <p:spPr>
          <a:xfrm>
            <a:off x="612648" y="1600200"/>
            <a:ext cx="8074152" cy="4495800"/>
          </a:xfrm>
        </p:spPr>
        <p:txBody>
          <a:bodyPr>
            <a:normAutofit/>
          </a:bodyPr>
          <a:lstStyle/>
          <a:p>
            <a:pPr>
              <a:spcBef>
                <a:spcPts val="600"/>
              </a:spcBef>
              <a:buFont typeface="Wingdings" panose="05000000000000000000" pitchFamily="2" charset="2"/>
              <a:buChar char="q"/>
            </a:pPr>
            <a:r>
              <a:rPr lang="en-US" dirty="0" smtClean="0">
                <a:cs typeface="Times New Roman" pitchFamily="18" charset="0"/>
              </a:rPr>
              <a:t>No plants should be planted against buildings, as they may provide pest harborage</a:t>
            </a:r>
          </a:p>
          <a:p>
            <a:pPr>
              <a:spcBef>
                <a:spcPts val="600"/>
              </a:spcBef>
              <a:buFont typeface="Wingdings" panose="05000000000000000000" pitchFamily="2" charset="2"/>
              <a:buChar char="q"/>
            </a:pPr>
            <a:r>
              <a:rPr lang="en-US" dirty="0" smtClean="0">
                <a:cs typeface="Times New Roman" pitchFamily="18" charset="0"/>
              </a:rPr>
              <a:t>Plants near to buildings should be pruned away from buildings to maintain three feet of clearance</a:t>
            </a:r>
          </a:p>
          <a:p>
            <a:pPr>
              <a:spcBef>
                <a:spcPts val="600"/>
              </a:spcBef>
              <a:buFont typeface="Wingdings" panose="05000000000000000000" pitchFamily="2" charset="2"/>
              <a:buChar char="q"/>
            </a:pPr>
            <a:r>
              <a:rPr lang="en-US" dirty="0" smtClean="0">
                <a:cs typeface="Times New Roman" pitchFamily="18" charset="0"/>
              </a:rPr>
              <a:t>At least a 12-inch </a:t>
            </a:r>
            <a:br>
              <a:rPr lang="en-US" dirty="0" smtClean="0">
                <a:cs typeface="Times New Roman" pitchFamily="18" charset="0"/>
              </a:rPr>
            </a:br>
            <a:r>
              <a:rPr lang="en-US" dirty="0" smtClean="0">
                <a:cs typeface="Times New Roman" pitchFamily="18" charset="0"/>
              </a:rPr>
              <a:t>vegetation-free </a:t>
            </a:r>
            <a:br>
              <a:rPr lang="en-US" dirty="0" smtClean="0">
                <a:cs typeface="Times New Roman" pitchFamily="18" charset="0"/>
              </a:rPr>
            </a:br>
            <a:r>
              <a:rPr lang="en-US" dirty="0" smtClean="0">
                <a:cs typeface="Times New Roman" pitchFamily="18" charset="0"/>
              </a:rPr>
              <a:t>perimeter around </a:t>
            </a:r>
            <a:br>
              <a:rPr lang="en-US" dirty="0" smtClean="0">
                <a:cs typeface="Times New Roman" pitchFamily="18" charset="0"/>
              </a:rPr>
            </a:br>
            <a:r>
              <a:rPr lang="en-US" dirty="0" smtClean="0">
                <a:cs typeface="Times New Roman" pitchFamily="18" charset="0"/>
              </a:rPr>
              <a:t>building foundations </a:t>
            </a:r>
            <a:br>
              <a:rPr lang="en-US" dirty="0" smtClean="0">
                <a:cs typeface="Times New Roman" pitchFamily="18" charset="0"/>
              </a:rPr>
            </a:br>
            <a:r>
              <a:rPr lang="en-US" dirty="0" smtClean="0">
                <a:cs typeface="Times New Roman" pitchFamily="18" charset="0"/>
              </a:rPr>
              <a:t>is advisable</a:t>
            </a:r>
          </a:p>
          <a:p>
            <a:endParaRPr lang="en-US" dirty="0"/>
          </a:p>
        </p:txBody>
      </p:sp>
      <p:sp>
        <p:nvSpPr>
          <p:cNvPr id="6"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Pest-conducive Conditions</a:t>
            </a:r>
            <a:endParaRPr lang="en-US" sz="3200" dirty="0">
              <a:solidFill>
                <a:schemeClr val="bg2">
                  <a:lumMod val="10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3599180"/>
            <a:ext cx="4201160" cy="3150870"/>
          </a:xfrm>
          <a:prstGeom prst="rect">
            <a:avLst/>
          </a:prstGeom>
        </p:spPr>
      </p:pic>
      <p:sp>
        <p:nvSpPr>
          <p:cNvPr id="11" name="TextBox 10"/>
          <p:cNvSpPr txBox="1"/>
          <p:nvPr/>
        </p:nvSpPr>
        <p:spPr>
          <a:xfrm>
            <a:off x="152400" y="6102098"/>
            <a:ext cx="4559030" cy="646331"/>
          </a:xfrm>
          <a:prstGeom prst="rect">
            <a:avLst/>
          </a:prstGeom>
          <a:noFill/>
        </p:spPr>
        <p:txBody>
          <a:bodyPr wrap="square" rtlCol="0">
            <a:spAutoFit/>
          </a:bodyPr>
          <a:lstStyle/>
          <a:p>
            <a:pPr algn="r"/>
            <a:r>
              <a:rPr lang="en-US" i="1" dirty="0" smtClean="0">
                <a:solidFill>
                  <a:prstClr val="black"/>
                </a:solidFill>
              </a:rPr>
              <a:t>Trees overhanging and contacting the school building – Dawn H. Gouge, University of Arizona</a:t>
            </a:r>
            <a:endParaRPr lang="en-US" i="1" dirty="0">
              <a:solidFill>
                <a:prstClr val="black"/>
              </a:solidFill>
            </a:endParaRPr>
          </a:p>
        </p:txBody>
      </p:sp>
    </p:spTree>
    <p:extLst>
      <p:ext uri="{BB962C8B-B14F-4D97-AF65-F5344CB8AC3E}">
        <p14:creationId xmlns:p14="http://schemas.microsoft.com/office/powerpoint/2010/main" val="3102562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5</a:t>
            </a:fld>
            <a:endParaRPr lang="en-US"/>
          </a:p>
        </p:txBody>
      </p:sp>
      <p:sp>
        <p:nvSpPr>
          <p:cNvPr id="5" name="Title 1"/>
          <p:cNvSpPr txBox="1">
            <a:spLocks/>
          </p:cNvSpPr>
          <p:nvPr/>
        </p:nvSpPr>
        <p:spPr>
          <a:xfrm>
            <a:off x="5334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200" dirty="0">
                <a:solidFill>
                  <a:schemeClr val="bg2">
                    <a:lumMod val="10000"/>
                  </a:schemeClr>
                </a:solidFill>
              </a:rPr>
              <a:t>IPM in </a:t>
            </a:r>
            <a:r>
              <a:rPr lang="en-US" sz="3200" dirty="0" smtClean="0">
                <a:solidFill>
                  <a:schemeClr val="bg2">
                    <a:lumMod val="10000"/>
                  </a:schemeClr>
                </a:solidFill>
              </a:rPr>
              <a:t>Understandable Terms</a:t>
            </a:r>
            <a:endParaRPr lang="en-US" sz="3200" dirty="0">
              <a:solidFill>
                <a:schemeClr val="bg2">
                  <a:lumMod val="10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6446" y="4038600"/>
            <a:ext cx="4687554" cy="3419369"/>
          </a:xfrm>
          <a:prstGeom prst="rect">
            <a:avLst/>
          </a:prstGeom>
        </p:spPr>
      </p:pic>
      <p:sp>
        <p:nvSpPr>
          <p:cNvPr id="4" name="Content Placeholder 3"/>
          <p:cNvSpPr>
            <a:spLocks noGrp="1"/>
          </p:cNvSpPr>
          <p:nvPr>
            <p:ph sz="quarter" idx="1"/>
          </p:nvPr>
        </p:nvSpPr>
        <p:spPr>
          <a:xfrm>
            <a:off x="609600" y="1676400"/>
            <a:ext cx="8153400" cy="4495800"/>
          </a:xfrm>
        </p:spPr>
        <p:txBody>
          <a:bodyPr>
            <a:noAutofit/>
          </a:bodyPr>
          <a:lstStyle/>
          <a:p>
            <a:pPr>
              <a:spcAft>
                <a:spcPts val="600"/>
              </a:spcAft>
              <a:buFont typeface="Wingdings" pitchFamily="2" charset="2"/>
              <a:buChar char="q"/>
            </a:pPr>
            <a:r>
              <a:rPr lang="en-US" sz="3200" dirty="0" smtClean="0">
                <a:cs typeface="Times New Roman" pitchFamily="18" charset="0"/>
              </a:rPr>
              <a:t>What is Integrated Pest Management (IPM)?</a:t>
            </a:r>
          </a:p>
          <a:p>
            <a:pPr lvl="1">
              <a:spcAft>
                <a:spcPts val="600"/>
              </a:spcAft>
              <a:buClr>
                <a:schemeClr val="accent2"/>
              </a:buClr>
              <a:buFont typeface="Wingdings" pitchFamily="2" charset="2"/>
              <a:buChar char="Ø"/>
            </a:pPr>
            <a:r>
              <a:rPr lang="en-US" sz="3200" dirty="0" smtClean="0">
                <a:cs typeface="Times New Roman" pitchFamily="18" charset="0"/>
              </a:rPr>
              <a:t>A process that minimizes risks related to managing pest populations</a:t>
            </a:r>
          </a:p>
          <a:p>
            <a:pPr lvl="1">
              <a:spcAft>
                <a:spcPts val="600"/>
              </a:spcAft>
              <a:buClr>
                <a:schemeClr val="accent2"/>
              </a:buClr>
              <a:buFont typeface="Wingdings" pitchFamily="2" charset="2"/>
              <a:buChar char="Ø"/>
            </a:pPr>
            <a:r>
              <a:rPr lang="en-US" sz="3200" dirty="0" smtClean="0">
                <a:cs typeface="Times New Roman" pitchFamily="18" charset="0"/>
              </a:rPr>
              <a:t>Pests need food, water and shelter, </a:t>
            </a:r>
            <a:br>
              <a:rPr lang="en-US" sz="3200" dirty="0" smtClean="0">
                <a:cs typeface="Times New Roman" pitchFamily="18" charset="0"/>
              </a:rPr>
            </a:br>
            <a:r>
              <a:rPr lang="en-US" sz="3200" dirty="0" smtClean="0">
                <a:cs typeface="Times New Roman" pitchFamily="18" charset="0"/>
              </a:rPr>
              <a:t>IPM encompasses strategies and </a:t>
            </a:r>
            <a:br>
              <a:rPr lang="en-US" sz="3200" dirty="0" smtClean="0">
                <a:cs typeface="Times New Roman" pitchFamily="18" charset="0"/>
              </a:rPr>
            </a:br>
            <a:r>
              <a:rPr lang="en-US" sz="3200" dirty="0" smtClean="0">
                <a:cs typeface="Times New Roman" pitchFamily="18" charset="0"/>
              </a:rPr>
              <a:t>methods that limit pest opportunities</a:t>
            </a:r>
          </a:p>
          <a:p>
            <a:pPr>
              <a:spcAft>
                <a:spcPts val="600"/>
              </a:spcAft>
              <a:buFont typeface="Wingdings" pitchFamily="2" charset="2"/>
              <a:buChar char="q"/>
            </a:pPr>
            <a:r>
              <a:rPr lang="en-US" sz="3200" dirty="0" smtClean="0">
                <a:cs typeface="Times New Roman" pitchFamily="18" charset="0"/>
              </a:rPr>
              <a:t>IPM is a team effort and </a:t>
            </a:r>
            <a:br>
              <a:rPr lang="en-US" sz="3200" dirty="0" smtClean="0">
                <a:cs typeface="Times New Roman" pitchFamily="18" charset="0"/>
              </a:rPr>
            </a:br>
            <a:r>
              <a:rPr lang="en-US" sz="3200" dirty="0" smtClean="0">
                <a:cs typeface="Times New Roman" pitchFamily="18" charset="0"/>
              </a:rPr>
              <a:t>involves all community </a:t>
            </a:r>
            <a:br>
              <a:rPr lang="en-US" sz="3200" dirty="0" smtClean="0">
                <a:cs typeface="Times New Roman" pitchFamily="18" charset="0"/>
              </a:rPr>
            </a:br>
            <a:r>
              <a:rPr lang="en-US" sz="3200" dirty="0" smtClean="0">
                <a:cs typeface="Times New Roman" pitchFamily="18" charset="0"/>
              </a:rPr>
              <a:t>members!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11075362-9323-4249-BA5A-917C59330204}" type="slidenum">
              <a:rPr lang="en-US" smtClean="0"/>
              <a:pPr/>
              <a:t>50</a:t>
            </a:fld>
            <a:endParaRPr lang="en-US"/>
          </a:p>
        </p:txBody>
      </p:sp>
      <p:sp>
        <p:nvSpPr>
          <p:cNvPr id="4" name="Content Placeholder 3"/>
          <p:cNvSpPr>
            <a:spLocks noGrp="1"/>
          </p:cNvSpPr>
          <p:nvPr>
            <p:ph sz="quarter" idx="1"/>
          </p:nvPr>
        </p:nvSpPr>
        <p:spPr>
          <a:xfrm>
            <a:off x="612648" y="1676400"/>
            <a:ext cx="8150352" cy="4495800"/>
          </a:xfrm>
        </p:spPr>
        <p:txBody>
          <a:bodyPr>
            <a:normAutofit/>
          </a:bodyPr>
          <a:lstStyle/>
          <a:p>
            <a:pPr>
              <a:spcBef>
                <a:spcPts val="600"/>
              </a:spcBef>
              <a:buFont typeface="Wingdings" panose="05000000000000000000" pitchFamily="2" charset="2"/>
              <a:buChar char="q"/>
            </a:pPr>
            <a:r>
              <a:rPr lang="en-US" sz="3200" dirty="0" smtClean="0">
                <a:cs typeface="Times New Roman" pitchFamily="18" charset="0"/>
              </a:rPr>
              <a:t>Remove outdoor clutter in a timely manner, as it provides pest harborage</a:t>
            </a:r>
          </a:p>
          <a:p>
            <a:pPr>
              <a:spcBef>
                <a:spcPts val="600"/>
              </a:spcBef>
              <a:buFont typeface="Wingdings" panose="05000000000000000000" pitchFamily="2" charset="2"/>
              <a:buChar char="q"/>
            </a:pPr>
            <a:r>
              <a:rPr lang="en-US" sz="3200" dirty="0" smtClean="0">
                <a:cs typeface="Times New Roman" pitchFamily="18" charset="0"/>
              </a:rPr>
              <a:t>Tires in particular</a:t>
            </a:r>
            <a:br>
              <a:rPr lang="en-US" sz="3200" dirty="0" smtClean="0">
                <a:cs typeface="Times New Roman" pitchFamily="18" charset="0"/>
              </a:rPr>
            </a:br>
            <a:r>
              <a:rPr lang="en-US" sz="3200" dirty="0" smtClean="0">
                <a:cs typeface="Times New Roman" pitchFamily="18" charset="0"/>
              </a:rPr>
              <a:t>are excellent sites</a:t>
            </a:r>
            <a:br>
              <a:rPr lang="en-US" sz="3200" dirty="0" smtClean="0">
                <a:cs typeface="Times New Roman" pitchFamily="18" charset="0"/>
              </a:rPr>
            </a:br>
            <a:r>
              <a:rPr lang="en-US" sz="3200" dirty="0" smtClean="0">
                <a:cs typeface="Times New Roman" pitchFamily="18" charset="0"/>
              </a:rPr>
              <a:t>for some mosquito</a:t>
            </a:r>
            <a:br>
              <a:rPr lang="en-US" sz="3200" dirty="0" smtClean="0">
                <a:cs typeface="Times New Roman" pitchFamily="18" charset="0"/>
              </a:rPr>
            </a:br>
            <a:r>
              <a:rPr lang="en-US" sz="3200" dirty="0" smtClean="0">
                <a:cs typeface="Times New Roman" pitchFamily="18" charset="0"/>
              </a:rPr>
              <a:t>species to develop</a:t>
            </a:r>
            <a:br>
              <a:rPr lang="en-US" sz="3200" dirty="0" smtClean="0">
                <a:cs typeface="Times New Roman" pitchFamily="18" charset="0"/>
              </a:rPr>
            </a:br>
            <a:r>
              <a:rPr lang="en-US" sz="3200" dirty="0" smtClean="0">
                <a:cs typeface="Times New Roman" pitchFamily="18" charset="0"/>
              </a:rPr>
              <a:t>in</a:t>
            </a:r>
          </a:p>
          <a:p>
            <a:endParaRPr lang="en-US" sz="3200" dirty="0"/>
          </a:p>
        </p:txBody>
      </p:sp>
      <p:sp>
        <p:nvSpPr>
          <p:cNvPr id="6"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Pest-conducive Conditions</a:t>
            </a:r>
            <a:endParaRPr lang="en-US" sz="3200" dirty="0">
              <a:solidFill>
                <a:schemeClr val="bg2">
                  <a:lumMod val="10000"/>
                </a:scheme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3042258"/>
            <a:ext cx="4557409" cy="3418057"/>
          </a:xfrm>
          <a:prstGeom prst="rect">
            <a:avLst/>
          </a:prstGeom>
        </p:spPr>
      </p:pic>
      <p:sp>
        <p:nvSpPr>
          <p:cNvPr id="10" name="TextBox 9"/>
          <p:cNvSpPr txBox="1"/>
          <p:nvPr/>
        </p:nvSpPr>
        <p:spPr>
          <a:xfrm>
            <a:off x="228600" y="5715000"/>
            <a:ext cx="3810000" cy="923330"/>
          </a:xfrm>
          <a:prstGeom prst="rect">
            <a:avLst/>
          </a:prstGeom>
          <a:noFill/>
        </p:spPr>
        <p:txBody>
          <a:bodyPr wrap="square" rtlCol="0">
            <a:spAutoFit/>
          </a:bodyPr>
          <a:lstStyle/>
          <a:p>
            <a:pPr algn="r"/>
            <a:r>
              <a:rPr lang="en-US" i="1" dirty="0" smtClean="0">
                <a:solidFill>
                  <a:prstClr val="black"/>
                </a:solidFill>
              </a:rPr>
              <a:t>Tires and old engines behind school building – Tom Green, IPM Institute of North America</a:t>
            </a:r>
            <a:endParaRPr lang="en-US" i="1" dirty="0">
              <a:solidFill>
                <a:prstClr val="black"/>
              </a:solidFill>
            </a:endParaRPr>
          </a:p>
        </p:txBody>
      </p:sp>
    </p:spTree>
    <p:extLst>
      <p:ext uri="{BB962C8B-B14F-4D97-AF65-F5344CB8AC3E}">
        <p14:creationId xmlns:p14="http://schemas.microsoft.com/office/powerpoint/2010/main" val="22274158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11075362-9323-4249-BA5A-917C59330204}" type="slidenum">
              <a:rPr lang="en-US" smtClean="0"/>
              <a:pPr/>
              <a:t>51</a:t>
            </a:fld>
            <a:endParaRPr lang="en-US"/>
          </a:p>
        </p:txBody>
      </p:sp>
      <p:sp>
        <p:nvSpPr>
          <p:cNvPr id="9" name="TextBox 8"/>
          <p:cNvSpPr txBox="1"/>
          <p:nvPr/>
        </p:nvSpPr>
        <p:spPr>
          <a:xfrm>
            <a:off x="609600" y="5334000"/>
            <a:ext cx="8077199" cy="1384995"/>
          </a:xfrm>
          <a:prstGeom prst="rect">
            <a:avLst/>
          </a:prstGeom>
          <a:noFill/>
        </p:spPr>
        <p:txBody>
          <a:bodyPr wrap="square" rtlCol="0">
            <a:spAutoFit/>
          </a:bodyPr>
          <a:lstStyle/>
          <a:p>
            <a:pPr marL="457200" indent="-457200">
              <a:buClr>
                <a:schemeClr val="accent2">
                  <a:lumMod val="75000"/>
                </a:schemeClr>
              </a:buClr>
              <a:buFont typeface="Wingdings" panose="05000000000000000000" pitchFamily="2" charset="2"/>
              <a:buChar char="q"/>
            </a:pPr>
            <a:r>
              <a:rPr lang="en-US" sz="2800" dirty="0" smtClean="0">
                <a:solidFill>
                  <a:prstClr val="black"/>
                </a:solidFill>
              </a:rPr>
              <a:t>Cockroaches live </a:t>
            </a:r>
            <a:r>
              <a:rPr lang="en-US" sz="2800" b="1" dirty="0" smtClean="0">
                <a:solidFill>
                  <a:prstClr val="black"/>
                </a:solidFill>
              </a:rPr>
              <a:t>in</a:t>
            </a:r>
            <a:r>
              <a:rPr lang="en-US" sz="2800" dirty="0" smtClean="0">
                <a:solidFill>
                  <a:prstClr val="black"/>
                </a:solidFill>
              </a:rPr>
              <a:t> and feed </a:t>
            </a:r>
            <a:r>
              <a:rPr lang="en-US" sz="2800" b="1" dirty="0" smtClean="0">
                <a:solidFill>
                  <a:prstClr val="black"/>
                </a:solidFill>
              </a:rPr>
              <a:t>on</a:t>
            </a:r>
            <a:r>
              <a:rPr lang="en-US" sz="2800" dirty="0" smtClean="0">
                <a:solidFill>
                  <a:prstClr val="black"/>
                </a:solidFill>
              </a:rPr>
              <a:t> cardboard boxes </a:t>
            </a:r>
          </a:p>
          <a:p>
            <a:pPr marL="457200" indent="-457200">
              <a:buClr>
                <a:schemeClr val="accent2">
                  <a:lumMod val="75000"/>
                </a:schemeClr>
              </a:buClr>
              <a:buFont typeface="Wingdings" panose="05000000000000000000" pitchFamily="2" charset="2"/>
              <a:buChar char="q"/>
            </a:pPr>
            <a:r>
              <a:rPr lang="en-US" sz="2800" dirty="0" smtClean="0">
                <a:solidFill>
                  <a:prstClr val="black"/>
                </a:solidFill>
              </a:rPr>
              <a:t>Unpack and date all items and store supplies neatly on shelves so that the oldest can be used first </a:t>
            </a:r>
            <a:endParaRPr lang="en-US" sz="2800" dirty="0">
              <a:solidFill>
                <a:prstClr val="black"/>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251379"/>
            <a:ext cx="3810000" cy="285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157" y="2286000"/>
            <a:ext cx="3800643" cy="2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685757" y="1676400"/>
            <a:ext cx="1865447" cy="523220"/>
          </a:xfrm>
          <a:prstGeom prst="rect">
            <a:avLst/>
          </a:prstGeom>
          <a:noFill/>
        </p:spPr>
        <p:txBody>
          <a:bodyPr wrap="none" rtlCol="0">
            <a:spAutoFit/>
          </a:bodyPr>
          <a:lstStyle/>
          <a:p>
            <a:r>
              <a:rPr lang="en-US" sz="2800" i="1" dirty="0" smtClean="0">
                <a:solidFill>
                  <a:prstClr val="black"/>
                </a:solidFill>
              </a:rPr>
              <a:t>Problematic</a:t>
            </a:r>
            <a:endParaRPr lang="en-US" sz="2800" i="1" dirty="0">
              <a:solidFill>
                <a:prstClr val="black"/>
              </a:solidFill>
            </a:endParaRPr>
          </a:p>
        </p:txBody>
      </p:sp>
      <p:sp>
        <p:nvSpPr>
          <p:cNvPr id="12" name="TextBox 11"/>
          <p:cNvSpPr txBox="1"/>
          <p:nvPr/>
        </p:nvSpPr>
        <p:spPr>
          <a:xfrm>
            <a:off x="6019800" y="1686580"/>
            <a:ext cx="1367426" cy="523220"/>
          </a:xfrm>
          <a:prstGeom prst="rect">
            <a:avLst/>
          </a:prstGeom>
          <a:noFill/>
        </p:spPr>
        <p:txBody>
          <a:bodyPr wrap="none" rtlCol="0">
            <a:spAutoFit/>
          </a:bodyPr>
          <a:lstStyle/>
          <a:p>
            <a:r>
              <a:rPr lang="en-US" sz="2800" i="1" dirty="0" smtClean="0">
                <a:solidFill>
                  <a:prstClr val="black"/>
                </a:solidFill>
              </a:rPr>
              <a:t>Excellent</a:t>
            </a:r>
            <a:endParaRPr lang="en-US" sz="2800" i="1" dirty="0">
              <a:solidFill>
                <a:prstClr val="black"/>
              </a:solidFill>
            </a:endParaRPr>
          </a:p>
        </p:txBody>
      </p:sp>
      <p:sp>
        <p:nvSpPr>
          <p:cNvPr id="11"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Pest-conducive Conditions</a:t>
            </a:r>
            <a:endParaRPr lang="en-US" sz="3200" dirty="0">
              <a:solidFill>
                <a:schemeClr val="bg2">
                  <a:lumMod val="10000"/>
                </a:schemeClr>
              </a:solidFill>
            </a:endParaRPr>
          </a:p>
        </p:txBody>
      </p:sp>
      <p:sp>
        <p:nvSpPr>
          <p:cNvPr id="13" name="Rectangle 12"/>
          <p:cNvSpPr/>
          <p:nvPr/>
        </p:nvSpPr>
        <p:spPr>
          <a:xfrm>
            <a:off x="2057400" y="901526"/>
            <a:ext cx="6934200" cy="369332"/>
          </a:xfrm>
          <a:prstGeom prst="rect">
            <a:avLst/>
          </a:prstGeom>
        </p:spPr>
        <p:txBody>
          <a:bodyPr wrap="square">
            <a:spAutoFit/>
          </a:bodyPr>
          <a:lstStyle/>
          <a:p>
            <a:pPr algn="r"/>
            <a:r>
              <a:rPr lang="en-US" i="1" dirty="0" smtClean="0"/>
              <a:t>Jerry </a:t>
            </a:r>
            <a:r>
              <a:rPr lang="en-US" i="1" dirty="0"/>
              <a:t>Jochim, Monroe County Community School Corporation</a:t>
            </a:r>
          </a:p>
        </p:txBody>
      </p:sp>
    </p:spTree>
    <p:extLst>
      <p:ext uri="{BB962C8B-B14F-4D97-AF65-F5344CB8AC3E}">
        <p14:creationId xmlns:p14="http://schemas.microsoft.com/office/powerpoint/2010/main" val="31605200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295400" cy="76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dirty="0" smtClean="0">
                <a:ln>
                  <a:noFill/>
                </a:ln>
                <a:solidFill>
                  <a:schemeClr val="bg1"/>
                </a:solidFill>
                <a:effectLst/>
                <a:uLnTx/>
                <a:uFillTx/>
                <a:latin typeface="+mj-lt"/>
                <a:ea typeface="+mj-ea"/>
                <a:cs typeface="+mj-cs"/>
              </a:rPr>
              <a:t>4. </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TextBox 10"/>
          <p:cNvSpPr txBox="1"/>
          <p:nvPr/>
        </p:nvSpPr>
        <p:spPr>
          <a:xfrm>
            <a:off x="457200" y="1676400"/>
            <a:ext cx="8229600" cy="369332"/>
          </a:xfrm>
          <a:prstGeom prst="rect">
            <a:avLst/>
          </a:prstGeom>
          <a:noFill/>
        </p:spPr>
        <p:txBody>
          <a:bodyPr wrap="square" rtlCol="0">
            <a:spAutoFit/>
          </a:bodyPr>
          <a:lstStyle/>
          <a:p>
            <a:pPr>
              <a:buNone/>
            </a:pPr>
            <a:r>
              <a:rPr lang="en-US" dirty="0" smtClean="0"/>
              <a:t> </a:t>
            </a:r>
            <a:endParaRPr lang="en-US" dirty="0"/>
          </a:p>
        </p:txBody>
      </p:sp>
      <p:sp>
        <p:nvSpPr>
          <p:cNvPr id="13"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Inspect, Monitor, Measure</a:t>
            </a:r>
            <a:endParaRPr lang="en-US" sz="3200" dirty="0">
              <a:solidFill>
                <a:schemeClr val="bg2">
                  <a:lumMod val="10000"/>
                </a:schemeClr>
              </a:solidFill>
            </a:endParaRPr>
          </a:p>
        </p:txBody>
      </p:sp>
      <p:sp>
        <p:nvSpPr>
          <p:cNvPr id="14" name="Content Placeholder 13"/>
          <p:cNvSpPr>
            <a:spLocks noGrp="1"/>
          </p:cNvSpPr>
          <p:nvPr>
            <p:ph sz="quarter" idx="2"/>
          </p:nvPr>
        </p:nvSpPr>
        <p:spPr>
          <a:xfrm>
            <a:off x="457200" y="1676400"/>
            <a:ext cx="8229600" cy="5029200"/>
          </a:xfrm>
        </p:spPr>
        <p:txBody>
          <a:bodyPr>
            <a:noAutofit/>
          </a:bodyPr>
          <a:lstStyle/>
          <a:p>
            <a:pPr marL="624078" indent="-514350">
              <a:buNone/>
            </a:pPr>
            <a:r>
              <a:rPr lang="en-US" sz="3200" b="1" dirty="0" smtClean="0">
                <a:cs typeface="Times New Roman" pitchFamily="18" charset="0"/>
              </a:rPr>
              <a:t>Why monitor?</a:t>
            </a:r>
          </a:p>
          <a:p>
            <a:pPr marL="624078" indent="-514350">
              <a:buFont typeface="Wingdings" panose="05000000000000000000" pitchFamily="2" charset="2"/>
              <a:buChar char="q"/>
            </a:pPr>
            <a:r>
              <a:rPr lang="en-US" sz="3200" dirty="0" smtClean="0"/>
              <a:t>Using ongoing monitoring tools allows for constant assessment of pest activity when you can not be around</a:t>
            </a:r>
          </a:p>
          <a:p>
            <a:pPr marL="624078" indent="-514350">
              <a:buFont typeface="Wingdings" panose="05000000000000000000" pitchFamily="2" charset="2"/>
              <a:buChar char="q"/>
            </a:pPr>
            <a:r>
              <a:rPr lang="en-US" sz="3200" dirty="0" smtClean="0"/>
              <a:t>Monitoring helps determine pest population levels and how the pests are </a:t>
            </a:r>
            <a:br>
              <a:rPr lang="en-US" sz="3200" dirty="0" smtClean="0"/>
            </a:br>
            <a:r>
              <a:rPr lang="en-US" sz="3200" dirty="0" smtClean="0"/>
              <a:t>accessing or being</a:t>
            </a:r>
            <a:br>
              <a:rPr lang="en-US" sz="3200" dirty="0" smtClean="0"/>
            </a:br>
            <a:r>
              <a:rPr lang="en-US" sz="3200" dirty="0" smtClean="0"/>
              <a:t>introduced into the school</a:t>
            </a:r>
          </a:p>
        </p:txBody>
      </p:sp>
      <p:sp>
        <p:nvSpPr>
          <p:cNvPr id="10" name="Slide Number Placeholder 9"/>
          <p:cNvSpPr>
            <a:spLocks noGrp="1"/>
          </p:cNvSpPr>
          <p:nvPr>
            <p:ph type="sldNum" sz="quarter" idx="16"/>
          </p:nvPr>
        </p:nvSpPr>
        <p:spPr/>
        <p:txBody>
          <a:bodyPr>
            <a:normAutofit fontScale="85000" lnSpcReduction="20000"/>
          </a:bodyPr>
          <a:lstStyle/>
          <a:p>
            <a:fld id="{7A3B7630-EB21-464F-BCF3-B6E27F6BDC28}" type="slidenum">
              <a:rPr lang="en-US" smtClean="0"/>
              <a:pPr/>
              <a:t>52</a:t>
            </a:fld>
            <a:endParaRPr lang="en-US"/>
          </a:p>
        </p:txBody>
      </p:sp>
      <p:sp>
        <p:nvSpPr>
          <p:cNvPr id="56322" name="AutoShape 2" descr="data:image/jpeg;base64,/9j/4AAQSkZJRgABAQAAAQABAAD/2wCEAAkGBhQSEBUUEhQUFRQWFBQWFBQYFBgXFBUVFBcVFBcVGBQXHSYeFxojGRQUHy8gIycpLCwsFR4xNTAqNSYrLCkBCQoKDgwOFw8PGiwkHCQsLCwpLCksKSkpKSwsKSwpKSksKSwpLCksLCwsLCwsLCkpLCksKSksLCkpKSwpKSwpKf/AABEIAMIBAwMBIgACEQEDEQH/xAAcAAAABwEBAAAAAAAAAAAAAAAAAQIDBAUGBwj/xAA/EAABAgMFBAgEAwgBBQAAAAABAAIDBBEFEiExQQZRYXEHEyIygZGh8EKxwdEjUmIVM3KCktLh8RQWQ4Oywv/EABkBAAMBAQEAAAAAAAAAAAAAAAECAwAEBf/EACkRAAICAgICAQMDBQAAAAAAAAABAhEDIRIxE0FRBCJhMkJxFFKBkdH/2gAMAwEAAhEDEQA/AMO6HWqENmSf6vHwQDCrHMOtanAxG1OMYsAACWyGUGt3JxqBgrqVcAxB5JQbyQA3rGKmYtEw4lTQhtG3cbxvZuGivSN31TcOCDSoBIrjhXfqnw3VKtFHToS1u9LAIG5KojDPZQGQiiFE4hd90QGGijDSl08EXmgNYVN6Q9qccUpkOuWJyCwLEMFcKH3uWrs6zorWi8Kk7sSOBCi2VZYhm88gEGhJHdNKgNGp45eq0cO1Wh7WUcC7IkCmgxocKkjBUSoRqUv0ods+O5hqK1pQhWU3NshwzFNbjR2hqDuA5pyFKggVxO/JRJproZN5l5hzByIO9Emc1ty3nzUQuNQzHq2VwA3/AMXFZybFTXitftPs6IJESFjBfiP0E/Cd3BZmZh1A5qU1ovBkKLmFT7QSQc29qBX7++CuX5ca080JyDRnHAlRr2WT9HPg+ibJU20ZDq4jm6ZjkclELFRUI7Eow1LAR1xWs1CKJTUCgsb2GghdRIDWb4jHwKMN3VToZiORR3BUUXScIpzOCWwJTWoNBQMKaE4zFFdS20WAAtSiylELvglVKBhyEzBOOaAc0hqUCgUCJCUOaHFGMdeSA6Yqo4ogzd9EdDRDx9EAhEUQI94o2pTIJJAGJOAAxJKBrEw4dSAASScABiSVpbHsVzcRQxNXkVbDro38zvRSrJ2bDWgv7xzpoPyg6cT4Jy0YrormS0A3Q7vub8MLUj8oOQ38sy9Ithh5ZUv8t9JfJPg2c0uoO05tLzzXM0woDnTHhgo8lIN6wlho0PJA1ddd53Q6vkrmFKCHDDIeFBQY48yTmdap2BZxHxc6jCm4UoqfyT5tJ8X+F/38EmXyrUUpia4cTVUtubQsJMGGakEXzmN9AqbarbDsmFL4No5sQloxrh2fVYqWnC0hw3+wkeyXSN/LxmlphxBehvwcPqOKxe0liOl30zY7tQ3b28eKvrPng8Aj3wVm+CyPCMGL3Xd1+rHaEcEqfph62ctayr+QB9+SK0+4VZz9lOlormRBQ4UOjh+YcCoEyy80+8kko+i0WZbaGUrDD9W4Hkf8/NULsKLeCQ60FvwkH1SZXYyCwdoF54k/IUSKSSOhYnLowjkeAqunQbGhtyhsH8oT75NlO6PJDn+Cng/JycYpRZvWvt7Z9paXsaGvGNAKBw5b1kCap07Iyhw7FB6NIqgtRO2dELcfD3glMzQcCSOSXCC6ThHQ1ABDVLCxhLQnWlCEdwPklAHcgYP3gkudgnA1NvHFYI/epqlQn1yTExAvCprQY0GNSMgeGaTZ7HC9UUBIut3b8ddPJTt3RXjqyYQjbTckjEiopnqgc0wosAIAAZJ+HKFwqcB6+RTUWDdNTi3XeOOCnzR0+CfHkKbDqaDEk0pqStdYViiFi6nWEVP6Rw+6Rs/Yt0dY4ds5D8o+5VhZzqxThjiHEnMjcMqYHJUJRjyT/Ab6xw3qSDDvi+cr7QaOa07t+/LeriFAawE0pqTqeZ1KasuzGwWXGVpUnHeTVS5h7GNL4ho1up94lEaclfGP6V/t/wAjcLAGI80aBUDcM681jNptqzFrDhn8KooaEOcePDgo+0e0zo5IbVsMVoAe9xd9llJy0Q0HFK3Qj+7oK0JwNByVI22mgkcVV2paxeTQ4KnLyR4qfPZZYtG8ktphCeDm0kBw4bxxC6DJzAewOaQWkAgjIgrhUJpOZW82Btvq3CA89l57FT3XHTkfnzSeRXQ7+mnx5G8tmyBOwblaRmYwnnIgZsPNYCFIvqWvBaRgRrhhRdJDVGtqzeub1rR+K0dsAd5rfi5hVe1RLE0pUzHQZO6pHUjVG6JjzH+EHTIopUeknoaiJBcmJu0GtxcRvxKzVp7ZsAIZ2naUwHiUyQJzSRZbQWgyHDNTjQ04ncucUqnpqefFcXPNT6DgBomQUxySlyAglIJbFo6M9uXiltGCKI3Dx3p57cF0nAKhtTlxIhBOUKxgNCXVGHVS2t3oBE/JE9mCcruKF1ANX0KhZJTeKfl5M07Rpy+5SIkGuDK8/sFJ5F6OmOCXsRl9tVMlZXU5+gSZWAPH3gnRHpVK5NnViwqO/ZKODKap+xpMOrEiECGyriTkA3Xw3akgKua8vcGjNxw+pUXbvaRsuwSsPSnWcXD4eTdeJO4LKux8stcUb6wp3r2F4F1t8ho1DQBSvHUpdnyZL8MAx7uWop5Kg6JZx0aSe5+fXux4XWFbeLFbCYXuIDRifepVzz4ScOSDizDIbb0QhrRmfpzWB2l2m680HZhtJujGp4uTe0G0Lozt0Md1v1O8rGWzbd0U9EG6FS5aQq1LWDRmspOWgX1xTE1NuefkkNZd4n5LkyTs78WIaEHfh80bWgZf5RuKDGKbdnZGCQ4wKylH+BGIPFR5SSLir6DZYa3ipNX0dKkktnRbAtnrpLraViQwetaM3Bg7Zbxu0eN+IVpJTbXtESE4OG8eoI05LLbGTPVRwzR7f5bzRUeYvBZm2rQi2RaEQQj+G4h7YZ7r4T8WjgRi2v6V3x3GzwcsEpNI1W20kILf+Q0UhE9sAfu3H6H6rmsztOXEhmA3n7LsNgW7L2hLuoLzHC7GguzFdDv4ELjO2uyzpCZMPNh7UJ+jmnSu8ZFM48la7DjzPplLasd7j2nEt9PJQC1TYALjQ5apiZg3XU8uSSL/AGseSv7hhKAQDUpECQSCNBAJ0hw+fmnXJgn5p1rscV0nAOQXGnBP3PBMS5xIzxUtkq5xwHD2EkpJdjwxyn0E1o/2jDwPdVaStiuzdTHhX5qZCsJhNFJ5fg7IfSf3MoWuJyB+QU2VlhmfP/Cu/wDp9hwFeYqq6PKOhuoC7gQVGUm+zphgjHaFdQHHPAeqjucAag5fRP8AXxGiocfGhHkqW0pl5dXq/wCZhGPG6UE6KONkiZmgwk17Jy4cFDi2oCcSqSftt8POG/xbQfZZ6PajnnDs8iU7Yt1o6jY051UKLNH/ALUOI5tccWNJB/quhc9suRjWlOBjcXONS45Nbm57veJK6HMWM79mRoUOhd1MNgqaVLojC6p3mh81pOjbYwSMtWIB18QXopzugYhgO4a8fBWUV0cU8j2y/sqzoMhJhgIbChNJc45nVzjxJWGtfaozRr3YQ7jTn/E7j8lC2x2ldPTHUwwWy8J2oLTEdq4g07I0HiqyI3C6MgmcktsgoSm6RAtu2A0EA4rJxS+Ia+pV5PygBy81DMJcWTPs9PD9LS2V7IV3id6Jymvl6pAgKPOztUFFEUQ1YSFm3jjgFLs+yC41IoFqZWxg0DBPTZNy3oiyElDYB9lOiw2OGB9CpDJOiXBkyT2QXHgCfkmSJSddkFkXqXsiV7rg7DLAivpVafbjYoWhCaWkNjwwerce65px6t24VxB0JO9V8TZCYiigaGgj4zQY8BU+i3cpLFkNgcQSGtBIyJAAJ811QTR5ueSck0cFsCJHs6dBcx4LTdisJzYcxTI7wV1ravZtloSlwULgL8B24kVpXc4YKftDs1DmmYgNigdh+vBrjq2vko2yb3thOgRQREgupQ/lOLTxGaZJp2SlJOmjhEWx3sJ7DsCQcciOCrrRljQOIpoux7e2Pci9a0UESpO6+O8PkfFYG3JS9CNAC6laDhileNJ2iyytqvRjaIkohEUCgmiCNBYx0MPq31Tl3Eb/AGFDgPN0g4fbzVlIn8Rld66GcMVbSLqy7Oui8e8fRXkpJiigQn3TQqzloy5Wrds9KDSVIkCHopUOAGmmqixDqFM/5Qe0YgOHkVkdDb46HmYY7vkqm3mgtLhpiE/GjkfEweNfQLL7W7UQ4EJwvAxHA3W8TrTQJZGgyPNWy0fZQok49/daQNK/ZZiztqGg0c3Her39rBwqFqM2RLZFGEuOhWVsWFfmITPzRGDzcFZ7Q2jVtKpzo4lb8+z9Ic/yFB6kJoxtnNOVHcrDkRddeFe00jm2hB8yrWPM/C04jvHjuUWJNiXgX9SKM/jpWvgs0233tDsASSSTxPBPkyKL4nIoOSs0E7MMA/EDT/EAfmstaE9BNQyCwcQKfJRo8w+KcalTpDZxz8XYBRcnLoaP2lDEsuHFOLT4FSZbo+ZEzc9viPqFtZSxWM0UwQ6KfjS2yv8AUz6Rj4fRfL6xI3mz+1Pw+jSVHxRj4t/tWsa1KDVVRj8CPPk+Shl9jpdmXWHm4fQKc2xII+CvNx+6sbqO6qUT8s/kiQ5CG3KGz+kH5qS2vIbglBqUGoiNt9iWtUpgqE1dTrBRFM1BOh0TD5YXr9O1S7XhWtDvxU8CoTT4acDRndq7O62VeABeaL7a724kDmKhchmjmffJd6excP2nlOqmosPQF1OVat9HBNVoCdGJtqWuvvDJ3z1VaQri2I4LGD4gTXlkqgqD7OyFtKwqII0ELGNvFqKECuIrwB1T8CLQg7iFXPtAHJw5HBNOtLCjc/RdDkkcUYSb0joLZtr2Ag8jx3I2WkBmVhbOmIoBo4gHMaeSh2nPzHXCEAHl3dOVRx5YrmtN6O7jW2dLO0LGjvhUdobcsaTddU7gqWz9hHxaGPEJ/S3Bo4V18lrbM2OgQqXYYqNTifMpXZ0Y5JbMVaG00zFHYDmg7gaqqhWBMzLuzDeTXFzgQPFzl2FtljcrGUkg3QJUmmVc1JVRzWyuiVxoY8Wm9rB/9H7LVWb0ewGfmNPzOJHiMlrLg5KTDlWjEElUSbJuomQnujSVig1YQd4c4EeFaeihbE7Aulp9xBvMudkkYipxBw4Zii3rnBpB0OHjoiLrkJ72955uspn7zRhaZLNXCyqt+Z6x9G4sZ2W0yO8+aiythviaUG9aCzLDo0GIMc6K3bCAyCl4m5OTOXnUaRUSNhMh6VO9WHVp8tRUVaoiRy1MxFLc1MRmqWToaIzDepLVCbmpkNJhneh5xoXRGGpQCOi6iAi6jol0QosYJoTgRAI0RkLaU9dqEwCnIcRFDDMWGuQ9KktcnGv0fCrlq03T9F2h4qFyrpqhXYUF+odEZ5gH6KsfZOUTikx3jzKaolvSVytnbFCaIJaNLZSi06ipUuBBp5FJLKKZAh1Hj9UpXSJcjBoApjYbREY4jLAHnn8k1AOHvVPRKEUKZaJy2bmz4bTDqNMfDBTYZCzOzVoENDXaVafofL5KzfO3HUOidoldFq+IB5JcOYGiqXToI4qKy1LpoajclKxkaD/kUcCU/Nz9010KzMa22auAPE0VLPdIEGFhfDqaDFFMo2ns2MxbTciRQ8VLlNtJWEwGYdduVo+7ebQ64Y1XI57pVccIUIcCQB/6iqzloWzHmz+K+63dk0fUp1aITakqPSshtlJTH7magOxoBfDXf0uoVajEVGI3jELyPNsYCAwlwGZpmVe7JbUGVdQuitByc2I4Bv8A4waHnmntM53iklaPTJQXGonSdHh92NeG5wDgRzz9UUDpsmB3oUF/Gjmn0KFE0mdjcmojVzWB03j45X+mL9C1TG9M8qc4UYZZXDz1CSUbCrRs4jKFPQXLHy3SbKRTRjZgmukMHDf3leS20UN1KMjY74YH1XLHFKMi7Tki9alKs/bbAO7Ey/KPLNQ5zbSDDxLIx5Mb/cutIhwl8F/RGAsG/pokBhSPWpqOrFRTm5Mu6ZYLv3UtMPP8o+RKajKEn0joVURK5jOdLscCrZIji+IdOTVlp3pvnXE3GwYeOjC48quP0RoDhJHdw5MTdpQ4QrFiMYKVq5wbh4leb53pJn4lQZmIAaijaNFD/CBRUExPveavc5x3ucXHzK1IHFnoy0ulqQgD971ppUNhgurwvYAeJXLekLpN/aLWQ4cMw4THXu0QXOdSgJpkACddVz++SlVQc6WisIexZcjCbBT8Nq55M6oqxN1GnuqRqXIv42XDt276J6C/TwSCz/aNopn4qxJsmNfTHipMOLh7zVeHnnv4onTHHRYUs4douhdoeNcvTL/KjWrtm5hDXsqPheCCRw4qI+fAGarZ1nWNoBUaY4jknRNoddt3EB7Aw4qLM7azD8KhvIY+qpYssWmhw5qTI2a6IbrC0u3Vxw5pqQlsVMdfEAL75GhNafZE+zLlL7hyBqfRaGzdmY7yA+MWgfDUmgp5LXWRsRLtxc0vdQ941xHDy80G/gpFJ7ZgbOst8QgQYZPGlfU4BaSU6Pnu7Ud+H5Rj65LdCC1rew0DcAKJIjgtNElP2XU1+1UUkLYuA1g7IxGGp8VV2nsJCAN11DmNxC0ExOECjiW01CzG0O0kJjS1rnxHnS8KDndAom0FzcdtmKmYdx7m1rdJHkkiKm48cvcXONXE1JSAVjkeySIyPrVHqheRAb7o7mQBEGZvA01pRdMkn1p8lwSxLbdLRQ9uIyc3ePuumWZtxBiNqHBp1a7BwWZ0YpKqNzNRhTArJ27aDWtLnEAAHFV1p7bQWAkvqdADUlc42i2lfNO/KwZNr6larDkkoqiFMzdYrnDVxI81pbM27uNDXsA/U3+1Y6qJPRx2zUW7tf1zS1l7HMns4bgAcfeCzV5IQWMKqjAQYKpwJWxlGw2iiCJBIVQoFPscmAlgpJKykXRIMZBMXkEnErzL5swgZrDDNVvXcUpgrqr0czZLMydKowxzkiGU8JuiALFwpff6pyI5oGQBUCZtMDVVbpp8V11lcffgmSFlIctOYDjvUVtWkGlNRmFpbJsKHDFX9t/Edkchr4qxjWSyIMQE/FkPIrM/Ze0j4TgSXOoRma4DTetzZm3EGJ3vw3aGvZrxOg5rLx9k2kVaSFSTlhxYebSRvCDRSORHR5va2HDwe4Ddr5UzVBO7eNBPVtLueA9+Cw5J1RIUPyLi0tqI0bCt1u4H6qpqk1RhYF2HVGCkp6WgFxWAIQK0UpYdRUpMxYI4I0LzRnCUKqzj2MQo7rMcjQvJEIlJKdiy5acU0QsEIJQakpTFhkDq0oQ0oI0lsfigBGiQCAyDSmtSQlgpWOhV1CiNpQSFBKCCCIgpj+KebMgKFNPZXsV51TF471ejmUi0dPBRYs9XJIk5TrCcaU8VYsstoxNSUVEDmRpSzHRMXYN9TyCvpaUbDADRTfv801Cd2QnOsyT0Qk2yyhRaqXDcq2E9SWxeKwhNY+iN0WuBxUdr+PqlF+9YYqrV2fD8WgA+izcxZj26V5Lc9akOIOYr5JXEZTaMG2TecmlS4FhxXfDRbEUGQ9EoRvD0W4h8jM/K7LH4yriWstjNPupV/wD2gTVFIDk2ESNEy91EbzRNO3lYQbckloIyCS+IgCiArbUlwKGmvzVTMwaK9nm1aVVRWVCDKwZVEI2p2LCTYakZZC0EQRpSgEYRBGAgwoUAlUQCWGqbZRITRApZakkLDUJQRolgUQ0EdEKLoOQn2Ue94fVWRfgqmz3UJVi1yddE5LY9CdglApmE+lUovxHNYWiex6fZFrwUOHETgi8fREWiax3FOB6isdVLD1gEh8RIvb0glJLisYfbERFx1zTHWJQfxQMPCJzSg9M30lxWCPPiJl8RNF/LgkueiCgnuQD0xFeiD1g0KiuwVe0YkKYXKLFHaQY0RuJCChTDKUVgVCmjUk7jQJWVh2RkEYCCkXAlIkaAQ2lOByaCOqVoZMdLklJqgShQ3IFUEVUSItkdBBBXOYfk+8rFBBMhZCmZpTkEERSSwIgggsKPQDipDCiQRFY4xIdmESCxgmZpQ1RILAHEH/RGgsMMu+iacggsYZekgoILGFBR42aCCDGXY2/6KFE7qCCRlYjISkEFMsgkAjQQCBAIIIGQEEEFkEIo0EEQH//Z"/>
          <p:cNvSpPr>
            <a:spLocks noChangeAspect="1" noChangeArrowheads="1"/>
          </p:cNvSpPr>
          <p:nvPr/>
        </p:nvSpPr>
        <p:spPr bwMode="auto">
          <a:xfrm>
            <a:off x="155575" y="-1790700"/>
            <a:ext cx="49911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760412" y="6059269"/>
            <a:ext cx="4954588" cy="646331"/>
          </a:xfrm>
          <a:prstGeom prst="rect">
            <a:avLst/>
          </a:prstGeom>
          <a:noFill/>
        </p:spPr>
        <p:txBody>
          <a:bodyPr wrap="square" rtlCol="0">
            <a:spAutoFit/>
          </a:bodyPr>
          <a:lstStyle/>
          <a:p>
            <a:pPr algn="r"/>
            <a:r>
              <a:rPr lang="en-US" i="1" dirty="0" smtClean="0"/>
              <a:t>Sticky insect </a:t>
            </a:r>
            <a:r>
              <a:rPr lang="en-US" i="1" dirty="0"/>
              <a:t>m</a:t>
            </a:r>
            <a:r>
              <a:rPr lang="en-US" i="1" dirty="0" smtClean="0"/>
              <a:t>onitoring </a:t>
            </a:r>
            <a:r>
              <a:rPr lang="en-US" i="1" dirty="0"/>
              <a:t>t</a:t>
            </a:r>
            <a:r>
              <a:rPr lang="en-US" i="1" dirty="0" smtClean="0"/>
              <a:t>rap with Turkestan cockroaches – Dawn H. Gouge, University of Arizona</a:t>
            </a:r>
            <a:endParaRPr lang="en-US" i="1"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4343400"/>
            <a:ext cx="2946400" cy="2209800"/>
          </a:xfrm>
          <a:prstGeom prst="rect">
            <a:avLst/>
          </a:prstGeom>
        </p:spPr>
      </p:pic>
    </p:spTree>
    <p:extLst>
      <p:ext uri="{BB962C8B-B14F-4D97-AF65-F5344CB8AC3E}">
        <p14:creationId xmlns:p14="http://schemas.microsoft.com/office/powerpoint/2010/main" val="626449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11075362-9323-4249-BA5A-917C59330204}" type="slidenum">
              <a:rPr lang="en-US" smtClean="0"/>
              <a:pPr/>
              <a:t>53</a:t>
            </a:fld>
            <a:endParaRPr lang="en-US"/>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9" y="4114800"/>
            <a:ext cx="3200401" cy="2518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Inspect, Monitor, Measure</a:t>
            </a:r>
            <a:endParaRPr lang="en-US" sz="3200" dirty="0">
              <a:solidFill>
                <a:schemeClr val="bg2">
                  <a:lumMod val="10000"/>
                </a:schemeClr>
              </a:solidFill>
            </a:endParaRPr>
          </a:p>
        </p:txBody>
      </p:sp>
      <p:sp>
        <p:nvSpPr>
          <p:cNvPr id="9" name="TextBox 8"/>
          <p:cNvSpPr txBox="1"/>
          <p:nvPr/>
        </p:nvSpPr>
        <p:spPr>
          <a:xfrm>
            <a:off x="685800" y="1676400"/>
            <a:ext cx="4419600" cy="3539430"/>
          </a:xfrm>
          <a:prstGeom prst="rect">
            <a:avLst/>
          </a:prstGeom>
          <a:noFill/>
        </p:spPr>
        <p:txBody>
          <a:bodyPr wrap="square" rtlCol="0">
            <a:spAutoFit/>
          </a:bodyPr>
          <a:lstStyle/>
          <a:p>
            <a:r>
              <a:rPr lang="en-US" sz="3200" dirty="0" smtClean="0"/>
              <a:t>Traps catch 24-7 and help you identify the pest, determine how many there are, assess the direction of travel and determine harborage locations</a:t>
            </a:r>
            <a:endParaRPr lang="en-US" sz="3200" dirty="0"/>
          </a:p>
        </p:txBody>
      </p:sp>
      <p:pic>
        <p:nvPicPr>
          <p:cNvPr id="7" name="Picture 6"/>
          <p:cNvPicPr>
            <a:picLocks noChangeAspect="1"/>
          </p:cNvPicPr>
          <p:nvPr/>
        </p:nvPicPr>
        <p:blipFill>
          <a:blip r:embed="rId3"/>
          <a:stretch>
            <a:fillRect/>
          </a:stretch>
        </p:blipFill>
        <p:spPr>
          <a:xfrm>
            <a:off x="5791200" y="1699708"/>
            <a:ext cx="3099882" cy="2329725"/>
          </a:xfrm>
          <a:prstGeom prst="rect">
            <a:avLst/>
          </a:prstGeom>
        </p:spPr>
      </p:pic>
      <p:sp>
        <p:nvSpPr>
          <p:cNvPr id="10" name="TextBox 9"/>
          <p:cNvSpPr txBox="1"/>
          <p:nvPr/>
        </p:nvSpPr>
        <p:spPr>
          <a:xfrm>
            <a:off x="5964106" y="918130"/>
            <a:ext cx="2895600" cy="369332"/>
          </a:xfrm>
          <a:prstGeom prst="rect">
            <a:avLst/>
          </a:prstGeom>
          <a:noFill/>
        </p:spPr>
        <p:txBody>
          <a:bodyPr wrap="square" rtlCol="0">
            <a:spAutoFit/>
          </a:bodyPr>
          <a:lstStyle/>
          <a:p>
            <a:pPr algn="r"/>
            <a:r>
              <a:rPr lang="en-US" i="1" dirty="0" smtClean="0"/>
              <a:t>Marc Lame, Indiana University</a:t>
            </a:r>
            <a:endParaRPr lang="en-US" i="1" dirty="0"/>
          </a:p>
        </p:txBody>
      </p:sp>
    </p:spTree>
    <p:extLst>
      <p:ext uri="{BB962C8B-B14F-4D97-AF65-F5344CB8AC3E}">
        <p14:creationId xmlns:p14="http://schemas.microsoft.com/office/powerpoint/2010/main" val="16580585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295400" cy="76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dirty="0" smtClean="0">
                <a:ln>
                  <a:noFill/>
                </a:ln>
                <a:solidFill>
                  <a:schemeClr val="bg1"/>
                </a:solidFill>
                <a:effectLst/>
                <a:uLnTx/>
                <a:uFillTx/>
                <a:latin typeface="+mj-lt"/>
                <a:ea typeface="+mj-ea"/>
                <a:cs typeface="+mj-cs"/>
              </a:rPr>
              <a:t>4. </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TextBox 10"/>
          <p:cNvSpPr txBox="1"/>
          <p:nvPr/>
        </p:nvSpPr>
        <p:spPr>
          <a:xfrm>
            <a:off x="457200" y="1676400"/>
            <a:ext cx="8229600" cy="369332"/>
          </a:xfrm>
          <a:prstGeom prst="rect">
            <a:avLst/>
          </a:prstGeom>
          <a:noFill/>
        </p:spPr>
        <p:txBody>
          <a:bodyPr wrap="square" rtlCol="0">
            <a:spAutoFit/>
          </a:bodyPr>
          <a:lstStyle/>
          <a:p>
            <a:pPr>
              <a:buNone/>
            </a:pPr>
            <a:r>
              <a:rPr lang="en-US" dirty="0" smtClean="0"/>
              <a:t> </a:t>
            </a:r>
            <a:endParaRPr lang="en-US" dirty="0"/>
          </a:p>
        </p:txBody>
      </p:sp>
      <p:sp>
        <p:nvSpPr>
          <p:cNvPr id="13"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Inspect, Monitor, Measure</a:t>
            </a:r>
            <a:endParaRPr lang="en-US" sz="3200" dirty="0">
              <a:solidFill>
                <a:schemeClr val="bg2">
                  <a:lumMod val="10000"/>
                </a:schemeClr>
              </a:solidFill>
            </a:endParaRPr>
          </a:p>
        </p:txBody>
      </p:sp>
      <p:sp>
        <p:nvSpPr>
          <p:cNvPr id="14" name="Content Placeholder 13"/>
          <p:cNvSpPr>
            <a:spLocks noGrp="1"/>
          </p:cNvSpPr>
          <p:nvPr>
            <p:ph sz="quarter" idx="2"/>
          </p:nvPr>
        </p:nvSpPr>
        <p:spPr>
          <a:xfrm>
            <a:off x="457200" y="1676400"/>
            <a:ext cx="8077200" cy="5029200"/>
          </a:xfrm>
        </p:spPr>
        <p:txBody>
          <a:bodyPr>
            <a:noAutofit/>
          </a:bodyPr>
          <a:lstStyle/>
          <a:p>
            <a:pPr marL="624078" indent="-514350">
              <a:buNone/>
            </a:pPr>
            <a:r>
              <a:rPr lang="en-US" sz="3200" b="1" dirty="0" smtClean="0"/>
              <a:t>Action thresholds:</a:t>
            </a:r>
          </a:p>
          <a:p>
            <a:pPr marL="624078" indent="-514350">
              <a:buFont typeface="Wingdings" panose="05000000000000000000" pitchFamily="2" charset="2"/>
              <a:buChar char="q"/>
            </a:pPr>
            <a:r>
              <a:rPr lang="en-US" sz="3200" dirty="0" smtClean="0"/>
              <a:t>Establish pest specific tolerance levels for particular pests in specific locations e.g., 1 German cockroach in a kitchen is cause for further investigation and action</a:t>
            </a:r>
          </a:p>
          <a:p>
            <a:pPr marL="624078" indent="-514350">
              <a:buFont typeface="Wingdings" panose="05000000000000000000" pitchFamily="2" charset="2"/>
              <a:buChar char="q"/>
            </a:pPr>
            <a:r>
              <a:rPr lang="en-US" sz="3200" dirty="0" smtClean="0"/>
              <a:t>The IPM coordinator </a:t>
            </a:r>
            <a:br>
              <a:rPr lang="en-US" sz="3200" dirty="0" smtClean="0"/>
            </a:br>
            <a:r>
              <a:rPr lang="en-US" sz="3200" dirty="0" smtClean="0"/>
              <a:t>will establish indoor </a:t>
            </a:r>
            <a:br>
              <a:rPr lang="en-US" sz="3200" dirty="0" smtClean="0"/>
            </a:br>
            <a:r>
              <a:rPr lang="en-US" sz="3200" dirty="0" smtClean="0"/>
              <a:t>and outdoor action </a:t>
            </a:r>
            <a:br>
              <a:rPr lang="en-US" sz="3200" dirty="0" smtClean="0"/>
            </a:br>
            <a:r>
              <a:rPr lang="en-US" sz="3200" dirty="0" smtClean="0"/>
              <a:t>thresholds</a:t>
            </a:r>
          </a:p>
        </p:txBody>
      </p:sp>
      <p:sp>
        <p:nvSpPr>
          <p:cNvPr id="10" name="Slide Number Placeholder 9"/>
          <p:cNvSpPr>
            <a:spLocks noGrp="1"/>
          </p:cNvSpPr>
          <p:nvPr>
            <p:ph type="sldNum" sz="quarter" idx="16"/>
          </p:nvPr>
        </p:nvSpPr>
        <p:spPr/>
        <p:txBody>
          <a:bodyPr>
            <a:normAutofit fontScale="85000" lnSpcReduction="20000"/>
          </a:bodyPr>
          <a:lstStyle/>
          <a:p>
            <a:fld id="{7A3B7630-EB21-464F-BCF3-B6E27F6BDC28}" type="slidenum">
              <a:rPr lang="en-US" smtClean="0"/>
              <a:pPr/>
              <a:t>54</a:t>
            </a:fld>
            <a:endParaRPr lang="en-US"/>
          </a:p>
        </p:txBody>
      </p:sp>
      <p:sp>
        <p:nvSpPr>
          <p:cNvPr id="56322" name="AutoShape 2" descr="data:image/jpeg;base64,/9j/4AAQSkZJRgABAQAAAQABAAD/2wCEAAkGBhQSEBUUEhQUFRQWFBQWFBQYFBgXFBUVFBcVFBcVGBQXHSYeFxojGRQUHy8gIycpLCwsFR4xNTAqNSYrLCkBCQoKDgwOFw8PGiwkHCQsLCwpLCksKSkpKSwsKSwpKSksKSwpLCksLCwsLCwsLCkpLCksKSksLCkpKSwpKSwpKf/AABEIAMIBAwMBIgACEQEDEQH/xAAcAAAABwEBAAAAAAAAAAAAAAAAAQIDBAUGBwj/xAA/EAABAgMFBAgEAwgBBQAAAAABAAIDBBEFEiExQQZRYXEHEyIygZGh8EKxwdEjUmIVM3KCktLh8RQWQ4Oywv/EABkBAAMBAQEAAAAAAAAAAAAAAAECAwAEBf/EACkRAAICAgICAQMDBQAAAAAAAAABAhEDIRIxE0FRBCJhMkJxFFKBkdH/2gAMAwEAAhEDEQA/AMO6HWqENmSf6vHwQDCrHMOtanAxG1OMYsAACWyGUGt3JxqBgrqVcAxB5JQbyQA3rGKmYtEw4lTQhtG3cbxvZuGivSN31TcOCDSoBIrjhXfqnw3VKtFHToS1u9LAIG5KojDPZQGQiiFE4hd90QGGijDSl08EXmgNYVN6Q9qccUpkOuWJyCwLEMFcKH3uWrs6zorWi8Kk7sSOBCi2VZYhm88gEGhJHdNKgNGp45eq0cO1Wh7WUcC7IkCmgxocKkjBUSoRqUv0ods+O5hqK1pQhWU3NshwzFNbjR2hqDuA5pyFKggVxO/JRJproZN5l5hzByIO9Emc1ty3nzUQuNQzHq2VwA3/AMXFZybFTXitftPs6IJESFjBfiP0E/Cd3BZmZh1A5qU1ovBkKLmFT7QSQc29qBX7++CuX5ca080JyDRnHAlRr2WT9HPg+ibJU20ZDq4jm6ZjkclELFRUI7Eow1LAR1xWs1CKJTUCgsb2GghdRIDWb4jHwKMN3VToZiORR3BUUXScIpzOCWwJTWoNBQMKaE4zFFdS20WAAtSiylELvglVKBhyEzBOOaAc0hqUCgUCJCUOaHFGMdeSA6Yqo4ogzd9EdDRDx9EAhEUQI94o2pTIJJAGJOAAxJKBrEw4dSAASScABiSVpbHsVzcRQxNXkVbDro38zvRSrJ2bDWgv7xzpoPyg6cT4Jy0YrormS0A3Q7vub8MLUj8oOQ38sy9Ithh5ZUv8t9JfJPg2c0uoO05tLzzXM0woDnTHhgo8lIN6wlho0PJA1ddd53Q6vkrmFKCHDDIeFBQY48yTmdap2BZxHxc6jCm4UoqfyT5tJ8X+F/38EmXyrUUpia4cTVUtubQsJMGGakEXzmN9AqbarbDsmFL4No5sQloxrh2fVYqWnC0hw3+wkeyXSN/LxmlphxBehvwcPqOKxe0liOl30zY7tQ3b28eKvrPng8Aj3wVm+CyPCMGL3Xd1+rHaEcEqfph62ctayr+QB9+SK0+4VZz9lOlormRBQ4UOjh+YcCoEyy80+8kko+i0WZbaGUrDD9W4Hkf8/NULsKLeCQ60FvwkH1SZXYyCwdoF54k/IUSKSSOhYnLowjkeAqunQbGhtyhsH8oT75NlO6PJDn+Cng/JycYpRZvWvt7Z9paXsaGvGNAKBw5b1kCap07Iyhw7FB6NIqgtRO2dELcfD3glMzQcCSOSXCC6ThHQ1ABDVLCxhLQnWlCEdwPklAHcgYP3gkudgnA1NvHFYI/epqlQn1yTExAvCprQY0GNSMgeGaTZ7HC9UUBIut3b8ddPJTt3RXjqyYQjbTckjEiopnqgc0wosAIAAZJ+HKFwqcB6+RTUWDdNTi3XeOOCnzR0+CfHkKbDqaDEk0pqStdYViiFi6nWEVP6Rw+6Rs/Yt0dY4ds5D8o+5VhZzqxThjiHEnMjcMqYHJUJRjyT/Ab6xw3qSDDvi+cr7QaOa07t+/LeriFAawE0pqTqeZ1KasuzGwWXGVpUnHeTVS5h7GNL4ho1up94lEaclfGP6V/t/wAjcLAGI80aBUDcM681jNptqzFrDhn8KooaEOcePDgo+0e0zo5IbVsMVoAe9xd9llJy0Q0HFK3Qj+7oK0JwNByVI22mgkcVV2paxeTQ4KnLyR4qfPZZYtG8ktphCeDm0kBw4bxxC6DJzAewOaQWkAgjIgrhUJpOZW82Btvq3CA89l57FT3XHTkfnzSeRXQ7+mnx5G8tmyBOwblaRmYwnnIgZsPNYCFIvqWvBaRgRrhhRdJDVGtqzeub1rR+K0dsAd5rfi5hVe1RLE0pUzHQZO6pHUjVG6JjzH+EHTIopUeknoaiJBcmJu0GtxcRvxKzVp7ZsAIZ2naUwHiUyQJzSRZbQWgyHDNTjQ04ncucUqnpqefFcXPNT6DgBomQUxySlyAglIJbFo6M9uXiltGCKI3Dx3p57cF0nAKhtTlxIhBOUKxgNCXVGHVS2t3oBE/JE9mCcruKF1ANX0KhZJTeKfl5M07Rpy+5SIkGuDK8/sFJ5F6OmOCXsRl9tVMlZXU5+gSZWAPH3gnRHpVK5NnViwqO/ZKODKap+xpMOrEiECGyriTkA3Xw3akgKua8vcGjNxw+pUXbvaRsuwSsPSnWcXD4eTdeJO4LKux8stcUb6wp3r2F4F1t8ho1DQBSvHUpdnyZL8MAx7uWop5Kg6JZx0aSe5+fXux4XWFbeLFbCYXuIDRifepVzz4ScOSDizDIbb0QhrRmfpzWB2l2m680HZhtJujGp4uTe0G0Lozt0Md1v1O8rGWzbd0U9EG6FS5aQq1LWDRmspOWgX1xTE1NuefkkNZd4n5LkyTs78WIaEHfh80bWgZf5RuKDGKbdnZGCQ4wKylH+BGIPFR5SSLir6DZYa3ipNX0dKkktnRbAtnrpLraViQwetaM3Bg7Zbxu0eN+IVpJTbXtESE4OG8eoI05LLbGTPVRwzR7f5bzRUeYvBZm2rQi2RaEQQj+G4h7YZ7r4T8WjgRi2v6V3x3GzwcsEpNI1W20kILf+Q0UhE9sAfu3H6H6rmsztOXEhmA3n7LsNgW7L2hLuoLzHC7GguzFdDv4ELjO2uyzpCZMPNh7UJ+jmnSu8ZFM48la7DjzPplLasd7j2nEt9PJQC1TYALjQ5apiZg3XU8uSSL/AGseSv7hhKAQDUpECQSCNBAJ0hw+fmnXJgn5p1rscV0nAOQXGnBP3PBMS5xIzxUtkq5xwHD2EkpJdjwxyn0E1o/2jDwPdVaStiuzdTHhX5qZCsJhNFJ5fg7IfSf3MoWuJyB+QU2VlhmfP/Cu/wDp9hwFeYqq6PKOhuoC7gQVGUm+zphgjHaFdQHHPAeqjucAag5fRP8AXxGiocfGhHkqW0pl5dXq/wCZhGPG6UE6KONkiZmgwk17Jy4cFDi2oCcSqSftt8POG/xbQfZZ6PajnnDs8iU7Yt1o6jY051UKLNH/ALUOI5tccWNJB/quhc9suRjWlOBjcXONS45Nbm57veJK6HMWM79mRoUOhd1MNgqaVLojC6p3mh81pOjbYwSMtWIB18QXopzugYhgO4a8fBWUV0cU8j2y/sqzoMhJhgIbChNJc45nVzjxJWGtfaozRr3YQ7jTn/E7j8lC2x2ldPTHUwwWy8J2oLTEdq4g07I0HiqyI3C6MgmcktsgoSm6RAtu2A0EA4rJxS+Ia+pV5PygBy81DMJcWTPs9PD9LS2V7IV3id6Jymvl6pAgKPOztUFFEUQ1YSFm3jjgFLs+yC41IoFqZWxg0DBPTZNy3oiyElDYB9lOiw2OGB9CpDJOiXBkyT2QXHgCfkmSJSddkFkXqXsiV7rg7DLAivpVafbjYoWhCaWkNjwwerce65px6t24VxB0JO9V8TZCYiigaGgj4zQY8BU+i3cpLFkNgcQSGtBIyJAAJ811QTR5ueSck0cFsCJHs6dBcx4LTdisJzYcxTI7wV1ravZtloSlwULgL8B24kVpXc4YKftDs1DmmYgNigdh+vBrjq2vko2yb3thOgRQREgupQ/lOLTxGaZJp2SlJOmjhEWx3sJ7DsCQcciOCrrRljQOIpoux7e2Pci9a0UESpO6+O8PkfFYG3JS9CNAC6laDhileNJ2iyytqvRjaIkohEUCgmiCNBYx0MPq31Tl3Eb/AGFDgPN0g4fbzVlIn8Rld66GcMVbSLqy7Oui8e8fRXkpJiigQn3TQqzloy5Wrds9KDSVIkCHopUOAGmmqixDqFM/5Qe0YgOHkVkdDb46HmYY7vkqm3mgtLhpiE/GjkfEweNfQLL7W7UQ4EJwvAxHA3W8TrTQJZGgyPNWy0fZQok49/daQNK/ZZiztqGg0c3Her39rBwqFqM2RLZFGEuOhWVsWFfmITPzRGDzcFZ7Q2jVtKpzo4lb8+z9Ic/yFB6kJoxtnNOVHcrDkRddeFe00jm2hB8yrWPM/C04jvHjuUWJNiXgX9SKM/jpWvgs0233tDsASSSTxPBPkyKL4nIoOSs0E7MMA/EDT/EAfmstaE9BNQyCwcQKfJRo8w+KcalTpDZxz8XYBRcnLoaP2lDEsuHFOLT4FSZbo+ZEzc9viPqFtZSxWM0UwQ6KfjS2yv8AUz6Rj4fRfL6xI3mz+1Pw+jSVHxRj4t/tWsa1KDVVRj8CPPk+Shl9jpdmXWHm4fQKc2xII+CvNx+6sbqO6qUT8s/kiQ5CG3KGz+kH5qS2vIbglBqUGoiNt9iWtUpgqE1dTrBRFM1BOh0TD5YXr9O1S7XhWtDvxU8CoTT4acDRndq7O62VeABeaL7a724kDmKhchmjmffJd6excP2nlOqmosPQF1OVat9HBNVoCdGJtqWuvvDJ3z1VaQri2I4LGD4gTXlkqgqD7OyFtKwqII0ELGNvFqKECuIrwB1T8CLQg7iFXPtAHJw5HBNOtLCjc/RdDkkcUYSb0joLZtr2Ag8jx3I2WkBmVhbOmIoBo4gHMaeSh2nPzHXCEAHl3dOVRx5YrmtN6O7jW2dLO0LGjvhUdobcsaTddU7gqWz9hHxaGPEJ/S3Bo4V18lrbM2OgQqXYYqNTifMpXZ0Y5JbMVaG00zFHYDmg7gaqqhWBMzLuzDeTXFzgQPFzl2FtljcrGUkg3QJUmmVc1JVRzWyuiVxoY8Wm9rB/9H7LVWb0ewGfmNPzOJHiMlrLg5KTDlWjEElUSbJuomQnujSVig1YQd4c4EeFaeihbE7Aulp9xBvMudkkYipxBw4Zii3rnBpB0OHjoiLrkJ72955uspn7zRhaZLNXCyqt+Z6x9G4sZ2W0yO8+aiythviaUG9aCzLDo0GIMc6K3bCAyCl4m5OTOXnUaRUSNhMh6VO9WHVp8tRUVaoiRy1MxFLc1MRmqWToaIzDepLVCbmpkNJhneh5xoXRGGpQCOi6iAi6jol0QosYJoTgRAI0RkLaU9dqEwCnIcRFDDMWGuQ9KktcnGv0fCrlq03T9F2h4qFyrpqhXYUF+odEZ5gH6KsfZOUTikx3jzKaolvSVytnbFCaIJaNLZSi06ipUuBBp5FJLKKZAh1Hj9UpXSJcjBoApjYbREY4jLAHnn8k1AOHvVPRKEUKZaJy2bmz4bTDqNMfDBTYZCzOzVoENDXaVafofL5KzfO3HUOidoldFq+IB5JcOYGiqXToI4qKy1LpoajclKxkaD/kUcCU/Nz9010KzMa22auAPE0VLPdIEGFhfDqaDFFMo2ns2MxbTciRQ8VLlNtJWEwGYdduVo+7ebQ64Y1XI57pVccIUIcCQB/6iqzloWzHmz+K+63dk0fUp1aITakqPSshtlJTH7magOxoBfDXf0uoVajEVGI3jELyPNsYCAwlwGZpmVe7JbUGVdQuitByc2I4Bv8A4waHnmntM53iklaPTJQXGonSdHh92NeG5wDgRzz9UUDpsmB3oUF/Gjmn0KFE0mdjcmojVzWB03j45X+mL9C1TG9M8qc4UYZZXDz1CSUbCrRs4jKFPQXLHy3SbKRTRjZgmukMHDf3leS20UN1KMjY74YH1XLHFKMi7Tki9alKs/bbAO7Ey/KPLNQ5zbSDDxLIx5Mb/cutIhwl8F/RGAsG/pokBhSPWpqOrFRTm5Mu6ZYLv3UtMPP8o+RKajKEn0joVURK5jOdLscCrZIji+IdOTVlp3pvnXE3GwYeOjC48quP0RoDhJHdw5MTdpQ4QrFiMYKVq5wbh4leb53pJn4lQZmIAaijaNFD/CBRUExPveavc5x3ucXHzK1IHFnoy0ulqQgD971ppUNhgurwvYAeJXLekLpN/aLWQ4cMw4THXu0QXOdSgJpkACddVz++SlVQc6WisIexZcjCbBT8Nq55M6oqxN1GnuqRqXIv42XDt276J6C/TwSCz/aNopn4qxJsmNfTHipMOLh7zVeHnnv4onTHHRYUs4douhdoeNcvTL/KjWrtm5hDXsqPheCCRw4qI+fAGarZ1nWNoBUaY4jknRNoddt3EB7Aw4qLM7azD8KhvIY+qpYssWmhw5qTI2a6IbrC0u3Vxw5pqQlsVMdfEAL75GhNafZE+zLlL7hyBqfRaGzdmY7yA+MWgfDUmgp5LXWRsRLtxc0vdQ941xHDy80G/gpFJ7ZgbOst8QgQYZPGlfU4BaSU6Pnu7Ud+H5Rj65LdCC1rew0DcAKJIjgtNElP2XU1+1UUkLYuA1g7IxGGp8VV2nsJCAN11DmNxC0ExOECjiW01CzG0O0kJjS1rnxHnS8KDndAom0FzcdtmKmYdx7m1rdJHkkiKm48cvcXONXE1JSAVjkeySIyPrVHqheRAb7o7mQBEGZvA01pRdMkn1p8lwSxLbdLRQ9uIyc3ePuumWZtxBiNqHBp1a7BwWZ0YpKqNzNRhTArJ27aDWtLnEAAHFV1p7bQWAkvqdADUlc42i2lfNO/KwZNr6larDkkoqiFMzdYrnDVxI81pbM27uNDXsA/U3+1Y6qJPRx2zUW7tf1zS1l7HMns4bgAcfeCzV5IQWMKqjAQYKpwJWxlGw2iiCJBIVQoFPscmAlgpJKykXRIMZBMXkEnErzL5swgZrDDNVvXcUpgrqr0czZLMydKowxzkiGU8JuiALFwpff6pyI5oGQBUCZtMDVVbpp8V11lcffgmSFlIctOYDjvUVtWkGlNRmFpbJsKHDFX9t/Edkchr4qxjWSyIMQE/FkPIrM/Ze0j4TgSXOoRma4DTetzZm3EGJ3vw3aGvZrxOg5rLx9k2kVaSFSTlhxYebSRvCDRSORHR5va2HDwe4Ddr5UzVBO7eNBPVtLueA9+Cw5J1RIUPyLi0tqI0bCt1u4H6qpqk1RhYF2HVGCkp6WgFxWAIQK0UpYdRUpMxYI4I0LzRnCUKqzj2MQo7rMcjQvJEIlJKdiy5acU0QsEIJQakpTFhkDq0oQ0oI0lsfigBGiQCAyDSmtSQlgpWOhV1CiNpQSFBKCCCIgpj+KebMgKFNPZXsV51TF471ejmUi0dPBRYs9XJIk5TrCcaU8VYsstoxNSUVEDmRpSzHRMXYN9TyCvpaUbDADRTfv801Cd2QnOsyT0Qk2yyhRaqXDcq2E9SWxeKwhNY+iN0WuBxUdr+PqlF+9YYqrV2fD8WgA+izcxZj26V5Lc9akOIOYr5JXEZTaMG2TecmlS4FhxXfDRbEUGQ9EoRvD0W4h8jM/K7LH4yriWstjNPupV/wD2gTVFIDk2ESNEy91EbzRNO3lYQbckloIyCS+IgCiArbUlwKGmvzVTMwaK9nm1aVVRWVCDKwZVEI2p2LCTYakZZC0EQRpSgEYRBGAgwoUAlUQCWGqbZRITRApZakkLDUJQRolgUQ0EdEKLoOQn2Ue94fVWRfgqmz3UJVi1yddE5LY9CdglApmE+lUovxHNYWiex6fZFrwUOHETgi8fREWiax3FOB6isdVLD1gEh8RIvb0glJLisYfbERFx1zTHWJQfxQMPCJzSg9M30lxWCPPiJl8RNF/LgkueiCgnuQD0xFeiD1g0KiuwVe0YkKYXKLFHaQY0RuJCChTDKUVgVCmjUk7jQJWVh2RkEYCCkXAlIkaAQ2lOByaCOqVoZMdLklJqgShQ3IFUEVUSItkdBBBXOYfk+8rFBBMhZCmZpTkEERSSwIgggsKPQDipDCiQRFY4xIdmESCxgmZpQ1RILAHEH/RGgsMMu+iacggsYZekgoILGFBR42aCCDGXY2/6KFE7qCCRlYjISkEFMsgkAjQQCBAIIIGQEEEFkEIo0EEQH//Z"/>
          <p:cNvSpPr>
            <a:spLocks noChangeAspect="1" noChangeArrowheads="1"/>
          </p:cNvSpPr>
          <p:nvPr/>
        </p:nvSpPr>
        <p:spPr bwMode="auto">
          <a:xfrm>
            <a:off x="155575" y="-1790700"/>
            <a:ext cx="49911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rot="16200000">
            <a:off x="6609666" y="4591735"/>
            <a:ext cx="3886200" cy="646331"/>
          </a:xfrm>
          <a:prstGeom prst="rect">
            <a:avLst/>
          </a:prstGeom>
          <a:noFill/>
        </p:spPr>
        <p:txBody>
          <a:bodyPr wrap="square" rtlCol="0">
            <a:spAutoFit/>
          </a:bodyPr>
          <a:lstStyle/>
          <a:p>
            <a:pPr algn="r"/>
            <a:r>
              <a:rPr lang="en-US" i="1" dirty="0" smtClean="0"/>
              <a:t>Desert cockroaches under water cooler – </a:t>
            </a:r>
            <a:br>
              <a:rPr lang="en-US" i="1" dirty="0" smtClean="0"/>
            </a:br>
            <a:r>
              <a:rPr lang="en-US" i="1" dirty="0" smtClean="0"/>
              <a:t>Dawn H. Gouge, University of Arizona</a:t>
            </a:r>
            <a:endParaRPr lang="en-US" i="1" dirty="0"/>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876800" y="4267200"/>
            <a:ext cx="3146425" cy="2359819"/>
          </a:xfrm>
          <a:prstGeom prst="rect">
            <a:avLst/>
          </a:prstGeom>
        </p:spPr>
      </p:pic>
    </p:spTree>
    <p:extLst>
      <p:ext uri="{BB962C8B-B14F-4D97-AF65-F5344CB8AC3E}">
        <p14:creationId xmlns:p14="http://schemas.microsoft.com/office/powerpoint/2010/main" val="6682355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0"/>
            <a:ext cx="1295400" cy="76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dirty="0" smtClean="0">
                <a:ln>
                  <a:noFill/>
                </a:ln>
                <a:solidFill>
                  <a:schemeClr val="bg1"/>
                </a:solidFill>
                <a:effectLst/>
                <a:uLnTx/>
                <a:uFillTx/>
                <a:latin typeface="+mj-lt"/>
                <a:ea typeface="+mj-ea"/>
                <a:cs typeface="+mj-cs"/>
              </a:rPr>
              <a:t>4. </a:t>
            </a:r>
            <a:r>
              <a:rPr kumimoji="0" lang="en-US" sz="4000" b="0" i="0" u="none" strike="noStrike" kern="1200" cap="none" spc="0" normalizeH="0" baseline="0" noProof="0" dirty="0" smtClean="0">
                <a:ln>
                  <a:noFill/>
                </a:ln>
                <a:solidFill>
                  <a:schemeClr val="tx2"/>
                </a:solidFill>
                <a:effectLst/>
                <a:uLnTx/>
                <a:uFillTx/>
                <a:latin typeface="+mj-lt"/>
                <a:ea typeface="+mj-ea"/>
                <a:cs typeface="+mj-cs"/>
              </a:rPr>
              <a:t/>
            </a:r>
            <a:br>
              <a:rPr kumimoji="0" lang="en-US" sz="4000" b="0" i="0" u="none" strike="noStrike" kern="1200" cap="none" spc="0" normalizeH="0" baseline="0" noProof="0" dirty="0" smtClean="0">
                <a:ln>
                  <a:noFill/>
                </a:ln>
                <a:solidFill>
                  <a:schemeClr val="tx2"/>
                </a:solidFill>
                <a:effectLst/>
                <a:uLnTx/>
                <a:uFillTx/>
                <a:latin typeface="+mj-lt"/>
                <a:ea typeface="+mj-ea"/>
                <a:cs typeface="+mj-cs"/>
              </a:rPr>
            </a:b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1" name="TextBox 10"/>
          <p:cNvSpPr txBox="1"/>
          <p:nvPr/>
        </p:nvSpPr>
        <p:spPr>
          <a:xfrm>
            <a:off x="457200" y="1676400"/>
            <a:ext cx="8229600" cy="369332"/>
          </a:xfrm>
          <a:prstGeom prst="rect">
            <a:avLst/>
          </a:prstGeom>
          <a:noFill/>
        </p:spPr>
        <p:txBody>
          <a:bodyPr wrap="square" rtlCol="0">
            <a:spAutoFit/>
          </a:bodyPr>
          <a:lstStyle/>
          <a:p>
            <a:pPr>
              <a:buNone/>
            </a:pPr>
            <a:r>
              <a:rPr lang="en-US" dirty="0" smtClean="0"/>
              <a:t> </a:t>
            </a:r>
            <a:endParaRPr lang="en-US" dirty="0"/>
          </a:p>
        </p:txBody>
      </p:sp>
      <p:sp>
        <p:nvSpPr>
          <p:cNvPr id="13" name="Title 12"/>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Inspect, Monitor, Measure</a:t>
            </a:r>
            <a:endParaRPr lang="en-US" sz="3200" dirty="0">
              <a:solidFill>
                <a:schemeClr val="bg2">
                  <a:lumMod val="10000"/>
                </a:schemeClr>
              </a:solidFill>
            </a:endParaRPr>
          </a:p>
        </p:txBody>
      </p:sp>
      <p:sp>
        <p:nvSpPr>
          <p:cNvPr id="14" name="Content Placeholder 13"/>
          <p:cNvSpPr>
            <a:spLocks noGrp="1"/>
          </p:cNvSpPr>
          <p:nvPr>
            <p:ph sz="quarter" idx="2"/>
          </p:nvPr>
        </p:nvSpPr>
        <p:spPr>
          <a:xfrm>
            <a:off x="457200" y="1676400"/>
            <a:ext cx="8077200" cy="5029200"/>
          </a:xfrm>
        </p:spPr>
        <p:txBody>
          <a:bodyPr>
            <a:noAutofit/>
          </a:bodyPr>
          <a:lstStyle/>
          <a:p>
            <a:pPr marL="624078" indent="-514350">
              <a:buNone/>
            </a:pPr>
            <a:r>
              <a:rPr lang="en-US" sz="3200" b="1" dirty="0" smtClean="0"/>
              <a:t>Action thresholds:</a:t>
            </a:r>
          </a:p>
          <a:p>
            <a:pPr marL="624078" indent="-514350">
              <a:buFont typeface="Wingdings" panose="05000000000000000000" pitchFamily="2" charset="2"/>
              <a:buChar char="q"/>
            </a:pPr>
            <a:r>
              <a:rPr lang="en-US" sz="3200" dirty="0" smtClean="0"/>
              <a:t>All school staff benefit from an awareness of the established pest threshold levels</a:t>
            </a:r>
          </a:p>
          <a:p>
            <a:pPr marL="624078" indent="-514350">
              <a:buFont typeface="Wingdings" panose="05000000000000000000" pitchFamily="2" charset="2"/>
              <a:buChar char="q"/>
            </a:pPr>
            <a:r>
              <a:rPr lang="en-US" sz="3200" dirty="0" smtClean="0"/>
              <a:t>Resources are available to help establish thresholds for common pests in common use areas</a:t>
            </a:r>
          </a:p>
          <a:p>
            <a:pPr marL="944118" lvl="1" indent="-514350">
              <a:buClr>
                <a:schemeClr val="accent2">
                  <a:lumMod val="75000"/>
                </a:schemeClr>
              </a:buClr>
              <a:buFont typeface="Wingdings" panose="05000000000000000000" pitchFamily="2" charset="2"/>
              <a:buChar char="Ø"/>
            </a:pPr>
            <a:r>
              <a:rPr lang="en-US" sz="2900" i="1" dirty="0">
                <a:solidFill>
                  <a:srgbClr val="000099"/>
                </a:solidFill>
              </a:rPr>
              <a:t>http://</a:t>
            </a:r>
            <a:r>
              <a:rPr lang="en-US" sz="2900" i="1" dirty="0" smtClean="0">
                <a:solidFill>
                  <a:srgbClr val="000099"/>
                </a:solidFill>
              </a:rPr>
              <a:t>articles.extension.org/pages/20415/school-integrated-pest-management-thresholds</a:t>
            </a:r>
          </a:p>
          <a:p>
            <a:pPr marL="944118" lvl="1" indent="-514350">
              <a:buClr>
                <a:schemeClr val="accent2">
                  <a:lumMod val="75000"/>
                </a:schemeClr>
              </a:buClr>
              <a:buFont typeface="Wingdings" panose="05000000000000000000" pitchFamily="2" charset="2"/>
              <a:buChar char="Ø"/>
            </a:pPr>
            <a:r>
              <a:rPr lang="en-US" sz="2900" i="1" dirty="0">
                <a:solidFill>
                  <a:srgbClr val="000099"/>
                </a:solidFill>
              </a:rPr>
              <a:t>http://www.uwyo.edu/wyschool_ipm/about-school-ipm/keys/thresh-chart.html</a:t>
            </a:r>
            <a:endParaRPr lang="en-US" sz="2900" i="1" dirty="0" smtClean="0">
              <a:solidFill>
                <a:srgbClr val="000099"/>
              </a:solidFill>
            </a:endParaRPr>
          </a:p>
        </p:txBody>
      </p:sp>
      <p:sp>
        <p:nvSpPr>
          <p:cNvPr id="10" name="Slide Number Placeholder 9"/>
          <p:cNvSpPr>
            <a:spLocks noGrp="1"/>
          </p:cNvSpPr>
          <p:nvPr>
            <p:ph type="sldNum" sz="quarter" idx="16"/>
          </p:nvPr>
        </p:nvSpPr>
        <p:spPr/>
        <p:txBody>
          <a:bodyPr>
            <a:normAutofit fontScale="85000" lnSpcReduction="20000"/>
          </a:bodyPr>
          <a:lstStyle/>
          <a:p>
            <a:fld id="{7A3B7630-EB21-464F-BCF3-B6E27F6BDC28}" type="slidenum">
              <a:rPr lang="en-US" smtClean="0"/>
              <a:pPr/>
              <a:t>55</a:t>
            </a:fld>
            <a:endParaRPr lang="en-US"/>
          </a:p>
        </p:txBody>
      </p:sp>
      <p:sp>
        <p:nvSpPr>
          <p:cNvPr id="56322" name="AutoShape 2" descr="data:image/jpeg;base64,/9j/4AAQSkZJRgABAQAAAQABAAD/2wCEAAkGBhQSEBUUEhQUFRQWFBQWFBQYFBgXFBUVFBcVFBcVGBQXHSYeFxojGRQUHy8gIycpLCwsFR4xNTAqNSYrLCkBCQoKDgwOFw8PGiwkHCQsLCwpLCksKSkpKSwsKSwpKSksKSwpLCksLCwsLCwsLCkpLCksKSksLCkpKSwpKSwpKf/AABEIAMIBAwMBIgACEQEDEQH/xAAcAAAABwEBAAAAAAAAAAAAAAAAAQIDBAUGBwj/xAA/EAABAgMFBAgEAwgBBQAAAAABAAIDBBEFEiExQQZRYXEHEyIygZGh8EKxwdEjUmIVM3KCktLh8RQWQ4Oywv/EABkBAAMBAQEAAAAAAAAAAAAAAAECAwAEBf/EACkRAAICAgICAQMDBQAAAAAAAAABAhEDIRIxE0FRBCJhMkJxFFKBkdH/2gAMAwEAAhEDEQA/AMO6HWqENmSf6vHwQDCrHMOtanAxG1OMYsAACWyGUGt3JxqBgrqVcAxB5JQbyQA3rGKmYtEw4lTQhtG3cbxvZuGivSN31TcOCDSoBIrjhXfqnw3VKtFHToS1u9LAIG5KojDPZQGQiiFE4hd90QGGijDSl08EXmgNYVN6Q9qccUpkOuWJyCwLEMFcKH3uWrs6zorWi8Kk7sSOBCi2VZYhm88gEGhJHdNKgNGp45eq0cO1Wh7WUcC7IkCmgxocKkjBUSoRqUv0ods+O5hqK1pQhWU3NshwzFNbjR2hqDuA5pyFKggVxO/JRJproZN5l5hzByIO9Emc1ty3nzUQuNQzHq2VwA3/AMXFZybFTXitftPs6IJESFjBfiP0E/Cd3BZmZh1A5qU1ovBkKLmFT7QSQc29qBX7++CuX5ca080JyDRnHAlRr2WT9HPg+ibJU20ZDq4jm6ZjkclELFRUI7Eow1LAR1xWs1CKJTUCgsb2GghdRIDWb4jHwKMN3VToZiORR3BUUXScIpzOCWwJTWoNBQMKaE4zFFdS20WAAtSiylELvglVKBhyEzBOOaAc0hqUCgUCJCUOaHFGMdeSA6Yqo4ogzd9EdDRDx9EAhEUQI94o2pTIJJAGJOAAxJKBrEw4dSAASScABiSVpbHsVzcRQxNXkVbDro38zvRSrJ2bDWgv7xzpoPyg6cT4Jy0YrormS0A3Q7vub8MLUj8oOQ38sy9Ithh5ZUv8t9JfJPg2c0uoO05tLzzXM0woDnTHhgo8lIN6wlho0PJA1ddd53Q6vkrmFKCHDDIeFBQY48yTmdap2BZxHxc6jCm4UoqfyT5tJ8X+F/38EmXyrUUpia4cTVUtubQsJMGGakEXzmN9AqbarbDsmFL4No5sQloxrh2fVYqWnC0hw3+wkeyXSN/LxmlphxBehvwcPqOKxe0liOl30zY7tQ3b28eKvrPng8Aj3wVm+CyPCMGL3Xd1+rHaEcEqfph62ctayr+QB9+SK0+4VZz9lOlormRBQ4UOjh+YcCoEyy80+8kko+i0WZbaGUrDD9W4Hkf8/NULsKLeCQ60FvwkH1SZXYyCwdoF54k/IUSKSSOhYnLowjkeAqunQbGhtyhsH8oT75NlO6PJDn+Cng/JycYpRZvWvt7Z9paXsaGvGNAKBw5b1kCap07Iyhw7FB6NIqgtRO2dELcfD3glMzQcCSOSXCC6ThHQ1ABDVLCxhLQnWlCEdwPklAHcgYP3gkudgnA1NvHFYI/epqlQn1yTExAvCprQY0GNSMgeGaTZ7HC9UUBIut3b8ddPJTt3RXjqyYQjbTckjEiopnqgc0wosAIAAZJ+HKFwqcB6+RTUWDdNTi3XeOOCnzR0+CfHkKbDqaDEk0pqStdYViiFi6nWEVP6Rw+6Rs/Yt0dY4ds5D8o+5VhZzqxThjiHEnMjcMqYHJUJRjyT/Ab6xw3qSDDvi+cr7QaOa07t+/LeriFAawE0pqTqeZ1KasuzGwWXGVpUnHeTVS5h7GNL4ho1up94lEaclfGP6V/t/wAjcLAGI80aBUDcM681jNptqzFrDhn8KooaEOcePDgo+0e0zo5IbVsMVoAe9xd9llJy0Q0HFK3Qj+7oK0JwNByVI22mgkcVV2paxeTQ4KnLyR4qfPZZYtG8ktphCeDm0kBw4bxxC6DJzAewOaQWkAgjIgrhUJpOZW82Btvq3CA89l57FT3XHTkfnzSeRXQ7+mnx5G8tmyBOwblaRmYwnnIgZsPNYCFIvqWvBaRgRrhhRdJDVGtqzeub1rR+K0dsAd5rfi5hVe1RLE0pUzHQZO6pHUjVG6JjzH+EHTIopUeknoaiJBcmJu0GtxcRvxKzVp7ZsAIZ2naUwHiUyQJzSRZbQWgyHDNTjQ04ncucUqnpqefFcXPNT6DgBomQUxySlyAglIJbFo6M9uXiltGCKI3Dx3p57cF0nAKhtTlxIhBOUKxgNCXVGHVS2t3oBE/JE9mCcruKF1ANX0KhZJTeKfl5M07Rpy+5SIkGuDK8/sFJ5F6OmOCXsRl9tVMlZXU5+gSZWAPH3gnRHpVK5NnViwqO/ZKODKap+xpMOrEiECGyriTkA3Xw3akgKua8vcGjNxw+pUXbvaRsuwSsPSnWcXD4eTdeJO4LKux8stcUb6wp3r2F4F1t8ho1DQBSvHUpdnyZL8MAx7uWop5Kg6JZx0aSe5+fXux4XWFbeLFbCYXuIDRifepVzz4ScOSDizDIbb0QhrRmfpzWB2l2m680HZhtJujGp4uTe0G0Lozt0Md1v1O8rGWzbd0U9EG6FS5aQq1LWDRmspOWgX1xTE1NuefkkNZd4n5LkyTs78WIaEHfh80bWgZf5RuKDGKbdnZGCQ4wKylH+BGIPFR5SSLir6DZYa3ipNX0dKkktnRbAtnrpLraViQwetaM3Bg7Zbxu0eN+IVpJTbXtESE4OG8eoI05LLbGTPVRwzR7f5bzRUeYvBZm2rQi2RaEQQj+G4h7YZ7r4T8WjgRi2v6V3x3GzwcsEpNI1W20kILf+Q0UhE9sAfu3H6H6rmsztOXEhmA3n7LsNgW7L2hLuoLzHC7GguzFdDv4ELjO2uyzpCZMPNh7UJ+jmnSu8ZFM48la7DjzPplLasd7j2nEt9PJQC1TYALjQ5apiZg3XU8uSSL/AGseSv7hhKAQDUpECQSCNBAJ0hw+fmnXJgn5p1rscV0nAOQXGnBP3PBMS5xIzxUtkq5xwHD2EkpJdjwxyn0E1o/2jDwPdVaStiuzdTHhX5qZCsJhNFJ5fg7IfSf3MoWuJyB+QU2VlhmfP/Cu/wDp9hwFeYqq6PKOhuoC7gQVGUm+zphgjHaFdQHHPAeqjucAag5fRP8AXxGiocfGhHkqW0pl5dXq/wCZhGPG6UE6KONkiZmgwk17Jy4cFDi2oCcSqSftt8POG/xbQfZZ6PajnnDs8iU7Yt1o6jY051UKLNH/ALUOI5tccWNJB/quhc9suRjWlOBjcXONS45Nbm57veJK6HMWM79mRoUOhd1MNgqaVLojC6p3mh81pOjbYwSMtWIB18QXopzugYhgO4a8fBWUV0cU8j2y/sqzoMhJhgIbChNJc45nVzjxJWGtfaozRr3YQ7jTn/E7j8lC2x2ldPTHUwwWy8J2oLTEdq4g07I0HiqyI3C6MgmcktsgoSm6RAtu2A0EA4rJxS+Ia+pV5PygBy81DMJcWTPs9PD9LS2V7IV3id6Jymvl6pAgKPOztUFFEUQ1YSFm3jjgFLs+yC41IoFqZWxg0DBPTZNy3oiyElDYB9lOiw2OGB9CpDJOiXBkyT2QXHgCfkmSJSddkFkXqXsiV7rg7DLAivpVafbjYoWhCaWkNjwwerce65px6t24VxB0JO9V8TZCYiigaGgj4zQY8BU+i3cpLFkNgcQSGtBIyJAAJ811QTR5ueSck0cFsCJHs6dBcx4LTdisJzYcxTI7wV1ravZtloSlwULgL8B24kVpXc4YKftDs1DmmYgNigdh+vBrjq2vko2yb3thOgRQREgupQ/lOLTxGaZJp2SlJOmjhEWx3sJ7DsCQcciOCrrRljQOIpoux7e2Pci9a0UESpO6+O8PkfFYG3JS9CNAC6laDhileNJ2iyytqvRjaIkohEUCgmiCNBYx0MPq31Tl3Eb/AGFDgPN0g4fbzVlIn8Rld66GcMVbSLqy7Oui8e8fRXkpJiigQn3TQqzloy5Wrds9KDSVIkCHopUOAGmmqixDqFM/5Qe0YgOHkVkdDb46HmYY7vkqm3mgtLhpiE/GjkfEweNfQLL7W7UQ4EJwvAxHA3W8TrTQJZGgyPNWy0fZQok49/daQNK/ZZiztqGg0c3Her39rBwqFqM2RLZFGEuOhWVsWFfmITPzRGDzcFZ7Q2jVtKpzo4lb8+z9Ic/yFB6kJoxtnNOVHcrDkRddeFe00jm2hB8yrWPM/C04jvHjuUWJNiXgX9SKM/jpWvgs0233tDsASSSTxPBPkyKL4nIoOSs0E7MMA/EDT/EAfmstaE9BNQyCwcQKfJRo8w+KcalTpDZxz8XYBRcnLoaP2lDEsuHFOLT4FSZbo+ZEzc9viPqFtZSxWM0UwQ6KfjS2yv8AUz6Rj4fRfL6xI3mz+1Pw+jSVHxRj4t/tWsa1KDVVRj8CPPk+Shl9jpdmXWHm4fQKc2xII+CvNx+6sbqO6qUT8s/kiQ5CG3KGz+kH5qS2vIbglBqUGoiNt9iWtUpgqE1dTrBRFM1BOh0TD5YXr9O1S7XhWtDvxU8CoTT4acDRndq7O62VeABeaL7a724kDmKhchmjmffJd6excP2nlOqmosPQF1OVat9HBNVoCdGJtqWuvvDJ3z1VaQri2I4LGD4gTXlkqgqD7OyFtKwqII0ELGNvFqKECuIrwB1T8CLQg7iFXPtAHJw5HBNOtLCjc/RdDkkcUYSb0joLZtr2Ag8jx3I2WkBmVhbOmIoBo4gHMaeSh2nPzHXCEAHl3dOVRx5YrmtN6O7jW2dLO0LGjvhUdobcsaTddU7gqWz9hHxaGPEJ/S3Bo4V18lrbM2OgQqXYYqNTifMpXZ0Y5JbMVaG00zFHYDmg7gaqqhWBMzLuzDeTXFzgQPFzl2FtljcrGUkg3QJUmmVc1JVRzWyuiVxoY8Wm9rB/9H7LVWb0ewGfmNPzOJHiMlrLg5KTDlWjEElUSbJuomQnujSVig1YQd4c4EeFaeihbE7Aulp9xBvMudkkYipxBw4Zii3rnBpB0OHjoiLrkJ72955uspn7zRhaZLNXCyqt+Z6x9G4sZ2W0yO8+aiythviaUG9aCzLDo0GIMc6K3bCAyCl4m5OTOXnUaRUSNhMh6VO9WHVp8tRUVaoiRy1MxFLc1MRmqWToaIzDepLVCbmpkNJhneh5xoXRGGpQCOi6iAi6jol0QosYJoTgRAI0RkLaU9dqEwCnIcRFDDMWGuQ9KktcnGv0fCrlq03T9F2h4qFyrpqhXYUF+odEZ5gH6KsfZOUTikx3jzKaolvSVytnbFCaIJaNLZSi06ipUuBBp5FJLKKZAh1Hj9UpXSJcjBoApjYbREY4jLAHnn8k1AOHvVPRKEUKZaJy2bmz4bTDqNMfDBTYZCzOzVoENDXaVafofL5KzfO3HUOidoldFq+IB5JcOYGiqXToI4qKy1LpoajclKxkaD/kUcCU/Nz9010KzMa22auAPE0VLPdIEGFhfDqaDFFMo2ns2MxbTciRQ8VLlNtJWEwGYdduVo+7ebQ64Y1XI57pVccIUIcCQB/6iqzloWzHmz+K+63dk0fUp1aITakqPSshtlJTH7magOxoBfDXf0uoVajEVGI3jELyPNsYCAwlwGZpmVe7JbUGVdQuitByc2I4Bv8A4waHnmntM53iklaPTJQXGonSdHh92NeG5wDgRzz9UUDpsmB3oUF/Gjmn0KFE0mdjcmojVzWB03j45X+mL9C1TG9M8qc4UYZZXDz1CSUbCrRs4jKFPQXLHy3SbKRTRjZgmukMHDf3leS20UN1KMjY74YH1XLHFKMi7Tki9alKs/bbAO7Ey/KPLNQ5zbSDDxLIx5Mb/cutIhwl8F/RGAsG/pokBhSPWpqOrFRTm5Mu6ZYLv3UtMPP8o+RKajKEn0joVURK5jOdLscCrZIji+IdOTVlp3pvnXE3GwYeOjC48quP0RoDhJHdw5MTdpQ4QrFiMYKVq5wbh4leb53pJn4lQZmIAaijaNFD/CBRUExPveavc5x3ucXHzK1IHFnoy0ulqQgD971ppUNhgurwvYAeJXLekLpN/aLWQ4cMw4THXu0QXOdSgJpkACddVz++SlVQc6WisIexZcjCbBT8Nq55M6oqxN1GnuqRqXIv42XDt276J6C/TwSCz/aNopn4qxJsmNfTHipMOLh7zVeHnnv4onTHHRYUs4douhdoeNcvTL/KjWrtm5hDXsqPheCCRw4qI+fAGarZ1nWNoBUaY4jknRNoddt3EB7Aw4qLM7azD8KhvIY+qpYssWmhw5qTI2a6IbrC0u3Vxw5pqQlsVMdfEAL75GhNafZE+zLlL7hyBqfRaGzdmY7yA+MWgfDUmgp5LXWRsRLtxc0vdQ941xHDy80G/gpFJ7ZgbOst8QgQYZPGlfU4BaSU6Pnu7Ud+H5Rj65LdCC1rew0DcAKJIjgtNElP2XU1+1UUkLYuA1g7IxGGp8VV2nsJCAN11DmNxC0ExOECjiW01CzG0O0kJjS1rnxHnS8KDndAom0FzcdtmKmYdx7m1rdJHkkiKm48cvcXONXE1JSAVjkeySIyPrVHqheRAb7o7mQBEGZvA01pRdMkn1p8lwSxLbdLRQ9uIyc3ePuumWZtxBiNqHBp1a7BwWZ0YpKqNzNRhTArJ27aDWtLnEAAHFV1p7bQWAkvqdADUlc42i2lfNO/KwZNr6larDkkoqiFMzdYrnDVxI81pbM27uNDXsA/U3+1Y6qJPRx2zUW7tf1zS1l7HMns4bgAcfeCzV5IQWMKqjAQYKpwJWxlGw2iiCJBIVQoFPscmAlgpJKykXRIMZBMXkEnErzL5swgZrDDNVvXcUpgrqr0czZLMydKowxzkiGU8JuiALFwpff6pyI5oGQBUCZtMDVVbpp8V11lcffgmSFlIctOYDjvUVtWkGlNRmFpbJsKHDFX9t/Edkchr4qxjWSyIMQE/FkPIrM/Ze0j4TgSXOoRma4DTetzZm3EGJ3vw3aGvZrxOg5rLx9k2kVaSFSTlhxYebSRvCDRSORHR5va2HDwe4Ddr5UzVBO7eNBPVtLueA9+Cw5J1RIUPyLi0tqI0bCt1u4H6qpqk1RhYF2HVGCkp6WgFxWAIQK0UpYdRUpMxYI4I0LzRnCUKqzj2MQo7rMcjQvJEIlJKdiy5acU0QsEIJQakpTFhkDq0oQ0oI0lsfigBGiQCAyDSmtSQlgpWOhV1CiNpQSFBKCCCIgpj+KebMgKFNPZXsV51TF471ejmUi0dPBRYs9XJIk5TrCcaU8VYsstoxNSUVEDmRpSzHRMXYN9TyCvpaUbDADRTfv801Cd2QnOsyT0Qk2yyhRaqXDcq2E9SWxeKwhNY+iN0WuBxUdr+PqlF+9YYqrV2fD8WgA+izcxZj26V5Lc9akOIOYr5JXEZTaMG2TecmlS4FhxXfDRbEUGQ9EoRvD0W4h8jM/K7LH4yriWstjNPupV/wD2gTVFIDk2ESNEy91EbzRNO3lYQbckloIyCS+IgCiArbUlwKGmvzVTMwaK9nm1aVVRWVCDKwZVEI2p2LCTYakZZC0EQRpSgEYRBGAgwoUAlUQCWGqbZRITRApZakkLDUJQRolgUQ0EdEKLoOQn2Ue94fVWRfgqmz3UJVi1yddE5LY9CdglApmE+lUovxHNYWiex6fZFrwUOHETgi8fREWiax3FOB6isdVLD1gEh8RIvb0glJLisYfbERFx1zTHWJQfxQMPCJzSg9M30lxWCPPiJl8RNF/LgkueiCgnuQD0xFeiD1g0KiuwVe0YkKYXKLFHaQY0RuJCChTDKUVgVCmjUk7jQJWVh2RkEYCCkXAlIkaAQ2lOByaCOqVoZMdLklJqgShQ3IFUEVUSItkdBBBXOYfk+8rFBBMhZCmZpTkEERSSwIgggsKPQDipDCiQRFY4xIdmESCxgmZpQ1RILAHEH/RGgsMMu+iacggsYZekgoILGFBR42aCCDGXY2/6KFE7qCCRlYjISkEFMsgkAjQQCBAIIIGQEEEFkEIo0EEQH//Z"/>
          <p:cNvSpPr>
            <a:spLocks noChangeAspect="1" noChangeArrowheads="1"/>
          </p:cNvSpPr>
          <p:nvPr/>
        </p:nvSpPr>
        <p:spPr bwMode="auto">
          <a:xfrm>
            <a:off x="155575" y="-1790700"/>
            <a:ext cx="49911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929439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219200" cy="685800"/>
          </a:xfrm>
          <a:prstGeom prst="rect">
            <a:avLst/>
          </a:prstGeom>
        </p:spPr>
        <p:txBody>
          <a:bodyPr vert="horz" anchor="ctr">
            <a:normAutofit fontScale="82500" lnSpcReduction="20000"/>
          </a:bodyPr>
          <a:lstStyle/>
          <a:p>
            <a:pPr>
              <a:spcBef>
                <a:spcPct val="0"/>
              </a:spcBef>
              <a:defRPr/>
            </a:pPr>
            <a:r>
              <a:rPr lang="en-US" sz="1700" dirty="0" smtClean="0">
                <a:solidFill>
                  <a:prstClr val="white"/>
                </a:solidFill>
              </a:rPr>
              <a:t>8.</a:t>
            </a:r>
            <a:r>
              <a:rPr lang="en-US" sz="4000" dirty="0" smtClean="0">
                <a:solidFill>
                  <a:srgbClr val="775F55"/>
                </a:solidFill>
              </a:rPr>
              <a:t/>
            </a:r>
            <a:br>
              <a:rPr lang="en-US" sz="4000" dirty="0" smtClean="0">
                <a:solidFill>
                  <a:srgbClr val="775F55"/>
                </a:solidFill>
              </a:rPr>
            </a:br>
            <a:endParaRPr lang="en-US" sz="4000" dirty="0">
              <a:solidFill>
                <a:srgbClr val="775F55"/>
              </a:solidFill>
            </a:endParaRPr>
          </a:p>
        </p:txBody>
      </p:sp>
      <p:sp>
        <p:nvSpPr>
          <p:cNvPr id="10" name="Content Placeholder 9"/>
          <p:cNvSpPr>
            <a:spLocks noGrp="1"/>
          </p:cNvSpPr>
          <p:nvPr>
            <p:ph sz="quarter" idx="2"/>
          </p:nvPr>
        </p:nvSpPr>
        <p:spPr>
          <a:xfrm>
            <a:off x="533400" y="2362200"/>
            <a:ext cx="2743200" cy="4419600"/>
          </a:xfrm>
        </p:spPr>
        <p:txBody>
          <a:bodyPr>
            <a:noAutofit/>
          </a:bodyPr>
          <a:lstStyle/>
          <a:p>
            <a:pPr>
              <a:buFont typeface="Wingdings" panose="05000000000000000000" pitchFamily="2" charset="2"/>
              <a:buChar char="q"/>
            </a:pPr>
            <a:r>
              <a:rPr lang="en-US" sz="2400" dirty="0" smtClean="0">
                <a:cs typeface="Times New Roman" pitchFamily="18" charset="0"/>
              </a:rPr>
              <a:t>Classrooms</a:t>
            </a:r>
          </a:p>
          <a:p>
            <a:pPr>
              <a:buFont typeface="Wingdings" panose="05000000000000000000" pitchFamily="2" charset="2"/>
              <a:buChar char="q"/>
            </a:pPr>
            <a:r>
              <a:rPr lang="en-US" sz="2400" dirty="0" smtClean="0">
                <a:cs typeface="Times New Roman" pitchFamily="18" charset="0"/>
              </a:rPr>
              <a:t>Gymnasiums,</a:t>
            </a:r>
            <a:br>
              <a:rPr lang="en-US" sz="2400" dirty="0" smtClean="0">
                <a:cs typeface="Times New Roman" pitchFamily="18" charset="0"/>
              </a:rPr>
            </a:br>
            <a:r>
              <a:rPr lang="en-US" sz="2400" dirty="0" smtClean="0">
                <a:cs typeface="Times New Roman" pitchFamily="18" charset="0"/>
              </a:rPr>
              <a:t>Locker Rooms</a:t>
            </a:r>
          </a:p>
          <a:p>
            <a:pPr>
              <a:buFont typeface="Wingdings" panose="05000000000000000000" pitchFamily="2" charset="2"/>
              <a:buChar char="q"/>
            </a:pPr>
            <a:r>
              <a:rPr lang="en-US" sz="2400" dirty="0">
                <a:cs typeface="Times New Roman" pitchFamily="18" charset="0"/>
              </a:rPr>
              <a:t>Restrooms</a:t>
            </a:r>
          </a:p>
          <a:p>
            <a:pPr>
              <a:buFont typeface="Wingdings" panose="05000000000000000000" pitchFamily="2" charset="2"/>
              <a:buChar char="q"/>
            </a:pPr>
            <a:r>
              <a:rPr lang="en-US" sz="2400" dirty="0" smtClean="0">
                <a:cs typeface="Times New Roman" pitchFamily="18" charset="0"/>
              </a:rPr>
              <a:t>Hallways</a:t>
            </a:r>
          </a:p>
          <a:p>
            <a:pPr>
              <a:buFont typeface="Wingdings" panose="05000000000000000000" pitchFamily="2" charset="2"/>
              <a:buChar char="q"/>
            </a:pPr>
            <a:r>
              <a:rPr lang="en-US" sz="2400" dirty="0" smtClean="0">
                <a:cs typeface="Times New Roman" pitchFamily="18" charset="0"/>
              </a:rPr>
              <a:t>Offices</a:t>
            </a:r>
          </a:p>
          <a:p>
            <a:pPr>
              <a:buFont typeface="Wingdings" panose="05000000000000000000" pitchFamily="2" charset="2"/>
              <a:buChar char="q"/>
            </a:pPr>
            <a:r>
              <a:rPr lang="en-US" sz="2400" dirty="0" smtClean="0">
                <a:cs typeface="Times New Roman" pitchFamily="18" charset="0"/>
              </a:rPr>
              <a:t>Library/Computer Room</a:t>
            </a:r>
          </a:p>
          <a:p>
            <a:pPr>
              <a:buFont typeface="Wingdings" panose="05000000000000000000" pitchFamily="2" charset="2"/>
              <a:buChar char="q"/>
            </a:pPr>
            <a:r>
              <a:rPr lang="en-US" sz="2400" dirty="0" smtClean="0">
                <a:cs typeface="Times New Roman" pitchFamily="18" charset="0"/>
              </a:rPr>
              <a:t>Multipurpose Room/Auditorium</a:t>
            </a:r>
            <a:endParaRPr lang="en-US" sz="2400" dirty="0"/>
          </a:p>
        </p:txBody>
      </p:sp>
      <p:sp>
        <p:nvSpPr>
          <p:cNvPr id="12" name="Content Placeholder 11"/>
          <p:cNvSpPr>
            <a:spLocks noGrp="1"/>
          </p:cNvSpPr>
          <p:nvPr>
            <p:ph sz="quarter" idx="4"/>
          </p:nvPr>
        </p:nvSpPr>
        <p:spPr>
          <a:xfrm>
            <a:off x="3429000" y="2362200"/>
            <a:ext cx="5715000" cy="4419600"/>
          </a:xfrm>
        </p:spPr>
        <p:txBody>
          <a:bodyPr>
            <a:noAutofit/>
          </a:bodyPr>
          <a:lstStyle/>
          <a:p>
            <a:pPr>
              <a:buFont typeface="Wingdings" panose="05000000000000000000" pitchFamily="2" charset="2"/>
              <a:buChar char="q"/>
            </a:pPr>
            <a:r>
              <a:rPr lang="en-US" sz="2400" dirty="0" smtClean="0">
                <a:cs typeface="Times New Roman" pitchFamily="18" charset="0"/>
              </a:rPr>
              <a:t>Allow food and beverages only in designated areas</a:t>
            </a:r>
          </a:p>
          <a:p>
            <a:pPr>
              <a:buFont typeface="Wingdings" panose="05000000000000000000" pitchFamily="2" charset="2"/>
              <a:buChar char="q"/>
            </a:pPr>
            <a:r>
              <a:rPr lang="en-US" sz="2400" dirty="0" smtClean="0">
                <a:cs typeface="Times New Roman" pitchFamily="18" charset="0"/>
              </a:rPr>
              <a:t>Don’t overwater indoor plants</a:t>
            </a:r>
          </a:p>
          <a:p>
            <a:pPr>
              <a:buFont typeface="Wingdings" panose="05000000000000000000" pitchFamily="2" charset="2"/>
              <a:buChar char="q"/>
            </a:pPr>
            <a:r>
              <a:rPr lang="en-US" sz="2400" dirty="0" smtClean="0">
                <a:cs typeface="Times New Roman" pitchFamily="18" charset="0"/>
              </a:rPr>
              <a:t>Eliminate standing water and water-damaged materials</a:t>
            </a:r>
          </a:p>
          <a:p>
            <a:pPr>
              <a:buFont typeface="Wingdings" panose="05000000000000000000" pitchFamily="2" charset="2"/>
              <a:buChar char="q"/>
            </a:pPr>
            <a:r>
              <a:rPr lang="en-US" sz="2400" dirty="0" smtClean="0">
                <a:cs typeface="Times New Roman" pitchFamily="18" charset="0"/>
              </a:rPr>
              <a:t>Store animal feed in sealed containers and clean cages regularly</a:t>
            </a:r>
          </a:p>
          <a:p>
            <a:pPr>
              <a:buFont typeface="Wingdings" panose="05000000000000000000" pitchFamily="2" charset="2"/>
              <a:buChar char="q"/>
            </a:pPr>
            <a:r>
              <a:rPr lang="en-US" sz="2400" dirty="0" smtClean="0">
                <a:cs typeface="Times New Roman" pitchFamily="18" charset="0"/>
              </a:rPr>
              <a:t>Empty trash cans daily</a:t>
            </a:r>
          </a:p>
          <a:p>
            <a:pPr>
              <a:buFont typeface="Wingdings" panose="05000000000000000000" pitchFamily="2" charset="2"/>
              <a:buChar char="q"/>
            </a:pPr>
            <a:r>
              <a:rPr lang="en-US" sz="2400" dirty="0" smtClean="0">
                <a:cs typeface="Times New Roman" pitchFamily="18" charset="0"/>
              </a:rPr>
              <a:t>Periodically clean out lockers and desks</a:t>
            </a:r>
          </a:p>
          <a:p>
            <a:pPr>
              <a:buFont typeface="Wingdings" panose="05000000000000000000" pitchFamily="2" charset="2"/>
              <a:buChar char="q"/>
            </a:pPr>
            <a:r>
              <a:rPr lang="en-US" sz="2400" dirty="0" smtClean="0">
                <a:cs typeface="Times New Roman" pitchFamily="18" charset="0"/>
              </a:rPr>
              <a:t>Vacuum carpeted areas</a:t>
            </a:r>
          </a:p>
        </p:txBody>
      </p:sp>
      <p:sp>
        <p:nvSpPr>
          <p:cNvPr id="9" name="Text Placeholder 8"/>
          <p:cNvSpPr>
            <a:spLocks noGrp="1"/>
          </p:cNvSpPr>
          <p:nvPr>
            <p:ph type="body" sz="quarter" idx="1"/>
          </p:nvPr>
        </p:nvSpPr>
        <p:spPr>
          <a:xfrm>
            <a:off x="609601" y="1645920"/>
            <a:ext cx="2684834" cy="640080"/>
          </a:xfrm>
        </p:spPr>
        <p:txBody>
          <a:bodyPr>
            <a:normAutofit fontScale="47500" lnSpcReduction="20000"/>
          </a:bodyPr>
          <a:lstStyle/>
          <a:p>
            <a:endParaRPr lang="en-US" dirty="0" smtClean="0">
              <a:latin typeface="Times New Roman" pitchFamily="18" charset="0"/>
              <a:cs typeface="Times New Roman" pitchFamily="18" charset="0"/>
            </a:endParaRPr>
          </a:p>
          <a:p>
            <a:r>
              <a:rPr lang="en-US" sz="4400" dirty="0" smtClean="0">
                <a:cs typeface="Times New Roman" pitchFamily="18" charset="0"/>
              </a:rPr>
              <a:t>Common Use Rooms</a:t>
            </a:r>
          </a:p>
          <a:p>
            <a:endParaRPr lang="en-US" dirty="0"/>
          </a:p>
        </p:txBody>
      </p:sp>
      <p:sp>
        <p:nvSpPr>
          <p:cNvPr id="11" name="Text Placeholder 10"/>
          <p:cNvSpPr>
            <a:spLocks noGrp="1"/>
          </p:cNvSpPr>
          <p:nvPr>
            <p:ph type="body" sz="quarter" idx="3"/>
          </p:nvPr>
        </p:nvSpPr>
        <p:spPr>
          <a:xfrm>
            <a:off x="3505200" y="1645920"/>
            <a:ext cx="5410200" cy="640080"/>
          </a:xfrm>
        </p:spPr>
        <p:txBody>
          <a:bodyPr>
            <a:normAutofit fontScale="40000" lnSpcReduction="20000"/>
          </a:bodyPr>
          <a:lstStyle/>
          <a:p>
            <a:endParaRPr lang="en-US" dirty="0" smtClean="0">
              <a:cs typeface="Times New Roman" pitchFamily="18" charset="0"/>
            </a:endParaRPr>
          </a:p>
          <a:p>
            <a:pPr algn="ctr"/>
            <a:r>
              <a:rPr lang="en-US" sz="5900" dirty="0" smtClean="0">
                <a:cs typeface="Times New Roman" pitchFamily="18" charset="0"/>
              </a:rPr>
              <a:t>Strategies</a:t>
            </a:r>
          </a:p>
          <a:p>
            <a:endParaRPr lang="en-US" dirty="0"/>
          </a:p>
        </p:txBody>
      </p:sp>
      <p:sp>
        <p:nvSpPr>
          <p:cNvPr id="14" name="Slide Number Placeholder 13"/>
          <p:cNvSpPr>
            <a:spLocks noGrp="1"/>
          </p:cNvSpPr>
          <p:nvPr>
            <p:ph type="sldNum" sz="quarter" idx="16"/>
          </p:nvPr>
        </p:nvSpPr>
        <p:spPr/>
        <p:txBody>
          <a:bodyPr>
            <a:normAutofit fontScale="85000" lnSpcReduction="20000"/>
          </a:bodyPr>
          <a:lstStyle/>
          <a:p>
            <a:fld id="{11075362-9323-4249-BA5A-917C59330204}" type="slidenum">
              <a:rPr lang="en-US" smtClean="0"/>
              <a:pPr/>
              <a:t>56</a:t>
            </a:fld>
            <a:endParaRPr lang="en-US"/>
          </a:p>
        </p:txBody>
      </p:sp>
      <p:sp>
        <p:nvSpPr>
          <p:cNvPr id="17" name="Title 4"/>
          <p:cNvSpPr>
            <a:spLocks noGrp="1"/>
          </p:cNvSpPr>
          <p:nvPr>
            <p:ph type="title"/>
          </p:nvPr>
        </p:nvSpPr>
        <p:spPr>
          <a:xfrm>
            <a:off x="533400" y="228600"/>
            <a:ext cx="8153400" cy="869950"/>
          </a:xfrm>
        </p:spPr>
        <p:txBody>
          <a:bodyPr>
            <a:normAutofit/>
          </a:bodyPr>
          <a:lstStyle/>
          <a:p>
            <a:r>
              <a:rPr lang="en-US" sz="3200" dirty="0">
                <a:solidFill>
                  <a:schemeClr val="tx1"/>
                </a:solidFill>
                <a:ea typeface="Calibri"/>
                <a:cs typeface="Times New Roman" pitchFamily="18" charset="0"/>
              </a:rPr>
              <a:t>Rapid </a:t>
            </a:r>
            <a:r>
              <a:rPr lang="en-US" sz="3200" dirty="0" smtClean="0">
                <a:solidFill>
                  <a:schemeClr val="tx1"/>
                </a:solidFill>
                <a:ea typeface="Calibri"/>
                <a:cs typeface="Times New Roman" pitchFamily="18" charset="0"/>
              </a:rPr>
              <a:t>Review - Common Use Rooms</a:t>
            </a:r>
            <a:endParaRPr lang="en-US" sz="3200" dirty="0">
              <a:solidFill>
                <a:schemeClr val="tx1"/>
              </a:solidFill>
            </a:endParaRPr>
          </a:p>
        </p:txBody>
      </p:sp>
    </p:spTree>
    <p:extLst>
      <p:ext uri="{BB962C8B-B14F-4D97-AF65-F5344CB8AC3E}">
        <p14:creationId xmlns:p14="http://schemas.microsoft.com/office/powerpoint/2010/main" val="20281195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152400"/>
            <a:ext cx="8534400" cy="1066800"/>
          </a:xfrm>
        </p:spPr>
        <p:txBody>
          <a:bodyPr>
            <a:normAutofit/>
          </a:bodyPr>
          <a:lstStyle/>
          <a:p>
            <a:r>
              <a:rPr lang="en-US" sz="3200" dirty="0" smtClean="0">
                <a:solidFill>
                  <a:schemeClr val="bg2">
                    <a:lumMod val="10000"/>
                  </a:schemeClr>
                </a:solidFill>
              </a:rPr>
              <a:t>Key Elements of IPM - Reporting</a:t>
            </a:r>
            <a:endParaRPr lang="en-US" sz="3200" dirty="0">
              <a:solidFill>
                <a:schemeClr val="bg2">
                  <a:lumMod val="10000"/>
                </a:schemeClr>
              </a:solidFill>
            </a:endParaRP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57</a:t>
            </a:fld>
            <a:endParaRPr lang="en-US"/>
          </a:p>
        </p:txBody>
      </p:sp>
      <p:sp>
        <p:nvSpPr>
          <p:cNvPr id="5" name="Content Placeholder 2"/>
          <p:cNvSpPr>
            <a:spLocks noGrp="1"/>
          </p:cNvSpPr>
          <p:nvPr>
            <p:ph sz="quarter" idx="1"/>
          </p:nvPr>
        </p:nvSpPr>
        <p:spPr>
          <a:xfrm>
            <a:off x="533400" y="1676400"/>
            <a:ext cx="8229600" cy="1066800"/>
          </a:xfrm>
          <a:noFill/>
        </p:spPr>
        <p:txBody>
          <a:bodyPr>
            <a:noAutofit/>
          </a:bodyPr>
          <a:lstStyle/>
          <a:p>
            <a:pPr>
              <a:buFont typeface="Wingdings" pitchFamily="2" charset="2"/>
              <a:buChar char="q"/>
            </a:pPr>
            <a:r>
              <a:rPr lang="en-US" sz="3200" dirty="0">
                <a:cs typeface="Times New Roman" pitchFamily="18" charset="0"/>
              </a:rPr>
              <a:t>P</a:t>
            </a:r>
            <a:r>
              <a:rPr lang="en-US" sz="3200" dirty="0" smtClean="0">
                <a:cs typeface="Times New Roman" pitchFamily="18" charset="0"/>
              </a:rPr>
              <a:t>est sighting logs or work order systems can help school staff report and respond to pest problems</a:t>
            </a:r>
          </a:p>
          <a:p>
            <a:pPr>
              <a:buFont typeface="Wingdings" pitchFamily="2" charset="2"/>
              <a:buChar char="q"/>
            </a:pPr>
            <a:r>
              <a:rPr lang="en-US" sz="3200" dirty="0" smtClean="0">
                <a:cs typeface="Times New Roman" pitchFamily="18" charset="0"/>
              </a:rPr>
              <a:t>Systems</a:t>
            </a:r>
            <a:br>
              <a:rPr lang="en-US" sz="3200" dirty="0" smtClean="0">
                <a:cs typeface="Times New Roman" pitchFamily="18" charset="0"/>
              </a:rPr>
            </a:br>
            <a:r>
              <a:rPr lang="en-US" sz="3200" dirty="0" smtClean="0">
                <a:cs typeface="Times New Roman" pitchFamily="18" charset="0"/>
              </a:rPr>
              <a:t>allow</a:t>
            </a:r>
            <a:br>
              <a:rPr lang="en-US" sz="3200" dirty="0" smtClean="0">
                <a:cs typeface="Times New Roman" pitchFamily="18" charset="0"/>
              </a:rPr>
            </a:br>
            <a:r>
              <a:rPr lang="en-US" sz="3200" dirty="0" smtClean="0">
                <a:cs typeface="Times New Roman" pitchFamily="18" charset="0"/>
              </a:rPr>
              <a:t>methodical</a:t>
            </a:r>
            <a:r>
              <a:rPr lang="en-US" sz="3200" dirty="0">
                <a:cs typeface="Times New Roman" pitchFamily="18" charset="0"/>
              </a:rPr>
              <a:t/>
            </a:r>
            <a:br>
              <a:rPr lang="en-US" sz="3200" dirty="0">
                <a:cs typeface="Times New Roman" pitchFamily="18" charset="0"/>
              </a:rPr>
            </a:br>
            <a:r>
              <a:rPr lang="en-US" sz="3200" dirty="0" smtClean="0">
                <a:cs typeface="Times New Roman" pitchFamily="18" charset="0"/>
              </a:rPr>
              <a:t>data tracing </a:t>
            </a:r>
            <a:br>
              <a:rPr lang="en-US" sz="3200" dirty="0" smtClean="0">
                <a:cs typeface="Times New Roman" pitchFamily="18" charset="0"/>
              </a:rPr>
            </a:br>
            <a:r>
              <a:rPr lang="en-US" sz="3200" dirty="0" smtClean="0">
                <a:cs typeface="Times New Roman" pitchFamily="18" charset="0"/>
              </a:rPr>
              <a:t>which may </a:t>
            </a:r>
            <a:br>
              <a:rPr lang="en-US" sz="3200" dirty="0" smtClean="0">
                <a:cs typeface="Times New Roman" pitchFamily="18" charset="0"/>
              </a:rPr>
            </a:br>
            <a:r>
              <a:rPr lang="en-US" sz="3200" dirty="0" smtClean="0">
                <a:cs typeface="Times New Roman" pitchFamily="18" charset="0"/>
              </a:rPr>
              <a:t>be legally</a:t>
            </a:r>
            <a:br>
              <a:rPr lang="en-US" sz="3200" dirty="0" smtClean="0">
                <a:cs typeface="Times New Roman" pitchFamily="18" charset="0"/>
              </a:rPr>
            </a:br>
            <a:r>
              <a:rPr lang="en-US" sz="3200" dirty="0" smtClean="0">
                <a:cs typeface="Times New Roman" pitchFamily="18" charset="0"/>
              </a:rPr>
              <a:t>required</a:t>
            </a:r>
          </a:p>
          <a:p>
            <a:pPr>
              <a:buFont typeface="Wingdings" pitchFamily="2" charset="2"/>
              <a:buChar char="q"/>
            </a:pPr>
            <a:endParaRPr lang="en-US" sz="3200" dirty="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2794000"/>
            <a:ext cx="6096000" cy="4064000"/>
          </a:xfrm>
          <a:prstGeom prst="rect">
            <a:avLst/>
          </a:prstGeom>
        </p:spPr>
      </p:pic>
    </p:spTree>
    <p:extLst>
      <p:ext uri="{BB962C8B-B14F-4D97-AF65-F5344CB8AC3E}">
        <p14:creationId xmlns:p14="http://schemas.microsoft.com/office/powerpoint/2010/main" val="383494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90600"/>
          </a:xfrm>
        </p:spPr>
        <p:txBody>
          <a:bodyPr>
            <a:normAutofit/>
          </a:bodyPr>
          <a:lstStyle/>
          <a:p>
            <a:r>
              <a:rPr lang="en-US" sz="3200" dirty="0" smtClean="0">
                <a:solidFill>
                  <a:schemeClr val="bg2">
                    <a:lumMod val="10000"/>
                  </a:schemeClr>
                </a:solidFill>
              </a:rPr>
              <a:t>Reporting - Sample Pest Sighting Log </a:t>
            </a:r>
            <a:endParaRPr lang="en-US" sz="3200" dirty="0">
              <a:solidFill>
                <a:schemeClr val="bg2">
                  <a:lumMod val="10000"/>
                </a:schemeClr>
              </a:solidFill>
            </a:endParaRPr>
          </a:p>
        </p:txBody>
      </p:sp>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58</a:t>
            </a:fld>
            <a:endParaRPr lang="en-US"/>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583377275"/>
              </p:ext>
            </p:extLst>
          </p:nvPr>
        </p:nvGraphicFramePr>
        <p:xfrm>
          <a:off x="190499" y="990600"/>
          <a:ext cx="8724902" cy="5790167"/>
        </p:xfrm>
        <a:graphic>
          <a:graphicData uri="http://schemas.openxmlformats.org/drawingml/2006/table">
            <a:tbl>
              <a:tblPr firstRow="1" bandRow="1">
                <a:tableStyleId>{21E4AEA4-8DFA-4A89-87EB-49C32662AFE0}</a:tableStyleId>
              </a:tblPr>
              <a:tblGrid>
                <a:gridCol w="864970">
                  <a:extLst>
                    <a:ext uri="{9D8B030D-6E8A-4147-A177-3AD203B41FA5}">
                      <a16:colId xmlns:a16="http://schemas.microsoft.com/office/drawing/2014/main" val="20000"/>
                    </a:ext>
                  </a:extLst>
                </a:gridCol>
                <a:gridCol w="977791">
                  <a:extLst>
                    <a:ext uri="{9D8B030D-6E8A-4147-A177-3AD203B41FA5}">
                      <a16:colId xmlns:a16="http://schemas.microsoft.com/office/drawing/2014/main" val="20001"/>
                    </a:ext>
                  </a:extLst>
                </a:gridCol>
                <a:gridCol w="1053005">
                  <a:extLst>
                    <a:ext uri="{9D8B030D-6E8A-4147-A177-3AD203B41FA5}">
                      <a16:colId xmlns:a16="http://schemas.microsoft.com/office/drawing/2014/main" val="20002"/>
                    </a:ext>
                  </a:extLst>
                </a:gridCol>
                <a:gridCol w="676932">
                  <a:extLst>
                    <a:ext uri="{9D8B030D-6E8A-4147-A177-3AD203B41FA5}">
                      <a16:colId xmlns:a16="http://schemas.microsoft.com/office/drawing/2014/main" val="20003"/>
                    </a:ext>
                  </a:extLst>
                </a:gridCol>
                <a:gridCol w="1429078">
                  <a:extLst>
                    <a:ext uri="{9D8B030D-6E8A-4147-A177-3AD203B41FA5}">
                      <a16:colId xmlns:a16="http://schemas.microsoft.com/office/drawing/2014/main" val="20004"/>
                    </a:ext>
                  </a:extLst>
                </a:gridCol>
                <a:gridCol w="2308276">
                  <a:extLst>
                    <a:ext uri="{9D8B030D-6E8A-4147-A177-3AD203B41FA5}">
                      <a16:colId xmlns:a16="http://schemas.microsoft.com/office/drawing/2014/main" val="20005"/>
                    </a:ext>
                  </a:extLst>
                </a:gridCol>
                <a:gridCol w="1414850">
                  <a:extLst>
                    <a:ext uri="{9D8B030D-6E8A-4147-A177-3AD203B41FA5}">
                      <a16:colId xmlns:a16="http://schemas.microsoft.com/office/drawing/2014/main" val="20006"/>
                    </a:ext>
                  </a:extLst>
                </a:gridCol>
              </a:tblGrid>
              <a:tr h="943847">
                <a:tc>
                  <a:txBody>
                    <a:bodyPr/>
                    <a:lstStyle/>
                    <a:p>
                      <a:r>
                        <a:rPr lang="en-US" sz="1800" dirty="0" smtClean="0"/>
                        <a:t>Date/</a:t>
                      </a:r>
                      <a:br>
                        <a:rPr lang="en-US" sz="1800" dirty="0" smtClean="0"/>
                      </a:br>
                      <a:r>
                        <a:rPr lang="en-US" sz="1800" dirty="0" smtClean="0"/>
                        <a:t>time</a:t>
                      </a:r>
                      <a:endParaRPr lang="en-US" sz="1800" dirty="0"/>
                    </a:p>
                  </a:txBody>
                  <a:tcPr/>
                </a:tc>
                <a:tc>
                  <a:txBody>
                    <a:bodyPr/>
                    <a:lstStyle/>
                    <a:p>
                      <a:r>
                        <a:rPr lang="en-US" sz="1800" dirty="0" smtClean="0"/>
                        <a:t>Location</a:t>
                      </a:r>
                      <a:endParaRPr lang="en-US" sz="1800" dirty="0"/>
                    </a:p>
                  </a:txBody>
                  <a:tcPr/>
                </a:tc>
                <a:tc>
                  <a:txBody>
                    <a:bodyPr/>
                    <a:lstStyle/>
                    <a:p>
                      <a:r>
                        <a:rPr lang="en-US" sz="1800" dirty="0" smtClean="0"/>
                        <a:t>Pest</a:t>
                      </a:r>
                      <a:endParaRPr lang="en-US" sz="1800" dirty="0"/>
                    </a:p>
                  </a:txBody>
                  <a:tcPr/>
                </a:tc>
                <a:tc>
                  <a:txBody>
                    <a:bodyPr/>
                    <a:lstStyle/>
                    <a:p>
                      <a:r>
                        <a:rPr lang="en-US" sz="1800" dirty="0" smtClean="0"/>
                        <a:t>#</a:t>
                      </a:r>
                      <a:r>
                        <a:rPr lang="en-US" sz="1800" baseline="0" dirty="0" smtClean="0"/>
                        <a:t> of Pests</a:t>
                      </a:r>
                      <a:endParaRPr lang="en-US" sz="1800" dirty="0"/>
                    </a:p>
                  </a:txBody>
                  <a:tcPr/>
                </a:tc>
                <a:tc>
                  <a:txBody>
                    <a:bodyPr/>
                    <a:lstStyle/>
                    <a:p>
                      <a:r>
                        <a:rPr lang="en-US" sz="1800" dirty="0" smtClean="0"/>
                        <a:t>Person Reporting Sightings</a:t>
                      </a:r>
                      <a:endParaRPr lang="en-US" sz="1800" dirty="0"/>
                    </a:p>
                  </a:txBody>
                  <a:tcPr/>
                </a:tc>
                <a:tc>
                  <a:txBody>
                    <a:bodyPr/>
                    <a:lstStyle/>
                    <a:p>
                      <a:r>
                        <a:rPr lang="en-US" sz="1800" dirty="0" smtClean="0"/>
                        <a:t>Action Taken</a:t>
                      </a:r>
                      <a:endParaRPr lang="en-US" sz="1800" dirty="0"/>
                    </a:p>
                  </a:txBody>
                  <a:tcPr/>
                </a:tc>
                <a:tc>
                  <a:txBody>
                    <a:bodyPr/>
                    <a:lstStyle/>
                    <a:p>
                      <a:r>
                        <a:rPr lang="en-US" sz="1800" dirty="0" smtClean="0"/>
                        <a:t>Date Action Completed/ Person</a:t>
                      </a:r>
                      <a:endParaRPr lang="en-US" sz="1800" dirty="0"/>
                    </a:p>
                  </a:txBody>
                  <a:tcPr/>
                </a:tc>
                <a:extLst>
                  <a:ext uri="{0D108BD9-81ED-4DB2-BD59-A6C34878D82A}">
                    <a16:rowId xmlns:a16="http://schemas.microsoft.com/office/drawing/2014/main" val="10000"/>
                  </a:ext>
                </a:extLst>
              </a:tr>
              <a:tr h="427754">
                <a:tc>
                  <a:txBody>
                    <a:bodyPr/>
                    <a:lstStyle/>
                    <a:p>
                      <a:r>
                        <a:rPr lang="en-US" sz="1600" dirty="0" smtClean="0"/>
                        <a:t>6/1/13</a:t>
                      </a:r>
                    </a:p>
                    <a:p>
                      <a:r>
                        <a:rPr lang="en-US" sz="1600" dirty="0" smtClean="0"/>
                        <a:t>10am</a:t>
                      </a:r>
                      <a:endParaRPr lang="en-US" sz="1600" dirty="0"/>
                    </a:p>
                  </a:txBody>
                  <a:tcPr/>
                </a:tc>
                <a:tc>
                  <a:txBody>
                    <a:bodyPr/>
                    <a:lstStyle/>
                    <a:p>
                      <a:r>
                        <a:rPr lang="en-US" sz="1600" dirty="0" smtClean="0"/>
                        <a:t>Class 2b</a:t>
                      </a:r>
                      <a:endParaRPr lang="en-US" sz="1600" dirty="0"/>
                    </a:p>
                  </a:txBody>
                  <a:tcPr/>
                </a:tc>
                <a:tc>
                  <a:txBody>
                    <a:bodyPr/>
                    <a:lstStyle/>
                    <a:p>
                      <a:r>
                        <a:rPr lang="en-US" sz="1600" dirty="0" smtClean="0"/>
                        <a:t>Pavement ants</a:t>
                      </a:r>
                      <a:endParaRPr lang="en-US" sz="1600" dirty="0"/>
                    </a:p>
                  </a:txBody>
                  <a:tcPr/>
                </a:tc>
                <a:tc>
                  <a:txBody>
                    <a:bodyPr/>
                    <a:lstStyle/>
                    <a:p>
                      <a:r>
                        <a:rPr lang="en-US" sz="1600" dirty="0" smtClean="0"/>
                        <a:t>5</a:t>
                      </a:r>
                      <a:endParaRPr lang="en-US" sz="1600" dirty="0"/>
                    </a:p>
                  </a:txBody>
                  <a:tcPr/>
                </a:tc>
                <a:tc>
                  <a:txBody>
                    <a:bodyPr/>
                    <a:lstStyle/>
                    <a:p>
                      <a:r>
                        <a:rPr lang="en-US" sz="1600" dirty="0" smtClean="0"/>
                        <a:t>Mrs. Smith, Teacher of 2b</a:t>
                      </a:r>
                      <a:endParaRPr lang="en-US" sz="1600" dirty="0"/>
                    </a:p>
                  </a:txBody>
                  <a:tcPr/>
                </a:tc>
                <a:tc>
                  <a:txBody>
                    <a:bodyPr/>
                    <a:lstStyle/>
                    <a:p>
                      <a:r>
                        <a:rPr lang="en-US" sz="1600" dirty="0" smtClean="0"/>
                        <a:t>Sealed entryway</a:t>
                      </a:r>
                      <a:endParaRPr lang="en-US" sz="1600" dirty="0"/>
                    </a:p>
                  </a:txBody>
                  <a:tcPr/>
                </a:tc>
                <a:tc>
                  <a:txBody>
                    <a:bodyPr/>
                    <a:lstStyle/>
                    <a:p>
                      <a:r>
                        <a:rPr lang="en-US" sz="1600" dirty="0" smtClean="0"/>
                        <a:t>6/2/13</a:t>
                      </a:r>
                    </a:p>
                    <a:p>
                      <a:r>
                        <a:rPr lang="en-US" sz="1600" dirty="0" smtClean="0"/>
                        <a:t>Mr. Burns, Maintenance</a:t>
                      </a:r>
                    </a:p>
                  </a:txBody>
                  <a:tcPr/>
                </a:tc>
                <a:extLst>
                  <a:ext uri="{0D108BD9-81ED-4DB2-BD59-A6C34878D82A}">
                    <a16:rowId xmlns:a16="http://schemas.microsoft.com/office/drawing/2014/main" val="10001"/>
                  </a:ext>
                </a:extLst>
              </a:tr>
              <a:tr h="945913">
                <a:tc>
                  <a:txBody>
                    <a:bodyPr/>
                    <a:lstStyle/>
                    <a:p>
                      <a:r>
                        <a:rPr lang="en-US" sz="1600" dirty="0" smtClean="0"/>
                        <a:t>6/3/13</a:t>
                      </a:r>
                    </a:p>
                    <a:p>
                      <a:r>
                        <a:rPr lang="en-US" sz="1600" dirty="0" smtClean="0"/>
                        <a:t>9pm</a:t>
                      </a:r>
                      <a:endParaRPr lang="en-US" sz="1600" dirty="0"/>
                    </a:p>
                  </a:txBody>
                  <a:tcPr/>
                </a:tc>
                <a:tc>
                  <a:txBody>
                    <a:bodyPr/>
                    <a:lstStyle/>
                    <a:p>
                      <a:r>
                        <a:rPr lang="en-US" sz="1600" dirty="0" smtClean="0"/>
                        <a:t>Kitchen pantry</a:t>
                      </a:r>
                      <a:endParaRPr lang="en-US" sz="1600" dirty="0"/>
                    </a:p>
                  </a:txBody>
                  <a:tcPr/>
                </a:tc>
                <a:tc>
                  <a:txBody>
                    <a:bodyPr/>
                    <a:lstStyle/>
                    <a:p>
                      <a:r>
                        <a:rPr lang="en-US" sz="1600" dirty="0" smtClean="0"/>
                        <a:t>German cockroach</a:t>
                      </a:r>
                      <a:endParaRPr lang="en-US" sz="1600" dirty="0"/>
                    </a:p>
                  </a:txBody>
                  <a:tcPr/>
                </a:tc>
                <a:tc>
                  <a:txBody>
                    <a:bodyPr/>
                    <a:lstStyle/>
                    <a:p>
                      <a:r>
                        <a:rPr lang="en-US" sz="1600" dirty="0" smtClean="0"/>
                        <a:t>1</a:t>
                      </a:r>
                      <a:endParaRPr lang="en-US" sz="1600" dirty="0"/>
                    </a:p>
                  </a:txBody>
                  <a:tcPr/>
                </a:tc>
                <a:tc>
                  <a:txBody>
                    <a:bodyPr/>
                    <a:lstStyle/>
                    <a:p>
                      <a:r>
                        <a:rPr lang="en-US" sz="1600" dirty="0" smtClean="0"/>
                        <a:t>Ms. Brown, Kitchen</a:t>
                      </a:r>
                      <a:r>
                        <a:rPr lang="en-US" sz="1600" baseline="0" dirty="0" smtClean="0"/>
                        <a:t> manager</a:t>
                      </a:r>
                      <a:endParaRPr lang="en-US" sz="1600" dirty="0"/>
                    </a:p>
                  </a:txBody>
                  <a:tcPr/>
                </a:tc>
                <a:tc>
                  <a:txBody>
                    <a:bodyPr/>
                    <a:lstStyle/>
                    <a:p>
                      <a:r>
                        <a:rPr lang="en-US" sz="1600" dirty="0" smtClean="0"/>
                        <a:t>Removed</a:t>
                      </a:r>
                      <a:r>
                        <a:rPr lang="en-US" sz="1600" baseline="0" dirty="0" smtClean="0"/>
                        <a:t> cardboard, placed monitoring traps to determine if cockroach came in with a delivery</a:t>
                      </a:r>
                      <a:endParaRPr lang="en-US" sz="1600" dirty="0"/>
                    </a:p>
                  </a:txBody>
                  <a:tcPr/>
                </a:tc>
                <a:tc>
                  <a:txBody>
                    <a:bodyPr/>
                    <a:lstStyle/>
                    <a:p>
                      <a:r>
                        <a:rPr lang="en-US" sz="1600" dirty="0" smtClean="0"/>
                        <a:t>6/5/13</a:t>
                      </a:r>
                    </a:p>
                    <a:p>
                      <a:r>
                        <a:rPr lang="en-US" sz="1600" dirty="0" smtClean="0"/>
                        <a:t>Mr. Jacobs, Contract PMP</a:t>
                      </a:r>
                    </a:p>
                  </a:txBody>
                  <a:tcPr/>
                </a:tc>
                <a:extLst>
                  <a:ext uri="{0D108BD9-81ED-4DB2-BD59-A6C34878D82A}">
                    <a16:rowId xmlns:a16="http://schemas.microsoft.com/office/drawing/2014/main" val="10002"/>
                  </a:ext>
                </a:extLst>
              </a:tr>
              <a:tr h="604394">
                <a:tc>
                  <a:txBody>
                    <a:bodyPr/>
                    <a:lstStyle/>
                    <a:p>
                      <a:r>
                        <a:rPr lang="en-US" sz="1600" dirty="0" smtClean="0"/>
                        <a:t>6/5/13</a:t>
                      </a:r>
                    </a:p>
                    <a:p>
                      <a:r>
                        <a:rPr lang="en-US" sz="1600" dirty="0" smtClean="0"/>
                        <a:t>7am</a:t>
                      </a:r>
                      <a:endParaRPr lang="en-US" sz="1600" dirty="0"/>
                    </a:p>
                  </a:txBody>
                  <a:tcPr/>
                </a:tc>
                <a:tc>
                  <a:txBody>
                    <a:bodyPr/>
                    <a:lstStyle/>
                    <a:p>
                      <a:r>
                        <a:rPr lang="en-US" sz="1600" dirty="0" smtClean="0"/>
                        <a:t>Admin office</a:t>
                      </a:r>
                      <a:endParaRPr lang="en-US" sz="1600" dirty="0"/>
                    </a:p>
                  </a:txBody>
                  <a:tcPr/>
                </a:tc>
                <a:tc>
                  <a:txBody>
                    <a:bodyPr/>
                    <a:lstStyle/>
                    <a:p>
                      <a:r>
                        <a:rPr lang="en-US" sz="1600" dirty="0" smtClean="0"/>
                        <a:t>American cockroach</a:t>
                      </a:r>
                      <a:endParaRPr lang="en-US" sz="1600" dirty="0"/>
                    </a:p>
                  </a:txBody>
                  <a:tcPr/>
                </a:tc>
                <a:tc>
                  <a:txBody>
                    <a:bodyPr/>
                    <a:lstStyle/>
                    <a:p>
                      <a:r>
                        <a:rPr lang="en-US" sz="1600" dirty="0" smtClean="0"/>
                        <a:t>2</a:t>
                      </a:r>
                      <a:endParaRPr lang="en-US" sz="1600" dirty="0"/>
                    </a:p>
                  </a:txBody>
                  <a:tcPr/>
                </a:tc>
                <a:tc>
                  <a:txBody>
                    <a:bodyPr/>
                    <a:lstStyle/>
                    <a:p>
                      <a:r>
                        <a:rPr lang="en-US" sz="1600" dirty="0" smtClean="0"/>
                        <a:t>Mr. Jones, Lead custodian</a:t>
                      </a:r>
                      <a:endParaRPr lang="en-US" sz="1600" dirty="0"/>
                    </a:p>
                  </a:txBody>
                  <a:tcPr/>
                </a:tc>
                <a:tc>
                  <a:txBody>
                    <a:bodyPr/>
                    <a:lstStyle/>
                    <a:p>
                      <a:r>
                        <a:rPr lang="en-US" sz="1600" dirty="0" smtClean="0"/>
                        <a:t>Replaced external doorway sweep</a:t>
                      </a:r>
                      <a:endParaRPr lang="en-US" sz="1600" dirty="0"/>
                    </a:p>
                  </a:txBody>
                  <a:tcPr/>
                </a:tc>
                <a:tc>
                  <a:txBody>
                    <a:bodyPr/>
                    <a:lstStyle/>
                    <a:p>
                      <a:r>
                        <a:rPr lang="en-US" sz="1600" dirty="0" smtClean="0"/>
                        <a:t>6/6/13</a:t>
                      </a:r>
                    </a:p>
                    <a:p>
                      <a:r>
                        <a:rPr lang="en-US" sz="1600" dirty="0" smtClean="0"/>
                        <a:t>Mr. Jones, Lead custodian</a:t>
                      </a:r>
                      <a:endParaRPr lang="en-US" sz="1600" dirty="0"/>
                    </a:p>
                  </a:txBody>
                  <a:tcPr/>
                </a:tc>
                <a:extLst>
                  <a:ext uri="{0D108BD9-81ED-4DB2-BD59-A6C34878D82A}">
                    <a16:rowId xmlns:a16="http://schemas.microsoft.com/office/drawing/2014/main" val="10003"/>
                  </a:ext>
                </a:extLst>
              </a:tr>
              <a:tr h="604394">
                <a:tc>
                  <a:txBody>
                    <a:bodyPr/>
                    <a:lstStyle/>
                    <a:p>
                      <a:r>
                        <a:rPr lang="en-US" sz="1600" dirty="0" smtClean="0"/>
                        <a:t>6/9/13</a:t>
                      </a:r>
                    </a:p>
                    <a:p>
                      <a:endParaRPr lang="en-US" sz="1600" dirty="0"/>
                    </a:p>
                  </a:txBody>
                  <a:tcPr/>
                </a:tc>
                <a:tc>
                  <a:txBody>
                    <a:bodyPr/>
                    <a:lstStyle/>
                    <a:p>
                      <a:r>
                        <a:rPr lang="en-US" sz="1600" smtClean="0"/>
                        <a:t>Outdoor athletics storage</a:t>
                      </a:r>
                      <a:endParaRPr lang="en-US" sz="1600" dirty="0"/>
                    </a:p>
                  </a:txBody>
                  <a:tcPr/>
                </a:tc>
                <a:tc>
                  <a:txBody>
                    <a:bodyPr/>
                    <a:lstStyle/>
                    <a:p>
                      <a:r>
                        <a:rPr lang="en-US" sz="1600" dirty="0" smtClean="0"/>
                        <a:t>Widow spider in webbing</a:t>
                      </a:r>
                      <a:endParaRPr lang="en-US" sz="1600" dirty="0"/>
                    </a:p>
                  </a:txBody>
                  <a:tcPr/>
                </a:tc>
                <a:tc>
                  <a:txBody>
                    <a:bodyPr/>
                    <a:lstStyle/>
                    <a:p>
                      <a:r>
                        <a:rPr lang="en-US" sz="1600" dirty="0" smtClean="0"/>
                        <a:t>1 adult</a:t>
                      </a:r>
                      <a:endParaRPr lang="en-US" sz="1600" dirty="0"/>
                    </a:p>
                  </a:txBody>
                  <a:tcPr/>
                </a:tc>
                <a:tc>
                  <a:txBody>
                    <a:bodyPr/>
                    <a:lstStyle/>
                    <a:p>
                      <a:r>
                        <a:rPr lang="en-US" sz="1600" dirty="0" smtClean="0"/>
                        <a:t>Mr. Jones, Lead custodian</a:t>
                      </a:r>
                    </a:p>
                    <a:p>
                      <a:endParaRPr lang="en-US" sz="1600" dirty="0"/>
                    </a:p>
                  </a:txBody>
                  <a:tcPr/>
                </a:tc>
                <a:tc>
                  <a:txBody>
                    <a:bodyPr/>
                    <a:lstStyle/>
                    <a:p>
                      <a:r>
                        <a:rPr lang="en-US" sz="1600" dirty="0" smtClean="0"/>
                        <a:t>Vacuumed web, spider and egg sacs, sealed void associated with web</a:t>
                      </a:r>
                      <a:endParaRPr lang="en-US" sz="1600" dirty="0"/>
                    </a:p>
                  </a:txBody>
                  <a:tcPr/>
                </a:tc>
                <a:tc>
                  <a:txBody>
                    <a:bodyPr/>
                    <a:lstStyle/>
                    <a:p>
                      <a:r>
                        <a:rPr lang="en-US" sz="1600" dirty="0" smtClean="0"/>
                        <a:t>6/10/13</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Mr. Jones, Lead custodian</a:t>
                      </a:r>
                    </a:p>
                  </a:txBody>
                  <a:tcPr/>
                </a:tc>
                <a:extLst>
                  <a:ext uri="{0D108BD9-81ED-4DB2-BD59-A6C34878D82A}">
                    <a16:rowId xmlns:a16="http://schemas.microsoft.com/office/drawing/2014/main" val="10004"/>
                  </a:ext>
                </a:extLst>
              </a:tr>
              <a:tr h="604394">
                <a:tc>
                  <a:txBody>
                    <a:bodyPr/>
                    <a:lstStyle/>
                    <a:p>
                      <a:r>
                        <a:rPr lang="en-US" sz="1600" dirty="0" smtClean="0"/>
                        <a:t>6/9/13</a:t>
                      </a:r>
                      <a:endParaRPr lang="en-US" sz="1600" dirty="0"/>
                    </a:p>
                  </a:txBody>
                  <a:tcPr/>
                </a:tc>
                <a:tc>
                  <a:txBody>
                    <a:bodyPr/>
                    <a:lstStyle/>
                    <a:p>
                      <a:r>
                        <a:rPr lang="en-US" sz="1600" dirty="0" smtClean="0"/>
                        <a:t>Booster club storage</a:t>
                      </a:r>
                      <a:endParaRPr lang="en-US" sz="1600" dirty="0"/>
                    </a:p>
                  </a:txBody>
                  <a:tcPr/>
                </a:tc>
                <a:tc>
                  <a:txBody>
                    <a:bodyPr/>
                    <a:lstStyle/>
                    <a:p>
                      <a:r>
                        <a:rPr lang="en-US" sz="1600" dirty="0" smtClean="0"/>
                        <a:t>Mouse</a:t>
                      </a:r>
                      <a:endParaRPr lang="en-US" sz="1600" dirty="0"/>
                    </a:p>
                  </a:txBody>
                  <a:tcPr/>
                </a:tc>
                <a:tc>
                  <a:txBody>
                    <a:bodyPr/>
                    <a:lstStyle/>
                    <a:p>
                      <a:r>
                        <a:rPr lang="en-US" sz="1600" dirty="0" smtClean="0"/>
                        <a:t>1</a:t>
                      </a:r>
                      <a:endParaRPr lang="en-US" sz="1600" dirty="0"/>
                    </a:p>
                  </a:txBody>
                  <a:tcPr/>
                </a:tc>
                <a:tc>
                  <a:txBody>
                    <a:bodyPr/>
                    <a:lstStyle/>
                    <a:p>
                      <a:r>
                        <a:rPr lang="en-US" sz="1600" dirty="0" smtClean="0"/>
                        <a:t>Ms. Frantic, Parent volunteer</a:t>
                      </a:r>
                      <a:endParaRPr lang="en-US" sz="1600" dirty="0"/>
                    </a:p>
                  </a:txBody>
                  <a:tcPr/>
                </a:tc>
                <a:tc>
                  <a:txBody>
                    <a:bodyPr/>
                    <a:lstStyle/>
                    <a:p>
                      <a:r>
                        <a:rPr lang="en-US" sz="1600" dirty="0" smtClean="0"/>
                        <a:t>Reduced clutter, improved sanitation levels, stopped volunteers propping door open during afterschool events</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6/14/13</a:t>
                      </a:r>
                      <a:br>
                        <a:rPr lang="en-US" sz="1600" dirty="0" smtClean="0"/>
                      </a:br>
                      <a:r>
                        <a:rPr lang="en-US" sz="1600" dirty="0" smtClean="0"/>
                        <a:t>Mr. Jones, Lead custodian</a:t>
                      </a:r>
                    </a:p>
                    <a:p>
                      <a:endParaRPr lang="en-US" sz="16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830175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59</a:t>
            </a:fld>
            <a:endParaRPr lang="en-US"/>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67200" y="1231472"/>
            <a:ext cx="4105596" cy="5474128"/>
          </a:xfrm>
          <a:prstGeom prst="rect">
            <a:avLst/>
          </a:prstGeom>
        </p:spPr>
      </p:pic>
      <p:sp>
        <p:nvSpPr>
          <p:cNvPr id="9" name="TextBox 8"/>
          <p:cNvSpPr txBox="1"/>
          <p:nvPr/>
        </p:nvSpPr>
        <p:spPr>
          <a:xfrm rot="16200000">
            <a:off x="6389366" y="3888472"/>
            <a:ext cx="4613275" cy="646331"/>
          </a:xfrm>
          <a:prstGeom prst="rect">
            <a:avLst/>
          </a:prstGeom>
          <a:noFill/>
        </p:spPr>
        <p:txBody>
          <a:bodyPr wrap="square" rtlCol="0">
            <a:spAutoFit/>
          </a:bodyPr>
          <a:lstStyle/>
          <a:p>
            <a:pPr algn="r"/>
            <a:r>
              <a:rPr lang="en-US" i="1" dirty="0" smtClean="0"/>
              <a:t>Student back-pack reported with chemical odor – </a:t>
            </a:r>
            <a:r>
              <a:rPr lang="en-US" i="1" dirty="0"/>
              <a:t/>
            </a:r>
            <a:br>
              <a:rPr lang="en-US" i="1" dirty="0"/>
            </a:br>
            <a:r>
              <a:rPr lang="en-US" i="1" dirty="0"/>
              <a:t>Kristen </a:t>
            </a:r>
            <a:r>
              <a:rPr lang="en-US" i="1" dirty="0" err="1" smtClean="0"/>
              <a:t>Clason</a:t>
            </a:r>
            <a:r>
              <a:rPr lang="en-US" i="1" dirty="0"/>
              <a:t>, </a:t>
            </a:r>
            <a:r>
              <a:rPr lang="en-US" i="1" dirty="0" smtClean="0"/>
              <a:t>Indiana University</a:t>
            </a:r>
            <a:endParaRPr lang="en-US" i="1" dirty="0"/>
          </a:p>
        </p:txBody>
      </p:sp>
      <p:sp>
        <p:nvSpPr>
          <p:cNvPr id="10" name="Content Placeholder 2"/>
          <p:cNvSpPr>
            <a:spLocks noGrp="1"/>
          </p:cNvSpPr>
          <p:nvPr>
            <p:ph sz="quarter" idx="1"/>
          </p:nvPr>
        </p:nvSpPr>
        <p:spPr>
          <a:xfrm>
            <a:off x="533400" y="1676400"/>
            <a:ext cx="3886200" cy="1066800"/>
          </a:xfrm>
          <a:noFill/>
        </p:spPr>
        <p:txBody>
          <a:bodyPr>
            <a:noAutofit/>
          </a:bodyPr>
          <a:lstStyle/>
          <a:p>
            <a:pPr>
              <a:buFont typeface="Wingdings" pitchFamily="2" charset="2"/>
              <a:buChar char="q"/>
            </a:pPr>
            <a:r>
              <a:rPr lang="en-US" sz="3200" dirty="0" smtClean="0">
                <a:cs typeface="Times New Roman" pitchFamily="18" charset="0"/>
              </a:rPr>
              <a:t>Report:</a:t>
            </a:r>
          </a:p>
          <a:p>
            <a:pPr lvl="1">
              <a:buClr>
                <a:schemeClr val="accent2">
                  <a:lumMod val="75000"/>
                </a:schemeClr>
              </a:buClr>
              <a:buFont typeface="Wingdings" panose="05000000000000000000" pitchFamily="2" charset="2"/>
              <a:buChar char="Ø"/>
            </a:pPr>
            <a:r>
              <a:rPr lang="en-US" sz="3200" dirty="0" smtClean="0">
                <a:cs typeface="Times New Roman" pitchFamily="18" charset="0"/>
              </a:rPr>
              <a:t>Pests found</a:t>
            </a:r>
          </a:p>
          <a:p>
            <a:pPr lvl="1">
              <a:buClr>
                <a:schemeClr val="accent2">
                  <a:lumMod val="75000"/>
                </a:schemeClr>
              </a:buClr>
              <a:buFont typeface="Wingdings" panose="05000000000000000000" pitchFamily="2" charset="2"/>
              <a:buChar char="Ø"/>
            </a:pPr>
            <a:r>
              <a:rPr lang="en-US" sz="3200" dirty="0" smtClean="0">
                <a:cs typeface="Times New Roman" pitchFamily="18" charset="0"/>
              </a:rPr>
              <a:t>Signs of pests</a:t>
            </a:r>
          </a:p>
          <a:p>
            <a:pPr lvl="1">
              <a:buClr>
                <a:schemeClr val="accent2">
                  <a:lumMod val="75000"/>
                </a:schemeClr>
              </a:buClr>
              <a:buFont typeface="Wingdings" panose="05000000000000000000" pitchFamily="2" charset="2"/>
              <a:buChar char="Ø"/>
            </a:pPr>
            <a:r>
              <a:rPr lang="en-US" sz="3200" dirty="0" smtClean="0">
                <a:cs typeface="Times New Roman" pitchFamily="18" charset="0"/>
              </a:rPr>
              <a:t>Supportive conducive conditions</a:t>
            </a:r>
          </a:p>
          <a:p>
            <a:pPr lvl="1">
              <a:buClr>
                <a:schemeClr val="accent2">
                  <a:lumMod val="75000"/>
                </a:schemeClr>
              </a:buClr>
              <a:buFont typeface="Wingdings" panose="05000000000000000000" pitchFamily="2" charset="2"/>
              <a:buChar char="Ø"/>
            </a:pPr>
            <a:r>
              <a:rPr lang="en-US" sz="3200" dirty="0" smtClean="0">
                <a:cs typeface="Times New Roman" pitchFamily="18" charset="0"/>
              </a:rPr>
              <a:t>Pest entryways</a:t>
            </a:r>
          </a:p>
          <a:p>
            <a:pPr lvl="1">
              <a:buClr>
                <a:schemeClr val="accent2">
                  <a:lumMod val="75000"/>
                </a:schemeClr>
              </a:buClr>
              <a:buFont typeface="Wingdings" panose="05000000000000000000" pitchFamily="2" charset="2"/>
              <a:buChar char="Ø"/>
            </a:pPr>
            <a:r>
              <a:rPr lang="en-US" sz="3200" dirty="0" smtClean="0">
                <a:cs typeface="Times New Roman" pitchFamily="18" charset="0"/>
              </a:rPr>
              <a:t>Unsanctioned pest control attempts</a:t>
            </a:r>
          </a:p>
          <a:p>
            <a:pPr marL="0" indent="0">
              <a:buNone/>
            </a:pPr>
            <a:endParaRPr lang="en-US" sz="3200" dirty="0">
              <a:cs typeface="Times New Roman" pitchFamily="18" charset="0"/>
            </a:endParaRPr>
          </a:p>
        </p:txBody>
      </p:sp>
      <p:sp>
        <p:nvSpPr>
          <p:cNvPr id="13" name="Title 1"/>
          <p:cNvSpPr>
            <a:spLocks noGrp="1"/>
          </p:cNvSpPr>
          <p:nvPr>
            <p:ph type="title"/>
          </p:nvPr>
        </p:nvSpPr>
        <p:spPr>
          <a:xfrm>
            <a:off x="533400" y="152400"/>
            <a:ext cx="8534400" cy="1066800"/>
          </a:xfrm>
        </p:spPr>
        <p:txBody>
          <a:bodyPr>
            <a:normAutofit/>
          </a:bodyPr>
          <a:lstStyle/>
          <a:p>
            <a:r>
              <a:rPr lang="en-US" sz="3200" dirty="0" smtClean="0">
                <a:solidFill>
                  <a:schemeClr val="bg2">
                    <a:lumMod val="10000"/>
                  </a:schemeClr>
                </a:solidFill>
              </a:rPr>
              <a:t>Key Elements of IPM - Reporting</a:t>
            </a:r>
            <a:endParaRPr lang="en-US" sz="3200" dirty="0">
              <a:solidFill>
                <a:schemeClr val="bg2">
                  <a:lumMod val="10000"/>
                </a:schemeClr>
              </a:solidFill>
            </a:endParaRPr>
          </a:p>
        </p:txBody>
      </p:sp>
    </p:spTree>
    <p:extLst>
      <p:ext uri="{BB962C8B-B14F-4D97-AF65-F5344CB8AC3E}">
        <p14:creationId xmlns:p14="http://schemas.microsoft.com/office/powerpoint/2010/main" val="10210291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6</a:t>
            </a:fld>
            <a:endParaRPr lang="en-US"/>
          </a:p>
        </p:txBody>
      </p:sp>
      <p:sp>
        <p:nvSpPr>
          <p:cNvPr id="5" name="Title 1"/>
          <p:cNvSpPr txBox="1">
            <a:spLocks/>
          </p:cNvSpPr>
          <p:nvPr/>
        </p:nvSpPr>
        <p:spPr>
          <a:xfrm>
            <a:off x="5334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200" dirty="0">
                <a:solidFill>
                  <a:schemeClr val="bg2">
                    <a:lumMod val="10000"/>
                  </a:schemeClr>
                </a:solidFill>
              </a:rPr>
              <a:t>IPM in </a:t>
            </a:r>
            <a:r>
              <a:rPr lang="en-US" sz="3200" dirty="0" smtClean="0">
                <a:solidFill>
                  <a:schemeClr val="bg2">
                    <a:lumMod val="10000"/>
                  </a:schemeClr>
                </a:solidFill>
              </a:rPr>
              <a:t>Understandable Terms</a:t>
            </a:r>
            <a:endParaRPr lang="en-US" sz="3200" dirty="0">
              <a:solidFill>
                <a:schemeClr val="bg2">
                  <a:lumMod val="10000"/>
                </a:scheme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5104874"/>
            <a:ext cx="3048000" cy="2024989"/>
          </a:xfrm>
          <a:prstGeom prst="rect">
            <a:avLst/>
          </a:prstGeom>
        </p:spPr>
      </p:pic>
      <p:sp>
        <p:nvSpPr>
          <p:cNvPr id="4" name="Content Placeholder 3"/>
          <p:cNvSpPr>
            <a:spLocks noGrp="1"/>
          </p:cNvSpPr>
          <p:nvPr>
            <p:ph sz="quarter" idx="1"/>
          </p:nvPr>
        </p:nvSpPr>
        <p:spPr>
          <a:xfrm>
            <a:off x="609600" y="1676400"/>
            <a:ext cx="8153400" cy="4495800"/>
          </a:xfrm>
        </p:spPr>
        <p:txBody>
          <a:bodyPr>
            <a:noAutofit/>
          </a:bodyPr>
          <a:lstStyle/>
          <a:p>
            <a:pPr>
              <a:spcAft>
                <a:spcPts val="600"/>
              </a:spcAft>
              <a:buFont typeface="Wingdings" pitchFamily="2" charset="2"/>
              <a:buChar char="q"/>
            </a:pPr>
            <a:r>
              <a:rPr lang="en-US" sz="3200" dirty="0" smtClean="0">
                <a:cs typeface="Times New Roman" pitchFamily="18" charset="0"/>
              </a:rPr>
              <a:t>IPM focuses on correcting the fundamental reasons why pests are present, and requires management teams to determine:</a:t>
            </a:r>
          </a:p>
          <a:p>
            <a:pPr lvl="1">
              <a:spcAft>
                <a:spcPts val="600"/>
              </a:spcAft>
              <a:buClr>
                <a:schemeClr val="accent2"/>
              </a:buClr>
              <a:buFont typeface="Wingdings" pitchFamily="2" charset="2"/>
              <a:buChar char="Ø"/>
            </a:pPr>
            <a:r>
              <a:rPr lang="en-US" sz="3200" dirty="0" smtClean="0">
                <a:cs typeface="Times New Roman" pitchFamily="18" charset="0"/>
              </a:rPr>
              <a:t>What are the pests?</a:t>
            </a:r>
          </a:p>
          <a:p>
            <a:pPr lvl="1">
              <a:spcAft>
                <a:spcPts val="600"/>
              </a:spcAft>
              <a:buClr>
                <a:schemeClr val="accent2"/>
              </a:buClr>
              <a:buFont typeface="Wingdings" pitchFamily="2" charset="2"/>
              <a:buChar char="Ø"/>
            </a:pPr>
            <a:r>
              <a:rPr lang="en-US" sz="3200" dirty="0">
                <a:cs typeface="Times New Roman" pitchFamily="18" charset="0"/>
              </a:rPr>
              <a:t>When do they show up?</a:t>
            </a:r>
          </a:p>
          <a:p>
            <a:pPr lvl="1">
              <a:spcAft>
                <a:spcPts val="600"/>
              </a:spcAft>
              <a:buClr>
                <a:schemeClr val="accent2"/>
              </a:buClr>
              <a:buFont typeface="Wingdings" pitchFamily="2" charset="2"/>
              <a:buChar char="Ø"/>
            </a:pPr>
            <a:r>
              <a:rPr lang="en-US" sz="3200" dirty="0">
                <a:cs typeface="Times New Roman" pitchFamily="18" charset="0"/>
              </a:rPr>
              <a:t>Where are they occurring?</a:t>
            </a:r>
          </a:p>
          <a:p>
            <a:pPr lvl="1">
              <a:spcAft>
                <a:spcPts val="600"/>
              </a:spcAft>
              <a:buClr>
                <a:schemeClr val="accent2"/>
              </a:buClr>
              <a:buFont typeface="Wingdings" pitchFamily="2" charset="2"/>
              <a:buChar char="Ø"/>
            </a:pPr>
            <a:r>
              <a:rPr lang="en-US" sz="3200" dirty="0">
                <a:cs typeface="Times New Roman" pitchFamily="18" charset="0"/>
              </a:rPr>
              <a:t>How did they </a:t>
            </a:r>
            <a:r>
              <a:rPr lang="en-US" sz="3200" dirty="0" smtClean="0">
                <a:cs typeface="Times New Roman" pitchFamily="18" charset="0"/>
              </a:rPr>
              <a:t>arrive or get in?</a:t>
            </a:r>
            <a:endParaRPr lang="en-US" sz="3200" dirty="0">
              <a:cs typeface="Times New Roman" pitchFamily="18" charset="0"/>
            </a:endParaRPr>
          </a:p>
          <a:p>
            <a:pPr lvl="1">
              <a:spcAft>
                <a:spcPts val="600"/>
              </a:spcAft>
              <a:buClr>
                <a:schemeClr val="accent2"/>
              </a:buClr>
              <a:buFont typeface="Wingdings" pitchFamily="2" charset="2"/>
              <a:buChar char="Ø"/>
            </a:pPr>
            <a:r>
              <a:rPr lang="en-US" sz="3200" dirty="0" smtClean="0">
                <a:cs typeface="Times New Roman" pitchFamily="18" charset="0"/>
              </a:rPr>
              <a:t>Why are they here?</a:t>
            </a:r>
          </a:p>
          <a:p>
            <a:endParaRPr lang="en-US" sz="3200" dirty="0" smtClean="0">
              <a:cs typeface="Times New Roman" pitchFamily="18" charset="0"/>
            </a:endParaRPr>
          </a:p>
          <a:p>
            <a:endParaRPr lang="en-US" sz="3200" dirty="0"/>
          </a:p>
        </p:txBody>
      </p:sp>
      <p:sp>
        <p:nvSpPr>
          <p:cNvPr id="8" name="TextBox 7"/>
          <p:cNvSpPr txBox="1"/>
          <p:nvPr/>
        </p:nvSpPr>
        <p:spPr>
          <a:xfrm>
            <a:off x="7391400" y="4800600"/>
            <a:ext cx="1479444" cy="369332"/>
          </a:xfrm>
          <a:prstGeom prst="rect">
            <a:avLst/>
          </a:prstGeom>
          <a:noFill/>
        </p:spPr>
        <p:txBody>
          <a:bodyPr wrap="none" rtlCol="0">
            <a:spAutoFit/>
          </a:bodyPr>
          <a:lstStyle/>
          <a:p>
            <a:r>
              <a:rPr lang="en-US" i="1" dirty="0" smtClean="0"/>
              <a:t>Recluse spider</a:t>
            </a:r>
            <a:endParaRPr lang="en-US" i="1" dirty="0"/>
          </a:p>
        </p:txBody>
      </p:sp>
    </p:spTree>
    <p:extLst>
      <p:ext uri="{BB962C8B-B14F-4D97-AF65-F5344CB8AC3E}">
        <p14:creationId xmlns:p14="http://schemas.microsoft.com/office/powerpoint/2010/main" val="15007875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
          </p:nvPr>
        </p:nvSpPr>
        <p:spPr>
          <a:xfrm>
            <a:off x="609600" y="1676400"/>
            <a:ext cx="8229600" cy="4876800"/>
          </a:xfrm>
          <a:ln>
            <a:noFill/>
          </a:ln>
        </p:spPr>
        <p:txBody>
          <a:bodyPr>
            <a:noAutofit/>
          </a:bodyPr>
          <a:lstStyle/>
          <a:p>
            <a:pPr>
              <a:buNone/>
            </a:pPr>
            <a:r>
              <a:rPr lang="en-US" sz="3200" dirty="0" smtClean="0">
                <a:cs typeface="Times New Roman" pitchFamily="18" charset="0"/>
              </a:rPr>
              <a:t>Recordkeeping is important because it allows:</a:t>
            </a:r>
          </a:p>
          <a:p>
            <a:pPr>
              <a:buFont typeface="Wingdings" panose="05000000000000000000" pitchFamily="2" charset="2"/>
              <a:buChar char="q"/>
            </a:pPr>
            <a:r>
              <a:rPr lang="en-US" sz="3200" dirty="0" smtClean="0">
                <a:cs typeface="Times New Roman" pitchFamily="18" charset="0"/>
              </a:rPr>
              <a:t>Accurate flow of information </a:t>
            </a:r>
            <a:br>
              <a:rPr lang="en-US" sz="3200" dirty="0" smtClean="0">
                <a:cs typeface="Times New Roman" pitchFamily="18" charset="0"/>
              </a:rPr>
            </a:br>
            <a:r>
              <a:rPr lang="en-US" sz="3200" dirty="0" smtClean="0">
                <a:cs typeface="Times New Roman" pitchFamily="18" charset="0"/>
              </a:rPr>
              <a:t>from one employee to another</a:t>
            </a:r>
          </a:p>
          <a:p>
            <a:pPr>
              <a:buFont typeface="Wingdings" panose="05000000000000000000" pitchFamily="2" charset="2"/>
              <a:buChar char="q"/>
            </a:pPr>
            <a:r>
              <a:rPr lang="en-US" sz="3200" dirty="0" smtClean="0">
                <a:cs typeface="Times New Roman" pitchFamily="18" charset="0"/>
              </a:rPr>
              <a:t>IPM Coordinators to identify </a:t>
            </a:r>
            <a:br>
              <a:rPr lang="en-US" sz="3200" dirty="0" smtClean="0">
                <a:cs typeface="Times New Roman" pitchFamily="18" charset="0"/>
              </a:rPr>
            </a:br>
            <a:r>
              <a:rPr lang="en-US" sz="3200" dirty="0" smtClean="0">
                <a:cs typeface="Times New Roman" pitchFamily="18" charset="0"/>
              </a:rPr>
              <a:t>trends in pest populations</a:t>
            </a:r>
          </a:p>
          <a:p>
            <a:pPr>
              <a:buFont typeface="Wingdings" panose="05000000000000000000" pitchFamily="2" charset="2"/>
              <a:buChar char="q"/>
            </a:pPr>
            <a:r>
              <a:rPr lang="en-US" sz="3200" dirty="0" smtClean="0">
                <a:cs typeface="Times New Roman" pitchFamily="18" charset="0"/>
              </a:rPr>
              <a:t>Documentation of  problems </a:t>
            </a:r>
            <a:br>
              <a:rPr lang="en-US" sz="3200" dirty="0" smtClean="0">
                <a:cs typeface="Times New Roman" pitchFamily="18" charset="0"/>
              </a:rPr>
            </a:br>
            <a:r>
              <a:rPr lang="en-US" sz="3200" dirty="0" smtClean="0">
                <a:cs typeface="Times New Roman" pitchFamily="18" charset="0"/>
              </a:rPr>
              <a:t>and evaluation of solutions</a:t>
            </a:r>
          </a:p>
          <a:p>
            <a:pPr>
              <a:buFont typeface="Wingdings" panose="05000000000000000000" pitchFamily="2" charset="2"/>
              <a:buChar char="q"/>
            </a:pPr>
            <a:r>
              <a:rPr lang="en-US" sz="3200" dirty="0" smtClean="0">
                <a:cs typeface="Times New Roman" pitchFamily="18" charset="0"/>
              </a:rPr>
              <a:t>Legal compliance </a:t>
            </a:r>
          </a:p>
        </p:txBody>
      </p:sp>
      <p:sp>
        <p:nvSpPr>
          <p:cNvPr id="4" name="Title 1"/>
          <p:cNvSpPr txBox="1">
            <a:spLocks/>
          </p:cNvSpPr>
          <p:nvPr/>
        </p:nvSpPr>
        <p:spPr>
          <a:xfrm>
            <a:off x="0" y="-152400"/>
            <a:ext cx="381000" cy="609600"/>
          </a:xfrm>
          <a:prstGeom prst="rect">
            <a:avLst/>
          </a:prstGeom>
        </p:spPr>
        <p:txBody>
          <a:bodyPr vert="horz" anchor="ctr">
            <a:normAutofit/>
          </a:bodyPr>
          <a:lstStyle/>
          <a:p>
            <a:pPr>
              <a:spcBef>
                <a:spcPct val="0"/>
              </a:spcBef>
              <a:defRPr/>
            </a:pPr>
            <a:r>
              <a:rPr lang="en-US" sz="1400" dirty="0" smtClean="0">
                <a:solidFill>
                  <a:prstClr val="white"/>
                </a:solidFill>
              </a:rPr>
              <a:t>6. </a:t>
            </a:r>
            <a:endParaRPr lang="en-US" sz="1400" dirty="0">
              <a:solidFill>
                <a:prstClr val="white"/>
              </a:solidFill>
            </a:endParaRPr>
          </a:p>
        </p:txBody>
      </p:sp>
      <p:sp>
        <p:nvSpPr>
          <p:cNvPr id="8" name="Slide Number Placeholder 7"/>
          <p:cNvSpPr>
            <a:spLocks noGrp="1"/>
          </p:cNvSpPr>
          <p:nvPr>
            <p:ph type="sldNum" sz="quarter" idx="12"/>
          </p:nvPr>
        </p:nvSpPr>
        <p:spPr/>
        <p:txBody>
          <a:bodyPr>
            <a:normAutofit fontScale="85000" lnSpcReduction="20000"/>
          </a:bodyPr>
          <a:lstStyle/>
          <a:p>
            <a:fld id="{7A3B7630-EB21-464F-BCF3-B6E27F6BDC28}" type="slidenum">
              <a:rPr lang="en-US" smtClean="0"/>
              <a:pPr/>
              <a:t>60</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524500" y="3009901"/>
            <a:ext cx="3962399" cy="2971799"/>
          </a:xfrm>
          <a:prstGeom prst="rect">
            <a:avLst/>
          </a:prstGeom>
        </p:spPr>
      </p:pic>
      <p:sp>
        <p:nvSpPr>
          <p:cNvPr id="11" name="TextBox 10"/>
          <p:cNvSpPr txBox="1"/>
          <p:nvPr/>
        </p:nvSpPr>
        <p:spPr>
          <a:xfrm>
            <a:off x="571500" y="6135469"/>
            <a:ext cx="5295900" cy="646331"/>
          </a:xfrm>
          <a:prstGeom prst="rect">
            <a:avLst/>
          </a:prstGeom>
          <a:noFill/>
        </p:spPr>
        <p:txBody>
          <a:bodyPr wrap="square" rtlCol="0">
            <a:spAutoFit/>
          </a:bodyPr>
          <a:lstStyle/>
          <a:p>
            <a:pPr algn="r"/>
            <a:r>
              <a:rPr lang="en-US" i="1" dirty="0" smtClean="0"/>
              <a:t>American cockroaches in cardboard boxes </a:t>
            </a:r>
            <a:br>
              <a:rPr lang="en-US" i="1" dirty="0" smtClean="0"/>
            </a:br>
            <a:r>
              <a:rPr lang="en-US" i="1" dirty="0" smtClean="0"/>
              <a:t>– Dawn H. Gouge, University of Arizona </a:t>
            </a:r>
            <a:endParaRPr lang="en-US" i="1" dirty="0"/>
          </a:p>
        </p:txBody>
      </p:sp>
      <p:sp>
        <p:nvSpPr>
          <p:cNvPr id="13" name="Title 1"/>
          <p:cNvSpPr>
            <a:spLocks noGrp="1"/>
          </p:cNvSpPr>
          <p:nvPr>
            <p:ph type="title"/>
          </p:nvPr>
        </p:nvSpPr>
        <p:spPr>
          <a:xfrm>
            <a:off x="533400" y="152400"/>
            <a:ext cx="8534400" cy="1066800"/>
          </a:xfrm>
        </p:spPr>
        <p:txBody>
          <a:bodyPr>
            <a:normAutofit/>
          </a:bodyPr>
          <a:lstStyle/>
          <a:p>
            <a:r>
              <a:rPr lang="en-US" sz="3200" dirty="0" smtClean="0">
                <a:solidFill>
                  <a:schemeClr val="bg2">
                    <a:lumMod val="10000"/>
                  </a:schemeClr>
                </a:solidFill>
              </a:rPr>
              <a:t>Key Elements of IPM - Reporting</a:t>
            </a:r>
            <a:endParaRPr lang="en-US" sz="3200" dirty="0">
              <a:solidFill>
                <a:schemeClr val="bg2">
                  <a:lumMod val="10000"/>
                </a:schemeClr>
              </a:solidFill>
            </a:endParaRPr>
          </a:p>
        </p:txBody>
      </p:sp>
    </p:spTree>
    <p:extLst>
      <p:ext uri="{BB962C8B-B14F-4D97-AF65-F5344CB8AC3E}">
        <p14:creationId xmlns:p14="http://schemas.microsoft.com/office/powerpoint/2010/main" val="18809070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
          </p:nvPr>
        </p:nvSpPr>
        <p:spPr>
          <a:xfrm>
            <a:off x="609600" y="1676400"/>
            <a:ext cx="8229600" cy="3581400"/>
          </a:xfrm>
        </p:spPr>
        <p:txBody>
          <a:bodyPr>
            <a:noAutofit/>
          </a:bodyPr>
          <a:lstStyle/>
          <a:p>
            <a:pPr marL="342900" lvl="0" indent="-342900">
              <a:buNone/>
            </a:pPr>
            <a:r>
              <a:rPr lang="en-US" sz="3200" dirty="0" smtClean="0">
                <a:cs typeface="Times New Roman" pitchFamily="18" charset="0"/>
              </a:rPr>
              <a:t>Good sanitation and waste management practices are a critically important component of pest prevention: </a:t>
            </a:r>
          </a:p>
          <a:p>
            <a:pPr lvl="0">
              <a:buFont typeface="Wingdings" panose="05000000000000000000" pitchFamily="2" charset="2"/>
              <a:buChar char="q"/>
            </a:pPr>
            <a:r>
              <a:rPr lang="en-US" sz="3200" dirty="0" smtClean="0">
                <a:cs typeface="Times New Roman" pitchFamily="18" charset="0"/>
              </a:rPr>
              <a:t>Improving </a:t>
            </a:r>
            <a:br>
              <a:rPr lang="en-US" sz="3200" dirty="0" smtClean="0">
                <a:cs typeface="Times New Roman" pitchFamily="18" charset="0"/>
              </a:rPr>
            </a:br>
            <a:r>
              <a:rPr lang="en-US" sz="3200" dirty="0" smtClean="0">
                <a:cs typeface="Times New Roman" pitchFamily="18" charset="0"/>
              </a:rPr>
              <a:t>sanitation reduces </a:t>
            </a:r>
            <a:br>
              <a:rPr lang="en-US" sz="3200" dirty="0" smtClean="0">
                <a:cs typeface="Times New Roman" pitchFamily="18" charset="0"/>
              </a:rPr>
            </a:br>
            <a:r>
              <a:rPr lang="en-US" sz="3200" dirty="0" smtClean="0">
                <a:cs typeface="Times New Roman" pitchFamily="18" charset="0"/>
              </a:rPr>
              <a:t>pest access to food</a:t>
            </a:r>
          </a:p>
          <a:p>
            <a:pPr lvl="0">
              <a:buFont typeface="Wingdings" panose="05000000000000000000" pitchFamily="2" charset="2"/>
              <a:buChar char="q"/>
            </a:pPr>
            <a:r>
              <a:rPr lang="en-US" sz="3200" dirty="0" smtClean="0">
                <a:cs typeface="Times New Roman" pitchFamily="18" charset="0"/>
              </a:rPr>
              <a:t>Our waste is often</a:t>
            </a:r>
            <a:br>
              <a:rPr lang="en-US" sz="3200" dirty="0" smtClean="0">
                <a:cs typeface="Times New Roman" pitchFamily="18" charset="0"/>
              </a:rPr>
            </a:br>
            <a:r>
              <a:rPr lang="en-US" sz="3200" dirty="0" smtClean="0">
                <a:cs typeface="Times New Roman" pitchFamily="18" charset="0"/>
              </a:rPr>
              <a:t>a pest resource</a:t>
            </a:r>
            <a:br>
              <a:rPr lang="en-US" sz="3200" dirty="0" smtClean="0">
                <a:cs typeface="Times New Roman" pitchFamily="18" charset="0"/>
              </a:rPr>
            </a:br>
            <a:r>
              <a:rPr lang="en-US" sz="3200" dirty="0" smtClean="0">
                <a:cs typeface="Times New Roman" pitchFamily="18" charset="0"/>
              </a:rPr>
              <a:t>just as supportive </a:t>
            </a:r>
            <a:br>
              <a:rPr lang="en-US" sz="3200" dirty="0" smtClean="0">
                <a:cs typeface="Times New Roman" pitchFamily="18" charset="0"/>
              </a:rPr>
            </a:br>
            <a:r>
              <a:rPr lang="en-US" sz="3200" dirty="0" smtClean="0">
                <a:cs typeface="Times New Roman" pitchFamily="18" charset="0"/>
              </a:rPr>
              <a:t>as our food</a:t>
            </a:r>
          </a:p>
          <a:p>
            <a:pPr lvl="0"/>
            <a:endParaRPr lang="en-US" sz="3200" dirty="0" smtClean="0">
              <a:cs typeface="Times New Roman" pitchFamily="18" charset="0"/>
            </a:endParaRPr>
          </a:p>
        </p:txBody>
      </p:sp>
      <p:sp>
        <p:nvSpPr>
          <p:cNvPr id="5" name="Slide Number Placeholder 4"/>
          <p:cNvSpPr>
            <a:spLocks noGrp="1"/>
          </p:cNvSpPr>
          <p:nvPr>
            <p:ph type="sldNum" sz="quarter" idx="16"/>
          </p:nvPr>
        </p:nvSpPr>
        <p:spPr/>
        <p:txBody>
          <a:bodyPr>
            <a:normAutofit fontScale="85000" lnSpcReduction="20000"/>
          </a:bodyPr>
          <a:lstStyle/>
          <a:p>
            <a:fld id="{7A3B7630-EB21-464F-BCF3-B6E27F6BDC28}" type="slidenum">
              <a:rPr lang="en-US" smtClean="0"/>
              <a:pPr/>
              <a:t>61</a:t>
            </a:fld>
            <a:endParaRPr lang="en-US"/>
          </a:p>
        </p:txBody>
      </p:sp>
      <p:sp>
        <p:nvSpPr>
          <p:cNvPr id="7" name="Title 12"/>
          <p:cNvSpPr txBox="1">
            <a:spLocks/>
          </p:cNvSpPr>
          <p:nvPr/>
        </p:nvSpPr>
        <p:spPr>
          <a:xfrm>
            <a:off x="533400" y="228600"/>
            <a:ext cx="8153400" cy="86995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bg2">
                    <a:lumMod val="10000"/>
                  </a:schemeClr>
                </a:solidFill>
                <a:effectLst/>
                <a:uLnTx/>
                <a:uFillTx/>
                <a:latin typeface="Tw Cen MT" pitchFamily="34" charset="0"/>
                <a:ea typeface="Times New Roman"/>
                <a:cs typeface="Times New Roman" pitchFamily="18" charset="0"/>
              </a:rPr>
              <a:t>Key Elements of IPM – Sanitation and Waste Management</a:t>
            </a:r>
            <a:endParaRPr kumimoji="0" lang="en-US" sz="3200" b="0" i="0" u="none" strike="noStrike" kern="1200" cap="none" spc="0" normalizeH="0" baseline="0" noProof="0" dirty="0">
              <a:ln>
                <a:noFill/>
              </a:ln>
              <a:solidFill>
                <a:schemeClr val="bg2">
                  <a:lumMod val="10000"/>
                </a:schemeClr>
              </a:solidFill>
              <a:effectLst/>
              <a:uLnTx/>
              <a:uFillTx/>
              <a:latin typeface="+mj-lt"/>
              <a:ea typeface="+mj-ea"/>
              <a:cs typeface="+mj-cs"/>
            </a:endParaRPr>
          </a:p>
        </p:txBody>
      </p:sp>
      <p:sp>
        <p:nvSpPr>
          <p:cNvPr id="54274" name="AutoShape 2" descr="data:image/jpeg;base64,/9j/4AAQSkZJRgABAQAAAQABAAD/2wCEAAkGBxQTEhQUExQWFhUXGBcZGBgXGRgYGhoYHxwaHxwcGxodHCggHRolHRgcITEhJSkrLi4uHR8zODMsNygtLisBCgoKDg0OGxAQGywkICYsLCwsNDQsLCw3LDQsLCwsLCw0LCwsLCwsLCwsLCwsLCwsLCwsLCwsLCwsLCwsLCwsLP/AABEIAKsBJwMBIgACEQEDEQH/xAAcAAACAwEBAQEAAAAAAAAAAAAEBQIDBgEABwj/xAA8EAACAQMCBAMGBQQBAwQDAAABAhEAAyESMQQFQVEiYXEGEzKBkaFCscHR8CNS4fEUYnKCBzNDkhVTov/EABkBAAMBAQEAAAAAAAAAAAAAAAECAwQABf/EACgRAAICAgICAgMAAQUAAAAAAAABAhEhMQMSQVEEEyIyYXEUM0KBsf/aAAwDAQACEQMRAD8Ala5Slx19wlw2zB1RJCk743OdoPTzFXjldsE2isMZ0MwOoiBCsukfI4PYVdwFpURELupZQVJKppYt8EASIAJk7elSTimPFwjG4Cmi6zqZWASAJA8Q6R3GKnd6GoT3OXaTADAgTJmBGeooDi7KEkEgjYETvG3RgQTHqDWmfmC+9KlW0RqlQYGSuZ+LMfUUDxaK7lgP6f4pHXwmIG3611s4ya+z9tW1IpYnrqmPrJq1uXE/C046iM9ep2pnxgCox2fePLOc5EaegNLeE5ohttJyCQRic7MDORJ7EQoo1GQ8eWcNArcG/RZ9M/ON484qkoZggz26/Smb8RobxSFA36lcEjI3BaJ6QOpz21zkmCCfDpjGogMJEGOkQflEip/UnosvlPyiteW6AGvHROyfjPy/CPWuX+LkaUGhP7R182O5NcTj1u3INvcnxajJ+8DrV54EM2lJn/uU/eucGtDR54y/YBFGWOYkDTcGtPPeqm4NhP8APyqtrLTEGfLP5UtSRTtCfkJ4jgARrtHUvbqP3oGKtsXWQyMfr6imIe3eHi8Fzv0aupMPZx3lCxGIyMHvXFojieEZDDD0PQ1BV2oUPa2Viui2SQAJPai+F4NrhhRjqegpjdu2+HELDP1Pb9vSjQkp1hZZVZ4FbQ1XiJ6KP5mgON45rnko6fvVd66ztqYyft6Cola5s5QzctkQK4RUgK7QGov4Tj3t7eJf7Tt/iiOYWLN6y7WzocKSUP6fuKXgVRx4/puQYgUyZOUayi3/ANOMLdPd9Py0zW/ttisH7AIfcz/c7fbSP0rci6APQVqR5vkk16AYzS2/dEEn5VbxHFxAgCTEb/4oAt1OxO84H8igmES8JwZuEnZckmo8dxcjQmEHbrV/MeNBHu7eLY+/+KXAVlb8I9GKcss5UWM1MioxQKUDcTwivuoNKOK5Gd0PyNaCosKZSaJy44y2Yu9YZcMCKrrZ3bQbBE+tK+L5Kpyhg9ulUXIvJmnwNaFXA8xu2TNq4yHyP6bV6ucRwTpuPmK9T4IOPtH2PguLV71guwuFUJ1MQNRUA9hCzjIJk9ZNKObcfq4lwrBVf8VtJDMQpjfuOm0YGaza2VEFusE7HGdz+lFSxZ9EROIkDG0FhOoDEnzpevgb+nU4llZGVyDMkXMhgRuc59J/SWfB86LEqq6bgPhIjTEmc9YI+hFM05Fcu8Muq0iHcgEliJG2MeknFBvykWirBB8IYjqI28MnfOREkfKuUcHN5JW+MQX1e+NSkNkAmGlRJXYSAcZP1pJf4NXuzZMIWMGCDA369icDetUeGHun2Y6t9iQFPWDIz+VUWuBRGEICG0QoJJBPWCYCN3jttNIkxtCC/wAruI3vJZ1tx4t+8+W569qBbWuFEQfCAZ3iCYywjGP0NfSOW2EsuxfFtxbyADDSw8RU9z5TpzEZV8/5nbFwhQpRTPwgMSQZWMqM9d8kzmljOv2ZzXoydpPENGXnUo7iCcbSR+UYr3Dt/UdSAu8CI7EFRJySZ+UdoN4TmTgRptlgQykooYEZBDRPffue9W8RxLXL4vusqNCt7qAQsYAO04nPWaf7og6Mqv3CpJDEwYUTIAMwCfl2zUxxEr4ipkgRkbDv5+U1G6FJcAuiySrmDkzlhmRtGnJk57qrwNwNLGDBJ6rAgQI7z5HfrR7I5RY5v8XZ8JYaUAmVP4Ric+c/yas43gFQYbVPyI+XUdJpFw1lSCJ2bIwCXCeHSfruM+oy+4V5Hu1Cyy5wRMknr2B69fsziqDCbUiNjiiBpYal7Hf5Gj05YrEGTp30kQfT0qhglnfx3O3RaX3uJctq1Genl6eVQtLZs6t5jgZcfzDT/TtjQBjaD8v3pVFNuH4xLwC3YV+jUNx3L3tbiQdiNq55yHjpY8gJFdmuxXqUqcNc01KpL9q4BACh+Z/+1cx+HrR1q1OAKF55C2bgnxBc9Y7D1pkic5JIYewaheDVuuto/wDsevatKq4I7A/OJwPQCc9qT+xfDgcFakxK6vqSfkd960PGcJBYd5HfEnOZ8p8z6Vr8Hkdsiji2IZWxsRn889ds0v48eGI6T/of+QpxzGzEMDlR27GfzikPGs0TJ/35f+P3pHhMtBfmhYVqMUSzj8VQ932z+dZqPTUvDKIrkZq2IqBoDECK4alXitccQArhqcRVtixqPYdTRQrpK2VWeH1enevVZxF/8K/CPvXqa0iVTlnQw4jlttrWu2S0DIXOPTJB3P1pXbVEtgqWmInSdJj8JPViPTetInB+6t6EADMFDtqE6l/tUZAmPETnXSPm3AshD3VZfeDJIOmQABDSQxIHyn6aLMbL25xeFsKlxgSPEu2mPhiZkEYHmOlGpevM2pxqfSQSTiDIBG0EQfL50v5bwSs5WcGSCI3GBMdvt2ptwt5ba+NlBkgiczHbuZ6nrUZSd0h4xVWwTmPNrqJEQrGCViZ6dJkgETtM9K0djhEa2nEMVTXo0kg6pAAgKDGIk+vek3MrFtirOrGc+pMwRmBsPketD+IjUFMLE7nOPLBx/Nq5TS3s5wb0PeZXmCN7htNpgQwCwMQQVkYzOR2G9CpwqXbBuOuoeIFx4YCiQYbJyD5HHakfF80e4rau+FkkHBAiI6ySYySPSjJaxw6W1VhdaX1bw0wyDAggATvv0NCUbtg0LeF5S10j3bAkzqnEREQ0kEkHb16Cacc8W2NKgaVAyAILNg+KSSTOPv1orlnAwnihHgaXGwgz4h1BI61zmCe8De9ADIfXH4flFK4phsDvWbZClQApG0mSD+Rkb1be4dA1v3hDA6isAYiDvONwZ2+lLFAS5KhtAY6ZkgDzH7Zpi3E+8snXKl2AtR0IHUwcZ28/KgoZG7MW8y5aikXmUjxaSNwTggiV8IOrY4mruBUIrGAJRtJzAkfhO8jVg0XxXKLllAzo5UTLhSUBOASRjoBJMiTO4qjinALBfhKgRsRnY9/hq91ESCuaQCK4VqcCpnIA7T/NqynqFGmmfLubMg0ONadjuP52peRFRNcm0CUVJZD7/DqfEmx2/n6UIyEVxLhGRirf+SG+LenwydyhvKKqnatzU/dRvtVHEMWELgdfP6/lXKNiz5VFFr8SVBCT2JHX0pFz2+PdOZ3Agfv3NEcRecJ5jBkiSPId6Tc7ZPd9dXbp0+fyqqRjlNvZ9R9kbUcFanbRbU9d0Bn6nPlO9N+IGQRGZk+jCR6nGPI/MPkip/xDaBBuQkKTGyrsfkaHt8UTMk+EEGT5nb+fnWhsxxVyJX2kms5ze+A20ZgHtHft8X2p5cvZx6flWS52fFBJ7jrJkiP/AOanLMTRB1KwgJqyM1Q1sg9ZpXauuAdxvkAYJ2ptwnEBkBaSYAn9TWfo9muPMniSOG6diMd6kbPUZFdcDcZFVoY2xQv2WSe4kCtcNEm4DuPnXns4xXUHuvIPbt6jipcRegaF26nvUrrwNK/M96Giu0BLtlkBXqkVr1KOfSV4u0zWwSNIR5BGCTAyZkHJz1J8qXc/5gl7RZEe7RhIGRnw9DONXTM5JMUVfvBSuFJgoWOqCBOmYkEYggAVlOO9m75utxNhiJAYhjnYT5EHOD3+mujyryOfZ7kHvHPv20LBMWwCR+HLHYSO24r3PeVrZWLRUBWYkg56aW8xkiekAdpKtayh0xHwtOMkyBMyMKDIxjfrUeXX3fSvu1JBwus5TU3xCDgb/rQk0nQ8U2rMp7wOQSWPQKScyRMekk4BggedNLfHAWHtzkKAFImdgNJ7/P60w4Pk4BIgRcfdowQZjUJjxQJA2+lIeZWWQraFpgwhhABKsTkapOJPc+edg4pnKTRHhZtMraRiFA+HScjPcyJjv8qIbheLKeMsuBcjCLBHhIUEAMMnAn8qaey14cPctNeiWJCkpr0mAFkEwRJPmK0NzlF023uFrTt7xhcN1go8MQYAKiFI2MYgUrDgy9m64ZlZZlcSdM+p8tjQnMuYQdDBWMCWExsPqAQY86N5hw9vTqdj/wDKjC3pI16iBAmChkHUf7iKZ+5W/wAJbQmChAlmBIXMDXgxn/c0IwA5GL4m9ByemInPaPUH86YeycLeD3C0bxA0tvAYyNJOYP8AimfH8nSEKjVqUAmB4GzgALmYAn59ZExYRUQMgH4GJEKwOpk8JPxDJiNwRmaKSOsI5px7myE1EoSpOoGAJ309iDOI+JRWehfFoOAQB3Ijf5zNPbV5uHBNtP6elUvfCxAUeMqWMkxIK6SsKDJMwldgS5UQpY6ZiY6bCJrpqkx+DPIiqK9tXjXYrMemQNeA71J1jHWetW8KxVg2MdxIooDZWbK6cnMYj9apRMjbPeruI4sMSTHn5+n0qjhbT3tfuo0AMzkGYWD06bflT9DPPnSwWHiIYJPbI/nSqeJddRHSPvv29KoFhmZdG4J/CNvI9zW09nfYB2/q8c5VTgWxv5Fm/Cd/Dv37VRIxyb2Y2zyd7wb3akwjPkEncBQPMz9jSTm/J7i2yzDOAJ6ztX3vh+D4a2r+5CQqhCAQxIAwGI7jJnJ71849p01IpIMm8gBM7apx8oHyqXI5qap4K8bh0aayN+DvFWVogD3gJA/6WGT3iPtV3EWNCWpWGdAWPiknMkg7fKhuOcDAxJeYJgwD065odOKa4FZi2BGdj2gRgZrazAv2Cn++IND8BywlLl64EuWwpUpJLKxPxQMjf4gTiar4q/Ey0eH6U75JyqfdOXjV8UTqE5kGdwTUeW6pGjirtbM9e9mWe2GtS8AagFg7Zg/ipVwtsqIHwzn/AF0r7Fyi4LC3Bp/EYaILbZxuI/Ec4rvFex3DcQurK3Dk3EhSSerJsc1NQbjXkr3Xaz481vxELnEmvK6lRCgHv1/1Wr517E3+F1OoF1BmU3+a/wCxvWX4vi0UQfibvsDjr23o9cV5OXI1K1oraya7chfDOevap2UB/EonadvSf1qp+EiY33ImaVatFnNSdSPWrik5XJxVV60ZOMVBh3qKsRsaBVWtZONXKt96DuIPcV6h1D9kfJrbduCxV22grgnw4AgHI7HANNeIGm0tospYqHf8QCwY2I6g56R9VQRSijMDKnEiBsc7+c79KA9q+ZX7ZvCzw5c3Aoa4TKhRIVQmDMbwYzOc1qezzFodWF1sJTEmVUywacZI+EsNu0fN3btlLUIFVzBJg/DMAD+f4zfAXNMSCPCGMCMqJO53wdjPxVorILWrd1QAAloQ4E9AQSBnPymhJBWiqysJEySQwIEkEmY6QZaMHFWC0bpJuLb/AKeoRC5PhaSVOZDCM+HI3qFtURgx/EQoABIBiZmQAMQBv1xkVy/Y1FW1KLkNJCgy2DBYEHCjaZ9BigjgTjrSEsR4An9RBIUK8ptsSsdF6zvJrD+0HE3TfPvZQuzP4vCCJlYEAgzIye3at1zlLRsnXqDaWAZWkSrEknvInrmAMVleO4hjBRRdCoRJMSMGAcFipVTjqcU9AsC5Px51KqqGU5YEHSOxP3z01HzpxwVpYIvu7QDoUDSrAfFqgg4gncmSelKuYc4tuAq2VtkxMHtH4RABBzHSTO5panGspmCeh3mIOZiJOfUTtXHGk5vzZlcIqlSSACBphjgEHYHqPKKG4xLjsS2rUG1dXWd9snImSD5Yq/nNq0i7q6kIwuIdSgt+HGCVjIz8X1cchFi+ssblooJVrQlnJEGVOwER/wCR6Cai07opeLM7ptHTbIa2Gcn3mltQUCCNE5Gc+sdJNFoyJ7kn6/vvWh5xZtKXm9N8EglgIMgEA9PEDEA95pHw6yvnn8zXStxopwUp2VkD51dateEyJOI3n8oj6dK7Y4fU0L4T0nqam10oCDvO8g42zFSjGzbOaRQWHWRvM7z51Xxb4g4EEwIGACTJ9AaF5hxy2zOGaOkmD2HSkHH8QzsVIOpSQR5jefSDVIwMvLzXhBN3mWph/aMDGfX1qT3Tsp29IIjqBABED+Cucj5Y191ABLs0KOg2yfKieYcA63blhQwZfDqj4j38hH5UvLyKIODifIzbf+lJX3t24zrqVICbt4iCWE7GBEjua2vE8bfZgo0WrYMkLLOewJIgdZ3/AFr5N7OcquJctspMtGQY2O23YHf9q+t2bcLkwevr1+9JxSc21eDueChTAbdpVEIgAiMCABP33NYz2vtQloST/UU9YwP59a3ttdziKy/tvwTe7R1GzyfUjFWnhX6IRyyi7w5bh3ZiWaVUAjLZ6RiZI2nal7XJA1avDKgHcCSR9NX2pjyPmltkRSICMCc7MDI+UiquP4b+pcyGViSCCBEk43/k1bvGStMzrjnGVSQj41j03M/Yf6r6ZwnDBVHdQAOoBCxt1GPSc1kuR8nW7eH4oEk/hAxJJ79APPNb73GnqAMefmPypXT0UimtlNgTme8Y6ef0pieJ8ShQRj4hHSgwhg9o6n9aWcZz2wl9OHadbdQuATMS3qI+dBtLYyTeh5b424GlwWXuIkDzHUfek/PvY7hOYLrT+ld/uUAZ/wCtOvqKbIxmT8MEED+eX51Z/wAgQSqgkTAHhJjb/dcdfo+N+0PIL/BN/VWLZwHGUPoeh8jBpZYuEjBONh5/pX6DMPa03EDhhlWAIPkdxWH9oP8A02Qg3OD8J39yxx6I26+hx6UOq8DXZ85DhpkAR33nriNqDvsAT5GMZq2+dLlWGm7JDAbqVwRvvjvmo2+GS4xLF1ULvGdUee4mM9qVRvY65HHQF/yxJEV2hxyi4LS3Cy6WYiARqkTuO2K9QcI+x18iXo+h8G4BDDxKTgD0DEERhs+nxRRJEq2llfQFLAysEyczmcxOcDpS27aUW5UjVmATkx+0ntMV7lPFALDFtQktqGXUzGnuAATBzVHLJFQuN+hnZJhtMgTmRGTCiDMwds76qZ8JfC2dDoWOIXBkEScT01bHtVTcQLkQJUDJAzkjHkCen+6zXP8A2oW3xRS/rS28MDEjwysgg9djuBHmabYujVWbcy2ppUTAyTjBg48vyonhFwpc+FjIxpOBjYZbUTnoDig+X8arCbZ/pkDJBHhEQdvXoQY3xSfnd3VxNlAxBUqTpxAJBUgDdoBx1kd8hLIBvziygRU04YkkEidPYR8MZHnqpNyhE8QZEFv4bnxEQMk7Y6f/AFo7nfGrZUsSxAfxkEAqpJgkgxBjY5Bnoax/F8a124ES2Pd7QhaCT+IkgSc79/lRjqgj32o5nwa2x/x1BPhCsFx4WmDMHqemTNY1bhEGYRSSARgERnYgnAGYzTX/APGG0pN0MoZToJM62A3MTpUSPSPotWxHw6wGZbbZZQbmDpaMZ0sQOkHsaKwAYclXiVRmsWzd2n3altIBRwTHXGBHnmMMuQ8wfWHVPeHZtUwI8JZ/DCqd1nMk46VPlHtGeHVLfDXAgAC3dR1n3kHVetgmADgHHbvFHct4vTwbjQyo/hZihiQwhgcAjfJO+RMmpyqxvAs5/wAJdBAmS6tcGjZhEzEdI6jac0LY2GTgUVz/AIhNACkl1AUHaRnVP1H0qjh1mNpjY0klqi/C6ts5/wAlYDE41ABgDvJ+mcTtVXFXWYlVBwJz+f0qrjnZTpyqjMee/wBKaez/ABlmQb5LEYCSACIHXEYxiudJC9nJmZPKLtxwClwY6qeoMR1z6Vy3YRQQBG0T/NjX2e97RWwhuG1cW0Y0uwVdXbLMDH1xXyviODW7ddgWW0WJAiDBzGJA3jrSc8+sdlfjcfaeQv2QKjiA3/61Yz2Mb4ycTitly/iBeaVRNLDLkZJ7CfzI6+U1mPZzl7C8FUwgEuTu2Ntts1v+A4QIqwB8hWLjh9k7L881DCEfFXV4a0t24BqXZQesQBPl+lNuS8y/5VkXI0kEhhvkUJ7V8tF6ydTadEvgTOCIor2Q4QW+FQd/F9T+1aeFdeTqv8madPj7ebGqivX+HV1KMJBwRVhWprWqTwZ0Y0ewNwXWNq4oWZCksDHmQIJyaPs+xdwnxuoHlLH8hWwt3IrvvwaywjBbLOc/Au5Py9LK6VzBeSdzld6LCgkxtFd4U5MiN+sgyfzxXX6nvWuLVYIMGIiT9fMdqR8x5Jb4i9auOCdAPUqT22/DNaU2sGTQ1xQMz5Y+VdKKlsMZNaOsYgbQJxt9P5vUbRzBkb+QB/WQfnXgRJAyRA9D2qTWTid4M0woZwzHpihuIdy5YPpGABEjzMde0SK6jNEzH6VDiFMA4wM9RPyoNWgo+ce3XKOHNy5xDX/65GbagvLxvkyoOPLBrANxkL4thA861/t3b06wB4y5JYYkHofp+dZI8Inu9TORcBwoWZH/AHTWdctbNH1WrR7/AJouASPEOo3j0NdoXg+CLMcEkzIG9dpu16JuFYZ9DW4dSnTIEDMmWMgEdI/eemPe5tMygNJxpIkAGNipP0PWY7VVzAFVQMqwASD185wJE9azPN+RE3LfEWHBdSrFG1DKwRB6TnbfO3XQ4JklJo3PFWhOkHopM9wTG4GA0Hr+lV8by7h2g8Tat3IfSpOnIA/u06ozMbGI9aRxr3WtgBQ2ehIGTJIJ2IAOR+GqvaHmyWE1M6oolFQwxcDDMgzOSQWP1MUF6Zz9neGsFLXxFMlQhBjbbHQAzBHeN6lwyniOLbxaTo3A2PiQ6cTKqF+s0Lb4pW0yJUHBMnH4ROexxG8/Izg+HFoXnB/94IADjdSSBjH+pppI5EeZ2iJTXqBBghiZIGZI7k1m+V8G63SgIVFBuF3z7pRMs0ETvgCJJArX3bCaVZVCkiANQmRpyFOCPFMdvUQq4toW4FOqJe5pkkuASoMbATGerTG0jQUKfaHmouFX0SsmBmGVW3aNzMntMdMUPZ425ftsmAT4hpX4gCSAsbOmRjdfMeIv2ose6IVRJhXHhM+KJgRHhGI6Qaz/AA18D4iYWYAOQdwwjaDnfcSK5gRdwlkI/hDF9lCjBOOsYECSem8RX0wc2i0lq3MiAVEnoJYAgAgyZHXV5184uXx8bMd4MCBqjE7QGUkjEbinsXmtm4AyqQVJww8hmTkY3/yjYwmvE3CWiFEAeHTkztnG3zNMbDhth1oS3wZD27YeTcuKep/Pb4iNv1p3xltbQgbnv1qck2aOGSin5YBxljUviG2xODS08KZEMcAxGc75pgfFuf8AddMRp6TsRnbpQ7BfFKrFD3veKgOssAVIafnp/wCnyppw12LgUMQDAJxjzmpX+FJEhpHedtqFZGSCBOYmRse/n+1Snx9k6Dx8ri1ZtPZxfExG0CMZitVZGM1lvZS7IA6xO3pn71pbxgA/wmp/Hi4rIvPJSlaK+brqsuO6mo8uuxZQD+0flUuLuTbPmDQPLX/pKPIUJSrlv+HRV8df0bjic6emK4bvigd6DCmcnOKa8Dw2kam3/m9GUpSwcopZLwHCkwfWguX8ZOqRGkmZ3j07U34fiZG8j7Vy9wasZG8eUj0P70HB2mmMpKmmgHh7oIkQARIIx1/h+dWpeqm5w7DEbYBjfAz864rfXFUhJk5RGFptQoDmNtwylfhnJ8sQO0f4qdl4IzRF4K4ggEdjWqLtEWqJC16V42zUwon1qJfSBNOKU318MxmIqkOSIz17j71dfJgwKVc65snD2i7eLsq5YnsKDCjEe1F1DeCOECxqJJySDgAxA+lY3nN9WueABfQyPl5UVzLjff3NTqQxzkxOdh2AFK7tpg+oS0EYAPX9KyLjufZmz7OkKj5If8SH1LdbYdNJnqN9vOvUfbsmT364/Su1XsIuK87HR4/Xk9RMRAn0HrVKcWjNo1DWdl6x2Hf/ABUNLL/btkQfSJ1dIoi6VjWiWhcCNpcWxqViQAdRYkwCeoEmCK1aMg9Xh1sprunxOCNKzqIH4QQMCTlj6CYpbzC8l6Q9u20A6ZUYG504x995oZLpaC7ktAnAkHtGwHp3pZzTiLtom5CtbWNQyHyQMYgxIrqrZzGVtyFKqYhTp7Awfpmr/anlNziLKtauBWW85GSAYVVUAqJBAU5/3UOEHvBqWIGklm2AJmTPX/NHpxirbtWdQk62BmMs7TAJ7qc0HsKCuRcPeNgW7ploh4z0JnyMCekdaT2Aw41tLAL/APIysNOnGoT3K9IyemJGi4DhC6syRsTpmWJAIwB5zn5dTWeTh1/4d9EDi7avBwZ+K2QYfsQJMxtHzpJYdjIVc550b127qIgFtIMkgapgFd5IH06bUNw/J7l2GY6EIJ1ts0YA75jrjrnEiWuEOpVltbMOhkDGPuta/lUHRaaDJJE5UEjIhhuDA7TRukLQntcrKXCAge3kR+Ayonc/hIAB3wvaKPvcvvNZ0q2i3OAzGcRBjciJ2qy9wZtF1kSDjqCBMk+eB0qfGcUblqPBFvMjckfh88x9Kk5Jj0JLatavW43UagdwZBz64mDtRdxixliST1NVaWVrSuDq92GM9Zk/tV1T5Hmjb8aP42QK1NRj9a8VrlTRdossXo+LI6fzt5V1nkHVlT23H6R5VURNR0UykSnxKRJOJv8ADkGzdhAZAOF8xHYjp9M1quR+1Pv4W5pDnaMDbaD5ztWYDwAumR6mo3FdCHt7rmZkjz8x6UxllFxeT6Hebwmq+ULt13jzpXyLnaXwLbv/AF9gu2rbYxpJz8O8g4rYcs4EIAW3zGag4PvY3ZdaJ8HwoAJP3/aqeM4oHaetX8bxuIMfz9POsze54oJW3qun/piPSdhSz5IxwU4+OUhqOYMoMCd4Hfy8qq4z2gNpgSQJmFOAYGBq/D65rMcx5Tf424trUtnT4zDlmOqQDjqIP1pXzziXsAW7vEqzzAVFBIWIIOBv5nekXeS/Ep1hF/kfSuA9qLNxvduyq8AhTiZA2nfejnsq8hcGvzzzLm9x3VXVjpgCR1xmOhr6Nyf2ndEDXGJAjUIGoeY7jyH+Ko5yhX2LYn0xnf1u6Nl7oqZI22PTPlUrBJMzOat4DmyXrYZWVlbYj+b+VXNw05X6Ed/OrxdaMzXsts3Z3rjJmh7jRvg1NL/f71dS8Mm0VcZcUCXJA6AYYny7+lfPvbHnyi5oT/3isNrPhtocxAMazAM7iau9tOeaXYrc8aiLSxBQndsjEj7VgiRcIJVmaSbjM0hpOIEAiIMmTMjaKm32b9f+j11Sfk5Y5k5lfixgHIXM4PrRPD+ZHn5V3iFtFh7pSiwJG+esHqOsnzrunoBXNlIQxZcRAkn9QfnXapbgYidzkiY6Y3612mXGF/I/gc3M8Bblq4mlVIIGqB5EBoGxjHXtVt7jLBIKEL3V4Eg4GMbfU0Vwum8GTq3RpIA2kAGetH8ytW7dkkougGB7zPUTG52BiO5mapbM7VCZLIceFgzdVwTO8COoBB+Y8qtcllCsNhgGcZzI3Aya5e5bxDILki2hJypVhJMkgQWAG/f8qlx/Ava8A463dkagdBmVYEB/F+LoRvnApuwKOcWBm2CVRdQAjBInxeZMTPnGwqnjuTWrtu0SoLJaVANUEbnUCOsg5pzxHC3i5a0i3LZcyysko4JBVg0ADVP90wZpVy2/bYEMGDq+gqFLsDIIys+HoG29aXssBpjP2au3LaAM4LKsSw+IjO0dQPp6UBz17hAZWtpbQMjLqgjUQyso3MOAe2T1zRlu+nvUDYAgEdjBGTJyQzZIjAqjm/KmZLhDi54Zi1DgEARJOwIUYG8YrnJWdToT8k5bcu3vBqYeIs+ICqJY6s6SSRnzWtXw3KFCpc941x/EGUw0AzOCJmYzkbxBob2V4e7wyO7IfEZaSGfQAJIUgyZJzv5YrScLpHDNdENk6QJC/CJXBECc5n70ssnCfiVWG1W9QJIJEBTkY9cT/DS/k3BWLt1yLgs6WAClhkEMrMSWjB2An4sYp3ZNtkYXPCCSwcYIx4hA89p2zWf4jkQDtc4i46DSPdsElX3IDFRglWBDEZE+VShF2M2khTxNtU4l0DBonKyRuOp8oPbIq6pJw+ldhqLNP2/zXIpeT9jf8f8A20c013RicenWugV0r0qZYqIroFT01HTXHUdjauP1A23wSPvUtq8BHrRTElBPDKOK4e2zAqNLE7dDERBGxz/MU+4T2hve7YXLmlwwI8ADHC5MCI3kkZzSkjrUyquNFzY/iHxL89/lVFkyckHHIdb9pRxLMl+4tvRsoJX3kxux2Hp3rnFc+WyTLI6KsLatQV1/94y3qMVluK5TpbMsrNv+ncedK7hJZl0kacRucfsBSf6bjb7A++dUXcz51du3CFdgGOrSp0gGOseVCcReYkI7sZYFj8ZAwOpzAH2qi22gsSJ/MnbB+e0dqvs2ZJJxO3XyJP7VbEcLQldsvYRwnEE3QUPhBka+kYk9jAracw9qUuWNL8OqN7seJZAg7QI9Kx3KuEUv4srueggbfemfPOIn3ZZgAwIOk4ABgfaMVOajLDyUj2i7WCnl/PX4cJcSV8TFlJOkjGkEdGgjNfUOA9qiqarq6cAgjPSZgZivjXFm3hbbMREuAoABk7ZyIjNMOX81dUW3cLvbIOBiAcYJk46Dap8nE6UuMMeROTjyH2rgOfW7+khHKPPjgBVAEyxJxNYf2v8AbBxcCWWAtDVBaZeMSY/ATMd4ntSDgvaZxwZtaveN8MxHhgdvORk0lAfiGB+J/wBB0A7xso+VVgpP9iUqWiF4u7kySz/3eeSfIQaZcLwmNKRAHiPfvVaOlsELtjxDMg9jTh1VVUQNhjtj707YYRtgF9CF0j6/zpVnI01u2H1AFYypnrjt8+nyoXjOKLEZ7KP4OlOeT8YtlUZs3GDydiR8InrPhnvmuidyvwgfjSrPJEacevc/Wa9Vx5bvcVldOzHx5mJXy7ivVZGdnkwQRgjYirLzsysrGVb4gSSD8j5YqotFStk9axp1o9dwT2i5eLdFNtSAjQSoEAen8NNuG43htLC6ou6l0gAQRK9SBtn1z5UmNdRJ2p1yNEH8eMqL7PH2rbpetKyB11XVMH+rM6wMg5gHaTmDE0xsmwlpgLJsk2mgwRIgmZU6o6+Q+4vD8tUDx7ZMEzEkk7+pxXOYcVqI0T4V0ySTKxEQdhFUc8WzP9Vuo5KVt2hpDzq1BWuQSdJKz5yFMz9q23L+Tq6HRAUAmCNceYHWZnJjc18rtPes3T7sHSxxpGAWgH02BBHWmvDcUCiMFyo/GPjG0krkYzGIPU1ycWgShJPRveY6k8WXJlF0sRmDkwPn1Hh3oS+5e3btaBqVd4h/CIg9NJ7g5nypHyHmEuqsLa6pXPwnYrMbGQMmZiMzTe1zBQzsxDssQqJ4dJndtQG89fOj1vRO/Yv4o6193BkjbMgefcEb+VKOdc1u+4ZLtvTdcgOcgFV2KiIBkDG0DpMVpFvWw3/IZiBgrnUBEqQYyBG3fOe6D2i5wt4j3dpuoYROp48On5/Oubz/AE5K0GcoW3etLbcxczpJwTJJ/wAx54oPj+Aa0c5HQjaocMfCk/EAB8x2PrNN+F5j4dF7xKep/Xr86nKmzbBShFNZXoQgVym/H8qKyyAlMx1Md/SlhFRaa2aIyUlaKoqWjFS014igMQrgBPrRHD8K1xgqCSf59KenhrXCpLw9wjA/bsPOmjGyc5qOFsz3EWiiiPi/n3qlF2k/4q69dLMSY+XSo6aZy9CqD3LZxRv18vKlPM+T6lm2WAyYnb0A36fQU2CVN16fPE5PnTRkQ5OH0Yq3cAaGgnIPUE/PY+flRvE8OuhdFyWIBZSGDKe0mBv1EzTnmPKFvAmAtzuNyOk7fWs/bi2TbuHSw2IG/lTtdtbIJuOHoDW6VaCMg5+dFpwT32hczjOB9fKvXUVoJzk5/wA9/WnPs/w7M4Fhi7BW8I747etTbplqxvAZZ5QnDcOwdgWbwagJkGJOdgO2+POsnzARcZCZVRAYSsD7g4rR8clxSxdSpZgSGEQe8RjEH0jvQlrk5ueFcAZZiMjOwqkZrZCUfBGzwmojQFCYIInA3KmTmfOTTGwoEKkAbk/zrVGQDbVQVEiR4ST3I2n50YIWBkeo3+e33pbbKQgD37CK2ojVEQPP0670Hf4osxViFkjIk+s9o/Wu8x4wLKqRMSTsB8+57UPwXDH4rrqOgUNBHqR1NFe2PLfWP/YZbNq0hltRYHPr2obhWDKNOosYGdztse+ai/C23IB1TP4Z0/fHzoHhL7274C6/C4MHBx9h69qeJLlTSWjU2wbepCpOggFJycQGBg4jp612g+L4zW/vl1+MmR6YxBz616qIg0E8JwrmDpOnv2+tF6aO5Y3iI6bx5zXuKUah5msziqtHox5HGXRg9iwXMAUeFWyASZb+bUVbQBDAjE0l1Tk5J61z/H/IE3yY0iy9fZ99u3SqzXa8aRssklhFT2ZxJGQeneetXBB2ri1YtL/Bv6VPw4PSoXLdzQbaXCqEQQQG/wDqTldztRIqdFNrQsoRltAaB1VAPw4Yhj4x5qQYME5mPKhOK947QE0KCxSGk5jcjqNIzTjTXGFMptE38eDK7CQADmBXrpnFSqu1vSN2aEqQy5dzNrWCZXqDuP8At/aiOI4BLwL2iASfkfLyNKL3Sr+V3StxYMSQD5iadS/4slLjr844YJftFSQwgjoa5YsFjAmtN7Q2VNsMRkaRPlDfsKVsfdqxTB92n3ifyrvry7E++4qtstF5eGGlPFcIyei+R7+lJ+IvlmLMZJ3JrtVAZoSlZSEFHPk9FcNSauClspRGu12uURWjoH7TQnMeXo6/ANQBAPcEzB++d6LYVxKdSaJT41LZiuI4J7XiUalM/LMZ+dd5TzW9w14XbbBbg2I+4+mK2HDtpu4xIUnzJJBP0FU8/wCX21vSqKCdJMDqd6p2WmYZRcdFXDcxbiXa6Z1vly2BPQgemAKKPEqo0AEAdhme57/Kr+HsKNIAHwlv/IRB9aos2hrXzAnJpFUtFEvLKeF4m2QCuFOMg79d871Zxl/AVRJPXB+ZjoKnctgE4Gx/KqLG/wA/0FW+sX7nQNY4ZVy2Wk77+pPeinbUZO53JzU+MXxfzsKhZWZo9EL9skqQLeBnaRVRtjfvg+nrvRrrj6VC2gpuqEcm9sCPADofpP6V6rC5Egd/LzrtEU//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4276" name="AutoShape 4" descr="data:image/jpeg;base64,/9j/4AAQSkZJRgABAQAAAQABAAD/2wCEAAkGBxQTEhQUExQWFhUXGBcZGBgXGRgYGhoYHxwaHxwcGxodHCggHRolHRgcITEhJSkrLi4uHR8zODMsNygtLisBCgoKDg0OGxAQGywkICYsLCwsNDQsLCw3LDQsLCwsLCw0LCwsLCwsLCwsLCwsLCwsLCwsLCwsLCwsLCwsLCwsLP/AABEIAKsBJwMBIgACEQEDEQH/xAAcAAACAwEBAQEAAAAAAAAAAAAEBQIDBgEABwj/xAA8EAACAQMCBAMGBQQBAwQDAAABAhEAAyESMQQFQVEiYXEGEzKBkaFCscHR8CNS4fEUYnKCBzNDkhVTov/EABkBAAMBAQEAAAAAAAAAAAAAAAECAwQABf/EACgRAAICAgICAgMAAQUAAAAAAAABAhEhMQMSQVEEEyIyYXEUM0KBsf/aAAwDAQACEQMRAD8Ala5Slx19wlw2zB1RJCk743OdoPTzFXjldsE2isMZ0MwOoiBCsukfI4PYVdwFpURELupZQVJKppYt8EASIAJk7elSTimPFwjG4Cmi6zqZWASAJA8Q6R3GKnd6GoT3OXaTADAgTJmBGeooDi7KEkEgjYETvG3RgQTHqDWmfmC+9KlW0RqlQYGSuZ+LMfUUDxaK7lgP6f4pHXwmIG3611s4ya+z9tW1IpYnrqmPrJq1uXE/C046iM9ep2pnxgCox2fePLOc5EaegNLeE5ohttJyCQRic7MDORJ7EQoo1GQ8eWcNArcG/RZ9M/ON484qkoZggz26/Smb8RobxSFA36lcEjI3BaJ6QOpz21zkmCCfDpjGogMJEGOkQflEip/UnosvlPyiteW6AGvHROyfjPy/CPWuX+LkaUGhP7R182O5NcTj1u3INvcnxajJ+8DrV54EM2lJn/uU/eucGtDR54y/YBFGWOYkDTcGtPPeqm4NhP8APyqtrLTEGfLP5UtSRTtCfkJ4jgARrtHUvbqP3oGKtsXWQyMfr6imIe3eHi8Fzv0aupMPZx3lCxGIyMHvXFojieEZDDD0PQ1BV2oUPa2Viui2SQAJPai+F4NrhhRjqegpjdu2+HELDP1Pb9vSjQkp1hZZVZ4FbQ1XiJ6KP5mgON45rnko6fvVd66ztqYyft6Cola5s5QzctkQK4RUgK7QGov4Tj3t7eJf7Tt/iiOYWLN6y7WzocKSUP6fuKXgVRx4/puQYgUyZOUayi3/ANOMLdPd9Py0zW/ttisH7AIfcz/c7fbSP0rci6APQVqR5vkk16AYzS2/dEEn5VbxHFxAgCTEb/4oAt1OxO84H8igmES8JwZuEnZckmo8dxcjQmEHbrV/MeNBHu7eLY+/+KXAVlb8I9GKcss5UWM1MioxQKUDcTwivuoNKOK5Gd0PyNaCosKZSaJy44y2Yu9YZcMCKrrZ3bQbBE+tK+L5Kpyhg9ulUXIvJmnwNaFXA8xu2TNq4yHyP6bV6ucRwTpuPmK9T4IOPtH2PguLV71guwuFUJ1MQNRUA9hCzjIJk9ZNKObcfq4lwrBVf8VtJDMQpjfuOm0YGaza2VEFusE7HGdz+lFSxZ9EROIkDG0FhOoDEnzpevgb+nU4llZGVyDMkXMhgRuc59J/SWfB86LEqq6bgPhIjTEmc9YI+hFM05Fcu8Muq0iHcgEliJG2MeknFBvykWirBB8IYjqI28MnfOREkfKuUcHN5JW+MQX1e+NSkNkAmGlRJXYSAcZP1pJf4NXuzZMIWMGCDA369icDetUeGHun2Y6t9iQFPWDIz+VUWuBRGEICG0QoJJBPWCYCN3jttNIkxtCC/wAruI3vJZ1tx4t+8+W569qBbWuFEQfCAZ3iCYywjGP0NfSOW2EsuxfFtxbyADDSw8RU9z5TpzEZV8/5nbFwhQpRTPwgMSQZWMqM9d8kzmljOv2ZzXoydpPENGXnUo7iCcbSR+UYr3Dt/UdSAu8CI7EFRJySZ+UdoN4TmTgRptlgQykooYEZBDRPffue9W8RxLXL4vusqNCt7qAQsYAO04nPWaf7og6Mqv3CpJDEwYUTIAMwCfl2zUxxEr4ipkgRkbDv5+U1G6FJcAuiySrmDkzlhmRtGnJk57qrwNwNLGDBJ6rAgQI7z5HfrR7I5RY5v8XZ8JYaUAmVP4Ric+c/yas43gFQYbVPyI+XUdJpFw1lSCJ2bIwCXCeHSfruM+oy+4V5Hu1Cyy5wRMknr2B69fsziqDCbUiNjiiBpYal7Hf5Gj05YrEGTp30kQfT0qhglnfx3O3RaX3uJctq1Genl6eVQtLZs6t5jgZcfzDT/TtjQBjaD8v3pVFNuH4xLwC3YV+jUNx3L3tbiQdiNq55yHjpY8gJFdmuxXqUqcNc01KpL9q4BACh+Z/+1cx+HrR1q1OAKF55C2bgnxBc9Y7D1pkic5JIYewaheDVuuto/wDsevatKq4I7A/OJwPQCc9qT+xfDgcFakxK6vqSfkd960PGcJBYd5HfEnOZ8p8z6Vr8Hkdsiji2IZWxsRn889ds0v48eGI6T/of+QpxzGzEMDlR27GfzikPGs0TJ/35f+P3pHhMtBfmhYVqMUSzj8VQ932z+dZqPTUvDKIrkZq2IqBoDECK4alXitccQArhqcRVtixqPYdTRQrpK2VWeH1enevVZxF/8K/CPvXqa0iVTlnQw4jlttrWu2S0DIXOPTJB3P1pXbVEtgqWmInSdJj8JPViPTetInB+6t6EADMFDtqE6l/tUZAmPETnXSPm3AshD3VZfeDJIOmQABDSQxIHyn6aLMbL25xeFsKlxgSPEu2mPhiZkEYHmOlGpevM2pxqfSQSTiDIBG0EQfL50v5bwSs5WcGSCI3GBMdvt2ptwt5ba+NlBkgiczHbuZ6nrUZSd0h4xVWwTmPNrqJEQrGCViZ6dJkgETtM9K0djhEa2nEMVTXo0kg6pAAgKDGIk+vek3MrFtirOrGc+pMwRmBsPketD+IjUFMLE7nOPLBx/Nq5TS3s5wb0PeZXmCN7htNpgQwCwMQQVkYzOR2G9CpwqXbBuOuoeIFx4YCiQYbJyD5HHakfF80e4rau+FkkHBAiI6ySYySPSjJaxw6W1VhdaX1bw0wyDAggATvv0NCUbtg0LeF5S10j3bAkzqnEREQ0kEkHb16Cacc8W2NKgaVAyAILNg+KSSTOPv1orlnAwnihHgaXGwgz4h1BI61zmCe8De9ADIfXH4flFK4phsDvWbZClQApG0mSD+Rkb1be4dA1v3hDA6isAYiDvONwZ2+lLFAS5KhtAY6ZkgDzH7Zpi3E+8snXKl2AtR0IHUwcZ28/KgoZG7MW8y5aikXmUjxaSNwTggiV8IOrY4mruBUIrGAJRtJzAkfhO8jVg0XxXKLllAzo5UTLhSUBOASRjoBJMiTO4qjinALBfhKgRsRnY9/hq91ESCuaQCK4VqcCpnIA7T/NqynqFGmmfLubMg0ONadjuP52peRFRNcm0CUVJZD7/DqfEmx2/n6UIyEVxLhGRirf+SG+LenwydyhvKKqnatzU/dRvtVHEMWELgdfP6/lXKNiz5VFFr8SVBCT2JHX0pFz2+PdOZ3Agfv3NEcRecJ5jBkiSPId6Tc7ZPd9dXbp0+fyqqRjlNvZ9R9kbUcFanbRbU9d0Bn6nPlO9N+IGQRGZk+jCR6nGPI/MPkip/xDaBBuQkKTGyrsfkaHt8UTMk+EEGT5nb+fnWhsxxVyJX2kms5ze+A20ZgHtHft8X2p5cvZx6flWS52fFBJ7jrJkiP/AOanLMTRB1KwgJqyM1Q1sg9ZpXauuAdxvkAYJ2ptwnEBkBaSYAn9TWfo9muPMniSOG6diMd6kbPUZFdcDcZFVoY2xQv2WSe4kCtcNEm4DuPnXns4xXUHuvIPbt6jipcRegaF26nvUrrwNK/M96Giu0BLtlkBXqkVr1KOfSV4u0zWwSNIR5BGCTAyZkHJz1J8qXc/5gl7RZEe7RhIGRnw9DONXTM5JMUVfvBSuFJgoWOqCBOmYkEYggAVlOO9m75utxNhiJAYhjnYT5EHOD3+mujyryOfZ7kHvHPv20LBMWwCR+HLHYSO24r3PeVrZWLRUBWYkg56aW8xkiekAdpKtayh0xHwtOMkyBMyMKDIxjfrUeXX3fSvu1JBwus5TU3xCDgb/rQk0nQ8U2rMp7wOQSWPQKScyRMekk4BggedNLfHAWHtzkKAFImdgNJ7/P60w4Pk4BIgRcfdowQZjUJjxQJA2+lIeZWWQraFpgwhhABKsTkapOJPc+edg4pnKTRHhZtMraRiFA+HScjPcyJjv8qIbheLKeMsuBcjCLBHhIUEAMMnAn8qaey14cPctNeiWJCkpr0mAFkEwRJPmK0NzlF023uFrTt7xhcN1go8MQYAKiFI2MYgUrDgy9m64ZlZZlcSdM+p8tjQnMuYQdDBWMCWExsPqAQY86N5hw9vTqdj/wDKjC3pI16iBAmChkHUf7iKZ+5W/wAJbQmChAlmBIXMDXgxn/c0IwA5GL4m9ByemInPaPUH86YeycLeD3C0bxA0tvAYyNJOYP8AimfH8nSEKjVqUAmB4GzgALmYAn59ZExYRUQMgH4GJEKwOpk8JPxDJiNwRmaKSOsI5px7myE1EoSpOoGAJ309iDOI+JRWehfFoOAQB3Ijf5zNPbV5uHBNtP6elUvfCxAUeMqWMkxIK6SsKDJMwldgS5UQpY6ZiY6bCJrpqkx+DPIiqK9tXjXYrMemQNeA71J1jHWetW8KxVg2MdxIooDZWbK6cnMYj9apRMjbPeruI4sMSTHn5+n0qjhbT3tfuo0AMzkGYWD06bflT9DPPnSwWHiIYJPbI/nSqeJddRHSPvv29KoFhmZdG4J/CNvI9zW09nfYB2/q8c5VTgWxv5Fm/Cd/Dv37VRIxyb2Y2zyd7wb3akwjPkEncBQPMz9jSTm/J7i2yzDOAJ6ztX3vh+D4a2r+5CQqhCAQxIAwGI7jJnJ71849p01IpIMm8gBM7apx8oHyqXI5qap4K8bh0aayN+DvFWVogD3gJA/6WGT3iPtV3EWNCWpWGdAWPiknMkg7fKhuOcDAxJeYJgwD065odOKa4FZi2BGdj2gRgZrazAv2Cn++IND8BywlLl64EuWwpUpJLKxPxQMjf4gTiar4q/Ey0eH6U75JyqfdOXjV8UTqE5kGdwTUeW6pGjirtbM9e9mWe2GtS8AagFg7Zg/ipVwtsqIHwzn/AF0r7Fyi4LC3Bp/EYaILbZxuI/Ec4rvFex3DcQurK3Dk3EhSSerJsc1NQbjXkr3Xaz481vxELnEmvK6lRCgHv1/1Wr517E3+F1OoF1BmU3+a/wCxvWX4vi0UQfibvsDjr23o9cV5OXI1K1oraya7chfDOevap2UB/EonadvSf1qp+EiY33ImaVatFnNSdSPWrik5XJxVV60ZOMVBh3qKsRsaBVWtZONXKt96DuIPcV6h1D9kfJrbduCxV22grgnw4AgHI7HANNeIGm0tospYqHf8QCwY2I6g56R9VQRSijMDKnEiBsc7+c79KA9q+ZX7ZvCzw5c3Aoa4TKhRIVQmDMbwYzOc1qezzFodWF1sJTEmVUywacZI+EsNu0fN3btlLUIFVzBJg/DMAD+f4zfAXNMSCPCGMCMqJO53wdjPxVorILWrd1QAAloQ4E9AQSBnPymhJBWiqysJEySQwIEkEmY6QZaMHFWC0bpJuLb/AKeoRC5PhaSVOZDCM+HI3qFtURgx/EQoABIBiZmQAMQBv1xkVy/Y1FW1KLkNJCgy2DBYEHCjaZ9BigjgTjrSEsR4An9RBIUK8ptsSsdF6zvJrD+0HE3TfPvZQuzP4vCCJlYEAgzIye3at1zlLRsnXqDaWAZWkSrEknvInrmAMVleO4hjBRRdCoRJMSMGAcFipVTjqcU9AsC5Px51KqqGU5YEHSOxP3z01HzpxwVpYIvu7QDoUDSrAfFqgg4gncmSelKuYc4tuAq2VtkxMHtH4RABBzHSTO5panGspmCeh3mIOZiJOfUTtXHGk5vzZlcIqlSSACBphjgEHYHqPKKG4xLjsS2rUG1dXWd9snImSD5Yq/nNq0i7q6kIwuIdSgt+HGCVjIz8X1cchFi+ssblooJVrQlnJEGVOwER/wCR6Cai07opeLM7ptHTbIa2Gcn3mltQUCCNE5Gc+sdJNFoyJ7kn6/vvWh5xZtKXm9N8EglgIMgEA9PEDEA95pHw6yvnn8zXStxopwUp2VkD51dateEyJOI3n8oj6dK7Y4fU0L4T0nqam10oCDvO8g42zFSjGzbOaRQWHWRvM7z51Xxb4g4EEwIGACTJ9AaF5hxy2zOGaOkmD2HSkHH8QzsVIOpSQR5jefSDVIwMvLzXhBN3mWph/aMDGfX1qT3Tsp29IIjqBABED+Cucj5Y191ABLs0KOg2yfKieYcA63blhQwZfDqj4j38hH5UvLyKIODifIzbf+lJX3t24zrqVICbt4iCWE7GBEjua2vE8bfZgo0WrYMkLLOewJIgdZ3/AFr5N7OcquJctspMtGQY2O23YHf9q+t2bcLkwevr1+9JxSc21eDueChTAbdpVEIgAiMCABP33NYz2vtQloST/UU9YwP59a3ttdziKy/tvwTe7R1GzyfUjFWnhX6IRyyi7w5bh3ZiWaVUAjLZ6RiZI2nal7XJA1avDKgHcCSR9NX2pjyPmltkRSICMCc7MDI+UiquP4b+pcyGViSCCBEk43/k1bvGStMzrjnGVSQj41j03M/Yf6r6ZwnDBVHdQAOoBCxt1GPSc1kuR8nW7eH4oEk/hAxJJ79APPNb73GnqAMefmPypXT0UimtlNgTme8Y6ef0pieJ8ShQRj4hHSgwhg9o6n9aWcZz2wl9OHadbdQuATMS3qI+dBtLYyTeh5b424GlwWXuIkDzHUfek/PvY7hOYLrT+ld/uUAZ/wCtOvqKbIxmT8MEED+eX51Z/wAgQSqgkTAHhJjb/dcdfo+N+0PIL/BN/VWLZwHGUPoeh8jBpZYuEjBONh5/pX6DMPa03EDhhlWAIPkdxWH9oP8A02Qg3OD8J39yxx6I26+hx6UOq8DXZ85DhpkAR33nriNqDvsAT5GMZq2+dLlWGm7JDAbqVwRvvjvmo2+GS4xLF1ULvGdUee4mM9qVRvY65HHQF/yxJEV2hxyi4LS3Cy6WYiARqkTuO2K9QcI+x18iXo+h8G4BDDxKTgD0DEERhs+nxRRJEq2llfQFLAysEyczmcxOcDpS27aUW5UjVmATkx+0ntMV7lPFALDFtQktqGXUzGnuAATBzVHLJFQuN+hnZJhtMgTmRGTCiDMwds76qZ8JfC2dDoWOIXBkEScT01bHtVTcQLkQJUDJAzkjHkCen+6zXP8A2oW3xRS/rS28MDEjwysgg9djuBHmabYujVWbcy2ppUTAyTjBg48vyonhFwpc+FjIxpOBjYZbUTnoDig+X8arCbZ/pkDJBHhEQdvXoQY3xSfnd3VxNlAxBUqTpxAJBUgDdoBx1kd8hLIBvziygRU04YkkEidPYR8MZHnqpNyhE8QZEFv4bnxEQMk7Y6f/AFo7nfGrZUsSxAfxkEAqpJgkgxBjY5Bnoax/F8a124ES2Pd7QhaCT+IkgSc79/lRjqgj32o5nwa2x/x1BPhCsFx4WmDMHqemTNY1bhEGYRSSARgERnYgnAGYzTX/APGG0pN0MoZToJM62A3MTpUSPSPotWxHw6wGZbbZZQbmDpaMZ0sQOkHsaKwAYclXiVRmsWzd2n3altIBRwTHXGBHnmMMuQ8wfWHVPeHZtUwI8JZ/DCqd1nMk46VPlHtGeHVLfDXAgAC3dR1n3kHVetgmADgHHbvFHct4vTwbjQyo/hZihiQwhgcAjfJO+RMmpyqxvAs5/wAJdBAmS6tcGjZhEzEdI6jac0LY2GTgUVz/AIhNACkl1AUHaRnVP1H0qjh1mNpjY0klqi/C6ts5/wAlYDE41ABgDvJ+mcTtVXFXWYlVBwJz+f0qrjnZTpyqjMee/wBKaez/ABlmQb5LEYCSACIHXEYxiudJC9nJmZPKLtxwClwY6qeoMR1z6Vy3YRQQBG0T/NjX2e97RWwhuG1cW0Y0uwVdXbLMDH1xXyviODW7ddgWW0WJAiDBzGJA3jrSc8+sdlfjcfaeQv2QKjiA3/61Yz2Mb4ycTitly/iBeaVRNLDLkZJ7CfzI6+U1mPZzl7C8FUwgEuTu2Ntts1v+A4QIqwB8hWLjh9k7L881DCEfFXV4a0t24BqXZQesQBPl+lNuS8y/5VkXI0kEhhvkUJ7V8tF6ydTadEvgTOCIor2Q4QW+FQd/F9T+1aeFdeTqv8madPj7ebGqivX+HV1KMJBwRVhWprWqTwZ0Y0ewNwXWNq4oWZCksDHmQIJyaPs+xdwnxuoHlLH8hWwt3IrvvwaywjBbLOc/Au5Py9LK6VzBeSdzld6LCgkxtFd4U5MiN+sgyfzxXX6nvWuLVYIMGIiT9fMdqR8x5Jb4i9auOCdAPUqT22/DNaU2sGTQ1xQMz5Y+VdKKlsMZNaOsYgbQJxt9P5vUbRzBkb+QB/WQfnXgRJAyRA9D2qTWTid4M0woZwzHpihuIdy5YPpGABEjzMde0SK6jNEzH6VDiFMA4wM9RPyoNWgo+ce3XKOHNy5xDX/65GbagvLxvkyoOPLBrANxkL4thA861/t3b06wB4y5JYYkHofp+dZI8Inu9TORcBwoWZH/AHTWdctbNH1WrR7/AJouASPEOo3j0NdoXg+CLMcEkzIG9dpu16JuFYZ9DW4dSnTIEDMmWMgEdI/eemPe5tMygNJxpIkAGNipP0PWY7VVzAFVQMqwASD185wJE9azPN+RE3LfEWHBdSrFG1DKwRB6TnbfO3XQ4JklJo3PFWhOkHopM9wTG4GA0Hr+lV8by7h2g8Tat3IfSpOnIA/u06ozMbGI9aRxr3WtgBQ2ehIGTJIJ2IAOR+GqvaHmyWE1M6oolFQwxcDDMgzOSQWP1MUF6Zz9neGsFLXxFMlQhBjbbHQAzBHeN6lwyniOLbxaTo3A2PiQ6cTKqF+s0Lb4pW0yJUHBMnH4ROexxG8/Izg+HFoXnB/94IADjdSSBjH+pppI5EeZ2iJTXqBBghiZIGZI7k1m+V8G63SgIVFBuF3z7pRMs0ETvgCJJArX3bCaVZVCkiANQmRpyFOCPFMdvUQq4toW4FOqJe5pkkuASoMbATGerTG0jQUKfaHmouFX0SsmBmGVW3aNzMntMdMUPZ425ftsmAT4hpX4gCSAsbOmRjdfMeIv2ose6IVRJhXHhM+KJgRHhGI6Qaz/AA18D4iYWYAOQdwwjaDnfcSK5gRdwlkI/hDF9lCjBOOsYECSem8RX0wc2i0lq3MiAVEnoJYAgAgyZHXV5184uXx8bMd4MCBqjE7QGUkjEbinsXmtm4AyqQVJww8hmTkY3/yjYwmvE3CWiFEAeHTkztnG3zNMbDhth1oS3wZD27YeTcuKep/Pb4iNv1p3xltbQgbnv1qck2aOGSin5YBxljUviG2xODS08KZEMcAxGc75pgfFuf8AddMRp6TsRnbpQ7BfFKrFD3veKgOssAVIafnp/wCnyppw12LgUMQDAJxjzmpX+FJEhpHedtqFZGSCBOYmRse/n+1Snx9k6Dx8ri1ZtPZxfExG0CMZitVZGM1lvZS7IA6xO3pn71pbxgA/wmp/Hi4rIvPJSlaK+brqsuO6mo8uuxZQD+0flUuLuTbPmDQPLX/pKPIUJSrlv+HRV8df0bjic6emK4bvigd6DCmcnOKa8Dw2kam3/m9GUpSwcopZLwHCkwfWguX8ZOqRGkmZ3j07U34fiZG8j7Vy9wasZG8eUj0P70HB2mmMpKmmgHh7oIkQARIIx1/h+dWpeqm5w7DEbYBjfAz864rfXFUhJk5RGFptQoDmNtwylfhnJ8sQO0f4qdl4IzRF4K4ggEdjWqLtEWqJC16V42zUwon1qJfSBNOKU318MxmIqkOSIz17j71dfJgwKVc65snD2i7eLsq5YnsKDCjEe1F1DeCOECxqJJySDgAxA+lY3nN9WueABfQyPl5UVzLjff3NTqQxzkxOdh2AFK7tpg+oS0EYAPX9KyLjufZmz7OkKj5If8SH1LdbYdNJnqN9vOvUfbsmT364/Su1XsIuK87HR4/Xk9RMRAn0HrVKcWjNo1DWdl6x2Hf/ABUNLL/btkQfSJ1dIoi6VjWiWhcCNpcWxqViQAdRYkwCeoEmCK1aMg9Xh1sprunxOCNKzqIH4QQMCTlj6CYpbzC8l6Q9u20A6ZUYG504x995oZLpaC7ktAnAkHtGwHp3pZzTiLtom5CtbWNQyHyQMYgxIrqrZzGVtyFKqYhTp7Awfpmr/anlNziLKtauBWW85GSAYVVUAqJBAU5/3UOEHvBqWIGklm2AJmTPX/NHpxirbtWdQk62BmMs7TAJ7qc0HsKCuRcPeNgW7ploh4z0JnyMCekdaT2Aw41tLAL/APIysNOnGoT3K9IyemJGi4DhC6syRsTpmWJAIwB5zn5dTWeTh1/4d9EDi7avBwZ+K2QYfsQJMxtHzpJYdjIVc550b127qIgFtIMkgapgFd5IH06bUNw/J7l2GY6EIJ1ts0YA75jrjrnEiWuEOpVltbMOhkDGPuta/lUHRaaDJJE5UEjIhhuDA7TRukLQntcrKXCAge3kR+Ayonc/hIAB3wvaKPvcvvNZ0q2i3OAzGcRBjciJ2qy9wZtF1kSDjqCBMk+eB0qfGcUblqPBFvMjckfh88x9Kk5Jj0JLatavW43UagdwZBz64mDtRdxixliST1NVaWVrSuDq92GM9Zk/tV1T5Hmjb8aP42QK1NRj9a8VrlTRdossXo+LI6fzt5V1nkHVlT23H6R5VURNR0UykSnxKRJOJv8ADkGzdhAZAOF8xHYjp9M1quR+1Pv4W5pDnaMDbaD5ztWYDwAumR6mo3FdCHt7rmZkjz8x6UxllFxeT6Hebwmq+ULt13jzpXyLnaXwLbv/AF9gu2rbYxpJz8O8g4rYcs4EIAW3zGag4PvY3ZdaJ8HwoAJP3/aqeM4oHaetX8bxuIMfz9POsze54oJW3qun/piPSdhSz5IxwU4+OUhqOYMoMCd4Hfy8qq4z2gNpgSQJmFOAYGBq/D65rMcx5Tf424trUtnT4zDlmOqQDjqIP1pXzziXsAW7vEqzzAVFBIWIIOBv5nekXeS/Ep1hF/kfSuA9qLNxvduyq8AhTiZA2nfejnsq8hcGvzzzLm9x3VXVjpgCR1xmOhr6Nyf2ndEDXGJAjUIGoeY7jyH+Ko5yhX2LYn0xnf1u6Nl7oqZI22PTPlUrBJMzOat4DmyXrYZWVlbYj+b+VXNw05X6Ed/OrxdaMzXsts3Z3rjJmh7jRvg1NL/f71dS8Mm0VcZcUCXJA6AYYny7+lfPvbHnyi5oT/3isNrPhtocxAMazAM7iau9tOeaXYrc8aiLSxBQndsjEj7VgiRcIJVmaSbjM0hpOIEAiIMmTMjaKm32b9f+j11Sfk5Y5k5lfixgHIXM4PrRPD+ZHn5V3iFtFh7pSiwJG+esHqOsnzrunoBXNlIQxZcRAkn9QfnXapbgYidzkiY6Y3612mXGF/I/gc3M8Bblq4mlVIIGqB5EBoGxjHXtVt7jLBIKEL3V4Eg4GMbfU0Vwum8GTq3RpIA2kAGetH8ytW7dkkougGB7zPUTG52BiO5mapbM7VCZLIceFgzdVwTO8COoBB+Y8qtcllCsNhgGcZzI3Aya5e5bxDILki2hJypVhJMkgQWAG/f8qlx/Ava8A463dkagdBmVYEB/F+LoRvnApuwKOcWBm2CVRdQAjBInxeZMTPnGwqnjuTWrtu0SoLJaVANUEbnUCOsg5pzxHC3i5a0i3LZcyysko4JBVg0ADVP90wZpVy2/bYEMGDq+gqFLsDIIys+HoG29aXssBpjP2au3LaAM4LKsSw+IjO0dQPp6UBz17hAZWtpbQMjLqgjUQyso3MOAe2T1zRlu+nvUDYAgEdjBGTJyQzZIjAqjm/KmZLhDi54Zi1DgEARJOwIUYG8YrnJWdToT8k5bcu3vBqYeIs+ICqJY6s6SSRnzWtXw3KFCpc941x/EGUw0AzOCJmYzkbxBob2V4e7wyO7IfEZaSGfQAJIUgyZJzv5YrScLpHDNdENk6QJC/CJXBECc5n70ssnCfiVWG1W9QJIJEBTkY9cT/DS/k3BWLt1yLgs6WAClhkEMrMSWjB2An4sYp3ZNtkYXPCCSwcYIx4hA89p2zWf4jkQDtc4i46DSPdsElX3IDFRglWBDEZE+VShF2M2khTxNtU4l0DBonKyRuOp8oPbIq6pJw+ldhqLNP2/zXIpeT9jf8f8A20c013RicenWugV0r0qZYqIroFT01HTXHUdjauP1A23wSPvUtq8BHrRTElBPDKOK4e2zAqNLE7dDERBGxz/MU+4T2hve7YXLmlwwI8ADHC5MCI3kkZzSkjrUyquNFzY/iHxL89/lVFkyckHHIdb9pRxLMl+4tvRsoJX3kxux2Hp3rnFc+WyTLI6KsLatQV1/94y3qMVluK5TpbMsrNv+ncedK7hJZl0kacRucfsBSf6bjb7A++dUXcz51du3CFdgGOrSp0gGOseVCcReYkI7sZYFj8ZAwOpzAH2qi22gsSJ/MnbB+e0dqvs2ZJJxO3XyJP7VbEcLQldsvYRwnEE3QUPhBka+kYk9jAracw9qUuWNL8OqN7seJZAg7QI9Kx3KuEUv4srueggbfemfPOIn3ZZgAwIOk4ABgfaMVOajLDyUj2i7WCnl/PX4cJcSV8TFlJOkjGkEdGgjNfUOA9qiqarq6cAgjPSZgZivjXFm3hbbMREuAoABk7ZyIjNMOX81dUW3cLvbIOBiAcYJk46Dap8nE6UuMMeROTjyH2rgOfW7+khHKPPjgBVAEyxJxNYf2v8AbBxcCWWAtDVBaZeMSY/ATMd4ntSDgvaZxwZtaveN8MxHhgdvORk0lAfiGB+J/wBB0A7xso+VVgpP9iUqWiF4u7kySz/3eeSfIQaZcLwmNKRAHiPfvVaOlsELtjxDMg9jTh1VVUQNhjtj707YYRtgF9CF0j6/zpVnI01u2H1AFYypnrjt8+nyoXjOKLEZ7KP4OlOeT8YtlUZs3GDydiR8InrPhnvmuidyvwgfjSrPJEacevc/Wa9Vx5bvcVldOzHx5mJXy7ivVZGdnkwQRgjYirLzsysrGVb4gSSD8j5YqotFStk9axp1o9dwT2i5eLdFNtSAjQSoEAen8NNuG43htLC6ou6l0gAQRK9SBtn1z5UmNdRJ2p1yNEH8eMqL7PH2rbpetKyB11XVMH+rM6wMg5gHaTmDE0xsmwlpgLJsk2mgwRIgmZU6o6+Q+4vD8tUDx7ZMEzEkk7+pxXOYcVqI0T4V0ySTKxEQdhFUc8WzP9Vuo5KVt2hpDzq1BWuQSdJKz5yFMz9q23L+Tq6HRAUAmCNceYHWZnJjc18rtPes3T7sHSxxpGAWgH02BBHWmvDcUCiMFyo/GPjG0krkYzGIPU1ycWgShJPRveY6k8WXJlF0sRmDkwPn1Hh3oS+5e3btaBqVd4h/CIg9NJ7g5nypHyHmEuqsLa6pXPwnYrMbGQMmZiMzTe1zBQzsxDssQqJ4dJndtQG89fOj1vRO/Yv4o6193BkjbMgefcEb+VKOdc1u+4ZLtvTdcgOcgFV2KiIBkDG0DpMVpFvWw3/IZiBgrnUBEqQYyBG3fOe6D2i5wt4j3dpuoYROp48On5/Oubz/AE5K0GcoW3etLbcxczpJwTJJ/wAx54oPj+Aa0c5HQjaocMfCk/EAB8x2PrNN+F5j4dF7xKep/Xr86nKmzbBShFNZXoQgVym/H8qKyyAlMx1Md/SlhFRaa2aIyUlaKoqWjFS014igMQrgBPrRHD8K1xgqCSf59KenhrXCpLw9wjA/bsPOmjGyc5qOFsz3EWiiiPi/n3qlF2k/4q69dLMSY+XSo6aZy9CqD3LZxRv18vKlPM+T6lm2WAyYnb0A36fQU2CVN16fPE5PnTRkQ5OH0Yq3cAaGgnIPUE/PY+flRvE8OuhdFyWIBZSGDKe0mBv1EzTnmPKFvAmAtzuNyOk7fWs/bi2TbuHSw2IG/lTtdtbIJuOHoDW6VaCMg5+dFpwT32hczjOB9fKvXUVoJzk5/wA9/WnPs/w7M4Fhi7BW8I747etTbplqxvAZZ5QnDcOwdgWbwagJkGJOdgO2+POsnzARcZCZVRAYSsD7g4rR8clxSxdSpZgSGEQe8RjEH0jvQlrk5ueFcAZZiMjOwqkZrZCUfBGzwmojQFCYIInA3KmTmfOTTGwoEKkAbk/zrVGQDbVQVEiR4ST3I2n50YIWBkeo3+e33pbbKQgD37CK2ojVEQPP0670Hf4osxViFkjIk+s9o/Wu8x4wLKqRMSTsB8+57UPwXDH4rrqOgUNBHqR1NFe2PLfWP/YZbNq0hltRYHPr2obhWDKNOosYGdztse+ai/C23IB1TP4Z0/fHzoHhL7274C6/C4MHBx9h69qeJLlTSWjU2wbepCpOggFJycQGBg4jp612g+L4zW/vl1+MmR6YxBz616qIg0E8JwrmDpOnv2+tF6aO5Y3iI6bx5zXuKUah5msziqtHox5HGXRg9iwXMAUeFWyASZb+bUVbQBDAjE0l1Tk5J61z/H/IE3yY0iy9fZ99u3SqzXa8aRssklhFT2ZxJGQeneetXBB2ri1YtL/Bv6VPw4PSoXLdzQbaXCqEQQQG/wDqTldztRIqdFNrQsoRltAaB1VAPw4Yhj4x5qQYME5mPKhOK947QE0KCxSGk5jcjqNIzTjTXGFMptE38eDK7CQADmBXrpnFSqu1vSN2aEqQy5dzNrWCZXqDuP8At/aiOI4BLwL2iASfkfLyNKL3Sr+V3StxYMSQD5iadS/4slLjr844YJftFSQwgjoa5YsFjAmtN7Q2VNsMRkaRPlDfsKVsfdqxTB92n3ifyrvry7E++4qtstF5eGGlPFcIyei+R7+lJ+IvlmLMZJ3JrtVAZoSlZSEFHPk9FcNSauClspRGu12uURWjoH7TQnMeXo6/ANQBAPcEzB++d6LYVxKdSaJT41LZiuI4J7XiUalM/LMZ+dd5TzW9w14XbbBbg2I+4+mK2HDtpu4xIUnzJJBP0FU8/wCX21vSqKCdJMDqd6p2WmYZRcdFXDcxbiXa6Z1vly2BPQgemAKKPEqo0AEAdhme57/Kr+HsKNIAHwlv/IRB9aos2hrXzAnJpFUtFEvLKeF4m2QCuFOMg79d871Zxl/AVRJPXB+ZjoKnctgE4Gx/KqLG/wA/0FW+sX7nQNY4ZVy2Wk77+pPeinbUZO53JzU+MXxfzsKhZWZo9EL9skqQLeBnaRVRtjfvg+nrvRrrj6VC2gpuqEcm9sCPADofpP6V6rC5Egd/LzrtEU//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4278" name="AutoShape 6" descr="data:image/jpeg;base64,/9j/4AAQSkZJRgABAQAAAQABAAD/2wCEAAkGBxQTEhQUExQWFhUXGBcZGBgXGRgYGhoYHxwaHxwcGxodHCggHRolHRgcITEhJSkrLi4uHR8zODMsNygtLisBCgoKDg0OGxAQGywkICYsLCwsNDQsLCw3LDQsLCwsLCw0LCwsLCwsLCwsLCwsLCwsLCwsLCwsLCwsLCwsLCwsLP/AABEIAKsBJwMBIgACEQEDEQH/xAAcAAACAwEBAQEAAAAAAAAAAAAEBQIDBgEABwj/xAA8EAACAQMCBAMGBQQBAwQDAAABAhEAAyESMQQFQVEiYXEGEzKBkaFCscHR8CNS4fEUYnKCBzNDkhVTov/EABkBAAMBAQEAAAAAAAAAAAAAAAECAwQABf/EACgRAAICAgICAgMAAQUAAAAAAAABAhEhMQMSQVEEEyIyYXEUM0KBsf/aAAwDAQACEQMRAD8Ala5Slx19wlw2zB1RJCk743OdoPTzFXjldsE2isMZ0MwOoiBCsukfI4PYVdwFpURELupZQVJKppYt8EASIAJk7elSTimPFwjG4Cmi6zqZWASAJA8Q6R3GKnd6GoT3OXaTADAgTJmBGeooDi7KEkEgjYETvG3RgQTHqDWmfmC+9KlW0RqlQYGSuZ+LMfUUDxaK7lgP6f4pHXwmIG3611s4ya+z9tW1IpYnrqmPrJq1uXE/C046iM9ep2pnxgCox2fePLOc5EaegNLeE5ohttJyCQRic7MDORJ7EQoo1GQ8eWcNArcG/RZ9M/ON484qkoZggz26/Smb8RobxSFA36lcEjI3BaJ6QOpz21zkmCCfDpjGogMJEGOkQflEip/UnosvlPyiteW6AGvHROyfjPy/CPWuX+LkaUGhP7R182O5NcTj1u3INvcnxajJ+8DrV54EM2lJn/uU/eucGtDR54y/YBFGWOYkDTcGtPPeqm4NhP8APyqtrLTEGfLP5UtSRTtCfkJ4jgARrtHUvbqP3oGKtsXWQyMfr6imIe3eHi8Fzv0aupMPZx3lCxGIyMHvXFojieEZDDD0PQ1BV2oUPa2Viui2SQAJPai+F4NrhhRjqegpjdu2+HELDP1Pb9vSjQkp1hZZVZ4FbQ1XiJ6KP5mgON45rnko6fvVd66ztqYyft6Cola5s5QzctkQK4RUgK7QGov4Tj3t7eJf7Tt/iiOYWLN6y7WzocKSUP6fuKXgVRx4/puQYgUyZOUayi3/ANOMLdPd9Py0zW/ttisH7AIfcz/c7fbSP0rci6APQVqR5vkk16AYzS2/dEEn5VbxHFxAgCTEb/4oAt1OxO84H8igmES8JwZuEnZckmo8dxcjQmEHbrV/MeNBHu7eLY+/+KXAVlb8I9GKcss5UWM1MioxQKUDcTwivuoNKOK5Gd0PyNaCosKZSaJy44y2Yu9YZcMCKrrZ3bQbBE+tK+L5Kpyhg9ulUXIvJmnwNaFXA8xu2TNq4yHyP6bV6ucRwTpuPmK9T4IOPtH2PguLV71guwuFUJ1MQNRUA9hCzjIJk9ZNKObcfq4lwrBVf8VtJDMQpjfuOm0YGaza2VEFusE7HGdz+lFSxZ9EROIkDG0FhOoDEnzpevgb+nU4llZGVyDMkXMhgRuc59J/SWfB86LEqq6bgPhIjTEmc9YI+hFM05Fcu8Muq0iHcgEliJG2MeknFBvykWirBB8IYjqI28MnfOREkfKuUcHN5JW+MQX1e+NSkNkAmGlRJXYSAcZP1pJf4NXuzZMIWMGCDA369icDetUeGHun2Y6t9iQFPWDIz+VUWuBRGEICG0QoJJBPWCYCN3jttNIkxtCC/wAruI3vJZ1tx4t+8+W569qBbWuFEQfCAZ3iCYywjGP0NfSOW2EsuxfFtxbyADDSw8RU9z5TpzEZV8/5nbFwhQpRTPwgMSQZWMqM9d8kzmljOv2ZzXoydpPENGXnUo7iCcbSR+UYr3Dt/UdSAu8CI7EFRJySZ+UdoN4TmTgRptlgQykooYEZBDRPffue9W8RxLXL4vusqNCt7qAQsYAO04nPWaf7og6Mqv3CpJDEwYUTIAMwCfl2zUxxEr4ipkgRkbDv5+U1G6FJcAuiySrmDkzlhmRtGnJk57qrwNwNLGDBJ6rAgQI7z5HfrR7I5RY5v8XZ8JYaUAmVP4Ric+c/yas43gFQYbVPyI+XUdJpFw1lSCJ2bIwCXCeHSfruM+oy+4V5Hu1Cyy5wRMknr2B69fsziqDCbUiNjiiBpYal7Hf5Gj05YrEGTp30kQfT0qhglnfx3O3RaX3uJctq1Genl6eVQtLZs6t5jgZcfzDT/TtjQBjaD8v3pVFNuH4xLwC3YV+jUNx3L3tbiQdiNq55yHjpY8gJFdmuxXqUqcNc01KpL9q4BACh+Z/+1cx+HrR1q1OAKF55C2bgnxBc9Y7D1pkic5JIYewaheDVuuto/wDsevatKq4I7A/OJwPQCc9qT+xfDgcFakxK6vqSfkd960PGcJBYd5HfEnOZ8p8z6Vr8Hkdsiji2IZWxsRn889ds0v48eGI6T/of+QpxzGzEMDlR27GfzikPGs0TJ/35f+P3pHhMtBfmhYVqMUSzj8VQ932z+dZqPTUvDKIrkZq2IqBoDECK4alXitccQArhqcRVtixqPYdTRQrpK2VWeH1enevVZxF/8K/CPvXqa0iVTlnQw4jlttrWu2S0DIXOPTJB3P1pXbVEtgqWmInSdJj8JPViPTetInB+6t6EADMFDtqE6l/tUZAmPETnXSPm3AshD3VZfeDJIOmQABDSQxIHyn6aLMbL25xeFsKlxgSPEu2mPhiZkEYHmOlGpevM2pxqfSQSTiDIBG0EQfL50v5bwSs5WcGSCI3GBMdvt2ptwt5ba+NlBkgiczHbuZ6nrUZSd0h4xVWwTmPNrqJEQrGCViZ6dJkgETtM9K0djhEa2nEMVTXo0kg6pAAgKDGIk+vek3MrFtirOrGc+pMwRmBsPketD+IjUFMLE7nOPLBx/Nq5TS3s5wb0PeZXmCN7htNpgQwCwMQQVkYzOR2G9CpwqXbBuOuoeIFx4YCiQYbJyD5HHakfF80e4rau+FkkHBAiI6ySYySPSjJaxw6W1VhdaX1bw0wyDAggATvv0NCUbtg0LeF5S10j3bAkzqnEREQ0kEkHb16Cacc8W2NKgaVAyAILNg+KSSTOPv1orlnAwnihHgaXGwgz4h1BI61zmCe8De9ADIfXH4flFK4phsDvWbZClQApG0mSD+Rkb1be4dA1v3hDA6isAYiDvONwZ2+lLFAS5KhtAY6ZkgDzH7Zpi3E+8snXKl2AtR0IHUwcZ28/KgoZG7MW8y5aikXmUjxaSNwTggiV8IOrY4mruBUIrGAJRtJzAkfhO8jVg0XxXKLllAzo5UTLhSUBOASRjoBJMiTO4qjinALBfhKgRsRnY9/hq91ESCuaQCK4VqcCpnIA7T/NqynqFGmmfLubMg0ONadjuP52peRFRNcm0CUVJZD7/DqfEmx2/n6UIyEVxLhGRirf+SG+LenwydyhvKKqnatzU/dRvtVHEMWELgdfP6/lXKNiz5VFFr8SVBCT2JHX0pFz2+PdOZ3Agfv3NEcRecJ5jBkiSPId6Tc7ZPd9dXbp0+fyqqRjlNvZ9R9kbUcFanbRbU9d0Bn6nPlO9N+IGQRGZk+jCR6nGPI/MPkip/xDaBBuQkKTGyrsfkaHt8UTMk+EEGT5nb+fnWhsxxVyJX2kms5ze+A20ZgHtHft8X2p5cvZx6flWS52fFBJ7jrJkiP/AOanLMTRB1KwgJqyM1Q1sg9ZpXauuAdxvkAYJ2ptwnEBkBaSYAn9TWfo9muPMniSOG6diMd6kbPUZFdcDcZFVoY2xQv2WSe4kCtcNEm4DuPnXns4xXUHuvIPbt6jipcRegaF26nvUrrwNK/M96Giu0BLtlkBXqkVr1KOfSV4u0zWwSNIR5BGCTAyZkHJz1J8qXc/5gl7RZEe7RhIGRnw9DONXTM5JMUVfvBSuFJgoWOqCBOmYkEYggAVlOO9m75utxNhiJAYhjnYT5EHOD3+mujyryOfZ7kHvHPv20LBMWwCR+HLHYSO24r3PeVrZWLRUBWYkg56aW8xkiekAdpKtayh0xHwtOMkyBMyMKDIxjfrUeXX3fSvu1JBwus5TU3xCDgb/rQk0nQ8U2rMp7wOQSWPQKScyRMekk4BggedNLfHAWHtzkKAFImdgNJ7/P60w4Pk4BIgRcfdowQZjUJjxQJA2+lIeZWWQraFpgwhhABKsTkapOJPc+edg4pnKTRHhZtMraRiFA+HScjPcyJjv8qIbheLKeMsuBcjCLBHhIUEAMMnAn8qaey14cPctNeiWJCkpr0mAFkEwRJPmK0NzlF023uFrTt7xhcN1go8MQYAKiFI2MYgUrDgy9m64ZlZZlcSdM+p8tjQnMuYQdDBWMCWExsPqAQY86N5hw9vTqdj/wDKjC3pI16iBAmChkHUf7iKZ+5W/wAJbQmChAlmBIXMDXgxn/c0IwA5GL4m9ByemInPaPUH86YeycLeD3C0bxA0tvAYyNJOYP8AimfH8nSEKjVqUAmB4GzgALmYAn59ZExYRUQMgH4GJEKwOpk8JPxDJiNwRmaKSOsI5px7myE1EoSpOoGAJ309iDOI+JRWehfFoOAQB3Ijf5zNPbV5uHBNtP6elUvfCxAUeMqWMkxIK6SsKDJMwldgS5UQpY6ZiY6bCJrpqkx+DPIiqK9tXjXYrMemQNeA71J1jHWetW8KxVg2MdxIooDZWbK6cnMYj9apRMjbPeruI4sMSTHn5+n0qjhbT3tfuo0AMzkGYWD06bflT9DPPnSwWHiIYJPbI/nSqeJddRHSPvv29KoFhmZdG4J/CNvI9zW09nfYB2/q8c5VTgWxv5Fm/Cd/Dv37VRIxyb2Y2zyd7wb3akwjPkEncBQPMz9jSTm/J7i2yzDOAJ6ztX3vh+D4a2r+5CQqhCAQxIAwGI7jJnJ71849p01IpIMm8gBM7apx8oHyqXI5qap4K8bh0aayN+DvFWVogD3gJA/6WGT3iPtV3EWNCWpWGdAWPiknMkg7fKhuOcDAxJeYJgwD065odOKa4FZi2BGdj2gRgZrazAv2Cn++IND8BywlLl64EuWwpUpJLKxPxQMjf4gTiar4q/Ey0eH6U75JyqfdOXjV8UTqE5kGdwTUeW6pGjirtbM9e9mWe2GtS8AagFg7Zg/ipVwtsqIHwzn/AF0r7Fyi4LC3Bp/EYaILbZxuI/Ec4rvFex3DcQurK3Dk3EhSSerJsc1NQbjXkr3Xaz481vxELnEmvK6lRCgHv1/1Wr517E3+F1OoF1BmU3+a/wCxvWX4vi0UQfibvsDjr23o9cV5OXI1K1oraya7chfDOevap2UB/EonadvSf1qp+EiY33ImaVatFnNSdSPWrik5XJxVV60ZOMVBh3qKsRsaBVWtZONXKt96DuIPcV6h1D9kfJrbduCxV22grgnw4AgHI7HANNeIGm0tospYqHf8QCwY2I6g56R9VQRSijMDKnEiBsc7+c79KA9q+ZX7ZvCzw5c3Aoa4TKhRIVQmDMbwYzOc1qezzFodWF1sJTEmVUywacZI+EsNu0fN3btlLUIFVzBJg/DMAD+f4zfAXNMSCPCGMCMqJO53wdjPxVorILWrd1QAAloQ4E9AQSBnPymhJBWiqysJEySQwIEkEmY6QZaMHFWC0bpJuLb/AKeoRC5PhaSVOZDCM+HI3qFtURgx/EQoABIBiZmQAMQBv1xkVy/Y1FW1KLkNJCgy2DBYEHCjaZ9BigjgTjrSEsR4An9RBIUK8ptsSsdF6zvJrD+0HE3TfPvZQuzP4vCCJlYEAgzIye3at1zlLRsnXqDaWAZWkSrEknvInrmAMVleO4hjBRRdCoRJMSMGAcFipVTjqcU9AsC5Px51KqqGU5YEHSOxP3z01HzpxwVpYIvu7QDoUDSrAfFqgg4gncmSelKuYc4tuAq2VtkxMHtH4RABBzHSTO5panGspmCeh3mIOZiJOfUTtXHGk5vzZlcIqlSSACBphjgEHYHqPKKG4xLjsS2rUG1dXWd9snImSD5Yq/nNq0i7q6kIwuIdSgt+HGCVjIz8X1cchFi+ssblooJVrQlnJEGVOwER/wCR6Cai07opeLM7ptHTbIa2Gcn3mltQUCCNE5Gc+sdJNFoyJ7kn6/vvWh5xZtKXm9N8EglgIMgEA9PEDEA95pHw6yvnn8zXStxopwUp2VkD51dateEyJOI3n8oj6dK7Y4fU0L4T0nqam10oCDvO8g42zFSjGzbOaRQWHWRvM7z51Xxb4g4EEwIGACTJ9AaF5hxy2zOGaOkmD2HSkHH8QzsVIOpSQR5jefSDVIwMvLzXhBN3mWph/aMDGfX1qT3Tsp29IIjqBABED+Cucj5Y191ABLs0KOg2yfKieYcA63blhQwZfDqj4j38hH5UvLyKIODifIzbf+lJX3t24zrqVICbt4iCWE7GBEjua2vE8bfZgo0WrYMkLLOewJIgdZ3/AFr5N7OcquJctspMtGQY2O23YHf9q+t2bcLkwevr1+9JxSc21eDueChTAbdpVEIgAiMCABP33NYz2vtQloST/UU9YwP59a3ttdziKy/tvwTe7R1GzyfUjFWnhX6IRyyi7w5bh3ZiWaVUAjLZ6RiZI2nal7XJA1avDKgHcCSR9NX2pjyPmltkRSICMCc7MDI+UiquP4b+pcyGViSCCBEk43/k1bvGStMzrjnGVSQj41j03M/Yf6r6ZwnDBVHdQAOoBCxt1GPSc1kuR8nW7eH4oEk/hAxJJ79APPNb73GnqAMefmPypXT0UimtlNgTme8Y6ef0pieJ8ShQRj4hHSgwhg9o6n9aWcZz2wl9OHadbdQuATMS3qI+dBtLYyTeh5b424GlwWXuIkDzHUfek/PvY7hOYLrT+ld/uUAZ/wCtOvqKbIxmT8MEED+eX51Z/wAgQSqgkTAHhJjb/dcdfo+N+0PIL/BN/VWLZwHGUPoeh8jBpZYuEjBONh5/pX6DMPa03EDhhlWAIPkdxWH9oP8A02Qg3OD8J39yxx6I26+hx6UOq8DXZ85DhpkAR33nriNqDvsAT5GMZq2+dLlWGm7JDAbqVwRvvjvmo2+GS4xLF1ULvGdUee4mM9qVRvY65HHQF/yxJEV2hxyi4LS3Cy6WYiARqkTuO2K9QcI+x18iXo+h8G4BDDxKTgD0DEERhs+nxRRJEq2llfQFLAysEyczmcxOcDpS27aUW5UjVmATkx+0ntMV7lPFALDFtQktqGXUzGnuAATBzVHLJFQuN+hnZJhtMgTmRGTCiDMwds76qZ8JfC2dDoWOIXBkEScT01bHtVTcQLkQJUDJAzkjHkCen+6zXP8A2oW3xRS/rS28MDEjwysgg9djuBHmabYujVWbcy2ppUTAyTjBg48vyonhFwpc+FjIxpOBjYZbUTnoDig+X8arCbZ/pkDJBHhEQdvXoQY3xSfnd3VxNlAxBUqTpxAJBUgDdoBx1kd8hLIBvziygRU04YkkEidPYR8MZHnqpNyhE8QZEFv4bnxEQMk7Y6f/AFo7nfGrZUsSxAfxkEAqpJgkgxBjY5Bnoax/F8a124ES2Pd7QhaCT+IkgSc79/lRjqgj32o5nwa2x/x1BPhCsFx4WmDMHqemTNY1bhEGYRSSARgERnYgnAGYzTX/APGG0pN0MoZToJM62A3MTpUSPSPotWxHw6wGZbbZZQbmDpaMZ0sQOkHsaKwAYclXiVRmsWzd2n3altIBRwTHXGBHnmMMuQ8wfWHVPeHZtUwI8JZ/DCqd1nMk46VPlHtGeHVLfDXAgAC3dR1n3kHVetgmADgHHbvFHct4vTwbjQyo/hZihiQwhgcAjfJO+RMmpyqxvAs5/wAJdBAmS6tcGjZhEzEdI6jac0LY2GTgUVz/AIhNACkl1AUHaRnVP1H0qjh1mNpjY0klqi/C6ts5/wAlYDE41ABgDvJ+mcTtVXFXWYlVBwJz+f0qrjnZTpyqjMee/wBKaez/ABlmQb5LEYCSACIHXEYxiudJC9nJmZPKLtxwClwY6qeoMR1z6Vy3YRQQBG0T/NjX2e97RWwhuG1cW0Y0uwVdXbLMDH1xXyviODW7ddgWW0WJAiDBzGJA3jrSc8+sdlfjcfaeQv2QKjiA3/61Yz2Mb4ycTitly/iBeaVRNLDLkZJ7CfzI6+U1mPZzl7C8FUwgEuTu2Ntts1v+A4QIqwB8hWLjh9k7L881DCEfFXV4a0t24BqXZQesQBPl+lNuS8y/5VkXI0kEhhvkUJ7V8tF6ydTadEvgTOCIor2Q4QW+FQd/F9T+1aeFdeTqv8madPj7ebGqivX+HV1KMJBwRVhWprWqTwZ0Y0ewNwXWNq4oWZCksDHmQIJyaPs+xdwnxuoHlLH8hWwt3IrvvwaywjBbLOc/Au5Py9LK6VzBeSdzld6LCgkxtFd4U5MiN+sgyfzxXX6nvWuLVYIMGIiT9fMdqR8x5Jb4i9auOCdAPUqT22/DNaU2sGTQ1xQMz5Y+VdKKlsMZNaOsYgbQJxt9P5vUbRzBkb+QB/WQfnXgRJAyRA9D2qTWTid4M0woZwzHpihuIdy5YPpGABEjzMde0SK6jNEzH6VDiFMA4wM9RPyoNWgo+ce3XKOHNy5xDX/65GbagvLxvkyoOPLBrANxkL4thA861/t3b06wB4y5JYYkHofp+dZI8Inu9TORcBwoWZH/AHTWdctbNH1WrR7/AJouASPEOo3j0NdoXg+CLMcEkzIG9dpu16JuFYZ9DW4dSnTIEDMmWMgEdI/eemPe5tMygNJxpIkAGNipP0PWY7VVzAFVQMqwASD185wJE9azPN+RE3LfEWHBdSrFG1DKwRB6TnbfO3XQ4JklJo3PFWhOkHopM9wTG4GA0Hr+lV8by7h2g8Tat3IfSpOnIA/u06ozMbGI9aRxr3WtgBQ2ehIGTJIJ2IAOR+GqvaHmyWE1M6oolFQwxcDDMgzOSQWP1MUF6Zz9neGsFLXxFMlQhBjbbHQAzBHeN6lwyniOLbxaTo3A2PiQ6cTKqF+s0Lb4pW0yJUHBMnH4ROexxG8/Izg+HFoXnB/94IADjdSSBjH+pppI5EeZ2iJTXqBBghiZIGZI7k1m+V8G63SgIVFBuF3z7pRMs0ETvgCJJArX3bCaVZVCkiANQmRpyFOCPFMdvUQq4toW4FOqJe5pkkuASoMbATGerTG0jQUKfaHmouFX0SsmBmGVW3aNzMntMdMUPZ425ftsmAT4hpX4gCSAsbOmRjdfMeIv2ose6IVRJhXHhM+KJgRHhGI6Qaz/AA18D4iYWYAOQdwwjaDnfcSK5gRdwlkI/hDF9lCjBOOsYECSem8RX0wc2i0lq3MiAVEnoJYAgAgyZHXV5184uXx8bMd4MCBqjE7QGUkjEbinsXmtm4AyqQVJww8hmTkY3/yjYwmvE3CWiFEAeHTkztnG3zNMbDhth1oS3wZD27YeTcuKep/Pb4iNv1p3xltbQgbnv1qck2aOGSin5YBxljUviG2xODS08KZEMcAxGc75pgfFuf8AddMRp6TsRnbpQ7BfFKrFD3veKgOssAVIafnp/wCnyppw12LgUMQDAJxjzmpX+FJEhpHedtqFZGSCBOYmRse/n+1Snx9k6Dx8ri1ZtPZxfExG0CMZitVZGM1lvZS7IA6xO3pn71pbxgA/wmp/Hi4rIvPJSlaK+brqsuO6mo8uuxZQD+0flUuLuTbPmDQPLX/pKPIUJSrlv+HRV8df0bjic6emK4bvigd6DCmcnOKa8Dw2kam3/m9GUpSwcopZLwHCkwfWguX8ZOqRGkmZ3j07U34fiZG8j7Vy9wasZG8eUj0P70HB2mmMpKmmgHh7oIkQARIIx1/h+dWpeqm5w7DEbYBjfAz864rfXFUhJk5RGFptQoDmNtwylfhnJ8sQO0f4qdl4IzRF4K4ggEdjWqLtEWqJC16V42zUwon1qJfSBNOKU318MxmIqkOSIz17j71dfJgwKVc65snD2i7eLsq5YnsKDCjEe1F1DeCOECxqJJySDgAxA+lY3nN9WueABfQyPl5UVzLjff3NTqQxzkxOdh2AFK7tpg+oS0EYAPX9KyLjufZmz7OkKj5If8SH1LdbYdNJnqN9vOvUfbsmT364/Su1XsIuK87HR4/Xk9RMRAn0HrVKcWjNo1DWdl6x2Hf/ABUNLL/btkQfSJ1dIoi6VjWiWhcCNpcWxqViQAdRYkwCeoEmCK1aMg9Xh1sprunxOCNKzqIH4QQMCTlj6CYpbzC8l6Q9u20A6ZUYG504x995oZLpaC7ktAnAkHtGwHp3pZzTiLtom5CtbWNQyHyQMYgxIrqrZzGVtyFKqYhTp7Awfpmr/anlNziLKtauBWW85GSAYVVUAqJBAU5/3UOEHvBqWIGklm2AJmTPX/NHpxirbtWdQk62BmMs7TAJ7qc0HsKCuRcPeNgW7ploh4z0JnyMCekdaT2Aw41tLAL/APIysNOnGoT3K9IyemJGi4DhC6syRsTpmWJAIwB5zn5dTWeTh1/4d9EDi7avBwZ+K2QYfsQJMxtHzpJYdjIVc550b127qIgFtIMkgapgFd5IH06bUNw/J7l2GY6EIJ1ts0YA75jrjrnEiWuEOpVltbMOhkDGPuta/lUHRaaDJJE5UEjIhhuDA7TRukLQntcrKXCAge3kR+Ayonc/hIAB3wvaKPvcvvNZ0q2i3OAzGcRBjciJ2qy9wZtF1kSDjqCBMk+eB0qfGcUblqPBFvMjckfh88x9Kk5Jj0JLatavW43UagdwZBz64mDtRdxixliST1NVaWVrSuDq92GM9Zk/tV1T5Hmjb8aP42QK1NRj9a8VrlTRdossXo+LI6fzt5V1nkHVlT23H6R5VURNR0UykSnxKRJOJv8ADkGzdhAZAOF8xHYjp9M1quR+1Pv4W5pDnaMDbaD5ztWYDwAumR6mo3FdCHt7rmZkjz8x6UxllFxeT6Hebwmq+ULt13jzpXyLnaXwLbv/AF9gu2rbYxpJz8O8g4rYcs4EIAW3zGag4PvY3ZdaJ8HwoAJP3/aqeM4oHaetX8bxuIMfz9POsze54oJW3qun/piPSdhSz5IxwU4+OUhqOYMoMCd4Hfy8qq4z2gNpgSQJmFOAYGBq/D65rMcx5Tf424trUtnT4zDlmOqQDjqIP1pXzziXsAW7vEqzzAVFBIWIIOBv5nekXeS/Ep1hF/kfSuA9qLNxvduyq8AhTiZA2nfejnsq8hcGvzzzLm9x3VXVjpgCR1xmOhr6Nyf2ndEDXGJAjUIGoeY7jyH+Ko5yhX2LYn0xnf1u6Nl7oqZI22PTPlUrBJMzOat4DmyXrYZWVlbYj+b+VXNw05X6Ed/OrxdaMzXsts3Z3rjJmh7jRvg1NL/f71dS8Mm0VcZcUCXJA6AYYny7+lfPvbHnyi5oT/3isNrPhtocxAMazAM7iau9tOeaXYrc8aiLSxBQndsjEj7VgiRcIJVmaSbjM0hpOIEAiIMmTMjaKm32b9f+j11Sfk5Y5k5lfixgHIXM4PrRPD+ZHn5V3iFtFh7pSiwJG+esHqOsnzrunoBXNlIQxZcRAkn9QfnXapbgYidzkiY6Y3612mXGF/I/gc3M8Bblq4mlVIIGqB5EBoGxjHXtVt7jLBIKEL3V4Eg4GMbfU0Vwum8GTq3RpIA2kAGetH8ytW7dkkougGB7zPUTG52BiO5mapbM7VCZLIceFgzdVwTO8COoBB+Y8qtcllCsNhgGcZzI3Aya5e5bxDILki2hJypVhJMkgQWAG/f8qlx/Ava8A463dkagdBmVYEB/F+LoRvnApuwKOcWBm2CVRdQAjBInxeZMTPnGwqnjuTWrtu0SoLJaVANUEbnUCOsg5pzxHC3i5a0i3LZcyysko4JBVg0ADVP90wZpVy2/bYEMGDq+gqFLsDIIys+HoG29aXssBpjP2au3LaAM4LKsSw+IjO0dQPp6UBz17hAZWtpbQMjLqgjUQyso3MOAe2T1zRlu+nvUDYAgEdjBGTJyQzZIjAqjm/KmZLhDi54Zi1DgEARJOwIUYG8YrnJWdToT8k5bcu3vBqYeIs+ICqJY6s6SSRnzWtXw3KFCpc941x/EGUw0AzOCJmYzkbxBob2V4e7wyO7IfEZaSGfQAJIUgyZJzv5YrScLpHDNdENk6QJC/CJXBECc5n70ssnCfiVWG1W9QJIJEBTkY9cT/DS/k3BWLt1yLgs6WAClhkEMrMSWjB2An4sYp3ZNtkYXPCCSwcYIx4hA89p2zWf4jkQDtc4i46DSPdsElX3IDFRglWBDEZE+VShF2M2khTxNtU4l0DBonKyRuOp8oPbIq6pJw+ldhqLNP2/zXIpeT9jf8f8A20c013RicenWugV0r0qZYqIroFT01HTXHUdjauP1A23wSPvUtq8BHrRTElBPDKOK4e2zAqNLE7dDERBGxz/MU+4T2hve7YXLmlwwI8ADHC5MCI3kkZzSkjrUyquNFzY/iHxL89/lVFkyckHHIdb9pRxLMl+4tvRsoJX3kxux2Hp3rnFc+WyTLI6KsLatQV1/94y3qMVluK5TpbMsrNv+ncedK7hJZl0kacRucfsBSf6bjb7A++dUXcz51du3CFdgGOrSp0gGOseVCcReYkI7sZYFj8ZAwOpzAH2qi22gsSJ/MnbB+e0dqvs2ZJJxO3XyJP7VbEcLQldsvYRwnEE3QUPhBka+kYk9jAracw9qUuWNL8OqN7seJZAg7QI9Kx3KuEUv4srueggbfemfPOIn3ZZgAwIOk4ABgfaMVOajLDyUj2i7WCnl/PX4cJcSV8TFlJOkjGkEdGgjNfUOA9qiqarq6cAgjPSZgZivjXFm3hbbMREuAoABk7ZyIjNMOX81dUW3cLvbIOBiAcYJk46Dap8nE6UuMMeROTjyH2rgOfW7+khHKPPjgBVAEyxJxNYf2v8AbBxcCWWAtDVBaZeMSY/ATMd4ntSDgvaZxwZtaveN8MxHhgdvORk0lAfiGB+J/wBB0A7xso+VVgpP9iUqWiF4u7kySz/3eeSfIQaZcLwmNKRAHiPfvVaOlsELtjxDMg9jTh1VVUQNhjtj707YYRtgF9CF0j6/zpVnI01u2H1AFYypnrjt8+nyoXjOKLEZ7KP4OlOeT8YtlUZs3GDydiR8InrPhnvmuidyvwgfjSrPJEacevc/Wa9Vx5bvcVldOzHx5mJXy7ivVZGdnkwQRgjYirLzsysrGVb4gSSD8j5YqotFStk9axp1o9dwT2i5eLdFNtSAjQSoEAen8NNuG43htLC6ou6l0gAQRK9SBtn1z5UmNdRJ2p1yNEH8eMqL7PH2rbpetKyB11XVMH+rM6wMg5gHaTmDE0xsmwlpgLJsk2mgwRIgmZU6o6+Q+4vD8tUDx7ZMEzEkk7+pxXOYcVqI0T4V0ySTKxEQdhFUc8WzP9Vuo5KVt2hpDzq1BWuQSdJKz5yFMz9q23L+Tq6HRAUAmCNceYHWZnJjc18rtPes3T7sHSxxpGAWgH02BBHWmvDcUCiMFyo/GPjG0krkYzGIPU1ycWgShJPRveY6k8WXJlF0sRmDkwPn1Hh3oS+5e3btaBqVd4h/CIg9NJ7g5nypHyHmEuqsLa6pXPwnYrMbGQMmZiMzTe1zBQzsxDssQqJ4dJndtQG89fOj1vRO/Yv4o6193BkjbMgefcEb+VKOdc1u+4ZLtvTdcgOcgFV2KiIBkDG0DpMVpFvWw3/IZiBgrnUBEqQYyBG3fOe6D2i5wt4j3dpuoYROp48On5/Oubz/AE5K0GcoW3etLbcxczpJwTJJ/wAx54oPj+Aa0c5HQjaocMfCk/EAB8x2PrNN+F5j4dF7xKep/Xr86nKmzbBShFNZXoQgVym/H8qKyyAlMx1Md/SlhFRaa2aIyUlaKoqWjFS014igMQrgBPrRHD8K1xgqCSf59KenhrXCpLw9wjA/bsPOmjGyc5qOFsz3EWiiiPi/n3qlF2k/4q69dLMSY+XSo6aZy9CqD3LZxRv18vKlPM+T6lm2WAyYnb0A36fQU2CVN16fPE5PnTRkQ5OH0Yq3cAaGgnIPUE/PY+flRvE8OuhdFyWIBZSGDKe0mBv1EzTnmPKFvAmAtzuNyOk7fWs/bi2TbuHSw2IG/lTtdtbIJuOHoDW6VaCMg5+dFpwT32hczjOB9fKvXUVoJzk5/wA9/WnPs/w7M4Fhi7BW8I747etTbplqxvAZZ5QnDcOwdgWbwagJkGJOdgO2+POsnzARcZCZVRAYSsD7g4rR8clxSxdSpZgSGEQe8RjEH0jvQlrk5ueFcAZZiMjOwqkZrZCUfBGzwmojQFCYIInA3KmTmfOTTGwoEKkAbk/zrVGQDbVQVEiR4ST3I2n50YIWBkeo3+e33pbbKQgD37CK2ojVEQPP0670Hf4osxViFkjIk+s9o/Wu8x4wLKqRMSTsB8+57UPwXDH4rrqOgUNBHqR1NFe2PLfWP/YZbNq0hltRYHPr2obhWDKNOosYGdztse+ai/C23IB1TP4Z0/fHzoHhL7274C6/C4MHBx9h69qeJLlTSWjU2wbepCpOggFJycQGBg4jp612g+L4zW/vl1+MmR6YxBz616qIg0E8JwrmDpOnv2+tF6aO5Y3iI6bx5zXuKUah5msziqtHox5HGXRg9iwXMAUeFWyASZb+bUVbQBDAjE0l1Tk5J61z/H/IE3yY0iy9fZ99u3SqzXa8aRssklhFT2ZxJGQeneetXBB2ri1YtL/Bv6VPw4PSoXLdzQbaXCqEQQQG/wDqTldztRIqdFNrQsoRltAaB1VAPw4Yhj4x5qQYME5mPKhOK947QE0KCxSGk5jcjqNIzTjTXGFMptE38eDK7CQADmBXrpnFSqu1vSN2aEqQy5dzNrWCZXqDuP8At/aiOI4BLwL2iASfkfLyNKL3Sr+V3StxYMSQD5iadS/4slLjr844YJftFSQwgjoa5YsFjAmtN7Q2VNsMRkaRPlDfsKVsfdqxTB92n3ifyrvry7E++4qtstF5eGGlPFcIyei+R7+lJ+IvlmLMZJ3JrtVAZoSlZSEFHPk9FcNSauClspRGu12uURWjoH7TQnMeXo6/ANQBAPcEzB++d6LYVxKdSaJT41LZiuI4J7XiUalM/LMZ+dd5TzW9w14XbbBbg2I+4+mK2HDtpu4xIUnzJJBP0FU8/wCX21vSqKCdJMDqd6p2WmYZRcdFXDcxbiXa6Z1vly2BPQgemAKKPEqo0AEAdhme57/Kr+HsKNIAHwlv/IRB9aos2hrXzAnJpFUtFEvLKeF4m2QCuFOMg79d871Zxl/AVRJPXB+ZjoKnctgE4Gx/KqLG/wA/0FW+sX7nQNY4ZVy2Wk77+pPeinbUZO53JzU+MXxfzsKhZWZo9EL9skqQLeBnaRVRtjfvg+nrvRrrj6VC2gpuqEcm9sCPADofpP6V6rC5Egd/LzrtEU//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4280" name="AutoShape 8" descr="data:image/jpeg;base64,/9j/4AAQSkZJRgABAQAAAQABAAD/2wCEAAkGBxQTEhQUExQWFhUXGBcZGBgXGRgYGhoYHxwaHxwcGxodHCggHRolHRgcITEhJSkrLi4uHR8zODMsNygtLisBCgoKDg0OGxAQGywkICYsLCwsNDQsLCw3LDQsLCwsLCw0LCwsLCwsLCwsLCwsLCwsLCwsLCwsLCwsLCwsLCwsLP/AABEIAKsBJwMBIgACEQEDEQH/xAAcAAACAwEBAQEAAAAAAAAAAAAEBQIDBgEABwj/xAA8EAACAQMCBAMGBQQBAwQDAAABAhEAAyESMQQFQVEiYXEGEzKBkaFCscHR8CNS4fEUYnKCBzNDkhVTov/EABkBAAMBAQEAAAAAAAAAAAAAAAECAwQABf/EACgRAAICAgICAgMAAQUAAAAAAAABAhEhMQMSQVEEEyIyYXEUM0KBsf/aAAwDAQACEQMRAD8Ala5Slx19wlw2zB1RJCk743OdoPTzFXjldsE2isMZ0MwOoiBCsukfI4PYVdwFpURELupZQVJKppYt8EASIAJk7elSTimPFwjG4Cmi6zqZWASAJA8Q6R3GKnd6GoT3OXaTADAgTJmBGeooDi7KEkEgjYETvG3RgQTHqDWmfmC+9KlW0RqlQYGSuZ+LMfUUDxaK7lgP6f4pHXwmIG3611s4ya+z9tW1IpYnrqmPrJq1uXE/C046iM9ep2pnxgCox2fePLOc5EaegNLeE5ohttJyCQRic7MDORJ7EQoo1GQ8eWcNArcG/RZ9M/ON484qkoZggz26/Smb8RobxSFA36lcEjI3BaJ6QOpz21zkmCCfDpjGogMJEGOkQflEip/UnosvlPyiteW6AGvHROyfjPy/CPWuX+LkaUGhP7R182O5NcTj1u3INvcnxajJ+8DrV54EM2lJn/uU/eucGtDR54y/YBFGWOYkDTcGtPPeqm4NhP8APyqtrLTEGfLP5UtSRTtCfkJ4jgARrtHUvbqP3oGKtsXWQyMfr6imIe3eHi8Fzv0aupMPZx3lCxGIyMHvXFojieEZDDD0PQ1BV2oUPa2Viui2SQAJPai+F4NrhhRjqegpjdu2+HELDP1Pb9vSjQkp1hZZVZ4FbQ1XiJ6KP5mgON45rnko6fvVd66ztqYyft6Cola5s5QzctkQK4RUgK7QGov4Tj3t7eJf7Tt/iiOYWLN6y7WzocKSUP6fuKXgVRx4/puQYgUyZOUayi3/ANOMLdPd9Py0zW/ttisH7AIfcz/c7fbSP0rci6APQVqR5vkk16AYzS2/dEEn5VbxHFxAgCTEb/4oAt1OxO84H8igmES8JwZuEnZckmo8dxcjQmEHbrV/MeNBHu7eLY+/+KXAVlb8I9GKcss5UWM1MioxQKUDcTwivuoNKOK5Gd0PyNaCosKZSaJy44y2Yu9YZcMCKrrZ3bQbBE+tK+L5Kpyhg9ulUXIvJmnwNaFXA8xu2TNq4yHyP6bV6ucRwTpuPmK9T4IOPtH2PguLV71guwuFUJ1MQNRUA9hCzjIJk9ZNKObcfq4lwrBVf8VtJDMQpjfuOm0YGaza2VEFusE7HGdz+lFSxZ9EROIkDG0FhOoDEnzpevgb+nU4llZGVyDMkXMhgRuc59J/SWfB86LEqq6bgPhIjTEmc9YI+hFM05Fcu8Muq0iHcgEliJG2MeknFBvykWirBB8IYjqI28MnfOREkfKuUcHN5JW+MQX1e+NSkNkAmGlRJXYSAcZP1pJf4NXuzZMIWMGCDA369icDetUeGHun2Y6t9iQFPWDIz+VUWuBRGEICG0QoJJBPWCYCN3jttNIkxtCC/wAruI3vJZ1tx4t+8+W569qBbWuFEQfCAZ3iCYywjGP0NfSOW2EsuxfFtxbyADDSw8RU9z5TpzEZV8/5nbFwhQpRTPwgMSQZWMqM9d8kzmljOv2ZzXoydpPENGXnUo7iCcbSR+UYr3Dt/UdSAu8CI7EFRJySZ+UdoN4TmTgRptlgQykooYEZBDRPffue9W8RxLXL4vusqNCt7qAQsYAO04nPWaf7og6Mqv3CpJDEwYUTIAMwCfl2zUxxEr4ipkgRkbDv5+U1G6FJcAuiySrmDkzlhmRtGnJk57qrwNwNLGDBJ6rAgQI7z5HfrR7I5RY5v8XZ8JYaUAmVP4Ric+c/yas43gFQYbVPyI+XUdJpFw1lSCJ2bIwCXCeHSfruM+oy+4V5Hu1Cyy5wRMknr2B69fsziqDCbUiNjiiBpYal7Hf5Gj05YrEGTp30kQfT0qhglnfx3O3RaX3uJctq1Genl6eVQtLZs6t5jgZcfzDT/TtjQBjaD8v3pVFNuH4xLwC3YV+jUNx3L3tbiQdiNq55yHjpY8gJFdmuxXqUqcNc01KpL9q4BACh+Z/+1cx+HrR1q1OAKF55C2bgnxBc9Y7D1pkic5JIYewaheDVuuto/wDsevatKq4I7A/OJwPQCc9qT+xfDgcFakxK6vqSfkd960PGcJBYd5HfEnOZ8p8z6Vr8Hkdsiji2IZWxsRn889ds0v48eGI6T/of+QpxzGzEMDlR27GfzikPGs0TJ/35f+P3pHhMtBfmhYVqMUSzj8VQ932z+dZqPTUvDKIrkZq2IqBoDECK4alXitccQArhqcRVtixqPYdTRQrpK2VWeH1enevVZxF/8K/CPvXqa0iVTlnQw4jlttrWu2S0DIXOPTJB3P1pXbVEtgqWmInSdJj8JPViPTetInB+6t6EADMFDtqE6l/tUZAmPETnXSPm3AshD3VZfeDJIOmQABDSQxIHyn6aLMbL25xeFsKlxgSPEu2mPhiZkEYHmOlGpevM2pxqfSQSTiDIBG0EQfL50v5bwSs5WcGSCI3GBMdvt2ptwt5ba+NlBkgiczHbuZ6nrUZSd0h4xVWwTmPNrqJEQrGCViZ6dJkgETtM9K0djhEa2nEMVTXo0kg6pAAgKDGIk+vek3MrFtirOrGc+pMwRmBsPketD+IjUFMLE7nOPLBx/Nq5TS3s5wb0PeZXmCN7htNpgQwCwMQQVkYzOR2G9CpwqXbBuOuoeIFx4YCiQYbJyD5HHakfF80e4rau+FkkHBAiI6ySYySPSjJaxw6W1VhdaX1bw0wyDAggATvv0NCUbtg0LeF5S10j3bAkzqnEREQ0kEkHb16Cacc8W2NKgaVAyAILNg+KSSTOPv1orlnAwnihHgaXGwgz4h1BI61zmCe8De9ADIfXH4flFK4phsDvWbZClQApG0mSD+Rkb1be4dA1v3hDA6isAYiDvONwZ2+lLFAS5KhtAY6ZkgDzH7Zpi3E+8snXKl2AtR0IHUwcZ28/KgoZG7MW8y5aikXmUjxaSNwTggiV8IOrY4mruBUIrGAJRtJzAkfhO8jVg0XxXKLllAzo5UTLhSUBOASRjoBJMiTO4qjinALBfhKgRsRnY9/hq91ESCuaQCK4VqcCpnIA7T/NqynqFGmmfLubMg0ONadjuP52peRFRNcm0CUVJZD7/DqfEmx2/n6UIyEVxLhGRirf+SG+LenwydyhvKKqnatzU/dRvtVHEMWELgdfP6/lXKNiz5VFFr8SVBCT2JHX0pFz2+PdOZ3Agfv3NEcRecJ5jBkiSPId6Tc7ZPd9dXbp0+fyqqRjlNvZ9R9kbUcFanbRbU9d0Bn6nPlO9N+IGQRGZk+jCR6nGPI/MPkip/xDaBBuQkKTGyrsfkaHt8UTMk+EEGT5nb+fnWhsxxVyJX2kms5ze+A20ZgHtHft8X2p5cvZx6flWS52fFBJ7jrJkiP/AOanLMTRB1KwgJqyM1Q1sg9ZpXauuAdxvkAYJ2ptwnEBkBaSYAn9TWfo9muPMniSOG6diMd6kbPUZFdcDcZFVoY2xQv2WSe4kCtcNEm4DuPnXns4xXUHuvIPbt6jipcRegaF26nvUrrwNK/M96Giu0BLtlkBXqkVr1KOfSV4u0zWwSNIR5BGCTAyZkHJz1J8qXc/5gl7RZEe7RhIGRnw9DONXTM5JMUVfvBSuFJgoWOqCBOmYkEYggAVlOO9m75utxNhiJAYhjnYT5EHOD3+mujyryOfZ7kHvHPv20LBMWwCR+HLHYSO24r3PeVrZWLRUBWYkg56aW8xkiekAdpKtayh0xHwtOMkyBMyMKDIxjfrUeXX3fSvu1JBwus5TU3xCDgb/rQk0nQ8U2rMp7wOQSWPQKScyRMekk4BggedNLfHAWHtzkKAFImdgNJ7/P60w4Pk4BIgRcfdowQZjUJjxQJA2+lIeZWWQraFpgwhhABKsTkapOJPc+edg4pnKTRHhZtMraRiFA+HScjPcyJjv8qIbheLKeMsuBcjCLBHhIUEAMMnAn8qaey14cPctNeiWJCkpr0mAFkEwRJPmK0NzlF023uFrTt7xhcN1go8MQYAKiFI2MYgUrDgy9m64ZlZZlcSdM+p8tjQnMuYQdDBWMCWExsPqAQY86N5hw9vTqdj/wDKjC3pI16iBAmChkHUf7iKZ+5W/wAJbQmChAlmBIXMDXgxn/c0IwA5GL4m9ByemInPaPUH86YeycLeD3C0bxA0tvAYyNJOYP8AimfH8nSEKjVqUAmB4GzgALmYAn59ZExYRUQMgH4GJEKwOpk8JPxDJiNwRmaKSOsI5px7myE1EoSpOoGAJ309iDOI+JRWehfFoOAQB3Ijf5zNPbV5uHBNtP6elUvfCxAUeMqWMkxIK6SsKDJMwldgS5UQpY6ZiY6bCJrpqkx+DPIiqK9tXjXYrMemQNeA71J1jHWetW8KxVg2MdxIooDZWbK6cnMYj9apRMjbPeruI4sMSTHn5+n0qjhbT3tfuo0AMzkGYWD06bflT9DPPnSwWHiIYJPbI/nSqeJddRHSPvv29KoFhmZdG4J/CNvI9zW09nfYB2/q8c5VTgWxv5Fm/Cd/Dv37VRIxyb2Y2zyd7wb3akwjPkEncBQPMz9jSTm/J7i2yzDOAJ6ztX3vh+D4a2r+5CQqhCAQxIAwGI7jJnJ71849p01IpIMm8gBM7apx8oHyqXI5qap4K8bh0aayN+DvFWVogD3gJA/6WGT3iPtV3EWNCWpWGdAWPiknMkg7fKhuOcDAxJeYJgwD065odOKa4FZi2BGdj2gRgZrazAv2Cn++IND8BywlLl64EuWwpUpJLKxPxQMjf4gTiar4q/Ey0eH6U75JyqfdOXjV8UTqE5kGdwTUeW6pGjirtbM9e9mWe2GtS8AagFg7Zg/ipVwtsqIHwzn/AF0r7Fyi4LC3Bp/EYaILbZxuI/Ec4rvFex3DcQurK3Dk3EhSSerJsc1NQbjXkr3Xaz481vxELnEmvK6lRCgHv1/1Wr517E3+F1OoF1BmU3+a/wCxvWX4vi0UQfibvsDjr23o9cV5OXI1K1oraya7chfDOevap2UB/EonadvSf1qp+EiY33ImaVatFnNSdSPWrik5XJxVV60ZOMVBh3qKsRsaBVWtZONXKt96DuIPcV6h1D9kfJrbduCxV22grgnw4AgHI7HANNeIGm0tospYqHf8QCwY2I6g56R9VQRSijMDKnEiBsc7+c79KA9q+ZX7ZvCzw5c3Aoa4TKhRIVQmDMbwYzOc1qezzFodWF1sJTEmVUywacZI+EsNu0fN3btlLUIFVzBJg/DMAD+f4zfAXNMSCPCGMCMqJO53wdjPxVorILWrd1QAAloQ4E9AQSBnPymhJBWiqysJEySQwIEkEmY6QZaMHFWC0bpJuLb/AKeoRC5PhaSVOZDCM+HI3qFtURgx/EQoABIBiZmQAMQBv1xkVy/Y1FW1KLkNJCgy2DBYEHCjaZ9BigjgTjrSEsR4An9RBIUK8ptsSsdF6zvJrD+0HE3TfPvZQuzP4vCCJlYEAgzIye3at1zlLRsnXqDaWAZWkSrEknvInrmAMVleO4hjBRRdCoRJMSMGAcFipVTjqcU9AsC5Px51KqqGU5YEHSOxP3z01HzpxwVpYIvu7QDoUDSrAfFqgg4gncmSelKuYc4tuAq2VtkxMHtH4RABBzHSTO5panGspmCeh3mIOZiJOfUTtXHGk5vzZlcIqlSSACBphjgEHYHqPKKG4xLjsS2rUG1dXWd9snImSD5Yq/nNq0i7q6kIwuIdSgt+HGCVjIz8X1cchFi+ssblooJVrQlnJEGVOwER/wCR6Cai07opeLM7ptHTbIa2Gcn3mltQUCCNE5Gc+sdJNFoyJ7kn6/vvWh5xZtKXm9N8EglgIMgEA9PEDEA95pHw6yvnn8zXStxopwUp2VkD51dateEyJOI3n8oj6dK7Y4fU0L4T0nqam10oCDvO8g42zFSjGzbOaRQWHWRvM7z51Xxb4g4EEwIGACTJ9AaF5hxy2zOGaOkmD2HSkHH8QzsVIOpSQR5jefSDVIwMvLzXhBN3mWph/aMDGfX1qT3Tsp29IIjqBABED+Cucj5Y191ABLs0KOg2yfKieYcA63blhQwZfDqj4j38hH5UvLyKIODifIzbf+lJX3t24zrqVICbt4iCWE7GBEjua2vE8bfZgo0WrYMkLLOewJIgdZ3/AFr5N7OcquJctspMtGQY2O23YHf9q+t2bcLkwevr1+9JxSc21eDueChTAbdpVEIgAiMCABP33NYz2vtQloST/UU9YwP59a3ttdziKy/tvwTe7R1GzyfUjFWnhX6IRyyi7w5bh3ZiWaVUAjLZ6RiZI2nal7XJA1avDKgHcCSR9NX2pjyPmltkRSICMCc7MDI+UiquP4b+pcyGViSCCBEk43/k1bvGStMzrjnGVSQj41j03M/Yf6r6ZwnDBVHdQAOoBCxt1GPSc1kuR8nW7eH4oEk/hAxJJ79APPNb73GnqAMefmPypXT0UimtlNgTme8Y6ef0pieJ8ShQRj4hHSgwhg9o6n9aWcZz2wl9OHadbdQuATMS3qI+dBtLYyTeh5b424GlwWXuIkDzHUfek/PvY7hOYLrT+ld/uUAZ/wCtOvqKbIxmT8MEED+eX51Z/wAgQSqgkTAHhJjb/dcdfo+N+0PIL/BN/VWLZwHGUPoeh8jBpZYuEjBONh5/pX6DMPa03EDhhlWAIPkdxWH9oP8A02Qg3OD8J39yxx6I26+hx6UOq8DXZ85DhpkAR33nriNqDvsAT5GMZq2+dLlWGm7JDAbqVwRvvjvmo2+GS4xLF1ULvGdUee4mM9qVRvY65HHQF/yxJEV2hxyi4LS3Cy6WYiARqkTuO2K9QcI+x18iXo+h8G4BDDxKTgD0DEERhs+nxRRJEq2llfQFLAysEyczmcxOcDpS27aUW5UjVmATkx+0ntMV7lPFALDFtQktqGXUzGnuAATBzVHLJFQuN+hnZJhtMgTmRGTCiDMwds76qZ8JfC2dDoWOIXBkEScT01bHtVTcQLkQJUDJAzkjHkCen+6zXP8A2oW3xRS/rS28MDEjwysgg9djuBHmabYujVWbcy2ppUTAyTjBg48vyonhFwpc+FjIxpOBjYZbUTnoDig+X8arCbZ/pkDJBHhEQdvXoQY3xSfnd3VxNlAxBUqTpxAJBUgDdoBx1kd8hLIBvziygRU04YkkEidPYR8MZHnqpNyhE8QZEFv4bnxEQMk7Y6f/AFo7nfGrZUsSxAfxkEAqpJgkgxBjY5Bnoax/F8a124ES2Pd7QhaCT+IkgSc79/lRjqgj32o5nwa2x/x1BPhCsFx4WmDMHqemTNY1bhEGYRSSARgERnYgnAGYzTX/APGG0pN0MoZToJM62A3MTpUSPSPotWxHw6wGZbbZZQbmDpaMZ0sQOkHsaKwAYclXiVRmsWzd2n3altIBRwTHXGBHnmMMuQ8wfWHVPeHZtUwI8JZ/DCqd1nMk46VPlHtGeHVLfDXAgAC3dR1n3kHVetgmADgHHbvFHct4vTwbjQyo/hZihiQwhgcAjfJO+RMmpyqxvAs5/wAJdBAmS6tcGjZhEzEdI6jac0LY2GTgUVz/AIhNACkl1AUHaRnVP1H0qjh1mNpjY0klqi/C6ts5/wAlYDE41ABgDvJ+mcTtVXFXWYlVBwJz+f0qrjnZTpyqjMee/wBKaez/ABlmQb5LEYCSACIHXEYxiudJC9nJmZPKLtxwClwY6qeoMR1z6Vy3YRQQBG0T/NjX2e97RWwhuG1cW0Y0uwVdXbLMDH1xXyviODW7ddgWW0WJAiDBzGJA3jrSc8+sdlfjcfaeQv2QKjiA3/61Yz2Mb4ycTitly/iBeaVRNLDLkZJ7CfzI6+U1mPZzl7C8FUwgEuTu2Ntts1v+A4QIqwB8hWLjh9k7L881DCEfFXV4a0t24BqXZQesQBPl+lNuS8y/5VkXI0kEhhvkUJ7V8tF6ydTadEvgTOCIor2Q4QW+FQd/F9T+1aeFdeTqv8madPj7ebGqivX+HV1KMJBwRVhWprWqTwZ0Y0ewNwXWNq4oWZCksDHmQIJyaPs+xdwnxuoHlLH8hWwt3IrvvwaywjBbLOc/Au5Py9LK6VzBeSdzld6LCgkxtFd4U5MiN+sgyfzxXX6nvWuLVYIMGIiT9fMdqR8x5Jb4i9auOCdAPUqT22/DNaU2sGTQ1xQMz5Y+VdKKlsMZNaOsYgbQJxt9P5vUbRzBkb+QB/WQfnXgRJAyRA9D2qTWTid4M0woZwzHpihuIdy5YPpGABEjzMde0SK6jNEzH6VDiFMA4wM9RPyoNWgo+ce3XKOHNy5xDX/65GbagvLxvkyoOPLBrANxkL4thA861/t3b06wB4y5JYYkHofp+dZI8Inu9TORcBwoWZH/AHTWdctbNH1WrR7/AJouASPEOo3j0NdoXg+CLMcEkzIG9dpu16JuFYZ9DW4dSnTIEDMmWMgEdI/eemPe5tMygNJxpIkAGNipP0PWY7VVzAFVQMqwASD185wJE9azPN+RE3LfEWHBdSrFG1DKwRB6TnbfO3XQ4JklJo3PFWhOkHopM9wTG4GA0Hr+lV8by7h2g8Tat3IfSpOnIA/u06ozMbGI9aRxr3WtgBQ2ehIGTJIJ2IAOR+GqvaHmyWE1M6oolFQwxcDDMgzOSQWP1MUF6Zz9neGsFLXxFMlQhBjbbHQAzBHeN6lwyniOLbxaTo3A2PiQ6cTKqF+s0Lb4pW0yJUHBMnH4ROexxG8/Izg+HFoXnB/94IADjdSSBjH+pppI5EeZ2iJTXqBBghiZIGZI7k1m+V8G63SgIVFBuF3z7pRMs0ETvgCJJArX3bCaVZVCkiANQmRpyFOCPFMdvUQq4toW4FOqJe5pkkuASoMbATGerTG0jQUKfaHmouFX0SsmBmGVW3aNzMntMdMUPZ425ftsmAT4hpX4gCSAsbOmRjdfMeIv2ose6IVRJhXHhM+KJgRHhGI6Qaz/AA18D4iYWYAOQdwwjaDnfcSK5gRdwlkI/hDF9lCjBOOsYECSem8RX0wc2i0lq3MiAVEnoJYAgAgyZHXV5184uXx8bMd4MCBqjE7QGUkjEbinsXmtm4AyqQVJww8hmTkY3/yjYwmvE3CWiFEAeHTkztnG3zNMbDhth1oS3wZD27YeTcuKep/Pb4iNv1p3xltbQgbnv1qck2aOGSin5YBxljUviG2xODS08KZEMcAxGc75pgfFuf8AddMRp6TsRnbpQ7BfFKrFD3veKgOssAVIafnp/wCnyppw12LgUMQDAJxjzmpX+FJEhpHedtqFZGSCBOYmRse/n+1Snx9k6Dx8ri1ZtPZxfExG0CMZitVZGM1lvZS7IA6xO3pn71pbxgA/wmp/Hi4rIvPJSlaK+brqsuO6mo8uuxZQD+0flUuLuTbPmDQPLX/pKPIUJSrlv+HRV8df0bjic6emK4bvigd6DCmcnOKa8Dw2kam3/m9GUpSwcopZLwHCkwfWguX8ZOqRGkmZ3j07U34fiZG8j7Vy9wasZG8eUj0P70HB2mmMpKmmgHh7oIkQARIIx1/h+dWpeqm5w7DEbYBjfAz864rfXFUhJk5RGFptQoDmNtwylfhnJ8sQO0f4qdl4IzRF4K4ggEdjWqLtEWqJC16V42zUwon1qJfSBNOKU318MxmIqkOSIz17j71dfJgwKVc65snD2i7eLsq5YnsKDCjEe1F1DeCOECxqJJySDgAxA+lY3nN9WueABfQyPl5UVzLjff3NTqQxzkxOdh2AFK7tpg+oS0EYAPX9KyLjufZmz7OkKj5If8SH1LdbYdNJnqN9vOvUfbsmT364/Su1XsIuK87HR4/Xk9RMRAn0HrVKcWjNo1DWdl6x2Hf/ABUNLL/btkQfSJ1dIoi6VjWiWhcCNpcWxqViQAdRYkwCeoEmCK1aMg9Xh1sprunxOCNKzqIH4QQMCTlj6CYpbzC8l6Q9u20A6ZUYG504x995oZLpaC7ktAnAkHtGwHp3pZzTiLtom5CtbWNQyHyQMYgxIrqrZzGVtyFKqYhTp7Awfpmr/anlNziLKtauBWW85GSAYVVUAqJBAU5/3UOEHvBqWIGklm2AJmTPX/NHpxirbtWdQk62BmMs7TAJ7qc0HsKCuRcPeNgW7ploh4z0JnyMCekdaT2Aw41tLAL/APIysNOnGoT3K9IyemJGi4DhC6syRsTpmWJAIwB5zn5dTWeTh1/4d9EDi7avBwZ+K2QYfsQJMxtHzpJYdjIVc550b127qIgFtIMkgapgFd5IH06bUNw/J7l2GY6EIJ1ts0YA75jrjrnEiWuEOpVltbMOhkDGPuta/lUHRaaDJJE5UEjIhhuDA7TRukLQntcrKXCAge3kR+Ayonc/hIAB3wvaKPvcvvNZ0q2i3OAzGcRBjciJ2qy9wZtF1kSDjqCBMk+eB0qfGcUblqPBFvMjckfh88x9Kk5Jj0JLatavW43UagdwZBz64mDtRdxixliST1NVaWVrSuDq92GM9Zk/tV1T5Hmjb8aP42QK1NRj9a8VrlTRdossXo+LI6fzt5V1nkHVlT23H6R5VURNR0UykSnxKRJOJv8ADkGzdhAZAOF8xHYjp9M1quR+1Pv4W5pDnaMDbaD5ztWYDwAumR6mo3FdCHt7rmZkjz8x6UxllFxeT6Hebwmq+ULt13jzpXyLnaXwLbv/AF9gu2rbYxpJz8O8g4rYcs4EIAW3zGag4PvY3ZdaJ8HwoAJP3/aqeM4oHaetX8bxuIMfz9POsze54oJW3qun/piPSdhSz5IxwU4+OUhqOYMoMCd4Hfy8qq4z2gNpgSQJmFOAYGBq/D65rMcx5Tf424trUtnT4zDlmOqQDjqIP1pXzziXsAW7vEqzzAVFBIWIIOBv5nekXeS/Ep1hF/kfSuA9qLNxvduyq8AhTiZA2nfejnsq8hcGvzzzLm9x3VXVjpgCR1xmOhr6Nyf2ndEDXGJAjUIGoeY7jyH+Ko5yhX2LYn0xnf1u6Nl7oqZI22PTPlUrBJMzOat4DmyXrYZWVlbYj+b+VXNw05X6Ed/OrxdaMzXsts3Z3rjJmh7jRvg1NL/f71dS8Mm0VcZcUCXJA6AYYny7+lfPvbHnyi5oT/3isNrPhtocxAMazAM7iau9tOeaXYrc8aiLSxBQndsjEj7VgiRcIJVmaSbjM0hpOIEAiIMmTMjaKm32b9f+j11Sfk5Y5k5lfixgHIXM4PrRPD+ZHn5V3iFtFh7pSiwJG+esHqOsnzrunoBXNlIQxZcRAkn9QfnXapbgYidzkiY6Y3612mXGF/I/gc3M8Bblq4mlVIIGqB5EBoGxjHXtVt7jLBIKEL3V4Eg4GMbfU0Vwum8GTq3RpIA2kAGetH8ytW7dkkougGB7zPUTG52BiO5mapbM7VCZLIceFgzdVwTO8COoBB+Y8qtcllCsNhgGcZzI3Aya5e5bxDILki2hJypVhJMkgQWAG/f8qlx/Ava8A463dkagdBmVYEB/F+LoRvnApuwKOcWBm2CVRdQAjBInxeZMTPnGwqnjuTWrtu0SoLJaVANUEbnUCOsg5pzxHC3i5a0i3LZcyysko4JBVg0ADVP90wZpVy2/bYEMGDq+gqFLsDIIys+HoG29aXssBpjP2au3LaAM4LKsSw+IjO0dQPp6UBz17hAZWtpbQMjLqgjUQyso3MOAe2T1zRlu+nvUDYAgEdjBGTJyQzZIjAqjm/KmZLhDi54Zi1DgEARJOwIUYG8YrnJWdToT8k5bcu3vBqYeIs+ICqJY6s6SSRnzWtXw3KFCpc941x/EGUw0AzOCJmYzkbxBob2V4e7wyO7IfEZaSGfQAJIUgyZJzv5YrScLpHDNdENk6QJC/CJXBECc5n70ssnCfiVWG1W9QJIJEBTkY9cT/DS/k3BWLt1yLgs6WAClhkEMrMSWjB2An4sYp3ZNtkYXPCCSwcYIx4hA89p2zWf4jkQDtc4i46DSPdsElX3IDFRglWBDEZE+VShF2M2khTxNtU4l0DBonKyRuOp8oPbIq6pJw+ldhqLNP2/zXIpeT9jf8f8A20c013RicenWugV0r0qZYqIroFT01HTXHUdjauP1A23wSPvUtq8BHrRTElBPDKOK4e2zAqNLE7dDERBGxz/MU+4T2hve7YXLmlwwI8ADHC5MCI3kkZzSkjrUyquNFzY/iHxL89/lVFkyckHHIdb9pRxLMl+4tvRsoJX3kxux2Hp3rnFc+WyTLI6KsLatQV1/94y3qMVluK5TpbMsrNv+ncedK7hJZl0kacRucfsBSf6bjb7A++dUXcz51du3CFdgGOrSp0gGOseVCcReYkI7sZYFj8ZAwOpzAH2qi22gsSJ/MnbB+e0dqvs2ZJJxO3XyJP7VbEcLQldsvYRwnEE3QUPhBka+kYk9jAracw9qUuWNL8OqN7seJZAg7QI9Kx3KuEUv4srueggbfemfPOIn3ZZgAwIOk4ABgfaMVOajLDyUj2i7WCnl/PX4cJcSV8TFlJOkjGkEdGgjNfUOA9qiqarq6cAgjPSZgZivjXFm3hbbMREuAoABk7ZyIjNMOX81dUW3cLvbIOBiAcYJk46Dap8nE6UuMMeROTjyH2rgOfW7+khHKPPjgBVAEyxJxNYf2v8AbBxcCWWAtDVBaZeMSY/ATMd4ntSDgvaZxwZtaveN8MxHhgdvORk0lAfiGB+J/wBB0A7xso+VVgpP9iUqWiF4u7kySz/3eeSfIQaZcLwmNKRAHiPfvVaOlsELtjxDMg9jTh1VVUQNhjtj707YYRtgF9CF0j6/zpVnI01u2H1AFYypnrjt8+nyoXjOKLEZ7KP4OlOeT8YtlUZs3GDydiR8InrPhnvmuidyvwgfjSrPJEacevc/Wa9Vx5bvcVldOzHx5mJXy7ivVZGdnkwQRgjYirLzsysrGVb4gSSD8j5YqotFStk9axp1o9dwT2i5eLdFNtSAjQSoEAen8NNuG43htLC6ou6l0gAQRK9SBtn1z5UmNdRJ2p1yNEH8eMqL7PH2rbpetKyB11XVMH+rM6wMg5gHaTmDE0xsmwlpgLJsk2mgwRIgmZU6o6+Q+4vD8tUDx7ZMEzEkk7+pxXOYcVqI0T4V0ySTKxEQdhFUc8WzP9Vuo5KVt2hpDzq1BWuQSdJKz5yFMz9q23L+Tq6HRAUAmCNceYHWZnJjc18rtPes3T7sHSxxpGAWgH02BBHWmvDcUCiMFyo/GPjG0krkYzGIPU1ycWgShJPRveY6k8WXJlF0sRmDkwPn1Hh3oS+5e3btaBqVd4h/CIg9NJ7g5nypHyHmEuqsLa6pXPwnYrMbGQMmZiMzTe1zBQzsxDssQqJ4dJndtQG89fOj1vRO/Yv4o6193BkjbMgefcEb+VKOdc1u+4ZLtvTdcgOcgFV2KiIBkDG0DpMVpFvWw3/IZiBgrnUBEqQYyBG3fOe6D2i5wt4j3dpuoYROp48On5/Oubz/AE5K0GcoW3etLbcxczpJwTJJ/wAx54oPj+Aa0c5HQjaocMfCk/EAB8x2PrNN+F5j4dF7xKep/Xr86nKmzbBShFNZXoQgVym/H8qKyyAlMx1Md/SlhFRaa2aIyUlaKoqWjFS014igMQrgBPrRHD8K1xgqCSf59KenhrXCpLw9wjA/bsPOmjGyc5qOFsz3EWiiiPi/n3qlF2k/4q69dLMSY+XSo6aZy9CqD3LZxRv18vKlPM+T6lm2WAyYnb0A36fQU2CVN16fPE5PnTRkQ5OH0Yq3cAaGgnIPUE/PY+flRvE8OuhdFyWIBZSGDKe0mBv1EzTnmPKFvAmAtzuNyOk7fWs/bi2TbuHSw2IG/lTtdtbIJuOHoDW6VaCMg5+dFpwT32hczjOB9fKvXUVoJzk5/wA9/WnPs/w7M4Fhi7BW8I747etTbplqxvAZZ5QnDcOwdgWbwagJkGJOdgO2+POsnzARcZCZVRAYSsD7g4rR8clxSxdSpZgSGEQe8RjEH0jvQlrk5ueFcAZZiMjOwqkZrZCUfBGzwmojQFCYIInA3KmTmfOTTGwoEKkAbk/zrVGQDbVQVEiR4ST3I2n50YIWBkeo3+e33pbbKQgD37CK2ojVEQPP0670Hf4osxViFkjIk+s9o/Wu8x4wLKqRMSTsB8+57UPwXDH4rrqOgUNBHqR1NFe2PLfWP/YZbNq0hltRYHPr2obhWDKNOosYGdztse+ai/C23IB1TP4Z0/fHzoHhL7274C6/C4MHBx9h69qeJLlTSWjU2wbepCpOggFJycQGBg4jp612g+L4zW/vl1+MmR6YxBz616qIg0E8JwrmDpOnv2+tF6aO5Y3iI6bx5zXuKUah5msziqtHox5HGXRg9iwXMAUeFWyASZb+bUVbQBDAjE0l1Tk5J61z/H/IE3yY0iy9fZ99u3SqzXa8aRssklhFT2ZxJGQeneetXBB2ri1YtL/Bv6VPw4PSoXLdzQbaXCqEQQQG/wDqTldztRIqdFNrQsoRltAaB1VAPw4Yhj4x5qQYME5mPKhOK947QE0KCxSGk5jcjqNIzTjTXGFMptE38eDK7CQADmBXrpnFSqu1vSN2aEqQy5dzNrWCZXqDuP8At/aiOI4BLwL2iASfkfLyNKL3Sr+V3StxYMSQD5iadS/4slLjr844YJftFSQwgjoa5YsFjAmtN7Q2VNsMRkaRPlDfsKVsfdqxTB92n3ifyrvry7E++4qtstF5eGGlPFcIyei+R7+lJ+IvlmLMZJ3JrtVAZoSlZSEFHPk9FcNSauClspRGu12uURWjoH7TQnMeXo6/ANQBAPcEzB++d6LYVxKdSaJT41LZiuI4J7XiUalM/LMZ+dd5TzW9w14XbbBbg2I+4+mK2HDtpu4xIUnzJJBP0FU8/wCX21vSqKCdJMDqd6p2WmYZRcdFXDcxbiXa6Z1vly2BPQgemAKKPEqo0AEAdhme57/Kr+HsKNIAHwlv/IRB9aos2hrXzAnJpFUtFEvLKeF4m2QCuFOMg79d871Zxl/AVRJPXB+ZjoKnctgE4Gx/KqLG/wA/0FW+sX7nQNY4ZVy2Wk77+pPeinbUZO53JzU+MXxfzsKhZWZo9EL9skqQLeBnaRVRtjfvg+nrvRrrj6VC2gpuqEcm9sCPADofpP6V6rC5Egd/LzrtEU//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4282" name="AutoShape 10" descr="data:image/jpeg;base64,/9j/4AAQSkZJRgABAQAAAQABAAD/2wCEAAkGBxQTEhQUExQWFhUXGBcZGBgXGRgYGhoYHxwaHxwcGxodHCggHRolHRgcITEhJSkrLi4uHR8zODMsNygtLisBCgoKDg0OGxAQGywkICYsLCwsNDQsLCw3LDQsLCwsLCw0LCwsLCwsLCwsLCwsLCwsLCwsLCwsLCwsLCwsLCwsLP/AABEIAKsBJwMBIgACEQEDEQH/xAAcAAACAwEBAQEAAAAAAAAAAAAEBQIDBgEABwj/xAA8EAACAQMCBAMGBQQBAwQDAAABAhEAAyESMQQFQVEiYXEGEzKBkaFCscHR8CNS4fEUYnKCBzNDkhVTov/EABkBAAMBAQEAAAAAAAAAAAAAAAECAwQABf/EACgRAAICAgICAgMAAQUAAAAAAAABAhEhMQMSQVEEEyIyYXEUM0KBsf/aAAwDAQACEQMRAD8Ala5Slx19wlw2zB1RJCk743OdoPTzFXjldsE2isMZ0MwOoiBCsukfI4PYVdwFpURELupZQVJKppYt8EASIAJk7elSTimPFwjG4Cmi6zqZWASAJA8Q6R3GKnd6GoT3OXaTADAgTJmBGeooDi7KEkEgjYETvG3RgQTHqDWmfmC+9KlW0RqlQYGSuZ+LMfUUDxaK7lgP6f4pHXwmIG3611s4ya+z9tW1IpYnrqmPrJq1uXE/C046iM9ep2pnxgCox2fePLOc5EaegNLeE5ohttJyCQRic7MDORJ7EQoo1GQ8eWcNArcG/RZ9M/ON484qkoZggz26/Smb8RobxSFA36lcEjI3BaJ6QOpz21zkmCCfDpjGogMJEGOkQflEip/UnosvlPyiteW6AGvHROyfjPy/CPWuX+LkaUGhP7R182O5NcTj1u3INvcnxajJ+8DrV54EM2lJn/uU/eucGtDR54y/YBFGWOYkDTcGtPPeqm4NhP8APyqtrLTEGfLP5UtSRTtCfkJ4jgARrtHUvbqP3oGKtsXWQyMfr6imIe3eHi8Fzv0aupMPZx3lCxGIyMHvXFojieEZDDD0PQ1BV2oUPa2Viui2SQAJPai+F4NrhhRjqegpjdu2+HELDP1Pb9vSjQkp1hZZVZ4FbQ1XiJ6KP5mgON45rnko6fvVd66ztqYyft6Cola5s5QzctkQK4RUgK7QGov4Tj3t7eJf7Tt/iiOYWLN6y7WzocKSUP6fuKXgVRx4/puQYgUyZOUayi3/ANOMLdPd9Py0zW/ttisH7AIfcz/c7fbSP0rci6APQVqR5vkk16AYzS2/dEEn5VbxHFxAgCTEb/4oAt1OxO84H8igmES8JwZuEnZckmo8dxcjQmEHbrV/MeNBHu7eLY+/+KXAVlb8I9GKcss5UWM1MioxQKUDcTwivuoNKOK5Gd0PyNaCosKZSaJy44y2Yu9YZcMCKrrZ3bQbBE+tK+L5Kpyhg9ulUXIvJmnwNaFXA8xu2TNq4yHyP6bV6ucRwTpuPmK9T4IOPtH2PguLV71guwuFUJ1MQNRUA9hCzjIJk9ZNKObcfq4lwrBVf8VtJDMQpjfuOm0YGaza2VEFusE7HGdz+lFSxZ9EROIkDG0FhOoDEnzpevgb+nU4llZGVyDMkXMhgRuc59J/SWfB86LEqq6bgPhIjTEmc9YI+hFM05Fcu8Muq0iHcgEliJG2MeknFBvykWirBB8IYjqI28MnfOREkfKuUcHN5JW+MQX1e+NSkNkAmGlRJXYSAcZP1pJf4NXuzZMIWMGCDA369icDetUeGHun2Y6t9iQFPWDIz+VUWuBRGEICG0QoJJBPWCYCN3jttNIkxtCC/wAruI3vJZ1tx4t+8+W569qBbWuFEQfCAZ3iCYywjGP0NfSOW2EsuxfFtxbyADDSw8RU9z5TpzEZV8/5nbFwhQpRTPwgMSQZWMqM9d8kzmljOv2ZzXoydpPENGXnUo7iCcbSR+UYr3Dt/UdSAu8CI7EFRJySZ+UdoN4TmTgRptlgQykooYEZBDRPffue9W8RxLXL4vusqNCt7qAQsYAO04nPWaf7og6Mqv3CpJDEwYUTIAMwCfl2zUxxEr4ipkgRkbDv5+U1G6FJcAuiySrmDkzlhmRtGnJk57qrwNwNLGDBJ6rAgQI7z5HfrR7I5RY5v8XZ8JYaUAmVP4Ric+c/yas43gFQYbVPyI+XUdJpFw1lSCJ2bIwCXCeHSfruM+oy+4V5Hu1Cyy5wRMknr2B69fsziqDCbUiNjiiBpYal7Hf5Gj05YrEGTp30kQfT0qhglnfx3O3RaX3uJctq1Genl6eVQtLZs6t5jgZcfzDT/TtjQBjaD8v3pVFNuH4xLwC3YV+jUNx3L3tbiQdiNq55yHjpY8gJFdmuxXqUqcNc01KpL9q4BACh+Z/+1cx+HrR1q1OAKF55C2bgnxBc9Y7D1pkic5JIYewaheDVuuto/wDsevatKq4I7A/OJwPQCc9qT+xfDgcFakxK6vqSfkd960PGcJBYd5HfEnOZ8p8z6Vr8Hkdsiji2IZWxsRn889ds0v48eGI6T/of+QpxzGzEMDlR27GfzikPGs0TJ/35f+P3pHhMtBfmhYVqMUSzj8VQ932z+dZqPTUvDKIrkZq2IqBoDECK4alXitccQArhqcRVtixqPYdTRQrpK2VWeH1enevVZxF/8K/CPvXqa0iVTlnQw4jlttrWu2S0DIXOPTJB3P1pXbVEtgqWmInSdJj8JPViPTetInB+6t6EADMFDtqE6l/tUZAmPETnXSPm3AshD3VZfeDJIOmQABDSQxIHyn6aLMbL25xeFsKlxgSPEu2mPhiZkEYHmOlGpevM2pxqfSQSTiDIBG0EQfL50v5bwSs5WcGSCI3GBMdvt2ptwt5ba+NlBkgiczHbuZ6nrUZSd0h4xVWwTmPNrqJEQrGCViZ6dJkgETtM9K0djhEa2nEMVTXo0kg6pAAgKDGIk+vek3MrFtirOrGc+pMwRmBsPketD+IjUFMLE7nOPLBx/Nq5TS3s5wb0PeZXmCN7htNpgQwCwMQQVkYzOR2G9CpwqXbBuOuoeIFx4YCiQYbJyD5HHakfF80e4rau+FkkHBAiI6ySYySPSjJaxw6W1VhdaX1bw0wyDAggATvv0NCUbtg0LeF5S10j3bAkzqnEREQ0kEkHb16Cacc8W2NKgaVAyAILNg+KSSTOPv1orlnAwnihHgaXGwgz4h1BI61zmCe8De9ADIfXH4flFK4phsDvWbZClQApG0mSD+Rkb1be4dA1v3hDA6isAYiDvONwZ2+lLFAS5KhtAY6ZkgDzH7Zpi3E+8snXKl2AtR0IHUwcZ28/KgoZG7MW8y5aikXmUjxaSNwTggiV8IOrY4mruBUIrGAJRtJzAkfhO8jVg0XxXKLllAzo5UTLhSUBOASRjoBJMiTO4qjinALBfhKgRsRnY9/hq91ESCuaQCK4VqcCpnIA7T/NqynqFGmmfLubMg0ONadjuP52peRFRNcm0CUVJZD7/DqfEmx2/n6UIyEVxLhGRirf+SG+LenwydyhvKKqnatzU/dRvtVHEMWELgdfP6/lXKNiz5VFFr8SVBCT2JHX0pFz2+PdOZ3Agfv3NEcRecJ5jBkiSPId6Tc7ZPd9dXbp0+fyqqRjlNvZ9R9kbUcFanbRbU9d0Bn6nPlO9N+IGQRGZk+jCR6nGPI/MPkip/xDaBBuQkKTGyrsfkaHt8UTMk+EEGT5nb+fnWhsxxVyJX2kms5ze+A20ZgHtHft8X2p5cvZx6flWS52fFBJ7jrJkiP/AOanLMTRB1KwgJqyM1Q1sg9ZpXauuAdxvkAYJ2ptwnEBkBaSYAn9TWfo9muPMniSOG6diMd6kbPUZFdcDcZFVoY2xQv2WSe4kCtcNEm4DuPnXns4xXUHuvIPbt6jipcRegaF26nvUrrwNK/M96Giu0BLtlkBXqkVr1KOfSV4u0zWwSNIR5BGCTAyZkHJz1J8qXc/5gl7RZEe7RhIGRnw9DONXTM5JMUVfvBSuFJgoWOqCBOmYkEYggAVlOO9m75utxNhiJAYhjnYT5EHOD3+mujyryOfZ7kHvHPv20LBMWwCR+HLHYSO24r3PeVrZWLRUBWYkg56aW8xkiekAdpKtayh0xHwtOMkyBMyMKDIxjfrUeXX3fSvu1JBwus5TU3xCDgb/rQk0nQ8U2rMp7wOQSWPQKScyRMekk4BggedNLfHAWHtzkKAFImdgNJ7/P60w4Pk4BIgRcfdowQZjUJjxQJA2+lIeZWWQraFpgwhhABKsTkapOJPc+edg4pnKTRHhZtMraRiFA+HScjPcyJjv8qIbheLKeMsuBcjCLBHhIUEAMMnAn8qaey14cPctNeiWJCkpr0mAFkEwRJPmK0NzlF023uFrTt7xhcN1go8MQYAKiFI2MYgUrDgy9m64ZlZZlcSdM+p8tjQnMuYQdDBWMCWExsPqAQY86N5hw9vTqdj/wDKjC3pI16iBAmChkHUf7iKZ+5W/wAJbQmChAlmBIXMDXgxn/c0IwA5GL4m9ByemInPaPUH86YeycLeD3C0bxA0tvAYyNJOYP8AimfH8nSEKjVqUAmB4GzgALmYAn59ZExYRUQMgH4GJEKwOpk8JPxDJiNwRmaKSOsI5px7myE1EoSpOoGAJ309iDOI+JRWehfFoOAQB3Ijf5zNPbV5uHBNtP6elUvfCxAUeMqWMkxIK6SsKDJMwldgS5UQpY6ZiY6bCJrpqkx+DPIiqK9tXjXYrMemQNeA71J1jHWetW8KxVg2MdxIooDZWbK6cnMYj9apRMjbPeruI4sMSTHn5+n0qjhbT3tfuo0AMzkGYWD06bflT9DPPnSwWHiIYJPbI/nSqeJddRHSPvv29KoFhmZdG4J/CNvI9zW09nfYB2/q8c5VTgWxv5Fm/Cd/Dv37VRIxyb2Y2zyd7wb3akwjPkEncBQPMz9jSTm/J7i2yzDOAJ6ztX3vh+D4a2r+5CQqhCAQxIAwGI7jJnJ71849p01IpIMm8gBM7apx8oHyqXI5qap4K8bh0aayN+DvFWVogD3gJA/6WGT3iPtV3EWNCWpWGdAWPiknMkg7fKhuOcDAxJeYJgwD065odOKa4FZi2BGdj2gRgZrazAv2Cn++IND8BywlLl64EuWwpUpJLKxPxQMjf4gTiar4q/Ey0eH6U75JyqfdOXjV8UTqE5kGdwTUeW6pGjirtbM9e9mWe2GtS8AagFg7Zg/ipVwtsqIHwzn/AF0r7Fyi4LC3Bp/EYaILbZxuI/Ec4rvFex3DcQurK3Dk3EhSSerJsc1NQbjXkr3Xaz481vxELnEmvK6lRCgHv1/1Wr517E3+F1OoF1BmU3+a/wCxvWX4vi0UQfibvsDjr23o9cV5OXI1K1oraya7chfDOevap2UB/EonadvSf1qp+EiY33ImaVatFnNSdSPWrik5XJxVV60ZOMVBh3qKsRsaBVWtZONXKt96DuIPcV6h1D9kfJrbduCxV22grgnw4AgHI7HANNeIGm0tospYqHf8QCwY2I6g56R9VQRSijMDKnEiBsc7+c79KA9q+ZX7ZvCzw5c3Aoa4TKhRIVQmDMbwYzOc1qezzFodWF1sJTEmVUywacZI+EsNu0fN3btlLUIFVzBJg/DMAD+f4zfAXNMSCPCGMCMqJO53wdjPxVorILWrd1QAAloQ4E9AQSBnPymhJBWiqysJEySQwIEkEmY6QZaMHFWC0bpJuLb/AKeoRC5PhaSVOZDCM+HI3qFtURgx/EQoABIBiZmQAMQBv1xkVy/Y1FW1KLkNJCgy2DBYEHCjaZ9BigjgTjrSEsR4An9RBIUK8ptsSsdF6zvJrD+0HE3TfPvZQuzP4vCCJlYEAgzIye3at1zlLRsnXqDaWAZWkSrEknvInrmAMVleO4hjBRRdCoRJMSMGAcFipVTjqcU9AsC5Px51KqqGU5YEHSOxP3z01HzpxwVpYIvu7QDoUDSrAfFqgg4gncmSelKuYc4tuAq2VtkxMHtH4RABBzHSTO5panGspmCeh3mIOZiJOfUTtXHGk5vzZlcIqlSSACBphjgEHYHqPKKG4xLjsS2rUG1dXWd9snImSD5Yq/nNq0i7q6kIwuIdSgt+HGCVjIz8X1cchFi+ssblooJVrQlnJEGVOwER/wCR6Cai07opeLM7ptHTbIa2Gcn3mltQUCCNE5Gc+sdJNFoyJ7kn6/vvWh5xZtKXm9N8EglgIMgEA9PEDEA95pHw6yvnn8zXStxopwUp2VkD51dateEyJOI3n8oj6dK7Y4fU0L4T0nqam10oCDvO8g42zFSjGzbOaRQWHWRvM7z51Xxb4g4EEwIGACTJ9AaF5hxy2zOGaOkmD2HSkHH8QzsVIOpSQR5jefSDVIwMvLzXhBN3mWph/aMDGfX1qT3Tsp29IIjqBABED+Cucj5Y191ABLs0KOg2yfKieYcA63blhQwZfDqj4j38hH5UvLyKIODifIzbf+lJX3t24zrqVICbt4iCWE7GBEjua2vE8bfZgo0WrYMkLLOewJIgdZ3/AFr5N7OcquJctspMtGQY2O23YHf9q+t2bcLkwevr1+9JxSc21eDueChTAbdpVEIgAiMCABP33NYz2vtQloST/UU9YwP59a3ttdziKy/tvwTe7R1GzyfUjFWnhX6IRyyi7w5bh3ZiWaVUAjLZ6RiZI2nal7XJA1avDKgHcCSR9NX2pjyPmltkRSICMCc7MDI+UiquP4b+pcyGViSCCBEk43/k1bvGStMzrjnGVSQj41j03M/Yf6r6ZwnDBVHdQAOoBCxt1GPSc1kuR8nW7eH4oEk/hAxJJ79APPNb73GnqAMefmPypXT0UimtlNgTme8Y6ef0pieJ8ShQRj4hHSgwhg9o6n9aWcZz2wl9OHadbdQuATMS3qI+dBtLYyTeh5b424GlwWXuIkDzHUfek/PvY7hOYLrT+ld/uUAZ/wCtOvqKbIxmT8MEED+eX51Z/wAgQSqgkTAHhJjb/dcdfo+N+0PIL/BN/VWLZwHGUPoeh8jBpZYuEjBONh5/pX6DMPa03EDhhlWAIPkdxWH9oP8A02Qg3OD8J39yxx6I26+hx6UOq8DXZ85DhpkAR33nriNqDvsAT5GMZq2+dLlWGm7JDAbqVwRvvjvmo2+GS4xLF1ULvGdUee4mM9qVRvY65HHQF/yxJEV2hxyi4LS3Cy6WYiARqkTuO2K9QcI+x18iXo+h8G4BDDxKTgD0DEERhs+nxRRJEq2llfQFLAysEyczmcxOcDpS27aUW5UjVmATkx+0ntMV7lPFALDFtQktqGXUzGnuAATBzVHLJFQuN+hnZJhtMgTmRGTCiDMwds76qZ8JfC2dDoWOIXBkEScT01bHtVTcQLkQJUDJAzkjHkCen+6zXP8A2oW3xRS/rS28MDEjwysgg9djuBHmabYujVWbcy2ppUTAyTjBg48vyonhFwpc+FjIxpOBjYZbUTnoDig+X8arCbZ/pkDJBHhEQdvXoQY3xSfnd3VxNlAxBUqTpxAJBUgDdoBx1kd8hLIBvziygRU04YkkEidPYR8MZHnqpNyhE8QZEFv4bnxEQMk7Y6f/AFo7nfGrZUsSxAfxkEAqpJgkgxBjY5Bnoax/F8a124ES2Pd7QhaCT+IkgSc79/lRjqgj32o5nwa2x/x1BPhCsFx4WmDMHqemTNY1bhEGYRSSARgERnYgnAGYzTX/APGG0pN0MoZToJM62A3MTpUSPSPotWxHw6wGZbbZZQbmDpaMZ0sQOkHsaKwAYclXiVRmsWzd2n3altIBRwTHXGBHnmMMuQ8wfWHVPeHZtUwI8JZ/DCqd1nMk46VPlHtGeHVLfDXAgAC3dR1n3kHVetgmADgHHbvFHct4vTwbjQyo/hZihiQwhgcAjfJO+RMmpyqxvAs5/wAJdBAmS6tcGjZhEzEdI6jac0LY2GTgUVz/AIhNACkl1AUHaRnVP1H0qjh1mNpjY0klqi/C6ts5/wAlYDE41ABgDvJ+mcTtVXFXWYlVBwJz+f0qrjnZTpyqjMee/wBKaez/ABlmQb5LEYCSACIHXEYxiudJC9nJmZPKLtxwClwY6qeoMR1z6Vy3YRQQBG0T/NjX2e97RWwhuG1cW0Y0uwVdXbLMDH1xXyviODW7ddgWW0WJAiDBzGJA3jrSc8+sdlfjcfaeQv2QKjiA3/61Yz2Mb4ycTitly/iBeaVRNLDLkZJ7CfzI6+U1mPZzl7C8FUwgEuTu2Ntts1v+A4QIqwB8hWLjh9k7L881DCEfFXV4a0t24BqXZQesQBPl+lNuS8y/5VkXI0kEhhvkUJ7V8tF6ydTadEvgTOCIor2Q4QW+FQd/F9T+1aeFdeTqv8madPj7ebGqivX+HV1KMJBwRVhWprWqTwZ0Y0ewNwXWNq4oWZCksDHmQIJyaPs+xdwnxuoHlLH8hWwt3IrvvwaywjBbLOc/Au5Py9LK6VzBeSdzld6LCgkxtFd4U5MiN+sgyfzxXX6nvWuLVYIMGIiT9fMdqR8x5Jb4i9auOCdAPUqT22/DNaU2sGTQ1xQMz5Y+VdKKlsMZNaOsYgbQJxt9P5vUbRzBkb+QB/WQfnXgRJAyRA9D2qTWTid4M0woZwzHpihuIdy5YPpGABEjzMde0SK6jNEzH6VDiFMA4wM9RPyoNWgo+ce3XKOHNy5xDX/65GbagvLxvkyoOPLBrANxkL4thA861/t3b06wB4y5JYYkHofp+dZI8Inu9TORcBwoWZH/AHTWdctbNH1WrR7/AJouASPEOo3j0NdoXg+CLMcEkzIG9dpu16JuFYZ9DW4dSnTIEDMmWMgEdI/eemPe5tMygNJxpIkAGNipP0PWY7VVzAFVQMqwASD185wJE9azPN+RE3LfEWHBdSrFG1DKwRB6TnbfO3XQ4JklJo3PFWhOkHopM9wTG4GA0Hr+lV8by7h2g8Tat3IfSpOnIA/u06ozMbGI9aRxr3WtgBQ2ehIGTJIJ2IAOR+GqvaHmyWE1M6oolFQwxcDDMgzOSQWP1MUF6Zz9neGsFLXxFMlQhBjbbHQAzBHeN6lwyniOLbxaTo3A2PiQ6cTKqF+s0Lb4pW0yJUHBMnH4ROexxG8/Izg+HFoXnB/94IADjdSSBjH+pppI5EeZ2iJTXqBBghiZIGZI7k1m+V8G63SgIVFBuF3z7pRMs0ETvgCJJArX3bCaVZVCkiANQmRpyFOCPFMdvUQq4toW4FOqJe5pkkuASoMbATGerTG0jQUKfaHmouFX0SsmBmGVW3aNzMntMdMUPZ425ftsmAT4hpX4gCSAsbOmRjdfMeIv2ose6IVRJhXHhM+KJgRHhGI6Qaz/AA18D4iYWYAOQdwwjaDnfcSK5gRdwlkI/hDF9lCjBOOsYECSem8RX0wc2i0lq3MiAVEnoJYAgAgyZHXV5184uXx8bMd4MCBqjE7QGUkjEbinsXmtm4AyqQVJww8hmTkY3/yjYwmvE3CWiFEAeHTkztnG3zNMbDhth1oS3wZD27YeTcuKep/Pb4iNv1p3xltbQgbnv1qck2aOGSin5YBxljUviG2xODS08KZEMcAxGc75pgfFuf8AddMRp6TsRnbpQ7BfFKrFD3veKgOssAVIafnp/wCnyppw12LgUMQDAJxjzmpX+FJEhpHedtqFZGSCBOYmRse/n+1Snx9k6Dx8ri1ZtPZxfExG0CMZitVZGM1lvZS7IA6xO3pn71pbxgA/wmp/Hi4rIvPJSlaK+brqsuO6mo8uuxZQD+0flUuLuTbPmDQPLX/pKPIUJSrlv+HRV8df0bjic6emK4bvigd6DCmcnOKa8Dw2kam3/m9GUpSwcopZLwHCkwfWguX8ZOqRGkmZ3j07U34fiZG8j7Vy9wasZG8eUj0P70HB2mmMpKmmgHh7oIkQARIIx1/h+dWpeqm5w7DEbYBjfAz864rfXFUhJk5RGFptQoDmNtwylfhnJ8sQO0f4qdl4IzRF4K4ggEdjWqLtEWqJC16V42zUwon1qJfSBNOKU318MxmIqkOSIz17j71dfJgwKVc65snD2i7eLsq5YnsKDCjEe1F1DeCOECxqJJySDgAxA+lY3nN9WueABfQyPl5UVzLjff3NTqQxzkxOdh2AFK7tpg+oS0EYAPX9KyLjufZmz7OkKj5If8SH1LdbYdNJnqN9vOvUfbsmT364/Su1XsIuK87HR4/Xk9RMRAn0HrVKcWjNo1DWdl6x2Hf/ABUNLL/btkQfSJ1dIoi6VjWiWhcCNpcWxqViQAdRYkwCeoEmCK1aMg9Xh1sprunxOCNKzqIH4QQMCTlj6CYpbzC8l6Q9u20A6ZUYG504x995oZLpaC7ktAnAkHtGwHp3pZzTiLtom5CtbWNQyHyQMYgxIrqrZzGVtyFKqYhTp7Awfpmr/anlNziLKtauBWW85GSAYVVUAqJBAU5/3UOEHvBqWIGklm2AJmTPX/NHpxirbtWdQk62BmMs7TAJ7qc0HsKCuRcPeNgW7ploh4z0JnyMCekdaT2Aw41tLAL/APIysNOnGoT3K9IyemJGi4DhC6syRsTpmWJAIwB5zn5dTWeTh1/4d9EDi7avBwZ+K2QYfsQJMxtHzpJYdjIVc550b127qIgFtIMkgapgFd5IH06bUNw/J7l2GY6EIJ1ts0YA75jrjrnEiWuEOpVltbMOhkDGPuta/lUHRaaDJJE5UEjIhhuDA7TRukLQntcrKXCAge3kR+Ayonc/hIAB3wvaKPvcvvNZ0q2i3OAzGcRBjciJ2qy9wZtF1kSDjqCBMk+eB0qfGcUblqPBFvMjckfh88x9Kk5Jj0JLatavW43UagdwZBz64mDtRdxixliST1NVaWVrSuDq92GM9Zk/tV1T5Hmjb8aP42QK1NRj9a8VrlTRdossXo+LI6fzt5V1nkHVlT23H6R5VURNR0UykSnxKRJOJv8ADkGzdhAZAOF8xHYjp9M1quR+1Pv4W5pDnaMDbaD5ztWYDwAumR6mo3FdCHt7rmZkjz8x6UxllFxeT6Hebwmq+ULt13jzpXyLnaXwLbv/AF9gu2rbYxpJz8O8g4rYcs4EIAW3zGag4PvY3ZdaJ8HwoAJP3/aqeM4oHaetX8bxuIMfz9POsze54oJW3qun/piPSdhSz5IxwU4+OUhqOYMoMCd4Hfy8qq4z2gNpgSQJmFOAYGBq/D65rMcx5Tf424trUtnT4zDlmOqQDjqIP1pXzziXsAW7vEqzzAVFBIWIIOBv5nekXeS/Ep1hF/kfSuA9qLNxvduyq8AhTiZA2nfejnsq8hcGvzzzLm9x3VXVjpgCR1xmOhr6Nyf2ndEDXGJAjUIGoeY7jyH+Ko5yhX2LYn0xnf1u6Nl7oqZI22PTPlUrBJMzOat4DmyXrYZWVlbYj+b+VXNw05X6Ed/OrxdaMzXsts3Z3rjJmh7jRvg1NL/f71dS8Mm0VcZcUCXJA6AYYny7+lfPvbHnyi5oT/3isNrPhtocxAMazAM7iau9tOeaXYrc8aiLSxBQndsjEj7VgiRcIJVmaSbjM0hpOIEAiIMmTMjaKm32b9f+j11Sfk5Y5k5lfixgHIXM4PrRPD+ZHn5V3iFtFh7pSiwJG+esHqOsnzrunoBXNlIQxZcRAkn9QfnXapbgYidzkiY6Y3612mXGF/I/gc3M8Bblq4mlVIIGqB5EBoGxjHXtVt7jLBIKEL3V4Eg4GMbfU0Vwum8GTq3RpIA2kAGetH8ytW7dkkougGB7zPUTG52BiO5mapbM7VCZLIceFgzdVwTO8COoBB+Y8qtcllCsNhgGcZzI3Aya5e5bxDILki2hJypVhJMkgQWAG/f8qlx/Ava8A463dkagdBmVYEB/F+LoRvnApuwKOcWBm2CVRdQAjBInxeZMTPnGwqnjuTWrtu0SoLJaVANUEbnUCOsg5pzxHC3i5a0i3LZcyysko4JBVg0ADVP90wZpVy2/bYEMGDq+gqFLsDIIys+HoG29aXssBpjP2au3LaAM4LKsSw+IjO0dQPp6UBz17hAZWtpbQMjLqgjUQyso3MOAe2T1zRlu+nvUDYAgEdjBGTJyQzZIjAqjm/KmZLhDi54Zi1DgEARJOwIUYG8YrnJWdToT8k5bcu3vBqYeIs+ICqJY6s6SSRnzWtXw3KFCpc941x/EGUw0AzOCJmYzkbxBob2V4e7wyO7IfEZaSGfQAJIUgyZJzv5YrScLpHDNdENk6QJC/CJXBECc5n70ssnCfiVWG1W9QJIJEBTkY9cT/DS/k3BWLt1yLgs6WAClhkEMrMSWjB2An4sYp3ZNtkYXPCCSwcYIx4hA89p2zWf4jkQDtc4i46DSPdsElX3IDFRglWBDEZE+VShF2M2khTxNtU4l0DBonKyRuOp8oPbIq6pJw+ldhqLNP2/zXIpeT9jf8f8A20c013RicenWugV0r0qZYqIroFT01HTXHUdjauP1A23wSPvUtq8BHrRTElBPDKOK4e2zAqNLE7dDERBGxz/MU+4T2hve7YXLmlwwI8ADHC5MCI3kkZzSkjrUyquNFzY/iHxL89/lVFkyckHHIdb9pRxLMl+4tvRsoJX3kxux2Hp3rnFc+WyTLI6KsLatQV1/94y3qMVluK5TpbMsrNv+ncedK7hJZl0kacRucfsBSf6bjb7A++dUXcz51du3CFdgGOrSp0gGOseVCcReYkI7sZYFj8ZAwOpzAH2qi22gsSJ/MnbB+e0dqvs2ZJJxO3XyJP7VbEcLQldsvYRwnEE3QUPhBka+kYk9jAracw9qUuWNL8OqN7seJZAg7QI9Kx3KuEUv4srueggbfemfPOIn3ZZgAwIOk4ABgfaMVOajLDyUj2i7WCnl/PX4cJcSV8TFlJOkjGkEdGgjNfUOA9qiqarq6cAgjPSZgZivjXFm3hbbMREuAoABk7ZyIjNMOX81dUW3cLvbIOBiAcYJk46Dap8nE6UuMMeROTjyH2rgOfW7+khHKPPjgBVAEyxJxNYf2v8AbBxcCWWAtDVBaZeMSY/ATMd4ntSDgvaZxwZtaveN8MxHhgdvORk0lAfiGB+J/wBB0A7xso+VVgpP9iUqWiF4u7kySz/3eeSfIQaZcLwmNKRAHiPfvVaOlsELtjxDMg9jTh1VVUQNhjtj707YYRtgF9CF0j6/zpVnI01u2H1AFYypnrjt8+nyoXjOKLEZ7KP4OlOeT8YtlUZs3GDydiR8InrPhnvmuidyvwgfjSrPJEacevc/Wa9Vx5bvcVldOzHx5mJXy7ivVZGdnkwQRgjYirLzsysrGVb4gSSD8j5YqotFStk9axp1o9dwT2i5eLdFNtSAjQSoEAen8NNuG43htLC6ou6l0gAQRK9SBtn1z5UmNdRJ2p1yNEH8eMqL7PH2rbpetKyB11XVMH+rM6wMg5gHaTmDE0xsmwlpgLJsk2mgwRIgmZU6o6+Q+4vD8tUDx7ZMEzEkk7+pxXOYcVqI0T4V0ySTKxEQdhFUc8WzP9Vuo5KVt2hpDzq1BWuQSdJKz5yFMz9q23L+Tq6HRAUAmCNceYHWZnJjc18rtPes3T7sHSxxpGAWgH02BBHWmvDcUCiMFyo/GPjG0krkYzGIPU1ycWgShJPRveY6k8WXJlF0sRmDkwPn1Hh3oS+5e3btaBqVd4h/CIg9NJ7g5nypHyHmEuqsLa6pXPwnYrMbGQMmZiMzTe1zBQzsxDssQqJ4dJndtQG89fOj1vRO/Yv4o6193BkjbMgefcEb+VKOdc1u+4ZLtvTdcgOcgFV2KiIBkDG0DpMVpFvWw3/IZiBgrnUBEqQYyBG3fOe6D2i5wt4j3dpuoYROp48On5/Oubz/AE5K0GcoW3etLbcxczpJwTJJ/wAx54oPj+Aa0c5HQjaocMfCk/EAB8x2PrNN+F5j4dF7xKep/Xr86nKmzbBShFNZXoQgVym/H8qKyyAlMx1Md/SlhFRaa2aIyUlaKoqWjFS014igMQrgBPrRHD8K1xgqCSf59KenhrXCpLw9wjA/bsPOmjGyc5qOFsz3EWiiiPi/n3qlF2k/4q69dLMSY+XSo6aZy9CqD3LZxRv18vKlPM+T6lm2WAyYnb0A36fQU2CVN16fPE5PnTRkQ5OH0Yq3cAaGgnIPUE/PY+flRvE8OuhdFyWIBZSGDKe0mBv1EzTnmPKFvAmAtzuNyOk7fWs/bi2TbuHSw2IG/lTtdtbIJuOHoDW6VaCMg5+dFpwT32hczjOB9fKvXUVoJzk5/wA9/WnPs/w7M4Fhi7BW8I747etTbplqxvAZZ5QnDcOwdgWbwagJkGJOdgO2+POsnzARcZCZVRAYSsD7g4rR8clxSxdSpZgSGEQe8RjEH0jvQlrk5ueFcAZZiMjOwqkZrZCUfBGzwmojQFCYIInA3KmTmfOTTGwoEKkAbk/zrVGQDbVQVEiR4ST3I2n50YIWBkeo3+e33pbbKQgD37CK2ojVEQPP0670Hf4osxViFkjIk+s9o/Wu8x4wLKqRMSTsB8+57UPwXDH4rrqOgUNBHqR1NFe2PLfWP/YZbNq0hltRYHPr2obhWDKNOosYGdztse+ai/C23IB1TP4Z0/fHzoHhL7274C6/C4MHBx9h69qeJLlTSWjU2wbepCpOggFJycQGBg4jp612g+L4zW/vl1+MmR6YxBz616qIg0E8JwrmDpOnv2+tF6aO5Y3iI6bx5zXuKUah5msziqtHox5HGXRg9iwXMAUeFWyASZb+bUVbQBDAjE0l1Tk5J61z/H/IE3yY0iy9fZ99u3SqzXa8aRssklhFT2ZxJGQeneetXBB2ri1YtL/Bv6VPw4PSoXLdzQbaXCqEQQQG/wDqTldztRIqdFNrQsoRltAaB1VAPw4Yhj4x5qQYME5mPKhOK947QE0KCxSGk5jcjqNIzTjTXGFMptE38eDK7CQADmBXrpnFSqu1vSN2aEqQy5dzNrWCZXqDuP8At/aiOI4BLwL2iASfkfLyNKL3Sr+V3StxYMSQD5iadS/4slLjr844YJftFSQwgjoa5YsFjAmtN7Q2VNsMRkaRPlDfsKVsfdqxTB92n3ifyrvry7E++4qtstF5eGGlPFcIyei+R7+lJ+IvlmLMZJ3JrtVAZoSlZSEFHPk9FcNSauClspRGu12uURWjoH7TQnMeXo6/ANQBAPcEzB++d6LYVxKdSaJT41LZiuI4J7XiUalM/LMZ+dd5TzW9w14XbbBbg2I+4+mK2HDtpu4xIUnzJJBP0FU8/wCX21vSqKCdJMDqd6p2WmYZRcdFXDcxbiXa6Z1vly2BPQgemAKKPEqo0AEAdhme57/Kr+HsKNIAHwlv/IRB9aos2hrXzAnJpFUtFEvLKeF4m2QCuFOMg79d871Zxl/AVRJPXB+ZjoKnctgE4Gx/KqLG/wA/0FW+sX7nQNY4ZVy2Wk77+pPeinbUZO53JzU+MXxfzsKhZWZo9EL9skqQLeBnaRVRtjfvg+nrvRrrj6VC2gpuqEcm9sCPADofpP6V6rC5Egd/LzrtEU//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4284" name="AutoShape 12" descr="data:image/jpeg;base64,/9j/4AAQSkZJRgABAQAAAQABAAD/2wCEAAkGBxQTEhQUExQWFhUXGBcZGBgXGRgYGhoYHxwaHxwcGxodHCggHRolHRgcITEhJSkrLi4uHR8zODMsNygtLisBCgoKDg0OGxAQGywkICYsLCwsNDQsLCw3LDQsLCwsLCw0LCwsLCwsLCwsLCwsLCwsLCwsLCwsLCwsLCwsLCwsLP/AABEIAKsBJwMBIgACEQEDEQH/xAAcAAACAwEBAQEAAAAAAAAAAAAEBQIDBgEABwj/xAA8EAACAQMCBAMGBQQBAwQDAAABAhEAAyESMQQFQVEiYXEGEzKBkaFCscHR8CNS4fEUYnKCBzNDkhVTov/EABkBAAMBAQEAAAAAAAAAAAAAAAECAwQABf/EACgRAAICAgICAgMAAQUAAAAAAAABAhEhMQMSQVEEEyIyYXEUM0KBsf/aAAwDAQACEQMRAD8Ala5Slx19wlw2zB1RJCk743OdoPTzFXjldsE2isMZ0MwOoiBCsukfI4PYVdwFpURELupZQVJKppYt8EASIAJk7elSTimPFwjG4Cmi6zqZWASAJA8Q6R3GKnd6GoT3OXaTADAgTJmBGeooDi7KEkEgjYETvG3RgQTHqDWmfmC+9KlW0RqlQYGSuZ+LMfUUDxaK7lgP6f4pHXwmIG3611s4ya+z9tW1IpYnrqmPrJq1uXE/C046iM9ep2pnxgCox2fePLOc5EaegNLeE5ohttJyCQRic7MDORJ7EQoo1GQ8eWcNArcG/RZ9M/ON484qkoZggz26/Smb8RobxSFA36lcEjI3BaJ6QOpz21zkmCCfDpjGogMJEGOkQflEip/UnosvlPyiteW6AGvHROyfjPy/CPWuX+LkaUGhP7R182O5NcTj1u3INvcnxajJ+8DrV54EM2lJn/uU/eucGtDR54y/YBFGWOYkDTcGtPPeqm4NhP8APyqtrLTEGfLP5UtSRTtCfkJ4jgARrtHUvbqP3oGKtsXWQyMfr6imIe3eHi8Fzv0aupMPZx3lCxGIyMHvXFojieEZDDD0PQ1BV2oUPa2Viui2SQAJPai+F4NrhhRjqegpjdu2+HELDP1Pb9vSjQkp1hZZVZ4FbQ1XiJ6KP5mgON45rnko6fvVd66ztqYyft6Cola5s5QzctkQK4RUgK7QGov4Tj3t7eJf7Tt/iiOYWLN6y7WzocKSUP6fuKXgVRx4/puQYgUyZOUayi3/ANOMLdPd9Py0zW/ttisH7AIfcz/c7fbSP0rci6APQVqR5vkk16AYzS2/dEEn5VbxHFxAgCTEb/4oAt1OxO84H8igmES8JwZuEnZckmo8dxcjQmEHbrV/MeNBHu7eLY+/+KXAVlb8I9GKcss5UWM1MioxQKUDcTwivuoNKOK5Gd0PyNaCosKZSaJy44y2Yu9YZcMCKrrZ3bQbBE+tK+L5Kpyhg9ulUXIvJmnwNaFXA8xu2TNq4yHyP6bV6ucRwTpuPmK9T4IOPtH2PguLV71guwuFUJ1MQNRUA9hCzjIJk9ZNKObcfq4lwrBVf8VtJDMQpjfuOm0YGaza2VEFusE7HGdz+lFSxZ9EROIkDG0FhOoDEnzpevgb+nU4llZGVyDMkXMhgRuc59J/SWfB86LEqq6bgPhIjTEmc9YI+hFM05Fcu8Muq0iHcgEliJG2MeknFBvykWirBB8IYjqI28MnfOREkfKuUcHN5JW+MQX1e+NSkNkAmGlRJXYSAcZP1pJf4NXuzZMIWMGCDA369icDetUeGHun2Y6t9iQFPWDIz+VUWuBRGEICG0QoJJBPWCYCN3jttNIkxtCC/wAruI3vJZ1tx4t+8+W569qBbWuFEQfCAZ3iCYywjGP0NfSOW2EsuxfFtxbyADDSw8RU9z5TpzEZV8/5nbFwhQpRTPwgMSQZWMqM9d8kzmljOv2ZzXoydpPENGXnUo7iCcbSR+UYr3Dt/UdSAu8CI7EFRJySZ+UdoN4TmTgRptlgQykooYEZBDRPffue9W8RxLXL4vusqNCt7qAQsYAO04nPWaf7og6Mqv3CpJDEwYUTIAMwCfl2zUxxEr4ipkgRkbDv5+U1G6FJcAuiySrmDkzlhmRtGnJk57qrwNwNLGDBJ6rAgQI7z5HfrR7I5RY5v8XZ8JYaUAmVP4Ric+c/yas43gFQYbVPyI+XUdJpFw1lSCJ2bIwCXCeHSfruM+oy+4V5Hu1Cyy5wRMknr2B69fsziqDCbUiNjiiBpYal7Hf5Gj05YrEGTp30kQfT0qhglnfx3O3RaX3uJctq1Genl6eVQtLZs6t5jgZcfzDT/TtjQBjaD8v3pVFNuH4xLwC3YV+jUNx3L3tbiQdiNq55yHjpY8gJFdmuxXqUqcNc01KpL9q4BACh+Z/+1cx+HrR1q1OAKF55C2bgnxBc9Y7D1pkic5JIYewaheDVuuto/wDsevatKq4I7A/OJwPQCc9qT+xfDgcFakxK6vqSfkd960PGcJBYd5HfEnOZ8p8z6Vr8Hkdsiji2IZWxsRn889ds0v48eGI6T/of+QpxzGzEMDlR27GfzikPGs0TJ/35f+P3pHhMtBfmhYVqMUSzj8VQ932z+dZqPTUvDKIrkZq2IqBoDECK4alXitccQArhqcRVtixqPYdTRQrpK2VWeH1enevVZxF/8K/CPvXqa0iVTlnQw4jlttrWu2S0DIXOPTJB3P1pXbVEtgqWmInSdJj8JPViPTetInB+6t6EADMFDtqE6l/tUZAmPETnXSPm3AshD3VZfeDJIOmQABDSQxIHyn6aLMbL25xeFsKlxgSPEu2mPhiZkEYHmOlGpevM2pxqfSQSTiDIBG0EQfL50v5bwSs5WcGSCI3GBMdvt2ptwt5ba+NlBkgiczHbuZ6nrUZSd0h4xVWwTmPNrqJEQrGCViZ6dJkgETtM9K0djhEa2nEMVTXo0kg6pAAgKDGIk+vek3MrFtirOrGc+pMwRmBsPketD+IjUFMLE7nOPLBx/Nq5TS3s5wb0PeZXmCN7htNpgQwCwMQQVkYzOR2G9CpwqXbBuOuoeIFx4YCiQYbJyD5HHakfF80e4rau+FkkHBAiI6ySYySPSjJaxw6W1VhdaX1bw0wyDAggATvv0NCUbtg0LeF5S10j3bAkzqnEREQ0kEkHb16Cacc8W2NKgaVAyAILNg+KSSTOPv1orlnAwnihHgaXGwgz4h1BI61zmCe8De9ADIfXH4flFK4phsDvWbZClQApG0mSD+Rkb1be4dA1v3hDA6isAYiDvONwZ2+lLFAS5KhtAY6ZkgDzH7Zpi3E+8snXKl2AtR0IHUwcZ28/KgoZG7MW8y5aikXmUjxaSNwTggiV8IOrY4mruBUIrGAJRtJzAkfhO8jVg0XxXKLllAzo5UTLhSUBOASRjoBJMiTO4qjinALBfhKgRsRnY9/hq91ESCuaQCK4VqcCpnIA7T/NqynqFGmmfLubMg0ONadjuP52peRFRNcm0CUVJZD7/DqfEmx2/n6UIyEVxLhGRirf+SG+LenwydyhvKKqnatzU/dRvtVHEMWELgdfP6/lXKNiz5VFFr8SVBCT2JHX0pFz2+PdOZ3Agfv3NEcRecJ5jBkiSPId6Tc7ZPd9dXbp0+fyqqRjlNvZ9R9kbUcFanbRbU9d0Bn6nPlO9N+IGQRGZk+jCR6nGPI/MPkip/xDaBBuQkKTGyrsfkaHt8UTMk+EEGT5nb+fnWhsxxVyJX2kms5ze+A20ZgHtHft8X2p5cvZx6flWS52fFBJ7jrJkiP/AOanLMTRB1KwgJqyM1Q1sg9ZpXauuAdxvkAYJ2ptwnEBkBaSYAn9TWfo9muPMniSOG6diMd6kbPUZFdcDcZFVoY2xQv2WSe4kCtcNEm4DuPnXns4xXUHuvIPbt6jipcRegaF26nvUrrwNK/M96Giu0BLtlkBXqkVr1KOfSV4u0zWwSNIR5BGCTAyZkHJz1J8qXc/5gl7RZEe7RhIGRnw9DONXTM5JMUVfvBSuFJgoWOqCBOmYkEYggAVlOO9m75utxNhiJAYhjnYT5EHOD3+mujyryOfZ7kHvHPv20LBMWwCR+HLHYSO24r3PeVrZWLRUBWYkg56aW8xkiekAdpKtayh0xHwtOMkyBMyMKDIxjfrUeXX3fSvu1JBwus5TU3xCDgb/rQk0nQ8U2rMp7wOQSWPQKScyRMekk4BggedNLfHAWHtzkKAFImdgNJ7/P60w4Pk4BIgRcfdowQZjUJjxQJA2+lIeZWWQraFpgwhhABKsTkapOJPc+edg4pnKTRHhZtMraRiFA+HScjPcyJjv8qIbheLKeMsuBcjCLBHhIUEAMMnAn8qaey14cPctNeiWJCkpr0mAFkEwRJPmK0NzlF023uFrTt7xhcN1go8MQYAKiFI2MYgUrDgy9m64ZlZZlcSdM+p8tjQnMuYQdDBWMCWExsPqAQY86N5hw9vTqdj/wDKjC3pI16iBAmChkHUf7iKZ+5W/wAJbQmChAlmBIXMDXgxn/c0IwA5GL4m9ByemInPaPUH86YeycLeD3C0bxA0tvAYyNJOYP8AimfH8nSEKjVqUAmB4GzgALmYAn59ZExYRUQMgH4GJEKwOpk8JPxDJiNwRmaKSOsI5px7myE1EoSpOoGAJ309iDOI+JRWehfFoOAQB3Ijf5zNPbV5uHBNtP6elUvfCxAUeMqWMkxIK6SsKDJMwldgS5UQpY6ZiY6bCJrpqkx+DPIiqK9tXjXYrMemQNeA71J1jHWetW8KxVg2MdxIooDZWbK6cnMYj9apRMjbPeruI4sMSTHn5+n0qjhbT3tfuo0AMzkGYWD06bflT9DPPnSwWHiIYJPbI/nSqeJddRHSPvv29KoFhmZdG4J/CNvI9zW09nfYB2/q8c5VTgWxv5Fm/Cd/Dv37VRIxyb2Y2zyd7wb3akwjPkEncBQPMz9jSTm/J7i2yzDOAJ6ztX3vh+D4a2r+5CQqhCAQxIAwGI7jJnJ71849p01IpIMm8gBM7apx8oHyqXI5qap4K8bh0aayN+DvFWVogD3gJA/6WGT3iPtV3EWNCWpWGdAWPiknMkg7fKhuOcDAxJeYJgwD065odOKa4FZi2BGdj2gRgZrazAv2Cn++IND8BywlLl64EuWwpUpJLKxPxQMjf4gTiar4q/Ey0eH6U75JyqfdOXjV8UTqE5kGdwTUeW6pGjirtbM9e9mWe2GtS8AagFg7Zg/ipVwtsqIHwzn/AF0r7Fyi4LC3Bp/EYaILbZxuI/Ec4rvFex3DcQurK3Dk3EhSSerJsc1NQbjXkr3Xaz481vxELnEmvK6lRCgHv1/1Wr517E3+F1OoF1BmU3+a/wCxvWX4vi0UQfibvsDjr23o9cV5OXI1K1oraya7chfDOevap2UB/EonadvSf1qp+EiY33ImaVatFnNSdSPWrik5XJxVV60ZOMVBh3qKsRsaBVWtZONXKt96DuIPcV6h1D9kfJrbduCxV22grgnw4AgHI7HANNeIGm0tospYqHf8QCwY2I6g56R9VQRSijMDKnEiBsc7+c79KA9q+ZX7ZvCzw5c3Aoa4TKhRIVQmDMbwYzOc1qezzFodWF1sJTEmVUywacZI+EsNu0fN3btlLUIFVzBJg/DMAD+f4zfAXNMSCPCGMCMqJO53wdjPxVorILWrd1QAAloQ4E9AQSBnPymhJBWiqysJEySQwIEkEmY6QZaMHFWC0bpJuLb/AKeoRC5PhaSVOZDCM+HI3qFtURgx/EQoABIBiZmQAMQBv1xkVy/Y1FW1KLkNJCgy2DBYEHCjaZ9BigjgTjrSEsR4An9RBIUK8ptsSsdF6zvJrD+0HE3TfPvZQuzP4vCCJlYEAgzIye3at1zlLRsnXqDaWAZWkSrEknvInrmAMVleO4hjBRRdCoRJMSMGAcFipVTjqcU9AsC5Px51KqqGU5YEHSOxP3z01HzpxwVpYIvu7QDoUDSrAfFqgg4gncmSelKuYc4tuAq2VtkxMHtH4RABBzHSTO5panGspmCeh3mIOZiJOfUTtXHGk5vzZlcIqlSSACBphjgEHYHqPKKG4xLjsS2rUG1dXWd9snImSD5Yq/nNq0i7q6kIwuIdSgt+HGCVjIz8X1cchFi+ssblooJVrQlnJEGVOwER/wCR6Cai07opeLM7ptHTbIa2Gcn3mltQUCCNE5Gc+sdJNFoyJ7kn6/vvWh5xZtKXm9N8EglgIMgEA9PEDEA95pHw6yvnn8zXStxopwUp2VkD51dateEyJOI3n8oj6dK7Y4fU0L4T0nqam10oCDvO8g42zFSjGzbOaRQWHWRvM7z51Xxb4g4EEwIGACTJ9AaF5hxy2zOGaOkmD2HSkHH8QzsVIOpSQR5jefSDVIwMvLzXhBN3mWph/aMDGfX1qT3Tsp29IIjqBABED+Cucj5Y191ABLs0KOg2yfKieYcA63blhQwZfDqj4j38hH5UvLyKIODifIzbf+lJX3t24zrqVICbt4iCWE7GBEjua2vE8bfZgo0WrYMkLLOewJIgdZ3/AFr5N7OcquJctspMtGQY2O23YHf9q+t2bcLkwevr1+9JxSc21eDueChTAbdpVEIgAiMCABP33NYz2vtQloST/UU9YwP59a3ttdziKy/tvwTe7R1GzyfUjFWnhX6IRyyi7w5bh3ZiWaVUAjLZ6RiZI2nal7XJA1avDKgHcCSR9NX2pjyPmltkRSICMCc7MDI+UiquP4b+pcyGViSCCBEk43/k1bvGStMzrjnGVSQj41j03M/Yf6r6ZwnDBVHdQAOoBCxt1GPSc1kuR8nW7eH4oEk/hAxJJ79APPNb73GnqAMefmPypXT0UimtlNgTme8Y6ef0pieJ8ShQRj4hHSgwhg9o6n9aWcZz2wl9OHadbdQuATMS3qI+dBtLYyTeh5b424GlwWXuIkDzHUfek/PvY7hOYLrT+ld/uUAZ/wCtOvqKbIxmT8MEED+eX51Z/wAgQSqgkTAHhJjb/dcdfo+N+0PIL/BN/VWLZwHGUPoeh8jBpZYuEjBONh5/pX6DMPa03EDhhlWAIPkdxWH9oP8A02Qg3OD8J39yxx6I26+hx6UOq8DXZ85DhpkAR33nriNqDvsAT5GMZq2+dLlWGm7JDAbqVwRvvjvmo2+GS4xLF1ULvGdUee4mM9qVRvY65HHQF/yxJEV2hxyi4LS3Cy6WYiARqkTuO2K9QcI+x18iXo+h8G4BDDxKTgD0DEERhs+nxRRJEq2llfQFLAysEyczmcxOcDpS27aUW5UjVmATkx+0ntMV7lPFALDFtQktqGXUzGnuAATBzVHLJFQuN+hnZJhtMgTmRGTCiDMwds76qZ8JfC2dDoWOIXBkEScT01bHtVTcQLkQJUDJAzkjHkCen+6zXP8A2oW3xRS/rS28MDEjwysgg9djuBHmabYujVWbcy2ppUTAyTjBg48vyonhFwpc+FjIxpOBjYZbUTnoDig+X8arCbZ/pkDJBHhEQdvXoQY3xSfnd3VxNlAxBUqTpxAJBUgDdoBx1kd8hLIBvziygRU04YkkEidPYR8MZHnqpNyhE8QZEFv4bnxEQMk7Y6f/AFo7nfGrZUsSxAfxkEAqpJgkgxBjY5Bnoax/F8a124ES2Pd7QhaCT+IkgSc79/lRjqgj32o5nwa2x/x1BPhCsFx4WmDMHqemTNY1bhEGYRSSARgERnYgnAGYzTX/APGG0pN0MoZToJM62A3MTpUSPSPotWxHw6wGZbbZZQbmDpaMZ0sQOkHsaKwAYclXiVRmsWzd2n3altIBRwTHXGBHnmMMuQ8wfWHVPeHZtUwI8JZ/DCqd1nMk46VPlHtGeHVLfDXAgAC3dR1n3kHVetgmADgHHbvFHct4vTwbjQyo/hZihiQwhgcAjfJO+RMmpyqxvAs5/wAJdBAmS6tcGjZhEzEdI6jac0LY2GTgUVz/AIhNACkl1AUHaRnVP1H0qjh1mNpjY0klqi/C6ts5/wAlYDE41ABgDvJ+mcTtVXFXWYlVBwJz+f0qrjnZTpyqjMee/wBKaez/ABlmQb5LEYCSACIHXEYxiudJC9nJmZPKLtxwClwY6qeoMR1z6Vy3YRQQBG0T/NjX2e97RWwhuG1cW0Y0uwVdXbLMDH1xXyviODW7ddgWW0WJAiDBzGJA3jrSc8+sdlfjcfaeQv2QKjiA3/61Yz2Mb4ycTitly/iBeaVRNLDLkZJ7CfzI6+U1mPZzl7C8FUwgEuTu2Ntts1v+A4QIqwB8hWLjh9k7L881DCEfFXV4a0t24BqXZQesQBPl+lNuS8y/5VkXI0kEhhvkUJ7V8tF6ydTadEvgTOCIor2Q4QW+FQd/F9T+1aeFdeTqv8madPj7ebGqivX+HV1KMJBwRVhWprWqTwZ0Y0ewNwXWNq4oWZCksDHmQIJyaPs+xdwnxuoHlLH8hWwt3IrvvwaywjBbLOc/Au5Py9LK6VzBeSdzld6LCgkxtFd4U5MiN+sgyfzxXX6nvWuLVYIMGIiT9fMdqR8x5Jb4i9auOCdAPUqT22/DNaU2sGTQ1xQMz5Y+VdKKlsMZNaOsYgbQJxt9P5vUbRzBkb+QB/WQfnXgRJAyRA9D2qTWTid4M0woZwzHpihuIdy5YPpGABEjzMde0SK6jNEzH6VDiFMA4wM9RPyoNWgo+ce3XKOHNy5xDX/65GbagvLxvkyoOPLBrANxkL4thA861/t3b06wB4y5JYYkHofp+dZI8Inu9TORcBwoWZH/AHTWdctbNH1WrR7/AJouASPEOo3j0NdoXg+CLMcEkzIG9dpu16JuFYZ9DW4dSnTIEDMmWMgEdI/eemPe5tMygNJxpIkAGNipP0PWY7VVzAFVQMqwASD185wJE9azPN+RE3LfEWHBdSrFG1DKwRB6TnbfO3XQ4JklJo3PFWhOkHopM9wTG4GA0Hr+lV8by7h2g8Tat3IfSpOnIA/u06ozMbGI9aRxr3WtgBQ2ehIGTJIJ2IAOR+GqvaHmyWE1M6oolFQwxcDDMgzOSQWP1MUF6Zz9neGsFLXxFMlQhBjbbHQAzBHeN6lwyniOLbxaTo3A2PiQ6cTKqF+s0Lb4pW0yJUHBMnH4ROexxG8/Izg+HFoXnB/94IADjdSSBjH+pppI5EeZ2iJTXqBBghiZIGZI7k1m+V8G63SgIVFBuF3z7pRMs0ETvgCJJArX3bCaVZVCkiANQmRpyFOCPFMdvUQq4toW4FOqJe5pkkuASoMbATGerTG0jQUKfaHmouFX0SsmBmGVW3aNzMntMdMUPZ425ftsmAT4hpX4gCSAsbOmRjdfMeIv2ose6IVRJhXHhM+KJgRHhGI6Qaz/AA18D4iYWYAOQdwwjaDnfcSK5gRdwlkI/hDF9lCjBOOsYECSem8RX0wc2i0lq3MiAVEnoJYAgAgyZHXV5184uXx8bMd4MCBqjE7QGUkjEbinsXmtm4AyqQVJww8hmTkY3/yjYwmvE3CWiFEAeHTkztnG3zNMbDhth1oS3wZD27YeTcuKep/Pb4iNv1p3xltbQgbnv1qck2aOGSin5YBxljUviG2xODS08KZEMcAxGc75pgfFuf8AddMRp6TsRnbpQ7BfFKrFD3veKgOssAVIafnp/wCnyppw12LgUMQDAJxjzmpX+FJEhpHedtqFZGSCBOYmRse/n+1Snx9k6Dx8ri1ZtPZxfExG0CMZitVZGM1lvZS7IA6xO3pn71pbxgA/wmp/Hi4rIvPJSlaK+brqsuO6mo8uuxZQD+0flUuLuTbPmDQPLX/pKPIUJSrlv+HRV8df0bjic6emK4bvigd6DCmcnOKa8Dw2kam3/m9GUpSwcopZLwHCkwfWguX8ZOqRGkmZ3j07U34fiZG8j7Vy9wasZG8eUj0P70HB2mmMpKmmgHh7oIkQARIIx1/h+dWpeqm5w7DEbYBjfAz864rfXFUhJk5RGFptQoDmNtwylfhnJ8sQO0f4qdl4IzRF4K4ggEdjWqLtEWqJC16V42zUwon1qJfSBNOKU318MxmIqkOSIz17j71dfJgwKVc65snD2i7eLsq5YnsKDCjEe1F1DeCOECxqJJySDgAxA+lY3nN9WueABfQyPl5UVzLjff3NTqQxzkxOdh2AFK7tpg+oS0EYAPX9KyLjufZmz7OkKj5If8SH1LdbYdNJnqN9vOvUfbsmT364/Su1XsIuK87HR4/Xk9RMRAn0HrVKcWjNo1DWdl6x2Hf/ABUNLL/btkQfSJ1dIoi6VjWiWhcCNpcWxqViQAdRYkwCeoEmCK1aMg9Xh1sprunxOCNKzqIH4QQMCTlj6CYpbzC8l6Q9u20A6ZUYG504x995oZLpaC7ktAnAkHtGwHp3pZzTiLtom5CtbWNQyHyQMYgxIrqrZzGVtyFKqYhTp7Awfpmr/anlNziLKtauBWW85GSAYVVUAqJBAU5/3UOEHvBqWIGklm2AJmTPX/NHpxirbtWdQk62BmMs7TAJ7qc0HsKCuRcPeNgW7ploh4z0JnyMCekdaT2Aw41tLAL/APIysNOnGoT3K9IyemJGi4DhC6syRsTpmWJAIwB5zn5dTWeTh1/4d9EDi7avBwZ+K2QYfsQJMxtHzpJYdjIVc550b127qIgFtIMkgapgFd5IH06bUNw/J7l2GY6EIJ1ts0YA75jrjrnEiWuEOpVltbMOhkDGPuta/lUHRaaDJJE5UEjIhhuDA7TRukLQntcrKXCAge3kR+Ayonc/hIAB3wvaKPvcvvNZ0q2i3OAzGcRBjciJ2qy9wZtF1kSDjqCBMk+eB0qfGcUblqPBFvMjckfh88x9Kk5Jj0JLatavW43UagdwZBz64mDtRdxixliST1NVaWVrSuDq92GM9Zk/tV1T5Hmjb8aP42QK1NRj9a8VrlTRdossXo+LI6fzt5V1nkHVlT23H6R5VURNR0UykSnxKRJOJv8ADkGzdhAZAOF8xHYjp9M1quR+1Pv4W5pDnaMDbaD5ztWYDwAumR6mo3FdCHt7rmZkjz8x6UxllFxeT6Hebwmq+ULt13jzpXyLnaXwLbv/AF9gu2rbYxpJz8O8g4rYcs4EIAW3zGag4PvY3ZdaJ8HwoAJP3/aqeM4oHaetX8bxuIMfz9POsze54oJW3qun/piPSdhSz5IxwU4+OUhqOYMoMCd4Hfy8qq4z2gNpgSQJmFOAYGBq/D65rMcx5Tf424trUtnT4zDlmOqQDjqIP1pXzziXsAW7vEqzzAVFBIWIIOBv5nekXeS/Ep1hF/kfSuA9qLNxvduyq8AhTiZA2nfejnsq8hcGvzzzLm9x3VXVjpgCR1xmOhr6Nyf2ndEDXGJAjUIGoeY7jyH+Ko5yhX2LYn0xnf1u6Nl7oqZI22PTPlUrBJMzOat4DmyXrYZWVlbYj+b+VXNw05X6Ed/OrxdaMzXsts3Z3rjJmh7jRvg1NL/f71dS8Mm0VcZcUCXJA6AYYny7+lfPvbHnyi5oT/3isNrPhtocxAMazAM7iau9tOeaXYrc8aiLSxBQndsjEj7VgiRcIJVmaSbjM0hpOIEAiIMmTMjaKm32b9f+j11Sfk5Y5k5lfixgHIXM4PrRPD+ZHn5V3iFtFh7pSiwJG+esHqOsnzrunoBXNlIQxZcRAkn9QfnXapbgYidzkiY6Y3612mXGF/I/gc3M8Bblq4mlVIIGqB5EBoGxjHXtVt7jLBIKEL3V4Eg4GMbfU0Vwum8GTq3RpIA2kAGetH8ytW7dkkougGB7zPUTG52BiO5mapbM7VCZLIceFgzdVwTO8COoBB+Y8qtcllCsNhgGcZzI3Aya5e5bxDILki2hJypVhJMkgQWAG/f8qlx/Ava8A463dkagdBmVYEB/F+LoRvnApuwKOcWBm2CVRdQAjBInxeZMTPnGwqnjuTWrtu0SoLJaVANUEbnUCOsg5pzxHC3i5a0i3LZcyysko4JBVg0ADVP90wZpVy2/bYEMGDq+gqFLsDIIys+HoG29aXssBpjP2au3LaAM4LKsSw+IjO0dQPp6UBz17hAZWtpbQMjLqgjUQyso3MOAe2T1zRlu+nvUDYAgEdjBGTJyQzZIjAqjm/KmZLhDi54Zi1DgEARJOwIUYG8YrnJWdToT8k5bcu3vBqYeIs+ICqJY6s6SSRnzWtXw3KFCpc941x/EGUw0AzOCJmYzkbxBob2V4e7wyO7IfEZaSGfQAJIUgyZJzv5YrScLpHDNdENk6QJC/CJXBECc5n70ssnCfiVWG1W9QJIJEBTkY9cT/DS/k3BWLt1yLgs6WAClhkEMrMSWjB2An4sYp3ZNtkYXPCCSwcYIx4hA89p2zWf4jkQDtc4i46DSPdsElX3IDFRglWBDEZE+VShF2M2khTxNtU4l0DBonKyRuOp8oPbIq6pJw+ldhqLNP2/zXIpeT9jf8f8A20c013RicenWugV0r0qZYqIroFT01HTXHUdjauP1A23wSPvUtq8BHrRTElBPDKOK4e2zAqNLE7dDERBGxz/MU+4T2hve7YXLmlwwI8ADHC5MCI3kkZzSkjrUyquNFzY/iHxL89/lVFkyckHHIdb9pRxLMl+4tvRsoJX3kxux2Hp3rnFc+WyTLI6KsLatQV1/94y3qMVluK5TpbMsrNv+ncedK7hJZl0kacRucfsBSf6bjb7A++dUXcz51du3CFdgGOrSp0gGOseVCcReYkI7sZYFj8ZAwOpzAH2qi22gsSJ/MnbB+e0dqvs2ZJJxO3XyJP7VbEcLQldsvYRwnEE3QUPhBka+kYk9jAracw9qUuWNL8OqN7seJZAg7QI9Kx3KuEUv4srueggbfemfPOIn3ZZgAwIOk4ABgfaMVOajLDyUj2i7WCnl/PX4cJcSV8TFlJOkjGkEdGgjNfUOA9qiqarq6cAgjPSZgZivjXFm3hbbMREuAoABk7ZyIjNMOX81dUW3cLvbIOBiAcYJk46Dap8nE6UuMMeROTjyH2rgOfW7+khHKPPjgBVAEyxJxNYf2v8AbBxcCWWAtDVBaZeMSY/ATMd4ntSDgvaZxwZtaveN8MxHhgdvORk0lAfiGB+J/wBB0A7xso+VVgpP9iUqWiF4u7kySz/3eeSfIQaZcLwmNKRAHiPfvVaOlsELtjxDMg9jTh1VVUQNhjtj707YYRtgF9CF0j6/zpVnI01u2H1AFYypnrjt8+nyoXjOKLEZ7KP4OlOeT8YtlUZs3GDydiR8InrPhnvmuidyvwgfjSrPJEacevc/Wa9Vx5bvcVldOzHx5mJXy7ivVZGdnkwQRgjYirLzsysrGVb4gSSD8j5YqotFStk9axp1o9dwT2i5eLdFNtSAjQSoEAen8NNuG43htLC6ou6l0gAQRK9SBtn1z5UmNdRJ2p1yNEH8eMqL7PH2rbpetKyB11XVMH+rM6wMg5gHaTmDE0xsmwlpgLJsk2mgwRIgmZU6o6+Q+4vD8tUDx7ZMEzEkk7+pxXOYcVqI0T4V0ySTKxEQdhFUc8WzP9Vuo5KVt2hpDzq1BWuQSdJKz5yFMz9q23L+Tq6HRAUAmCNceYHWZnJjc18rtPes3T7sHSxxpGAWgH02BBHWmvDcUCiMFyo/GPjG0krkYzGIPU1ycWgShJPRveY6k8WXJlF0sRmDkwPn1Hh3oS+5e3btaBqVd4h/CIg9NJ7g5nypHyHmEuqsLa6pXPwnYrMbGQMmZiMzTe1zBQzsxDssQqJ4dJndtQG89fOj1vRO/Yv4o6193BkjbMgefcEb+VKOdc1u+4ZLtvTdcgOcgFV2KiIBkDG0DpMVpFvWw3/IZiBgrnUBEqQYyBG3fOe6D2i5wt4j3dpuoYROp48On5/Oubz/AE5K0GcoW3etLbcxczpJwTJJ/wAx54oPj+Aa0c5HQjaocMfCk/EAB8x2PrNN+F5j4dF7xKep/Xr86nKmzbBShFNZXoQgVym/H8qKyyAlMx1Md/SlhFRaa2aIyUlaKoqWjFS014igMQrgBPrRHD8K1xgqCSf59KenhrXCpLw9wjA/bsPOmjGyc5qOFsz3EWiiiPi/n3qlF2k/4q69dLMSY+XSo6aZy9CqD3LZxRv18vKlPM+T6lm2WAyYnb0A36fQU2CVN16fPE5PnTRkQ5OH0Yq3cAaGgnIPUE/PY+flRvE8OuhdFyWIBZSGDKe0mBv1EzTnmPKFvAmAtzuNyOk7fWs/bi2TbuHSw2IG/lTtdtbIJuOHoDW6VaCMg5+dFpwT32hczjOB9fKvXUVoJzk5/wA9/WnPs/w7M4Fhi7BW8I747etTbplqxvAZZ5QnDcOwdgWbwagJkGJOdgO2+POsnzARcZCZVRAYSsD7g4rR8clxSxdSpZgSGEQe8RjEH0jvQlrk5ueFcAZZiMjOwqkZrZCUfBGzwmojQFCYIInA3KmTmfOTTGwoEKkAbk/zrVGQDbVQVEiR4ST3I2n50YIWBkeo3+e33pbbKQgD37CK2ojVEQPP0670Hf4osxViFkjIk+s9o/Wu8x4wLKqRMSTsB8+57UPwXDH4rrqOgUNBHqR1NFe2PLfWP/YZbNq0hltRYHPr2obhWDKNOosYGdztse+ai/C23IB1TP4Z0/fHzoHhL7274C6/C4MHBx9h69qeJLlTSWjU2wbepCpOggFJycQGBg4jp612g+L4zW/vl1+MmR6YxBz616qIg0E8JwrmDpOnv2+tF6aO5Y3iI6bx5zXuKUah5msziqtHox5HGXRg9iwXMAUeFWyASZb+bUVbQBDAjE0l1Tk5J61z/H/IE3yY0iy9fZ99u3SqzXa8aRssklhFT2ZxJGQeneetXBB2ri1YtL/Bv6VPw4PSoXLdzQbaXCqEQQQG/wDqTldztRIqdFNrQsoRltAaB1VAPw4Yhj4x5qQYME5mPKhOK947QE0KCxSGk5jcjqNIzTjTXGFMptE38eDK7CQADmBXrpnFSqu1vSN2aEqQy5dzNrWCZXqDuP8At/aiOI4BLwL2iASfkfLyNKL3Sr+V3StxYMSQD5iadS/4slLjr844YJftFSQwgjoa5YsFjAmtN7Q2VNsMRkaRPlDfsKVsfdqxTB92n3ifyrvry7E++4qtstF5eGGlPFcIyei+R7+lJ+IvlmLMZJ3JrtVAZoSlZSEFHPk9FcNSauClspRGu12uURWjoH7TQnMeXo6/ANQBAPcEzB++d6LYVxKdSaJT41LZiuI4J7XiUalM/LMZ+dd5TzW9w14XbbBbg2I+4+mK2HDtpu4xIUnzJJBP0FU8/wCX21vSqKCdJMDqd6p2WmYZRcdFXDcxbiXa6Z1vly2BPQgemAKKPEqo0AEAdhme57/Kr+HsKNIAHwlv/IRB9aos2hrXzAnJpFUtFEvLKeF4m2QCuFOMg79d871Zxl/AVRJPXB+ZjoKnctgE4Gx/KqLG/wA/0FW+sX7nQNY4ZVy2Wk77+pPeinbUZO53JzU+MXxfzsKhZWZo9EL9skqQLeBnaRVRtjfvg+nrvRrrj6VC2gpuqEcm9sCPADofpP6V6rC5Egd/LzrtEU//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4286" name="AutoShape 14" descr="data:image/jpeg;base64,/9j/4AAQSkZJRgABAQAAAQABAAD/2wCEAAkGBxQTEhQUExQWFhUXGBcZGBgXGRgYGhoYHxwaHxwcGxodHCggHRolHRgcITEhJSkrLi4uHR8zODMsNygtLisBCgoKDg0OGxAQGywkICYsLCwsNDQsLCw3LDQsLCwsLCw0LCwsLCwsLCwsLCwsLCwsLCwsLCwsLCwsLCwsLCwsLP/AABEIAKsBJwMBIgACEQEDEQH/xAAcAAACAwEBAQEAAAAAAAAAAAAEBQIDBgEABwj/xAA8EAACAQMCBAMGBQQBAwQDAAABAhEAAyESMQQFQVEiYXEGEzKBkaFCscHR8CNS4fEUYnKCBzNDkhVTov/EABkBAAMBAQEAAAAAAAAAAAAAAAECAwQABf/EACgRAAICAgICAgMAAQUAAAAAAAABAhEhMQMSQVEEEyIyYXEUM0KBsf/aAAwDAQACEQMRAD8Ala5Slx19wlw2zB1RJCk743OdoPTzFXjldsE2isMZ0MwOoiBCsukfI4PYVdwFpURELupZQVJKppYt8EASIAJk7elSTimPFwjG4Cmi6zqZWASAJA8Q6R3GKnd6GoT3OXaTADAgTJmBGeooDi7KEkEgjYETvG3RgQTHqDWmfmC+9KlW0RqlQYGSuZ+LMfUUDxaK7lgP6f4pHXwmIG3611s4ya+z9tW1IpYnrqmPrJq1uXE/C046iM9ep2pnxgCox2fePLOc5EaegNLeE5ohttJyCQRic7MDORJ7EQoo1GQ8eWcNArcG/RZ9M/ON484qkoZggz26/Smb8RobxSFA36lcEjI3BaJ6QOpz21zkmCCfDpjGogMJEGOkQflEip/UnosvlPyiteW6AGvHROyfjPy/CPWuX+LkaUGhP7R182O5NcTj1u3INvcnxajJ+8DrV54EM2lJn/uU/eucGtDR54y/YBFGWOYkDTcGtPPeqm4NhP8APyqtrLTEGfLP5UtSRTtCfkJ4jgARrtHUvbqP3oGKtsXWQyMfr6imIe3eHi8Fzv0aupMPZx3lCxGIyMHvXFojieEZDDD0PQ1BV2oUPa2Viui2SQAJPai+F4NrhhRjqegpjdu2+HELDP1Pb9vSjQkp1hZZVZ4FbQ1XiJ6KP5mgON45rnko6fvVd66ztqYyft6Cola5s5QzctkQK4RUgK7QGov4Tj3t7eJf7Tt/iiOYWLN6y7WzocKSUP6fuKXgVRx4/puQYgUyZOUayi3/ANOMLdPd9Py0zW/ttisH7AIfcz/c7fbSP0rci6APQVqR5vkk16AYzS2/dEEn5VbxHFxAgCTEb/4oAt1OxO84H8igmES8JwZuEnZckmo8dxcjQmEHbrV/MeNBHu7eLY+/+KXAVlb8I9GKcss5UWM1MioxQKUDcTwivuoNKOK5Gd0PyNaCosKZSaJy44y2Yu9YZcMCKrrZ3bQbBE+tK+L5Kpyhg9ulUXIvJmnwNaFXA8xu2TNq4yHyP6bV6ucRwTpuPmK9T4IOPtH2PguLV71guwuFUJ1MQNRUA9hCzjIJk9ZNKObcfq4lwrBVf8VtJDMQpjfuOm0YGaza2VEFusE7HGdz+lFSxZ9EROIkDG0FhOoDEnzpevgb+nU4llZGVyDMkXMhgRuc59J/SWfB86LEqq6bgPhIjTEmc9YI+hFM05Fcu8Muq0iHcgEliJG2MeknFBvykWirBB8IYjqI28MnfOREkfKuUcHN5JW+MQX1e+NSkNkAmGlRJXYSAcZP1pJf4NXuzZMIWMGCDA369icDetUeGHun2Y6t9iQFPWDIz+VUWuBRGEICG0QoJJBPWCYCN3jttNIkxtCC/wAruI3vJZ1tx4t+8+W569qBbWuFEQfCAZ3iCYywjGP0NfSOW2EsuxfFtxbyADDSw8RU9z5TpzEZV8/5nbFwhQpRTPwgMSQZWMqM9d8kzmljOv2ZzXoydpPENGXnUo7iCcbSR+UYr3Dt/UdSAu8CI7EFRJySZ+UdoN4TmTgRptlgQykooYEZBDRPffue9W8RxLXL4vusqNCt7qAQsYAO04nPWaf7og6Mqv3CpJDEwYUTIAMwCfl2zUxxEr4ipkgRkbDv5+U1G6FJcAuiySrmDkzlhmRtGnJk57qrwNwNLGDBJ6rAgQI7z5HfrR7I5RY5v8XZ8JYaUAmVP4Ric+c/yas43gFQYbVPyI+XUdJpFw1lSCJ2bIwCXCeHSfruM+oy+4V5Hu1Cyy5wRMknr2B69fsziqDCbUiNjiiBpYal7Hf5Gj05YrEGTp30kQfT0qhglnfx3O3RaX3uJctq1Genl6eVQtLZs6t5jgZcfzDT/TtjQBjaD8v3pVFNuH4xLwC3YV+jUNx3L3tbiQdiNq55yHjpY8gJFdmuxXqUqcNc01KpL9q4BACh+Z/+1cx+HrR1q1OAKF55C2bgnxBc9Y7D1pkic5JIYewaheDVuuto/wDsevatKq4I7A/OJwPQCc9qT+xfDgcFakxK6vqSfkd960PGcJBYd5HfEnOZ8p8z6Vr8Hkdsiji2IZWxsRn889ds0v48eGI6T/of+QpxzGzEMDlR27GfzikPGs0TJ/35f+P3pHhMtBfmhYVqMUSzj8VQ932z+dZqPTUvDKIrkZq2IqBoDECK4alXitccQArhqcRVtixqPYdTRQrpK2VWeH1enevVZxF/8K/CPvXqa0iVTlnQw4jlttrWu2S0DIXOPTJB3P1pXbVEtgqWmInSdJj8JPViPTetInB+6t6EADMFDtqE6l/tUZAmPETnXSPm3AshD3VZfeDJIOmQABDSQxIHyn6aLMbL25xeFsKlxgSPEu2mPhiZkEYHmOlGpevM2pxqfSQSTiDIBG0EQfL50v5bwSs5WcGSCI3GBMdvt2ptwt5ba+NlBkgiczHbuZ6nrUZSd0h4xVWwTmPNrqJEQrGCViZ6dJkgETtM9K0djhEa2nEMVTXo0kg6pAAgKDGIk+vek3MrFtirOrGc+pMwRmBsPketD+IjUFMLE7nOPLBx/Nq5TS3s5wb0PeZXmCN7htNpgQwCwMQQVkYzOR2G9CpwqXbBuOuoeIFx4YCiQYbJyD5HHakfF80e4rau+FkkHBAiI6ySYySPSjJaxw6W1VhdaX1bw0wyDAggATvv0NCUbtg0LeF5S10j3bAkzqnEREQ0kEkHb16Cacc8W2NKgaVAyAILNg+KSSTOPv1orlnAwnihHgaXGwgz4h1BI61zmCe8De9ADIfXH4flFK4phsDvWbZClQApG0mSD+Rkb1be4dA1v3hDA6isAYiDvONwZ2+lLFAS5KhtAY6ZkgDzH7Zpi3E+8snXKl2AtR0IHUwcZ28/KgoZG7MW8y5aikXmUjxaSNwTggiV8IOrY4mruBUIrGAJRtJzAkfhO8jVg0XxXKLllAzo5UTLhSUBOASRjoBJMiTO4qjinALBfhKgRsRnY9/hq91ESCuaQCK4VqcCpnIA7T/NqynqFGmmfLubMg0ONadjuP52peRFRNcm0CUVJZD7/DqfEmx2/n6UIyEVxLhGRirf+SG+LenwydyhvKKqnatzU/dRvtVHEMWELgdfP6/lXKNiz5VFFr8SVBCT2JHX0pFz2+PdOZ3Agfv3NEcRecJ5jBkiSPId6Tc7ZPd9dXbp0+fyqqRjlNvZ9R9kbUcFanbRbU9d0Bn6nPlO9N+IGQRGZk+jCR6nGPI/MPkip/xDaBBuQkKTGyrsfkaHt8UTMk+EEGT5nb+fnWhsxxVyJX2kms5ze+A20ZgHtHft8X2p5cvZx6flWS52fFBJ7jrJkiP/AOanLMTRB1KwgJqyM1Q1sg9ZpXauuAdxvkAYJ2ptwnEBkBaSYAn9TWfo9muPMniSOG6diMd6kbPUZFdcDcZFVoY2xQv2WSe4kCtcNEm4DuPnXns4xXUHuvIPbt6jipcRegaF26nvUrrwNK/M96Giu0BLtlkBXqkVr1KOfSV4u0zWwSNIR5BGCTAyZkHJz1J8qXc/5gl7RZEe7RhIGRnw9DONXTM5JMUVfvBSuFJgoWOqCBOmYkEYggAVlOO9m75utxNhiJAYhjnYT5EHOD3+mujyryOfZ7kHvHPv20LBMWwCR+HLHYSO24r3PeVrZWLRUBWYkg56aW8xkiekAdpKtayh0xHwtOMkyBMyMKDIxjfrUeXX3fSvu1JBwus5TU3xCDgb/rQk0nQ8U2rMp7wOQSWPQKScyRMekk4BggedNLfHAWHtzkKAFImdgNJ7/P60w4Pk4BIgRcfdowQZjUJjxQJA2+lIeZWWQraFpgwhhABKsTkapOJPc+edg4pnKTRHhZtMraRiFA+HScjPcyJjv8qIbheLKeMsuBcjCLBHhIUEAMMnAn8qaey14cPctNeiWJCkpr0mAFkEwRJPmK0NzlF023uFrTt7xhcN1go8MQYAKiFI2MYgUrDgy9m64ZlZZlcSdM+p8tjQnMuYQdDBWMCWExsPqAQY86N5hw9vTqdj/wDKjC3pI16iBAmChkHUf7iKZ+5W/wAJbQmChAlmBIXMDXgxn/c0IwA5GL4m9ByemInPaPUH86YeycLeD3C0bxA0tvAYyNJOYP8AimfH8nSEKjVqUAmB4GzgALmYAn59ZExYRUQMgH4GJEKwOpk8JPxDJiNwRmaKSOsI5px7myE1EoSpOoGAJ309iDOI+JRWehfFoOAQB3Ijf5zNPbV5uHBNtP6elUvfCxAUeMqWMkxIK6SsKDJMwldgS5UQpY6ZiY6bCJrpqkx+DPIiqK9tXjXYrMemQNeA71J1jHWetW8KxVg2MdxIooDZWbK6cnMYj9apRMjbPeruI4sMSTHn5+n0qjhbT3tfuo0AMzkGYWD06bflT9DPPnSwWHiIYJPbI/nSqeJddRHSPvv29KoFhmZdG4J/CNvI9zW09nfYB2/q8c5VTgWxv5Fm/Cd/Dv37VRIxyb2Y2zyd7wb3akwjPkEncBQPMz9jSTm/J7i2yzDOAJ6ztX3vh+D4a2r+5CQqhCAQxIAwGI7jJnJ71849p01IpIMm8gBM7apx8oHyqXI5qap4K8bh0aayN+DvFWVogD3gJA/6WGT3iPtV3EWNCWpWGdAWPiknMkg7fKhuOcDAxJeYJgwD065odOKa4FZi2BGdj2gRgZrazAv2Cn++IND8BywlLl64EuWwpUpJLKxPxQMjf4gTiar4q/Ey0eH6U75JyqfdOXjV8UTqE5kGdwTUeW6pGjirtbM9e9mWe2GtS8AagFg7Zg/ipVwtsqIHwzn/AF0r7Fyi4LC3Bp/EYaILbZxuI/Ec4rvFex3DcQurK3Dk3EhSSerJsc1NQbjXkr3Xaz481vxELnEmvK6lRCgHv1/1Wr517E3+F1OoF1BmU3+a/wCxvWX4vi0UQfibvsDjr23o9cV5OXI1K1oraya7chfDOevap2UB/EonadvSf1qp+EiY33ImaVatFnNSdSPWrik5XJxVV60ZOMVBh3qKsRsaBVWtZONXKt96DuIPcV6h1D9kfJrbduCxV22grgnw4AgHI7HANNeIGm0tospYqHf8QCwY2I6g56R9VQRSijMDKnEiBsc7+c79KA9q+ZX7ZvCzw5c3Aoa4TKhRIVQmDMbwYzOc1qezzFodWF1sJTEmVUywacZI+EsNu0fN3btlLUIFVzBJg/DMAD+f4zfAXNMSCPCGMCMqJO53wdjPxVorILWrd1QAAloQ4E9AQSBnPymhJBWiqysJEySQwIEkEmY6QZaMHFWC0bpJuLb/AKeoRC5PhaSVOZDCM+HI3qFtURgx/EQoABIBiZmQAMQBv1xkVy/Y1FW1KLkNJCgy2DBYEHCjaZ9BigjgTjrSEsR4An9RBIUK8ptsSsdF6zvJrD+0HE3TfPvZQuzP4vCCJlYEAgzIye3at1zlLRsnXqDaWAZWkSrEknvInrmAMVleO4hjBRRdCoRJMSMGAcFipVTjqcU9AsC5Px51KqqGU5YEHSOxP3z01HzpxwVpYIvu7QDoUDSrAfFqgg4gncmSelKuYc4tuAq2VtkxMHtH4RABBzHSTO5panGspmCeh3mIOZiJOfUTtXHGk5vzZlcIqlSSACBphjgEHYHqPKKG4xLjsS2rUG1dXWd9snImSD5Yq/nNq0i7q6kIwuIdSgt+HGCVjIz8X1cchFi+ssblooJVrQlnJEGVOwER/wCR6Cai07opeLM7ptHTbIa2Gcn3mltQUCCNE5Gc+sdJNFoyJ7kn6/vvWh5xZtKXm9N8EglgIMgEA9PEDEA95pHw6yvnn8zXStxopwUp2VkD51dateEyJOI3n8oj6dK7Y4fU0L4T0nqam10oCDvO8g42zFSjGzbOaRQWHWRvM7z51Xxb4g4EEwIGACTJ9AaF5hxy2zOGaOkmD2HSkHH8QzsVIOpSQR5jefSDVIwMvLzXhBN3mWph/aMDGfX1qT3Tsp29IIjqBABED+Cucj5Y191ABLs0KOg2yfKieYcA63blhQwZfDqj4j38hH5UvLyKIODifIzbf+lJX3t24zrqVICbt4iCWE7GBEjua2vE8bfZgo0WrYMkLLOewJIgdZ3/AFr5N7OcquJctspMtGQY2O23YHf9q+t2bcLkwevr1+9JxSc21eDueChTAbdpVEIgAiMCABP33NYz2vtQloST/UU9YwP59a3ttdziKy/tvwTe7R1GzyfUjFWnhX6IRyyi7w5bh3ZiWaVUAjLZ6RiZI2nal7XJA1avDKgHcCSR9NX2pjyPmltkRSICMCc7MDI+UiquP4b+pcyGViSCCBEk43/k1bvGStMzrjnGVSQj41j03M/Yf6r6ZwnDBVHdQAOoBCxt1GPSc1kuR8nW7eH4oEk/hAxJJ79APPNb73GnqAMefmPypXT0UimtlNgTme8Y6ef0pieJ8ShQRj4hHSgwhg9o6n9aWcZz2wl9OHadbdQuATMS3qI+dBtLYyTeh5b424GlwWXuIkDzHUfek/PvY7hOYLrT+ld/uUAZ/wCtOvqKbIxmT8MEED+eX51Z/wAgQSqgkTAHhJjb/dcdfo+N+0PIL/BN/VWLZwHGUPoeh8jBpZYuEjBONh5/pX6DMPa03EDhhlWAIPkdxWH9oP8A02Qg3OD8J39yxx6I26+hx6UOq8DXZ85DhpkAR33nriNqDvsAT5GMZq2+dLlWGm7JDAbqVwRvvjvmo2+GS4xLF1ULvGdUee4mM9qVRvY65HHQF/yxJEV2hxyi4LS3Cy6WYiARqkTuO2K9QcI+x18iXo+h8G4BDDxKTgD0DEERhs+nxRRJEq2llfQFLAysEyczmcxOcDpS27aUW5UjVmATkx+0ntMV7lPFALDFtQktqGXUzGnuAATBzVHLJFQuN+hnZJhtMgTmRGTCiDMwds76qZ8JfC2dDoWOIXBkEScT01bHtVTcQLkQJUDJAzkjHkCen+6zXP8A2oW3xRS/rS28MDEjwysgg9djuBHmabYujVWbcy2ppUTAyTjBg48vyonhFwpc+FjIxpOBjYZbUTnoDig+X8arCbZ/pkDJBHhEQdvXoQY3xSfnd3VxNlAxBUqTpxAJBUgDdoBx1kd8hLIBvziygRU04YkkEidPYR8MZHnqpNyhE8QZEFv4bnxEQMk7Y6f/AFo7nfGrZUsSxAfxkEAqpJgkgxBjY5Bnoax/F8a124ES2Pd7QhaCT+IkgSc79/lRjqgj32o5nwa2x/x1BPhCsFx4WmDMHqemTNY1bhEGYRSSARgERnYgnAGYzTX/APGG0pN0MoZToJM62A3MTpUSPSPotWxHw6wGZbbZZQbmDpaMZ0sQOkHsaKwAYclXiVRmsWzd2n3altIBRwTHXGBHnmMMuQ8wfWHVPeHZtUwI8JZ/DCqd1nMk46VPlHtGeHVLfDXAgAC3dR1n3kHVetgmADgHHbvFHct4vTwbjQyo/hZihiQwhgcAjfJO+RMmpyqxvAs5/wAJdBAmS6tcGjZhEzEdI6jac0LY2GTgUVz/AIhNACkl1AUHaRnVP1H0qjh1mNpjY0klqi/C6ts5/wAlYDE41ABgDvJ+mcTtVXFXWYlVBwJz+f0qrjnZTpyqjMee/wBKaez/ABlmQb5LEYCSACIHXEYxiudJC9nJmZPKLtxwClwY6qeoMR1z6Vy3YRQQBG0T/NjX2e97RWwhuG1cW0Y0uwVdXbLMDH1xXyviODW7ddgWW0WJAiDBzGJA3jrSc8+sdlfjcfaeQv2QKjiA3/61Yz2Mb4ycTitly/iBeaVRNLDLkZJ7CfzI6+U1mPZzl7C8FUwgEuTu2Ntts1v+A4QIqwB8hWLjh9k7L881DCEfFXV4a0t24BqXZQesQBPl+lNuS8y/5VkXI0kEhhvkUJ7V8tF6ydTadEvgTOCIor2Q4QW+FQd/F9T+1aeFdeTqv8madPj7ebGqivX+HV1KMJBwRVhWprWqTwZ0Y0ewNwXWNq4oWZCksDHmQIJyaPs+xdwnxuoHlLH8hWwt3IrvvwaywjBbLOc/Au5Py9LK6VzBeSdzld6LCgkxtFd4U5MiN+sgyfzxXX6nvWuLVYIMGIiT9fMdqR8x5Jb4i9auOCdAPUqT22/DNaU2sGTQ1xQMz5Y+VdKKlsMZNaOsYgbQJxt9P5vUbRzBkb+QB/WQfnXgRJAyRA9D2qTWTid4M0woZwzHpihuIdy5YPpGABEjzMde0SK6jNEzH6VDiFMA4wM9RPyoNWgo+ce3XKOHNy5xDX/65GbagvLxvkyoOPLBrANxkL4thA861/t3b06wB4y5JYYkHofp+dZI8Inu9TORcBwoWZH/AHTWdctbNH1WrR7/AJouASPEOo3j0NdoXg+CLMcEkzIG9dpu16JuFYZ9DW4dSnTIEDMmWMgEdI/eemPe5tMygNJxpIkAGNipP0PWY7VVzAFVQMqwASD185wJE9azPN+RE3LfEWHBdSrFG1DKwRB6TnbfO3XQ4JklJo3PFWhOkHopM9wTG4GA0Hr+lV8by7h2g8Tat3IfSpOnIA/u06ozMbGI9aRxr3WtgBQ2ehIGTJIJ2IAOR+GqvaHmyWE1M6oolFQwxcDDMgzOSQWP1MUF6Zz9neGsFLXxFMlQhBjbbHQAzBHeN6lwyniOLbxaTo3A2PiQ6cTKqF+s0Lb4pW0yJUHBMnH4ROexxG8/Izg+HFoXnB/94IADjdSSBjH+pppI5EeZ2iJTXqBBghiZIGZI7k1m+V8G63SgIVFBuF3z7pRMs0ETvgCJJArX3bCaVZVCkiANQmRpyFOCPFMdvUQq4toW4FOqJe5pkkuASoMbATGerTG0jQUKfaHmouFX0SsmBmGVW3aNzMntMdMUPZ425ftsmAT4hpX4gCSAsbOmRjdfMeIv2ose6IVRJhXHhM+KJgRHhGI6Qaz/AA18D4iYWYAOQdwwjaDnfcSK5gRdwlkI/hDF9lCjBOOsYECSem8RX0wc2i0lq3MiAVEnoJYAgAgyZHXV5184uXx8bMd4MCBqjE7QGUkjEbinsXmtm4AyqQVJww8hmTkY3/yjYwmvE3CWiFEAeHTkztnG3zNMbDhth1oS3wZD27YeTcuKep/Pb4iNv1p3xltbQgbnv1qck2aOGSin5YBxljUviG2xODS08KZEMcAxGc75pgfFuf8AddMRp6TsRnbpQ7BfFKrFD3veKgOssAVIafnp/wCnyppw12LgUMQDAJxjzmpX+FJEhpHedtqFZGSCBOYmRse/n+1Snx9k6Dx8ri1ZtPZxfExG0CMZitVZGM1lvZS7IA6xO3pn71pbxgA/wmp/Hi4rIvPJSlaK+brqsuO6mo8uuxZQD+0flUuLuTbPmDQPLX/pKPIUJSrlv+HRV8df0bjic6emK4bvigd6DCmcnOKa8Dw2kam3/m9GUpSwcopZLwHCkwfWguX8ZOqRGkmZ3j07U34fiZG8j7Vy9wasZG8eUj0P70HB2mmMpKmmgHh7oIkQARIIx1/h+dWpeqm5w7DEbYBjfAz864rfXFUhJk5RGFptQoDmNtwylfhnJ8sQO0f4qdl4IzRF4K4ggEdjWqLtEWqJC16V42zUwon1qJfSBNOKU318MxmIqkOSIz17j71dfJgwKVc65snD2i7eLsq5YnsKDCjEe1F1DeCOECxqJJySDgAxA+lY3nN9WueABfQyPl5UVzLjff3NTqQxzkxOdh2AFK7tpg+oS0EYAPX9KyLjufZmz7OkKj5If8SH1LdbYdNJnqN9vOvUfbsmT364/Su1XsIuK87HR4/Xk9RMRAn0HrVKcWjNo1DWdl6x2Hf/ABUNLL/btkQfSJ1dIoi6VjWiWhcCNpcWxqViQAdRYkwCeoEmCK1aMg9Xh1sprunxOCNKzqIH4QQMCTlj6CYpbzC8l6Q9u20A6ZUYG504x995oZLpaC7ktAnAkHtGwHp3pZzTiLtom5CtbWNQyHyQMYgxIrqrZzGVtyFKqYhTp7Awfpmr/anlNziLKtauBWW85GSAYVVUAqJBAU5/3UOEHvBqWIGklm2AJmTPX/NHpxirbtWdQk62BmMs7TAJ7qc0HsKCuRcPeNgW7ploh4z0JnyMCekdaT2Aw41tLAL/APIysNOnGoT3K9IyemJGi4DhC6syRsTpmWJAIwB5zn5dTWeTh1/4d9EDi7avBwZ+K2QYfsQJMxtHzpJYdjIVc550b127qIgFtIMkgapgFd5IH06bUNw/J7l2GY6EIJ1ts0YA75jrjrnEiWuEOpVltbMOhkDGPuta/lUHRaaDJJE5UEjIhhuDA7TRukLQntcrKXCAge3kR+Ayonc/hIAB3wvaKPvcvvNZ0q2i3OAzGcRBjciJ2qy9wZtF1kSDjqCBMk+eB0qfGcUblqPBFvMjckfh88x9Kk5Jj0JLatavW43UagdwZBz64mDtRdxixliST1NVaWVrSuDq92GM9Zk/tV1T5Hmjb8aP42QK1NRj9a8VrlTRdossXo+LI6fzt5V1nkHVlT23H6R5VURNR0UykSnxKRJOJv8ADkGzdhAZAOF8xHYjp9M1quR+1Pv4W5pDnaMDbaD5ztWYDwAumR6mo3FdCHt7rmZkjz8x6UxllFxeT6Hebwmq+ULt13jzpXyLnaXwLbv/AF9gu2rbYxpJz8O8g4rYcs4EIAW3zGag4PvY3ZdaJ8HwoAJP3/aqeM4oHaetX8bxuIMfz9POsze54oJW3qun/piPSdhSz5IxwU4+OUhqOYMoMCd4Hfy8qq4z2gNpgSQJmFOAYGBq/D65rMcx5Tf424trUtnT4zDlmOqQDjqIP1pXzziXsAW7vEqzzAVFBIWIIOBv5nekXeS/Ep1hF/kfSuA9qLNxvduyq8AhTiZA2nfejnsq8hcGvzzzLm9x3VXVjpgCR1xmOhr6Nyf2ndEDXGJAjUIGoeY7jyH+Ko5yhX2LYn0xnf1u6Nl7oqZI22PTPlUrBJMzOat4DmyXrYZWVlbYj+b+VXNw05X6Ed/OrxdaMzXsts3Z3rjJmh7jRvg1NL/f71dS8Mm0VcZcUCXJA6AYYny7+lfPvbHnyi5oT/3isNrPhtocxAMazAM7iau9tOeaXYrc8aiLSxBQndsjEj7VgiRcIJVmaSbjM0hpOIEAiIMmTMjaKm32b9f+j11Sfk5Y5k5lfixgHIXM4PrRPD+ZHn5V3iFtFh7pSiwJG+esHqOsnzrunoBXNlIQxZcRAkn9QfnXapbgYidzkiY6Y3612mXGF/I/gc3M8Bblq4mlVIIGqB5EBoGxjHXtVt7jLBIKEL3V4Eg4GMbfU0Vwum8GTq3RpIA2kAGetH8ytW7dkkougGB7zPUTG52BiO5mapbM7VCZLIceFgzdVwTO8COoBB+Y8qtcllCsNhgGcZzI3Aya5e5bxDILki2hJypVhJMkgQWAG/f8qlx/Ava8A463dkagdBmVYEB/F+LoRvnApuwKOcWBm2CVRdQAjBInxeZMTPnGwqnjuTWrtu0SoLJaVANUEbnUCOsg5pzxHC3i5a0i3LZcyysko4JBVg0ADVP90wZpVy2/bYEMGDq+gqFLsDIIys+HoG29aXssBpjP2au3LaAM4LKsSw+IjO0dQPp6UBz17hAZWtpbQMjLqgjUQyso3MOAe2T1zRlu+nvUDYAgEdjBGTJyQzZIjAqjm/KmZLhDi54Zi1DgEARJOwIUYG8YrnJWdToT8k5bcu3vBqYeIs+ICqJY6s6SSRnzWtXw3KFCpc941x/EGUw0AzOCJmYzkbxBob2V4e7wyO7IfEZaSGfQAJIUgyZJzv5YrScLpHDNdENk6QJC/CJXBECc5n70ssnCfiVWG1W9QJIJEBTkY9cT/DS/k3BWLt1yLgs6WAClhkEMrMSWjB2An4sYp3ZNtkYXPCCSwcYIx4hA89p2zWf4jkQDtc4i46DSPdsElX3IDFRglWBDEZE+VShF2M2khTxNtU4l0DBonKyRuOp8oPbIq6pJw+ldhqLNP2/zXIpeT9jf8f8A20c013RicenWugV0r0qZYqIroFT01HTXHUdjauP1A23wSPvUtq8BHrRTElBPDKOK4e2zAqNLE7dDERBGxz/MU+4T2hve7YXLmlwwI8ADHC5MCI3kkZzSkjrUyquNFzY/iHxL89/lVFkyckHHIdb9pRxLMl+4tvRsoJX3kxux2Hp3rnFc+WyTLI6KsLatQV1/94y3qMVluK5TpbMsrNv+ncedK7hJZl0kacRucfsBSf6bjb7A++dUXcz51du3CFdgGOrSp0gGOseVCcReYkI7sZYFj8ZAwOpzAH2qi22gsSJ/MnbB+e0dqvs2ZJJxO3XyJP7VbEcLQldsvYRwnEE3QUPhBka+kYk9jAracw9qUuWNL8OqN7seJZAg7QI9Kx3KuEUv4srueggbfemfPOIn3ZZgAwIOk4ABgfaMVOajLDyUj2i7WCnl/PX4cJcSV8TFlJOkjGkEdGgjNfUOA9qiqarq6cAgjPSZgZivjXFm3hbbMREuAoABk7ZyIjNMOX81dUW3cLvbIOBiAcYJk46Dap8nE6UuMMeROTjyH2rgOfW7+khHKPPjgBVAEyxJxNYf2v8AbBxcCWWAtDVBaZeMSY/ATMd4ntSDgvaZxwZtaveN8MxHhgdvORk0lAfiGB+J/wBB0A7xso+VVgpP9iUqWiF4u7kySz/3eeSfIQaZcLwmNKRAHiPfvVaOlsELtjxDMg9jTh1VVUQNhjtj707YYRtgF9CF0j6/zpVnI01u2H1AFYypnrjt8+nyoXjOKLEZ7KP4OlOeT8YtlUZs3GDydiR8InrPhnvmuidyvwgfjSrPJEacevc/Wa9Vx5bvcVldOzHx5mJXy7ivVZGdnkwQRgjYirLzsysrGVb4gSSD8j5YqotFStk9axp1o9dwT2i5eLdFNtSAjQSoEAen8NNuG43htLC6ou6l0gAQRK9SBtn1z5UmNdRJ2p1yNEH8eMqL7PH2rbpetKyB11XVMH+rM6wMg5gHaTmDE0xsmwlpgLJsk2mgwRIgmZU6o6+Q+4vD8tUDx7ZMEzEkk7+pxXOYcVqI0T4V0ySTKxEQdhFUc8WzP9Vuo5KVt2hpDzq1BWuQSdJKz5yFMz9q23L+Tq6HRAUAmCNceYHWZnJjc18rtPes3T7sHSxxpGAWgH02BBHWmvDcUCiMFyo/GPjG0krkYzGIPU1ycWgShJPRveY6k8WXJlF0sRmDkwPn1Hh3oS+5e3btaBqVd4h/CIg9NJ7g5nypHyHmEuqsLa6pXPwnYrMbGQMmZiMzTe1zBQzsxDssQqJ4dJndtQG89fOj1vRO/Yv4o6193BkjbMgefcEb+VKOdc1u+4ZLtvTdcgOcgFV2KiIBkDG0DpMVpFvWw3/IZiBgrnUBEqQYyBG3fOe6D2i5wt4j3dpuoYROp48On5/Oubz/AE5K0GcoW3etLbcxczpJwTJJ/wAx54oPj+Aa0c5HQjaocMfCk/EAB8x2PrNN+F5j4dF7xKep/Xr86nKmzbBShFNZXoQgVym/H8qKyyAlMx1Md/SlhFRaa2aIyUlaKoqWjFS014igMQrgBPrRHD8K1xgqCSf59KenhrXCpLw9wjA/bsPOmjGyc5qOFsz3EWiiiPi/n3qlF2k/4q69dLMSY+XSo6aZy9CqD3LZxRv18vKlPM+T6lm2WAyYnb0A36fQU2CVN16fPE5PnTRkQ5OH0Yq3cAaGgnIPUE/PY+flRvE8OuhdFyWIBZSGDKe0mBv1EzTnmPKFvAmAtzuNyOk7fWs/bi2TbuHSw2IG/lTtdtbIJuOHoDW6VaCMg5+dFpwT32hczjOB9fKvXUVoJzk5/wA9/WnPs/w7M4Fhi7BW8I747etTbplqxvAZZ5QnDcOwdgWbwagJkGJOdgO2+POsnzARcZCZVRAYSsD7g4rR8clxSxdSpZgSGEQe8RjEH0jvQlrk5ueFcAZZiMjOwqkZrZCUfBGzwmojQFCYIInA3KmTmfOTTGwoEKkAbk/zrVGQDbVQVEiR4ST3I2n50YIWBkeo3+e33pbbKQgD37CK2ojVEQPP0670Hf4osxViFkjIk+s9o/Wu8x4wLKqRMSTsB8+57UPwXDH4rrqOgUNBHqR1NFe2PLfWP/YZbNq0hltRYHPr2obhWDKNOosYGdztse+ai/C23IB1TP4Z0/fHzoHhL7274C6/C4MHBx9h69qeJLlTSWjU2wbepCpOggFJycQGBg4jp612g+L4zW/vl1+MmR6YxBz616qIg0E8JwrmDpOnv2+tF6aO5Y3iI6bx5zXuKUah5msziqtHox5HGXRg9iwXMAUeFWyASZb+bUVbQBDAjE0l1Tk5J61z/H/IE3yY0iy9fZ99u3SqzXa8aRssklhFT2ZxJGQeneetXBB2ri1YtL/Bv6VPw4PSoXLdzQbaXCqEQQQG/wDqTldztRIqdFNrQsoRltAaB1VAPw4Yhj4x5qQYME5mPKhOK947QE0KCxSGk5jcjqNIzTjTXGFMptE38eDK7CQADmBXrpnFSqu1vSN2aEqQy5dzNrWCZXqDuP8At/aiOI4BLwL2iASfkfLyNKL3Sr+V3StxYMSQD5iadS/4slLjr844YJftFSQwgjoa5YsFjAmtN7Q2VNsMRkaRPlDfsKVsfdqxTB92n3ifyrvry7E++4qtstF5eGGlPFcIyei+R7+lJ+IvlmLMZJ3JrtVAZoSlZSEFHPk9FcNSauClspRGu12uURWjoH7TQnMeXo6/ANQBAPcEzB++d6LYVxKdSaJT41LZiuI4J7XiUalM/LMZ+dd5TzW9w14XbbBbg2I+4+mK2HDtpu4xIUnzJJBP0FU8/wCX21vSqKCdJMDqd6p2WmYZRcdFXDcxbiXa6Z1vly2BPQgemAKKPEqo0AEAdhme57/Kr+HsKNIAHwlv/IRB9aos2hrXzAnJpFUtFEvLKeF4m2QCuFOMg79d871Zxl/AVRJPXB+ZjoKnctgE4Gx/KqLG/wA/0FW+sX7nQNY4ZVy2Wk77+pPeinbUZO53JzU+MXxfzsKhZWZo9EL9skqQLeBnaRVRtjfvg+nrvRrrj6VC2gpuqEcm9sCPADofpP6V6rC5Egd/LzrtEU//2Q=="/>
          <p:cNvSpPr>
            <a:spLocks noChangeAspect="1" noChangeArrowheads="1"/>
          </p:cNvSpPr>
          <p:nvPr/>
        </p:nvSpPr>
        <p:spPr bwMode="auto">
          <a:xfrm>
            <a:off x="155575" y="-1790700"/>
            <a:ext cx="64770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6134100" y="2748518"/>
            <a:ext cx="2819400" cy="369332"/>
          </a:xfrm>
          <a:prstGeom prst="rect">
            <a:avLst/>
          </a:prstGeom>
          <a:noFill/>
        </p:spPr>
        <p:txBody>
          <a:bodyPr wrap="square" rtlCol="0">
            <a:spAutoFit/>
          </a:bodyPr>
          <a:lstStyle/>
          <a:p>
            <a:pPr algn="r"/>
            <a:r>
              <a:rPr lang="en-US" i="1" dirty="0" smtClean="0"/>
              <a:t>Dirty floor drain</a:t>
            </a:r>
            <a:endParaRPr lang="en-US" i="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199" y="3200400"/>
            <a:ext cx="4800600" cy="360045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1771" y="-152400"/>
            <a:ext cx="359229" cy="598641"/>
          </a:xfrm>
          <a:prstGeom prst="rect">
            <a:avLst/>
          </a:prstGeom>
          <a:noFill/>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1400" dirty="0" smtClean="0">
                <a:solidFill>
                  <a:prstClr val="white"/>
                </a:solidFill>
              </a:rPr>
              <a:t>7.</a:t>
            </a:r>
            <a:endParaRPr lang="en-US" sz="1400" dirty="0">
              <a:solidFill>
                <a:srgbClr val="775F55"/>
              </a:solidFill>
            </a:endParaRPr>
          </a:p>
        </p:txBody>
      </p:sp>
      <p:sp>
        <p:nvSpPr>
          <p:cNvPr id="8" name="Title 8"/>
          <p:cNvSpPr txBox="1">
            <a:spLocks/>
          </p:cNvSpPr>
          <p:nvPr/>
        </p:nvSpPr>
        <p:spPr>
          <a:xfrm>
            <a:off x="685800" y="304800"/>
            <a:ext cx="8153400" cy="762000"/>
          </a:xfrm>
          <a:prstGeom prst="rect">
            <a:avLst/>
          </a:prstGeom>
        </p:spPr>
        <p:txBody>
          <a:bodyPr vert="horz" anchor="ctr">
            <a:noAutofit/>
          </a:bodyPr>
          <a:lstStyle/>
          <a:p>
            <a:pPr>
              <a:spcBef>
                <a:spcPct val="0"/>
              </a:spcBef>
              <a:defRPr/>
            </a:pPr>
            <a:r>
              <a:rPr lang="en-US" sz="3200" dirty="0" smtClean="0">
                <a:solidFill>
                  <a:schemeClr val="bg2">
                    <a:lumMod val="10000"/>
                  </a:schemeClr>
                </a:solidFill>
              </a:rPr>
              <a:t>Key Elements of IPM – Sanitation and Waste Management</a:t>
            </a:r>
            <a:endParaRPr lang="en-US" sz="3200" dirty="0">
              <a:solidFill>
                <a:schemeClr val="bg2">
                  <a:lumMod val="10000"/>
                </a:schemeClr>
              </a:solidFill>
            </a:endParaRPr>
          </a:p>
        </p:txBody>
      </p:sp>
      <p:sp>
        <p:nvSpPr>
          <p:cNvPr id="10" name="Slide Number Placeholder 9"/>
          <p:cNvSpPr>
            <a:spLocks noGrp="1"/>
          </p:cNvSpPr>
          <p:nvPr>
            <p:ph type="sldNum" sz="quarter" idx="16"/>
          </p:nvPr>
        </p:nvSpPr>
        <p:spPr/>
        <p:txBody>
          <a:bodyPr>
            <a:normAutofit fontScale="85000" lnSpcReduction="20000"/>
          </a:bodyPr>
          <a:lstStyle/>
          <a:p>
            <a:fld id="{11075362-9323-4249-BA5A-917C59330204}" type="slidenum">
              <a:rPr lang="en-US" smtClean="0"/>
              <a:pPr/>
              <a:t>62</a:t>
            </a:fld>
            <a:endParaRPr lang="en-US"/>
          </a:p>
        </p:txBody>
      </p:sp>
      <p:sp>
        <p:nvSpPr>
          <p:cNvPr id="13" name="Content Placeholder 12"/>
          <p:cNvSpPr>
            <a:spLocks noGrp="1"/>
          </p:cNvSpPr>
          <p:nvPr>
            <p:ph sz="quarter" idx="2"/>
          </p:nvPr>
        </p:nvSpPr>
        <p:spPr>
          <a:xfrm>
            <a:off x="609600" y="1600200"/>
            <a:ext cx="8229600" cy="5029200"/>
          </a:xfrm>
        </p:spPr>
        <p:txBody>
          <a:bodyPr>
            <a:noAutofit/>
          </a:bodyPr>
          <a:lstStyle/>
          <a:p>
            <a:pPr>
              <a:spcBef>
                <a:spcPts val="600"/>
              </a:spcBef>
              <a:buFont typeface="Wingdings" panose="05000000000000000000" pitchFamily="2" charset="2"/>
              <a:buChar char="q"/>
            </a:pPr>
            <a:r>
              <a:rPr lang="en-US" sz="3200" dirty="0" smtClean="0">
                <a:cs typeface="Times New Roman" pitchFamily="18" charset="0"/>
              </a:rPr>
              <a:t>Clean-up food spills immediately (some pests only need </a:t>
            </a:r>
            <a:r>
              <a:rPr lang="en-US" sz="3200" b="1" dirty="0" smtClean="0">
                <a:cs typeface="Times New Roman" pitchFamily="18" charset="0"/>
              </a:rPr>
              <a:t>minutes</a:t>
            </a:r>
            <a:r>
              <a:rPr lang="en-US" sz="3200" dirty="0" smtClean="0">
                <a:cs typeface="Times New Roman" pitchFamily="18" charset="0"/>
              </a:rPr>
              <a:t> to find a resource)</a:t>
            </a:r>
          </a:p>
          <a:p>
            <a:pPr>
              <a:spcBef>
                <a:spcPts val="600"/>
              </a:spcBef>
              <a:buFont typeface="Wingdings" panose="05000000000000000000" pitchFamily="2" charset="2"/>
              <a:buChar char="q"/>
            </a:pPr>
            <a:r>
              <a:rPr lang="en-US" sz="3200" dirty="0" smtClean="0">
                <a:cs typeface="Times New Roman" pitchFamily="18" charset="0"/>
              </a:rPr>
              <a:t>Restrict food and drinks to certain areas</a:t>
            </a:r>
          </a:p>
          <a:p>
            <a:pPr>
              <a:spcBef>
                <a:spcPts val="600"/>
              </a:spcBef>
              <a:buFont typeface="Wingdings" panose="05000000000000000000" pitchFamily="2" charset="2"/>
              <a:buChar char="q"/>
            </a:pPr>
            <a:r>
              <a:rPr lang="en-US" sz="3200" dirty="0" smtClean="0">
                <a:cs typeface="Times New Roman" pitchFamily="18" charset="0"/>
              </a:rPr>
              <a:t>Seal stored food in </a:t>
            </a:r>
            <a:r>
              <a:rPr lang="en-US" sz="3200" b="1" dirty="0" smtClean="0">
                <a:cs typeface="Times New Roman" pitchFamily="18" charset="0"/>
              </a:rPr>
              <a:t>airtight</a:t>
            </a:r>
            <a:r>
              <a:rPr lang="en-US" sz="3200" dirty="0" smtClean="0">
                <a:cs typeface="Times New Roman" pitchFamily="18" charset="0"/>
              </a:rPr>
              <a:t> containers (odors attract foraging pests)</a:t>
            </a:r>
          </a:p>
          <a:p>
            <a:pPr>
              <a:spcBef>
                <a:spcPts val="600"/>
              </a:spcBef>
              <a:buFont typeface="Wingdings" panose="05000000000000000000" pitchFamily="2" charset="2"/>
              <a:buChar char="q"/>
            </a:pPr>
            <a:r>
              <a:rPr lang="en-US" sz="3200" dirty="0" smtClean="0">
                <a:cs typeface="Times New Roman" pitchFamily="18" charset="0"/>
              </a:rPr>
              <a:t>Maintain clean dumpsters and keep surrounding areas free of debris</a:t>
            </a:r>
          </a:p>
          <a:p>
            <a:pPr>
              <a:spcBef>
                <a:spcPts val="600"/>
              </a:spcBef>
              <a:buFont typeface="Wingdings" panose="05000000000000000000" pitchFamily="2" charset="2"/>
              <a:buChar char="q"/>
            </a:pPr>
            <a:r>
              <a:rPr lang="en-US" sz="3200" dirty="0" smtClean="0">
                <a:cs typeface="Times New Roman" pitchFamily="18" charset="0"/>
              </a:rPr>
              <a:t>Deep clean of </a:t>
            </a:r>
            <a:r>
              <a:rPr lang="en-US" sz="3200" b="1" dirty="0" smtClean="0">
                <a:cs typeface="Times New Roman" pitchFamily="18" charset="0"/>
              </a:rPr>
              <a:t>Pest Vulnerable</a:t>
            </a:r>
            <a:br>
              <a:rPr lang="en-US" sz="3200" b="1" dirty="0" smtClean="0">
                <a:cs typeface="Times New Roman" pitchFamily="18" charset="0"/>
              </a:rPr>
            </a:br>
            <a:r>
              <a:rPr lang="en-US" sz="3200" b="1" dirty="0" smtClean="0">
                <a:cs typeface="Times New Roman" pitchFamily="18" charset="0"/>
              </a:rPr>
              <a:t> Areas</a:t>
            </a:r>
            <a:r>
              <a:rPr lang="en-US" sz="3200" dirty="0">
                <a:cs typeface="Times New Roman" pitchFamily="18" charset="0"/>
              </a:rPr>
              <a:t> </a:t>
            </a:r>
            <a:r>
              <a:rPr lang="en-US" sz="3200" dirty="0" smtClean="0">
                <a:cs typeface="Times New Roman" pitchFamily="18" charset="0"/>
              </a:rPr>
              <a:t>like kitchens, cafeterias,</a:t>
            </a:r>
            <a:br>
              <a:rPr lang="en-US" sz="3200" dirty="0" smtClean="0">
                <a:cs typeface="Times New Roman" pitchFamily="18" charset="0"/>
              </a:rPr>
            </a:br>
            <a:r>
              <a:rPr lang="en-US" sz="3200" dirty="0" smtClean="0">
                <a:cs typeface="Times New Roman" pitchFamily="18" charset="0"/>
              </a:rPr>
              <a:t>and food storage rooms </a:t>
            </a:r>
          </a:p>
          <a:p>
            <a:pPr marL="0" indent="0">
              <a:spcBef>
                <a:spcPts val="600"/>
              </a:spcBef>
              <a:buNone/>
            </a:pPr>
            <a:endParaRPr lang="en-US" sz="3200" dirty="0" smtClean="0">
              <a:cs typeface="Times New Roman" pitchFamily="18" charset="0"/>
            </a:endParaRPr>
          </a:p>
          <a:p>
            <a:pPr>
              <a:spcBef>
                <a:spcPts val="600"/>
              </a:spcBef>
            </a:pPr>
            <a:endParaRPr lang="en-US" sz="3200" dirty="0" smtClean="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48400" y="5205411"/>
            <a:ext cx="2667000" cy="1500188"/>
          </a:xfrm>
          <a:prstGeom prst="rect">
            <a:avLst/>
          </a:prstGeom>
        </p:spPr>
      </p:pic>
    </p:spTree>
    <p:extLst>
      <p:ext uri="{BB962C8B-B14F-4D97-AF65-F5344CB8AC3E}">
        <p14:creationId xmlns:p14="http://schemas.microsoft.com/office/powerpoint/2010/main" val="19198928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7A3B7630-EB21-464F-BCF3-B6E27F6BDC28}" type="slidenum">
              <a:rPr lang="en-US" smtClean="0"/>
              <a:pPr/>
              <a:t>63</a:t>
            </a:fld>
            <a:endParaRPr lang="en-US"/>
          </a:p>
        </p:txBody>
      </p:sp>
      <p:sp>
        <p:nvSpPr>
          <p:cNvPr id="7" name="Content Placeholder 6"/>
          <p:cNvSpPr>
            <a:spLocks noGrp="1"/>
          </p:cNvSpPr>
          <p:nvPr>
            <p:ph sz="quarter" idx="1"/>
          </p:nvPr>
        </p:nvSpPr>
        <p:spPr>
          <a:xfrm>
            <a:off x="533400" y="1676400"/>
            <a:ext cx="8229600" cy="2286000"/>
          </a:xfrm>
        </p:spPr>
        <p:txBody>
          <a:bodyPr>
            <a:noAutofit/>
          </a:bodyPr>
          <a:lstStyle/>
          <a:p>
            <a:pPr marL="342900" indent="-342900">
              <a:buNone/>
            </a:pPr>
            <a:r>
              <a:rPr lang="en-US" sz="3200" dirty="0" smtClean="0">
                <a:cs typeface="Times New Roman" pitchFamily="18" charset="0"/>
              </a:rPr>
              <a:t>Prevent pest access to buildings by “</a:t>
            </a:r>
            <a:r>
              <a:rPr lang="en-US" sz="3200" b="1" dirty="0" smtClean="0">
                <a:cs typeface="Times New Roman" pitchFamily="18" charset="0"/>
              </a:rPr>
              <a:t>pest-proofing</a:t>
            </a:r>
            <a:r>
              <a:rPr lang="en-US" sz="3200" dirty="0" smtClean="0">
                <a:cs typeface="Times New Roman" pitchFamily="18" charset="0"/>
              </a:rPr>
              <a:t>” this includes preventing pests from the outside getting in, and preventing hitchhiking pests brought in by building occupants and in deliveries from spreading </a:t>
            </a:r>
          </a:p>
          <a:p>
            <a:pPr>
              <a:buFont typeface="Wingdings" panose="05000000000000000000" pitchFamily="2" charset="2"/>
              <a:buChar char="q"/>
            </a:pPr>
            <a:r>
              <a:rPr lang="en-US" sz="3200" dirty="0">
                <a:cs typeface="Times New Roman" pitchFamily="18" charset="0"/>
              </a:rPr>
              <a:t>Seal cracks, crevices </a:t>
            </a: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and </a:t>
            </a:r>
            <a:r>
              <a:rPr lang="en-US" sz="3200" dirty="0">
                <a:cs typeface="Times New Roman" pitchFamily="18" charset="0"/>
              </a:rPr>
              <a:t>holes around </a:t>
            </a: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exterior </a:t>
            </a:r>
            <a:r>
              <a:rPr lang="en-US" sz="3200" dirty="0">
                <a:cs typeface="Times New Roman" pitchFamily="18" charset="0"/>
              </a:rPr>
              <a:t>wall penetrations </a:t>
            </a:r>
          </a:p>
          <a:p>
            <a:pPr marL="0" indent="0">
              <a:buNone/>
            </a:pPr>
            <a:endParaRPr lang="en-US" sz="2600" dirty="0"/>
          </a:p>
        </p:txBody>
      </p:sp>
      <p:sp>
        <p:nvSpPr>
          <p:cNvPr id="11" name="Title 12"/>
          <p:cNvSpPr txBox="1">
            <a:spLocks/>
          </p:cNvSpPr>
          <p:nvPr/>
        </p:nvSpPr>
        <p:spPr>
          <a:xfrm>
            <a:off x="533400" y="228600"/>
            <a:ext cx="8153400" cy="86995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bg2">
                    <a:lumMod val="10000"/>
                  </a:schemeClr>
                </a:solidFill>
                <a:effectLst/>
                <a:uLnTx/>
                <a:uFillTx/>
                <a:latin typeface="Tw Cen MT" pitchFamily="34" charset="0"/>
                <a:ea typeface="Times New Roman"/>
                <a:cs typeface="Times New Roman" pitchFamily="18" charset="0"/>
              </a:rPr>
              <a:t>Key Elements of IPM – Maintenance and Pest-proofing</a:t>
            </a:r>
            <a:endParaRPr kumimoji="0" lang="en-US" sz="3200" b="0" i="0" u="none" strike="noStrike" kern="1200" cap="none" spc="0" normalizeH="0" baseline="0" noProof="0" dirty="0">
              <a:ln>
                <a:noFill/>
              </a:ln>
              <a:solidFill>
                <a:schemeClr val="bg2">
                  <a:lumMod val="10000"/>
                </a:schemeClr>
              </a:solidFill>
              <a:effectLst/>
              <a:uLnTx/>
              <a:uFillTx/>
              <a:latin typeface="+mj-lt"/>
              <a:ea typeface="+mj-ea"/>
              <a:cs typeface="+mj-cs"/>
            </a:endParaRPr>
          </a:p>
        </p:txBody>
      </p:sp>
      <p:sp>
        <p:nvSpPr>
          <p:cNvPr id="10" name="TextBox 9"/>
          <p:cNvSpPr txBox="1"/>
          <p:nvPr/>
        </p:nvSpPr>
        <p:spPr>
          <a:xfrm>
            <a:off x="914350" y="5918534"/>
            <a:ext cx="4332472" cy="923330"/>
          </a:xfrm>
          <a:prstGeom prst="rect">
            <a:avLst/>
          </a:prstGeom>
          <a:noFill/>
        </p:spPr>
        <p:txBody>
          <a:bodyPr wrap="square" rtlCol="0">
            <a:spAutoFit/>
          </a:bodyPr>
          <a:lstStyle/>
          <a:p>
            <a:pPr algn="r"/>
            <a:r>
              <a:rPr lang="en-US" i="1" dirty="0" smtClean="0"/>
              <a:t>Seal </a:t>
            </a:r>
            <a:r>
              <a:rPr lang="en-US" i="1" dirty="0"/>
              <a:t>gaps or holes with rodent-proof materials where pipes, wires</a:t>
            </a:r>
            <a:r>
              <a:rPr lang="en-US" i="1" dirty="0" smtClean="0"/>
              <a:t>, or </a:t>
            </a:r>
            <a:r>
              <a:rPr lang="en-US" i="1" dirty="0"/>
              <a:t>other similar objects enter buildings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822" y="4267200"/>
            <a:ext cx="3897177" cy="2598394"/>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11075362-9323-4249-BA5A-917C59330204}" type="slidenum">
              <a:rPr lang="en-US" smtClean="0"/>
              <a:pPr/>
              <a:t>64</a:t>
            </a:fld>
            <a:endParaRPr lang="en-US"/>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24828" t="11725" r="17759" b="8045"/>
          <a:stretch/>
        </p:blipFill>
        <p:spPr>
          <a:xfrm>
            <a:off x="4400605" y="1828800"/>
            <a:ext cx="4362395" cy="4572000"/>
          </a:xfrm>
          <a:prstGeom prst="rect">
            <a:avLst/>
          </a:prstGeom>
        </p:spPr>
      </p:pic>
      <p:sp>
        <p:nvSpPr>
          <p:cNvPr id="9" name="TextBox 8"/>
          <p:cNvSpPr txBox="1"/>
          <p:nvPr/>
        </p:nvSpPr>
        <p:spPr>
          <a:xfrm>
            <a:off x="1875667" y="4525640"/>
            <a:ext cx="1828800" cy="369332"/>
          </a:xfrm>
          <a:prstGeom prst="rect">
            <a:avLst/>
          </a:prstGeom>
          <a:noFill/>
        </p:spPr>
        <p:txBody>
          <a:bodyPr wrap="square" rtlCol="0">
            <a:spAutoFit/>
          </a:bodyPr>
          <a:lstStyle/>
          <a:p>
            <a:r>
              <a:rPr lang="en-US" i="1" dirty="0" smtClean="0">
                <a:solidFill>
                  <a:prstClr val="black"/>
                </a:solidFill>
              </a:rPr>
              <a:t>Pest Entry Points</a:t>
            </a:r>
            <a:endParaRPr lang="en-US" i="1" dirty="0">
              <a:solidFill>
                <a:prstClr val="black"/>
              </a:solidFill>
            </a:endParaRPr>
          </a:p>
        </p:txBody>
      </p:sp>
      <p:sp>
        <p:nvSpPr>
          <p:cNvPr id="10" name="TextBox 9"/>
          <p:cNvSpPr txBox="1"/>
          <p:nvPr/>
        </p:nvSpPr>
        <p:spPr>
          <a:xfrm>
            <a:off x="685800" y="1676400"/>
            <a:ext cx="3581400" cy="2554545"/>
          </a:xfrm>
          <a:prstGeom prst="rect">
            <a:avLst/>
          </a:prstGeom>
          <a:noFill/>
        </p:spPr>
        <p:txBody>
          <a:bodyPr wrap="square" rtlCol="0">
            <a:spAutoFit/>
          </a:bodyPr>
          <a:lstStyle/>
          <a:p>
            <a:pPr marL="457200" indent="-457200">
              <a:buClr>
                <a:schemeClr val="accent2"/>
              </a:buClr>
              <a:buSzPct val="60000"/>
              <a:buFont typeface="Wingdings" panose="05000000000000000000" pitchFamily="2" charset="2"/>
              <a:buChar char="q"/>
            </a:pPr>
            <a:r>
              <a:rPr lang="en-US" sz="3200" dirty="0" smtClean="0">
                <a:solidFill>
                  <a:prstClr val="black"/>
                </a:solidFill>
              </a:rPr>
              <a:t>Effective door sweeps and seals can reduce pest entry up to 65%</a:t>
            </a:r>
          </a:p>
          <a:p>
            <a:endParaRPr lang="en-US" sz="3200" dirty="0">
              <a:solidFill>
                <a:prstClr val="black"/>
              </a:solidFill>
            </a:endParaRPr>
          </a:p>
        </p:txBody>
      </p:sp>
      <p:sp>
        <p:nvSpPr>
          <p:cNvPr id="11" name="Oval 10"/>
          <p:cNvSpPr/>
          <p:nvPr/>
        </p:nvSpPr>
        <p:spPr>
          <a:xfrm>
            <a:off x="6324600" y="5562600"/>
            <a:ext cx="533400" cy="609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a:off x="4876800" y="2286000"/>
            <a:ext cx="1600200" cy="381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rot="5400000">
            <a:off x="5067300" y="3848100"/>
            <a:ext cx="2743200" cy="381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4"/>
          <a:stretch>
            <a:fillRect/>
          </a:stretch>
        </p:blipFill>
        <p:spPr>
          <a:xfrm>
            <a:off x="1492527" y="4435346"/>
            <a:ext cx="2216344" cy="549920"/>
          </a:xfrm>
          <a:prstGeom prst="rect">
            <a:avLst/>
          </a:prstGeom>
        </p:spPr>
      </p:pic>
      <p:sp>
        <p:nvSpPr>
          <p:cNvPr id="16" name="TextBox 15"/>
          <p:cNvSpPr txBox="1"/>
          <p:nvPr/>
        </p:nvSpPr>
        <p:spPr>
          <a:xfrm>
            <a:off x="303989" y="6172200"/>
            <a:ext cx="3912951" cy="646331"/>
          </a:xfrm>
          <a:prstGeom prst="rect">
            <a:avLst/>
          </a:prstGeom>
          <a:noFill/>
        </p:spPr>
        <p:txBody>
          <a:bodyPr wrap="square" rtlCol="0">
            <a:spAutoFit/>
          </a:bodyPr>
          <a:lstStyle/>
          <a:p>
            <a:pPr algn="r"/>
            <a:r>
              <a:rPr lang="en-US" i="1" dirty="0" smtClean="0"/>
              <a:t>An open door to pests – </a:t>
            </a:r>
            <a:br>
              <a:rPr lang="en-US" i="1" dirty="0" smtClean="0"/>
            </a:br>
            <a:r>
              <a:rPr lang="en-US" i="1" dirty="0" smtClean="0"/>
              <a:t>Dawn H. Gouge, University of Arizona</a:t>
            </a:r>
            <a:endParaRPr lang="en-US" i="1" dirty="0"/>
          </a:p>
        </p:txBody>
      </p:sp>
      <p:sp>
        <p:nvSpPr>
          <p:cNvPr id="17" name="Title 12"/>
          <p:cNvSpPr>
            <a:spLocks noGrp="1"/>
          </p:cNvSpPr>
          <p:nvPr>
            <p:ph type="title"/>
          </p:nvPr>
        </p:nvSpPr>
        <p:spPr>
          <a:xfrm>
            <a:off x="533400" y="228600"/>
            <a:ext cx="8153400" cy="86995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Key Elements of IPM – Maintenance and Pest-proofing</a:t>
            </a:r>
            <a:endParaRPr lang="en-US" sz="3200" dirty="0">
              <a:solidFill>
                <a:schemeClr val="bg2">
                  <a:lumMod val="10000"/>
                </a:schemeClr>
              </a:solidFill>
            </a:endParaRPr>
          </a:p>
        </p:txBody>
      </p:sp>
    </p:spTree>
    <p:extLst>
      <p:ext uri="{BB962C8B-B14F-4D97-AF65-F5344CB8AC3E}">
        <p14:creationId xmlns:p14="http://schemas.microsoft.com/office/powerpoint/2010/main" val="28605662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p:cNvGrpSpPr>
            <a:grpSpLocks/>
          </p:cNvGrpSpPr>
          <p:nvPr/>
        </p:nvGrpSpPr>
        <p:grpSpPr bwMode="auto">
          <a:xfrm>
            <a:off x="609600" y="4876800"/>
            <a:ext cx="4258930" cy="1767543"/>
            <a:chOff x="6200" y="-628"/>
            <a:chExt cx="5150" cy="2232"/>
          </a:xfrm>
          <a:noFill/>
        </p:grpSpPr>
        <p:sp>
          <p:nvSpPr>
            <p:cNvPr id="10" name="Rectangle 2"/>
            <p:cNvSpPr>
              <a:spLocks/>
            </p:cNvSpPr>
            <p:nvPr/>
          </p:nvSpPr>
          <p:spPr bwMode="auto">
            <a:xfrm>
              <a:off x="6210" y="-618"/>
              <a:ext cx="5130" cy="221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Rectangle 3"/>
            <p:cNvSpPr>
              <a:spLocks noChangeArrowheads="1"/>
            </p:cNvSpPr>
            <p:nvPr/>
          </p:nvSpPr>
          <p:spPr bwMode="auto">
            <a:xfrm>
              <a:off x="8749" y="-438"/>
              <a:ext cx="2360" cy="1860"/>
            </a:xfrm>
            <a:prstGeom prst="rect">
              <a:avLst/>
            </a:prstGeom>
            <a:grpFill/>
            <a:ln w="9525">
              <a:noFill/>
              <a:miter lim="800000"/>
              <a:headEnd/>
              <a:tailEnd/>
            </a:ln>
          </p:spPr>
          <p:txBody>
            <a:bodyPr vert="horz" wrap="square" lIns="0" tIns="0" rIns="0" bIns="0" numCol="1" anchor="t" anchorCtr="0" compatLnSpc="1">
              <a:prstTxWarp prst="textNoShape">
                <a:avLst/>
              </a:prstTxWarp>
            </a:bodyPr>
            <a:lstStyle/>
            <a:p>
              <a:pPr fontAlgn="base">
                <a:spcBef>
                  <a:spcPct val="0"/>
                </a:spcBef>
                <a:spcAft>
                  <a:spcPct val="0"/>
                </a:spcAft>
              </a:pPr>
              <a:endParaRPr lang="en-US" sz="1200" smtClean="0">
                <a:solidFill>
                  <a:prstClr val="black"/>
                </a:solidFill>
                <a:latin typeface="Times New Roman" pitchFamily="18" charset="0"/>
                <a:cs typeface="Arial" pitchFamily="34" charset="0"/>
              </a:endParaRPr>
            </a:p>
            <a:p>
              <a:pPr fontAlgn="base">
                <a:spcBef>
                  <a:spcPct val="0"/>
                </a:spcBef>
                <a:spcAft>
                  <a:spcPct val="0"/>
                </a:spcAft>
              </a:pPr>
              <a:endParaRPr lang="en-US" smtClean="0">
                <a:solidFill>
                  <a:prstClr val="black"/>
                </a:solidFill>
                <a:latin typeface="Arial" pitchFamily="34" charset="0"/>
                <a:cs typeface="Arial" pitchFamily="34" charset="0"/>
              </a:endParaRPr>
            </a:p>
          </p:txBody>
        </p:sp>
      </p:grpSp>
      <p:sp>
        <p:nvSpPr>
          <p:cNvPr id="12" name="Title 1"/>
          <p:cNvSpPr txBox="1">
            <a:spLocks/>
          </p:cNvSpPr>
          <p:nvPr/>
        </p:nvSpPr>
        <p:spPr>
          <a:xfrm>
            <a:off x="0" y="0"/>
            <a:ext cx="1219200" cy="685800"/>
          </a:xfrm>
          <a:prstGeom prst="rect">
            <a:avLst/>
          </a:prstGeom>
        </p:spPr>
        <p:txBody>
          <a:bodyPr vert="horz" anchor="ctr">
            <a:normAutofit fontScale="82500" lnSpcReduction="20000"/>
          </a:bodyPr>
          <a:lstStyle/>
          <a:p>
            <a:pPr>
              <a:spcBef>
                <a:spcPct val="0"/>
              </a:spcBef>
              <a:defRPr/>
            </a:pPr>
            <a:r>
              <a:rPr lang="en-US" sz="1700" dirty="0" smtClean="0">
                <a:solidFill>
                  <a:prstClr val="white"/>
                </a:solidFill>
              </a:rPr>
              <a:t>8.</a:t>
            </a:r>
            <a:r>
              <a:rPr lang="en-US" sz="4000" dirty="0" smtClean="0">
                <a:solidFill>
                  <a:srgbClr val="775F55"/>
                </a:solidFill>
              </a:rPr>
              <a:t/>
            </a:r>
            <a:br>
              <a:rPr lang="en-US" sz="4000" dirty="0" smtClean="0">
                <a:solidFill>
                  <a:srgbClr val="775F55"/>
                </a:solidFill>
              </a:rPr>
            </a:br>
            <a:endParaRPr lang="en-US" sz="4000" dirty="0">
              <a:solidFill>
                <a:srgbClr val="775F55"/>
              </a:solidFill>
            </a:endParaRPr>
          </a:p>
        </p:txBody>
      </p:sp>
      <p:sp>
        <p:nvSpPr>
          <p:cNvPr id="13" name="Title 4"/>
          <p:cNvSpPr>
            <a:spLocks noGrp="1"/>
          </p:cNvSpPr>
          <p:nvPr>
            <p:ph type="title"/>
          </p:nvPr>
        </p:nvSpPr>
        <p:spPr>
          <a:xfrm>
            <a:off x="533400" y="304800"/>
            <a:ext cx="8153400" cy="869950"/>
          </a:xfrm>
        </p:spPr>
        <p:txBody>
          <a:bodyPr>
            <a:normAutofit/>
          </a:bodyPr>
          <a:lstStyle/>
          <a:p>
            <a:r>
              <a:rPr lang="en-US" sz="3200" dirty="0" smtClean="0">
                <a:solidFill>
                  <a:schemeClr val="tx1"/>
                </a:solidFill>
                <a:ea typeface="Calibri"/>
                <a:cs typeface="Times New Roman" pitchFamily="18" charset="0"/>
              </a:rPr>
              <a:t>Rapid Review- Entryways for Pests</a:t>
            </a:r>
            <a:endParaRPr lang="en-US" sz="3200" dirty="0">
              <a:solidFill>
                <a:schemeClr val="tx1"/>
              </a:solidFill>
            </a:endParaRPr>
          </a:p>
        </p:txBody>
      </p:sp>
      <p:sp>
        <p:nvSpPr>
          <p:cNvPr id="15" name="Content Placeholder 14"/>
          <p:cNvSpPr>
            <a:spLocks noGrp="1"/>
          </p:cNvSpPr>
          <p:nvPr>
            <p:ph sz="quarter" idx="2"/>
          </p:nvPr>
        </p:nvSpPr>
        <p:spPr>
          <a:xfrm>
            <a:off x="609600" y="2438400"/>
            <a:ext cx="3200400" cy="4495800"/>
          </a:xfrm>
        </p:spPr>
        <p:txBody>
          <a:bodyPr>
            <a:normAutofit lnSpcReduction="10000"/>
          </a:bodyPr>
          <a:lstStyle/>
          <a:p>
            <a:pPr>
              <a:buFont typeface="Wingdings" panose="05000000000000000000" pitchFamily="2" charset="2"/>
              <a:buChar char="q"/>
            </a:pPr>
            <a:r>
              <a:rPr lang="en-US" sz="2400" dirty="0" smtClean="0">
                <a:cs typeface="Times New Roman" pitchFamily="18" charset="0"/>
              </a:rPr>
              <a:t>Doorways</a:t>
            </a:r>
          </a:p>
          <a:p>
            <a:pPr>
              <a:buFont typeface="Wingdings" panose="05000000000000000000" pitchFamily="2" charset="2"/>
              <a:buChar char="q"/>
            </a:pPr>
            <a:r>
              <a:rPr lang="en-US" sz="2400" dirty="0">
                <a:cs typeface="Times New Roman" pitchFamily="18" charset="0"/>
              </a:rPr>
              <a:t>Windows</a:t>
            </a:r>
          </a:p>
          <a:p>
            <a:pPr>
              <a:buFont typeface="Wingdings" panose="05000000000000000000" pitchFamily="2" charset="2"/>
              <a:buChar char="q"/>
            </a:pPr>
            <a:r>
              <a:rPr lang="en-US" sz="2400" dirty="0" smtClean="0">
                <a:cs typeface="Times New Roman" pitchFamily="18" charset="0"/>
              </a:rPr>
              <a:t>Openings around pipes</a:t>
            </a:r>
          </a:p>
          <a:p>
            <a:pPr>
              <a:buFont typeface="Wingdings" panose="05000000000000000000" pitchFamily="2" charset="2"/>
              <a:buChar char="q"/>
            </a:pPr>
            <a:r>
              <a:rPr lang="en-US" sz="2400" dirty="0" smtClean="0">
                <a:cs typeface="Times New Roman" pitchFamily="18" charset="0"/>
              </a:rPr>
              <a:t>Areas around fans, air conditioners and building ventilation outlets</a:t>
            </a:r>
          </a:p>
          <a:p>
            <a:pPr>
              <a:buFont typeface="Wingdings" panose="05000000000000000000" pitchFamily="2" charset="2"/>
              <a:buChar char="q"/>
            </a:pPr>
            <a:r>
              <a:rPr lang="en-US" sz="2400" dirty="0" smtClean="0">
                <a:cs typeface="Times New Roman" pitchFamily="18" charset="0"/>
              </a:rPr>
              <a:t>Exterior lighting</a:t>
            </a:r>
          </a:p>
          <a:p>
            <a:pPr>
              <a:buFont typeface="Wingdings" panose="05000000000000000000" pitchFamily="2" charset="2"/>
              <a:buChar char="q"/>
            </a:pPr>
            <a:r>
              <a:rPr lang="en-US" sz="2400" dirty="0" smtClean="0">
                <a:cs typeface="Times New Roman" pitchFamily="18" charset="0"/>
              </a:rPr>
              <a:t>Roof flashing</a:t>
            </a:r>
          </a:p>
          <a:p>
            <a:pPr>
              <a:buFont typeface="Wingdings" panose="05000000000000000000" pitchFamily="2" charset="2"/>
              <a:buChar char="q"/>
            </a:pPr>
            <a:r>
              <a:rPr lang="en-US" sz="2400" dirty="0" smtClean="0">
                <a:cs typeface="Times New Roman" pitchFamily="18" charset="0"/>
              </a:rPr>
              <a:t>Window wells</a:t>
            </a:r>
          </a:p>
          <a:p>
            <a:pPr>
              <a:buFont typeface="Wingdings" panose="05000000000000000000" pitchFamily="2" charset="2"/>
              <a:buChar char="q"/>
            </a:pPr>
            <a:endParaRPr lang="en-US" sz="1600" dirty="0"/>
          </a:p>
        </p:txBody>
      </p:sp>
      <p:sp>
        <p:nvSpPr>
          <p:cNvPr id="17" name="Content Placeholder 16"/>
          <p:cNvSpPr>
            <a:spLocks noGrp="1"/>
          </p:cNvSpPr>
          <p:nvPr>
            <p:ph sz="quarter" idx="4"/>
          </p:nvPr>
        </p:nvSpPr>
        <p:spPr>
          <a:xfrm>
            <a:off x="3962400" y="2413578"/>
            <a:ext cx="5029200" cy="4368222"/>
          </a:xfrm>
        </p:spPr>
        <p:txBody>
          <a:bodyPr>
            <a:noAutofit/>
          </a:bodyPr>
          <a:lstStyle/>
          <a:p>
            <a:pPr>
              <a:buFont typeface="Wingdings" panose="05000000000000000000" pitchFamily="2" charset="2"/>
              <a:buChar char="q"/>
            </a:pPr>
            <a:r>
              <a:rPr lang="en-US" sz="2400" dirty="0" smtClean="0">
                <a:cs typeface="Times New Roman" pitchFamily="18" charset="0"/>
              </a:rPr>
              <a:t>Keep exterior doors shut </a:t>
            </a:r>
          </a:p>
          <a:p>
            <a:pPr>
              <a:buFont typeface="Wingdings" panose="05000000000000000000" pitchFamily="2" charset="2"/>
              <a:buChar char="q"/>
            </a:pPr>
            <a:r>
              <a:rPr lang="en-US" sz="2400" dirty="0" smtClean="0">
                <a:cs typeface="Times New Roman" pitchFamily="18" charset="0"/>
              </a:rPr>
              <a:t>Make sure door thresholds and door sweeps are sealing properly</a:t>
            </a:r>
          </a:p>
          <a:p>
            <a:pPr>
              <a:buFont typeface="Wingdings" panose="05000000000000000000" pitchFamily="2" charset="2"/>
              <a:buChar char="q"/>
            </a:pPr>
            <a:r>
              <a:rPr lang="en-US" sz="2400" dirty="0" smtClean="0">
                <a:cs typeface="Times New Roman" pitchFamily="18" charset="0"/>
              </a:rPr>
              <a:t>Seal plumbing and electrical penetrations through walls</a:t>
            </a:r>
          </a:p>
          <a:p>
            <a:pPr>
              <a:buFont typeface="Wingdings" panose="05000000000000000000" pitchFamily="2" charset="2"/>
              <a:buChar char="q"/>
            </a:pPr>
            <a:r>
              <a:rPr lang="en-US" sz="2400" dirty="0" smtClean="0">
                <a:cs typeface="Times New Roman" pitchFamily="18" charset="0"/>
              </a:rPr>
              <a:t>Make sure screens are the correct size and in good repair</a:t>
            </a:r>
          </a:p>
          <a:p>
            <a:pPr>
              <a:buFont typeface="Wingdings" panose="05000000000000000000" pitchFamily="2" charset="2"/>
              <a:buChar char="q"/>
            </a:pPr>
            <a:r>
              <a:rPr lang="en-US" sz="2400" dirty="0" smtClean="0">
                <a:cs typeface="Times New Roman" pitchFamily="18" charset="0"/>
              </a:rPr>
              <a:t>Position exterior lights away from building to shine on building without drawing insects to entryways  </a:t>
            </a:r>
          </a:p>
          <a:p>
            <a:pPr>
              <a:buFont typeface="Wingdings" panose="05000000000000000000" pitchFamily="2" charset="2"/>
              <a:buChar char="q"/>
            </a:pPr>
            <a:endParaRPr lang="en-US" sz="2400" dirty="0"/>
          </a:p>
        </p:txBody>
      </p:sp>
      <p:sp>
        <p:nvSpPr>
          <p:cNvPr id="14" name="Text Placeholder 13"/>
          <p:cNvSpPr>
            <a:spLocks noGrp="1"/>
          </p:cNvSpPr>
          <p:nvPr>
            <p:ph type="body" sz="quarter" idx="1"/>
          </p:nvPr>
        </p:nvSpPr>
        <p:spPr>
          <a:xfrm>
            <a:off x="609600" y="1676400"/>
            <a:ext cx="3124200" cy="640080"/>
          </a:xfrm>
        </p:spPr>
        <p:txBody>
          <a:bodyPr>
            <a:normAutofit fontScale="47500" lnSpcReduction="20000"/>
          </a:bodyPr>
          <a:lstStyle/>
          <a:p>
            <a:endParaRPr lang="en-US" dirty="0" smtClean="0">
              <a:cs typeface="Times New Roman" pitchFamily="18" charset="0"/>
            </a:endParaRPr>
          </a:p>
          <a:p>
            <a:pPr algn="ctr"/>
            <a:r>
              <a:rPr lang="en-US" sz="5100" dirty="0" smtClean="0">
                <a:cs typeface="Times New Roman" pitchFamily="18" charset="0"/>
              </a:rPr>
              <a:t>Entryways for Pests</a:t>
            </a:r>
          </a:p>
          <a:p>
            <a:endParaRPr lang="en-US" dirty="0"/>
          </a:p>
        </p:txBody>
      </p:sp>
      <p:sp>
        <p:nvSpPr>
          <p:cNvPr id="16" name="Text Placeholder 15"/>
          <p:cNvSpPr>
            <a:spLocks noGrp="1"/>
          </p:cNvSpPr>
          <p:nvPr>
            <p:ph type="body" sz="quarter" idx="3"/>
          </p:nvPr>
        </p:nvSpPr>
        <p:spPr>
          <a:xfrm>
            <a:off x="3975100" y="1676400"/>
            <a:ext cx="5085645" cy="640080"/>
          </a:xfrm>
        </p:spPr>
        <p:txBody>
          <a:bodyPr>
            <a:normAutofit fontScale="47500" lnSpcReduction="20000"/>
          </a:bodyPr>
          <a:lstStyle/>
          <a:p>
            <a:endParaRPr lang="en-US" dirty="0" smtClean="0">
              <a:cs typeface="Times New Roman" pitchFamily="18" charset="0"/>
            </a:endParaRPr>
          </a:p>
          <a:p>
            <a:pPr algn="ctr"/>
            <a:r>
              <a:rPr lang="en-US" sz="5100" dirty="0" smtClean="0">
                <a:cs typeface="Times New Roman" pitchFamily="18" charset="0"/>
              </a:rPr>
              <a:t>Strategies</a:t>
            </a:r>
          </a:p>
          <a:p>
            <a:endParaRPr lang="en-US" dirty="0"/>
          </a:p>
        </p:txBody>
      </p:sp>
      <p:sp>
        <p:nvSpPr>
          <p:cNvPr id="18" name="Slide Number Placeholder 17"/>
          <p:cNvSpPr>
            <a:spLocks noGrp="1"/>
          </p:cNvSpPr>
          <p:nvPr>
            <p:ph type="sldNum" sz="quarter" idx="16"/>
          </p:nvPr>
        </p:nvSpPr>
        <p:spPr/>
        <p:txBody>
          <a:bodyPr>
            <a:normAutofit fontScale="85000" lnSpcReduction="20000"/>
          </a:bodyPr>
          <a:lstStyle/>
          <a:p>
            <a:fld id="{11075362-9323-4249-BA5A-917C59330204}" type="slidenum">
              <a:rPr lang="en-US" smtClean="0"/>
              <a:pPr/>
              <a:t>65</a:t>
            </a:fld>
            <a:endParaRPr lang="en-US"/>
          </a:p>
        </p:txBody>
      </p:sp>
    </p:spTree>
    <p:extLst>
      <p:ext uri="{BB962C8B-B14F-4D97-AF65-F5344CB8AC3E}">
        <p14:creationId xmlns:p14="http://schemas.microsoft.com/office/powerpoint/2010/main" val="170192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3124200"/>
            <a:ext cx="5562600" cy="646331"/>
          </a:xfrm>
          <a:prstGeom prst="rect">
            <a:avLst/>
          </a:prstGeom>
          <a:ln w="28575">
            <a:noFill/>
          </a:ln>
        </p:spPr>
        <p:txBody>
          <a:bodyPr wrap="square">
            <a:spAutoFit/>
          </a:bodyPr>
          <a:lstStyle/>
          <a:p>
            <a:endParaRPr lang="en-US" dirty="0" smtClean="0">
              <a:solidFill>
                <a:prstClr val="black"/>
              </a:solidFill>
              <a:latin typeface="Times New Roman" pitchFamily="18" charset="0"/>
              <a:cs typeface="Times New Roman" pitchFamily="18" charset="0"/>
            </a:endParaRPr>
          </a:p>
          <a:p>
            <a:pPr marL="285750" indent="-285750">
              <a:buFont typeface="Arial" panose="020B0604020202020204" pitchFamily="34" charset="0"/>
              <a:buChar char="•"/>
            </a:pPr>
            <a:endParaRPr lang="en-US" dirty="0">
              <a:solidFill>
                <a:prstClr val="black"/>
              </a:solidFill>
              <a:latin typeface="Times New Roman" pitchFamily="18" charset="0"/>
              <a:cs typeface="Times New Roman" pitchFamily="18" charset="0"/>
            </a:endParaRPr>
          </a:p>
        </p:txBody>
      </p:sp>
      <p:sp>
        <p:nvSpPr>
          <p:cNvPr id="5" name="Title 1"/>
          <p:cNvSpPr txBox="1">
            <a:spLocks/>
          </p:cNvSpPr>
          <p:nvPr/>
        </p:nvSpPr>
        <p:spPr>
          <a:xfrm>
            <a:off x="0" y="0"/>
            <a:ext cx="1219200" cy="685800"/>
          </a:xfrm>
          <a:prstGeom prst="rect">
            <a:avLst/>
          </a:prstGeom>
        </p:spPr>
        <p:txBody>
          <a:bodyPr vert="horz" anchor="ctr">
            <a:normAutofit fontScale="82500" lnSpcReduction="20000"/>
          </a:bodyPr>
          <a:lstStyle/>
          <a:p>
            <a:pPr>
              <a:spcBef>
                <a:spcPct val="0"/>
              </a:spcBef>
              <a:defRPr/>
            </a:pPr>
            <a:r>
              <a:rPr lang="en-US" sz="1700" dirty="0" smtClean="0">
                <a:solidFill>
                  <a:prstClr val="white"/>
                </a:solidFill>
              </a:rPr>
              <a:t>8.</a:t>
            </a:r>
            <a:r>
              <a:rPr lang="en-US" sz="4000" dirty="0" smtClean="0">
                <a:solidFill>
                  <a:srgbClr val="775F55"/>
                </a:solidFill>
              </a:rPr>
              <a:t/>
            </a:r>
            <a:br>
              <a:rPr lang="en-US" sz="4000" dirty="0" smtClean="0">
                <a:solidFill>
                  <a:srgbClr val="775F55"/>
                </a:solidFill>
              </a:rPr>
            </a:br>
            <a:endParaRPr lang="en-US" sz="4000" dirty="0">
              <a:solidFill>
                <a:srgbClr val="775F55"/>
              </a:solidFill>
            </a:endParaRPr>
          </a:p>
        </p:txBody>
      </p:sp>
      <p:sp>
        <p:nvSpPr>
          <p:cNvPr id="13" name="Slide Number Placeholder 12"/>
          <p:cNvSpPr>
            <a:spLocks noGrp="1"/>
          </p:cNvSpPr>
          <p:nvPr>
            <p:ph type="sldNum" sz="quarter" idx="16"/>
          </p:nvPr>
        </p:nvSpPr>
        <p:spPr/>
        <p:txBody>
          <a:bodyPr>
            <a:normAutofit fontScale="85000" lnSpcReduction="20000"/>
          </a:bodyPr>
          <a:lstStyle/>
          <a:p>
            <a:fld id="{11075362-9323-4249-BA5A-917C59330204}" type="slidenum">
              <a:rPr lang="en-US" smtClean="0"/>
              <a:pPr/>
              <a:t>66</a:t>
            </a:fld>
            <a:endParaRPr lang="en-US"/>
          </a:p>
        </p:txBody>
      </p:sp>
      <p:sp>
        <p:nvSpPr>
          <p:cNvPr id="15" name="Title 4"/>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ea typeface="Calibri"/>
                <a:cs typeface="Times New Roman" pitchFamily="18" charset="0"/>
              </a:rPr>
              <a:t>Key Elements of IPM - Pest Control Products</a:t>
            </a:r>
            <a:endParaRPr lang="en-US" sz="3200" dirty="0">
              <a:solidFill>
                <a:schemeClr val="bg2">
                  <a:lumMod val="10000"/>
                </a:schemeClr>
              </a:solidFill>
            </a:endParaRPr>
          </a:p>
        </p:txBody>
      </p:sp>
      <p:sp>
        <p:nvSpPr>
          <p:cNvPr id="12" name="Content Placeholder 13"/>
          <p:cNvSpPr>
            <a:spLocks noGrp="1"/>
          </p:cNvSpPr>
          <p:nvPr>
            <p:ph sz="quarter" idx="2"/>
          </p:nvPr>
        </p:nvSpPr>
        <p:spPr>
          <a:xfrm>
            <a:off x="533400" y="1676400"/>
            <a:ext cx="8229600" cy="5029200"/>
          </a:xfrm>
        </p:spPr>
        <p:txBody>
          <a:bodyPr>
            <a:noAutofit/>
          </a:bodyPr>
          <a:lstStyle/>
          <a:p>
            <a:pPr marL="624078" indent="-514350">
              <a:buFont typeface="Wingdings" panose="05000000000000000000" pitchFamily="2" charset="2"/>
              <a:buChar char="q"/>
            </a:pPr>
            <a:r>
              <a:rPr lang="en-US" sz="3200" dirty="0" smtClean="0"/>
              <a:t>Many states require the </a:t>
            </a:r>
            <a:r>
              <a:rPr lang="en-US" sz="3200" dirty="0"/>
              <a:t>IPM Coordinator </a:t>
            </a:r>
            <a:r>
              <a:rPr lang="en-US" sz="3200" dirty="0" smtClean="0"/>
              <a:t>or responsible Pest Management Professional to </a:t>
            </a:r>
            <a:r>
              <a:rPr lang="en-US" sz="3200" dirty="0"/>
              <a:t>keep </a:t>
            </a:r>
            <a:r>
              <a:rPr lang="en-US" sz="3200" dirty="0" smtClean="0"/>
              <a:t>detailed IPM records, this could include:</a:t>
            </a:r>
          </a:p>
          <a:p>
            <a:pPr marL="944118" lvl="1" indent="-514350">
              <a:buClr>
                <a:schemeClr val="accent2">
                  <a:lumMod val="75000"/>
                </a:schemeClr>
              </a:buClr>
              <a:buFont typeface="Wingdings" panose="05000000000000000000" pitchFamily="2" charset="2"/>
              <a:buChar char="Ø"/>
            </a:pPr>
            <a:r>
              <a:rPr lang="en-US" sz="2900" dirty="0" smtClean="0"/>
              <a:t>All </a:t>
            </a:r>
            <a:r>
              <a:rPr lang="en-US" sz="2900" dirty="0"/>
              <a:t>pesticide </a:t>
            </a:r>
            <a:r>
              <a:rPr lang="en-US" sz="2900" dirty="0" smtClean="0"/>
              <a:t>products used and stored</a:t>
            </a:r>
          </a:p>
          <a:p>
            <a:pPr marL="944118" lvl="1" indent="-514350">
              <a:buClr>
                <a:schemeClr val="accent2">
                  <a:lumMod val="75000"/>
                </a:schemeClr>
              </a:buClr>
              <a:buFont typeface="Wingdings" panose="05000000000000000000" pitchFamily="2" charset="2"/>
              <a:buChar char="Ø"/>
            </a:pPr>
            <a:r>
              <a:rPr lang="en-US" sz="2900" dirty="0" smtClean="0"/>
              <a:t>All tools used or actions taken to manage pests</a:t>
            </a:r>
          </a:p>
          <a:p>
            <a:pPr marL="624078" indent="-514350">
              <a:buFont typeface="Wingdings" panose="05000000000000000000" pitchFamily="2" charset="2"/>
              <a:buChar char="q"/>
            </a:pPr>
            <a:r>
              <a:rPr lang="en-US" sz="3200" dirty="0" smtClean="0"/>
              <a:t>Even in the absence of a policy or law, record keeping is a best practice fundamental</a:t>
            </a:r>
          </a:p>
          <a:p>
            <a:pPr marL="624078" indent="-514350">
              <a:buFont typeface="Wingdings" panose="05000000000000000000" pitchFamily="2" charset="2"/>
              <a:buChar char="q"/>
            </a:pPr>
            <a:r>
              <a:rPr lang="en-US" sz="3200" dirty="0" smtClean="0"/>
              <a:t>Products and methods used in schools should be the </a:t>
            </a:r>
            <a:r>
              <a:rPr lang="en-US" sz="3200" b="1" dirty="0" smtClean="0"/>
              <a:t>least </a:t>
            </a:r>
            <a:r>
              <a:rPr lang="en-US" sz="3200" b="1" dirty="0"/>
              <a:t>hazardous </a:t>
            </a:r>
            <a:r>
              <a:rPr lang="en-US" sz="3200" dirty="0" smtClean="0"/>
              <a:t>and </a:t>
            </a:r>
            <a:r>
              <a:rPr lang="en-US" sz="3200" b="1" dirty="0" smtClean="0"/>
              <a:t>effective</a:t>
            </a:r>
          </a:p>
        </p:txBody>
      </p:sp>
    </p:spTree>
    <p:extLst>
      <p:ext uri="{BB962C8B-B14F-4D97-AF65-F5344CB8AC3E}">
        <p14:creationId xmlns:p14="http://schemas.microsoft.com/office/powerpoint/2010/main" val="5515376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3124200"/>
            <a:ext cx="5562600" cy="646331"/>
          </a:xfrm>
          <a:prstGeom prst="rect">
            <a:avLst/>
          </a:prstGeom>
          <a:ln w="28575">
            <a:noFill/>
          </a:ln>
        </p:spPr>
        <p:txBody>
          <a:bodyPr wrap="square">
            <a:spAutoFit/>
          </a:bodyPr>
          <a:lstStyle/>
          <a:p>
            <a:endParaRPr lang="en-US" dirty="0" smtClean="0">
              <a:solidFill>
                <a:prstClr val="black"/>
              </a:solidFill>
              <a:latin typeface="Times New Roman" pitchFamily="18" charset="0"/>
              <a:cs typeface="Times New Roman" pitchFamily="18" charset="0"/>
            </a:endParaRPr>
          </a:p>
          <a:p>
            <a:pPr marL="285750" indent="-285750">
              <a:buFont typeface="Arial" panose="020B0604020202020204" pitchFamily="34" charset="0"/>
              <a:buChar char="•"/>
            </a:pPr>
            <a:endParaRPr lang="en-US" dirty="0">
              <a:solidFill>
                <a:prstClr val="black"/>
              </a:solidFill>
              <a:latin typeface="Times New Roman" pitchFamily="18" charset="0"/>
              <a:cs typeface="Times New Roman" pitchFamily="18" charset="0"/>
            </a:endParaRPr>
          </a:p>
        </p:txBody>
      </p:sp>
      <p:sp>
        <p:nvSpPr>
          <p:cNvPr id="5" name="Title 1"/>
          <p:cNvSpPr txBox="1">
            <a:spLocks/>
          </p:cNvSpPr>
          <p:nvPr/>
        </p:nvSpPr>
        <p:spPr>
          <a:xfrm>
            <a:off x="0" y="0"/>
            <a:ext cx="1219200" cy="685800"/>
          </a:xfrm>
          <a:prstGeom prst="rect">
            <a:avLst/>
          </a:prstGeom>
        </p:spPr>
        <p:txBody>
          <a:bodyPr vert="horz" anchor="ctr">
            <a:normAutofit fontScale="82500" lnSpcReduction="20000"/>
          </a:bodyPr>
          <a:lstStyle/>
          <a:p>
            <a:pPr>
              <a:spcBef>
                <a:spcPct val="0"/>
              </a:spcBef>
              <a:defRPr/>
            </a:pPr>
            <a:r>
              <a:rPr lang="en-US" sz="1700" dirty="0" smtClean="0">
                <a:solidFill>
                  <a:prstClr val="white"/>
                </a:solidFill>
              </a:rPr>
              <a:t>8.</a:t>
            </a:r>
            <a:r>
              <a:rPr lang="en-US" sz="4000" dirty="0" smtClean="0">
                <a:solidFill>
                  <a:srgbClr val="775F55"/>
                </a:solidFill>
              </a:rPr>
              <a:t/>
            </a:r>
            <a:br>
              <a:rPr lang="en-US" sz="4000" dirty="0" smtClean="0">
                <a:solidFill>
                  <a:srgbClr val="775F55"/>
                </a:solidFill>
              </a:rPr>
            </a:br>
            <a:endParaRPr lang="en-US" sz="4000" dirty="0">
              <a:solidFill>
                <a:srgbClr val="775F55"/>
              </a:solidFill>
            </a:endParaRPr>
          </a:p>
        </p:txBody>
      </p:sp>
      <p:sp>
        <p:nvSpPr>
          <p:cNvPr id="13" name="Slide Number Placeholder 12"/>
          <p:cNvSpPr>
            <a:spLocks noGrp="1"/>
          </p:cNvSpPr>
          <p:nvPr>
            <p:ph type="sldNum" sz="quarter" idx="16"/>
          </p:nvPr>
        </p:nvSpPr>
        <p:spPr/>
        <p:txBody>
          <a:bodyPr>
            <a:normAutofit fontScale="85000" lnSpcReduction="20000"/>
          </a:bodyPr>
          <a:lstStyle/>
          <a:p>
            <a:fld id="{11075362-9323-4249-BA5A-917C59330204}" type="slidenum">
              <a:rPr lang="en-US" smtClean="0"/>
              <a:pPr/>
              <a:t>67</a:t>
            </a:fld>
            <a:endParaRPr lang="en-US"/>
          </a:p>
        </p:txBody>
      </p:sp>
      <p:sp>
        <p:nvSpPr>
          <p:cNvPr id="15" name="Title 4"/>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ea typeface="Calibri"/>
                <a:cs typeface="Times New Roman" pitchFamily="18" charset="0"/>
              </a:rPr>
              <a:t>Key Elements of IPM - Pest Control Products</a:t>
            </a:r>
            <a:endParaRPr lang="en-US" sz="3200" dirty="0">
              <a:solidFill>
                <a:schemeClr val="bg2">
                  <a:lumMod val="10000"/>
                </a:schemeClr>
              </a:solidFill>
            </a:endParaRPr>
          </a:p>
        </p:txBody>
      </p:sp>
      <p:sp>
        <p:nvSpPr>
          <p:cNvPr id="12" name="Content Placeholder 13"/>
          <p:cNvSpPr>
            <a:spLocks noGrp="1"/>
          </p:cNvSpPr>
          <p:nvPr>
            <p:ph sz="quarter" idx="2"/>
          </p:nvPr>
        </p:nvSpPr>
        <p:spPr>
          <a:xfrm>
            <a:off x="533400" y="1600200"/>
            <a:ext cx="8229600" cy="5029200"/>
          </a:xfrm>
        </p:spPr>
        <p:txBody>
          <a:bodyPr>
            <a:noAutofit/>
          </a:bodyPr>
          <a:lstStyle/>
          <a:p>
            <a:pPr marL="624078" indent="-514350">
              <a:buFont typeface="Wingdings" panose="05000000000000000000" pitchFamily="2" charset="2"/>
              <a:buChar char="q"/>
            </a:pPr>
            <a:r>
              <a:rPr lang="en-US" sz="3200" dirty="0" smtClean="0"/>
              <a:t>Some states offer detailed guidance regarding product use and the related legal obligations – State laws differ:</a:t>
            </a:r>
          </a:p>
          <a:p>
            <a:pPr marL="944118" lvl="1" indent="-514350">
              <a:buClr>
                <a:schemeClr val="accent2"/>
              </a:buClr>
              <a:buFont typeface="Wingdings" panose="05000000000000000000" pitchFamily="2" charset="2"/>
              <a:buChar char="Ø"/>
            </a:pPr>
            <a:r>
              <a:rPr lang="en-US" sz="2900" dirty="0" smtClean="0"/>
              <a:t>Texas Common Green Category Products </a:t>
            </a:r>
            <a:r>
              <a:rPr lang="en-US" sz="2900" dirty="0"/>
              <a:t>for Schools </a:t>
            </a:r>
            <a:r>
              <a:rPr lang="en-US" sz="2900" i="1" dirty="0">
                <a:solidFill>
                  <a:srgbClr val="0000CC"/>
                </a:solidFill>
              </a:rPr>
              <a:t>http://</a:t>
            </a:r>
            <a:r>
              <a:rPr lang="en-US" sz="2900" i="1" dirty="0" smtClean="0">
                <a:solidFill>
                  <a:srgbClr val="0000CC"/>
                </a:solidFill>
              </a:rPr>
              <a:t>schoolipm.tamu.edu/files/2016/07/2016-Recognizing-Green-List-Products-for-Texas-Schools.pdf </a:t>
            </a:r>
          </a:p>
          <a:p>
            <a:pPr marL="944118" lvl="1" indent="-514350">
              <a:buClr>
                <a:schemeClr val="accent2"/>
              </a:buClr>
              <a:buFont typeface="Wingdings" panose="05000000000000000000" pitchFamily="2" charset="2"/>
              <a:buChar char="Ø"/>
            </a:pPr>
            <a:r>
              <a:rPr lang="en-US" sz="2900" dirty="0" smtClean="0"/>
              <a:t>California </a:t>
            </a:r>
            <a:r>
              <a:rPr lang="en-US" sz="2900" dirty="0"/>
              <a:t>Healthy School Act </a:t>
            </a:r>
            <a:r>
              <a:rPr lang="en-US" sz="2900" i="1" dirty="0">
                <a:solidFill>
                  <a:srgbClr val="0000CC"/>
                </a:solidFill>
              </a:rPr>
              <a:t>http://</a:t>
            </a:r>
            <a:r>
              <a:rPr lang="en-US" sz="2900" i="1" dirty="0" smtClean="0">
                <a:solidFill>
                  <a:srgbClr val="0000CC"/>
                </a:solidFill>
              </a:rPr>
              <a:t>apps.cdpr.ca.gov/</a:t>
            </a:r>
            <a:br>
              <a:rPr lang="en-US" sz="2900" i="1" dirty="0" smtClean="0">
                <a:solidFill>
                  <a:srgbClr val="0000CC"/>
                </a:solidFill>
              </a:rPr>
            </a:br>
            <a:r>
              <a:rPr lang="en-US" sz="2900" i="1" dirty="0" err="1" smtClean="0">
                <a:solidFill>
                  <a:srgbClr val="0000CC"/>
                </a:solidFill>
              </a:rPr>
              <a:t>schoolipm</a:t>
            </a:r>
            <a:r>
              <a:rPr lang="en-US" sz="2900" i="1" dirty="0" smtClean="0">
                <a:solidFill>
                  <a:srgbClr val="0000CC"/>
                </a:solidFill>
              </a:rPr>
              <a:t>/hsa_flowchart.pdf</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4998396"/>
            <a:ext cx="2560806" cy="1707204"/>
          </a:xfrm>
          <a:prstGeom prst="rect">
            <a:avLst/>
          </a:prstGeom>
        </p:spPr>
      </p:pic>
    </p:spTree>
    <p:extLst>
      <p:ext uri="{BB962C8B-B14F-4D97-AF65-F5344CB8AC3E}">
        <p14:creationId xmlns:p14="http://schemas.microsoft.com/office/powerpoint/2010/main" val="24958991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152400"/>
            <a:ext cx="8534400" cy="1066800"/>
          </a:xfrm>
        </p:spPr>
        <p:txBody>
          <a:bodyPr>
            <a:normAutofit/>
          </a:bodyPr>
          <a:lstStyle/>
          <a:p>
            <a:r>
              <a:rPr lang="en-US" sz="3200" dirty="0" smtClean="0">
                <a:solidFill>
                  <a:schemeClr val="bg2">
                    <a:lumMod val="10000"/>
                  </a:schemeClr>
                </a:solidFill>
              </a:rPr>
              <a:t>Key Elements of IPM – Education and Communication</a:t>
            </a:r>
            <a:endParaRPr lang="en-US" sz="3200" dirty="0">
              <a:solidFill>
                <a:schemeClr val="bg2">
                  <a:lumMod val="10000"/>
                </a:schemeClr>
              </a:solidFill>
            </a:endParaRP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68</a:t>
            </a:fld>
            <a:endParaRPr lang="en-US"/>
          </a:p>
        </p:txBody>
      </p:sp>
      <p:sp>
        <p:nvSpPr>
          <p:cNvPr id="5" name="Content Placeholder 2"/>
          <p:cNvSpPr>
            <a:spLocks noGrp="1"/>
          </p:cNvSpPr>
          <p:nvPr>
            <p:ph sz="quarter" idx="1"/>
          </p:nvPr>
        </p:nvSpPr>
        <p:spPr>
          <a:xfrm>
            <a:off x="533400" y="1676400"/>
            <a:ext cx="8153400" cy="3352800"/>
          </a:xfrm>
          <a:noFill/>
        </p:spPr>
        <p:txBody>
          <a:bodyPr>
            <a:noAutofit/>
          </a:bodyPr>
          <a:lstStyle/>
          <a:p>
            <a:pPr>
              <a:buNone/>
            </a:pPr>
            <a:r>
              <a:rPr lang="en-US" sz="3000" dirty="0" smtClean="0">
                <a:cs typeface="Times New Roman" pitchFamily="18" charset="0"/>
              </a:rPr>
              <a:t>More IPM tools and tactics:</a:t>
            </a:r>
          </a:p>
          <a:p>
            <a:pPr>
              <a:buFont typeface="Wingdings" pitchFamily="2" charset="2"/>
              <a:buChar char="q"/>
            </a:pPr>
            <a:r>
              <a:rPr lang="en-US" sz="3000" dirty="0" smtClean="0">
                <a:cs typeface="Times New Roman" pitchFamily="18" charset="0"/>
              </a:rPr>
              <a:t>IPM Coordinators provide leadership and serve as the main point of contact regarding pest management in district facilities</a:t>
            </a:r>
          </a:p>
          <a:p>
            <a:pPr>
              <a:buFont typeface="Wingdings" pitchFamily="2" charset="2"/>
              <a:buChar char="q"/>
            </a:pPr>
            <a:r>
              <a:rPr lang="en-US" sz="3000" dirty="0" smtClean="0">
                <a:cs typeface="Times New Roman" pitchFamily="18" charset="0"/>
              </a:rPr>
              <a:t>An IPM Plan or policy keeps you organized</a:t>
            </a:r>
          </a:p>
          <a:p>
            <a:pPr>
              <a:buFont typeface="Wingdings" pitchFamily="2" charset="2"/>
              <a:buChar char="q"/>
            </a:pPr>
            <a:r>
              <a:rPr lang="en-US" sz="3000" dirty="0" smtClean="0">
                <a:cs typeface="Times New Roman" pitchFamily="18" charset="0"/>
              </a:rPr>
              <a:t>A schoolboard-approved IPM Policy provides direction and institutional memory</a:t>
            </a:r>
          </a:p>
          <a:p>
            <a:pPr>
              <a:buFont typeface="Wingdings" pitchFamily="2" charset="2"/>
              <a:buChar char="q"/>
            </a:pPr>
            <a:r>
              <a:rPr lang="en-US" sz="3000" b="1" dirty="0" smtClean="0">
                <a:cs typeface="Times New Roman" pitchFamily="18" charset="0"/>
              </a:rPr>
              <a:t>IPM training provides guidance to the community</a:t>
            </a:r>
            <a:endParaRPr lang="en-US" sz="3000" dirty="0" smtClean="0">
              <a:cs typeface="Times New Roman" pitchFamily="18" charset="0"/>
            </a:endParaRPr>
          </a:p>
          <a:p>
            <a:pPr>
              <a:buFont typeface="Wingdings" pitchFamily="2" charset="2"/>
              <a:buChar char="q"/>
            </a:pPr>
            <a:r>
              <a:rPr lang="en-US" sz="3000" dirty="0" smtClean="0">
                <a:cs typeface="Times New Roman" pitchFamily="18" charset="0"/>
              </a:rPr>
              <a:t>Regular communications keeps everyone informed</a:t>
            </a:r>
            <a:endParaRPr lang="en-US" sz="3000" dirty="0">
              <a:cs typeface="Times New Roman" pitchFamily="18" charset="0"/>
            </a:endParaRPr>
          </a:p>
        </p:txBody>
      </p:sp>
    </p:spTree>
    <p:extLst>
      <p:ext uri="{BB962C8B-B14F-4D97-AF65-F5344CB8AC3E}">
        <p14:creationId xmlns:p14="http://schemas.microsoft.com/office/powerpoint/2010/main" val="23033094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152400"/>
            <a:ext cx="8534400" cy="1066800"/>
          </a:xfrm>
        </p:spPr>
        <p:txBody>
          <a:bodyPr>
            <a:normAutofit/>
          </a:bodyPr>
          <a:lstStyle/>
          <a:p>
            <a:r>
              <a:rPr lang="en-US" sz="3200" dirty="0" smtClean="0">
                <a:solidFill>
                  <a:schemeClr val="bg2">
                    <a:lumMod val="10000"/>
                  </a:schemeClr>
                </a:solidFill>
              </a:rPr>
              <a:t>Key Elements of IPM – </a:t>
            </a:r>
            <a:r>
              <a:rPr lang="en-US" sz="3200" dirty="0">
                <a:solidFill>
                  <a:schemeClr val="bg2">
                    <a:lumMod val="10000"/>
                  </a:schemeClr>
                </a:solidFill>
              </a:rPr>
              <a:t>Education and Communication</a:t>
            </a: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69</a:t>
            </a:fld>
            <a:endParaRPr lang="en-US"/>
          </a:p>
        </p:txBody>
      </p:sp>
      <p:sp>
        <p:nvSpPr>
          <p:cNvPr id="5" name="Content Placeholder 2"/>
          <p:cNvSpPr>
            <a:spLocks noGrp="1"/>
          </p:cNvSpPr>
          <p:nvPr>
            <p:ph sz="quarter" idx="1"/>
          </p:nvPr>
        </p:nvSpPr>
        <p:spPr>
          <a:xfrm>
            <a:off x="609600" y="1497602"/>
            <a:ext cx="8153400" cy="5532120"/>
          </a:xfrm>
          <a:noFill/>
        </p:spPr>
        <p:txBody>
          <a:bodyPr>
            <a:noAutofit/>
          </a:bodyPr>
          <a:lstStyle/>
          <a:p>
            <a:pPr>
              <a:buNone/>
            </a:pPr>
            <a:r>
              <a:rPr lang="en-US" sz="3200" dirty="0" smtClean="0">
                <a:cs typeface="Times New Roman" pitchFamily="18" charset="0"/>
              </a:rPr>
              <a:t>Form partnerships with surrounding groups:</a:t>
            </a:r>
          </a:p>
          <a:p>
            <a:pPr>
              <a:buFont typeface="Wingdings" pitchFamily="2" charset="2"/>
              <a:buChar char="q"/>
            </a:pPr>
            <a:r>
              <a:rPr lang="en-US" sz="3200" dirty="0">
                <a:cs typeface="Times New Roman" pitchFamily="18" charset="0"/>
              </a:rPr>
              <a:t>Your pest management </a:t>
            </a:r>
            <a:r>
              <a:rPr lang="en-US" sz="3200" dirty="0" smtClean="0">
                <a:cs typeface="Times New Roman" pitchFamily="18" charset="0"/>
              </a:rPr>
              <a:t>professional</a:t>
            </a:r>
            <a:endParaRPr lang="en-US" sz="3200" dirty="0">
              <a:cs typeface="Times New Roman" pitchFamily="18" charset="0"/>
            </a:endParaRPr>
          </a:p>
          <a:p>
            <a:pPr>
              <a:buFont typeface="Wingdings" pitchFamily="2" charset="2"/>
              <a:buChar char="q"/>
            </a:pPr>
            <a:r>
              <a:rPr lang="en-US" sz="3200" dirty="0">
                <a:cs typeface="Times New Roman" pitchFamily="18" charset="0"/>
              </a:rPr>
              <a:t>Non-governmental </a:t>
            </a:r>
            <a:r>
              <a:rPr lang="en-US" sz="3200" dirty="0" smtClean="0">
                <a:cs typeface="Times New Roman" pitchFamily="18" charset="0"/>
              </a:rPr>
              <a:t>organizations working to </a:t>
            </a:r>
            <a:r>
              <a:rPr lang="en-US" sz="3200" dirty="0">
                <a:cs typeface="Times New Roman" pitchFamily="18" charset="0"/>
              </a:rPr>
              <a:t>improve </a:t>
            </a:r>
            <a:r>
              <a:rPr lang="en-US" sz="3200" dirty="0" smtClean="0">
                <a:cs typeface="Times New Roman" pitchFamily="18" charset="0"/>
              </a:rPr>
              <a:t>environmental </a:t>
            </a:r>
            <a:br>
              <a:rPr lang="en-US" sz="3200" dirty="0" smtClean="0">
                <a:cs typeface="Times New Roman" pitchFamily="18" charset="0"/>
              </a:rPr>
            </a:br>
            <a:r>
              <a:rPr lang="en-US" sz="3200" dirty="0" smtClean="0">
                <a:cs typeface="Times New Roman" pitchFamily="18" charset="0"/>
              </a:rPr>
              <a:t>health and </a:t>
            </a:r>
            <a:r>
              <a:rPr lang="en-US" sz="3200" dirty="0">
                <a:cs typeface="Times New Roman" pitchFamily="18" charset="0"/>
              </a:rPr>
              <a:t>safety</a:t>
            </a:r>
          </a:p>
          <a:p>
            <a:pPr>
              <a:buFont typeface="Wingdings" pitchFamily="2" charset="2"/>
              <a:buChar char="q"/>
            </a:pPr>
            <a:r>
              <a:rPr lang="en-US" sz="3200" dirty="0" smtClean="0">
                <a:cs typeface="Times New Roman" pitchFamily="18" charset="0"/>
              </a:rPr>
              <a:t>University Extension</a:t>
            </a:r>
          </a:p>
          <a:p>
            <a:pPr>
              <a:buFont typeface="Wingdings" pitchFamily="2" charset="2"/>
              <a:buChar char="q"/>
            </a:pPr>
            <a:r>
              <a:rPr lang="en-US" sz="3200" dirty="0" smtClean="0">
                <a:cs typeface="Times New Roman" pitchFamily="18" charset="0"/>
              </a:rPr>
              <a:t>Your department of </a:t>
            </a:r>
            <a:br>
              <a:rPr lang="en-US" sz="3200" dirty="0" smtClean="0">
                <a:cs typeface="Times New Roman" pitchFamily="18" charset="0"/>
              </a:rPr>
            </a:br>
            <a:r>
              <a:rPr lang="en-US" sz="3200" dirty="0" smtClean="0">
                <a:cs typeface="Times New Roman" pitchFamily="18" charset="0"/>
              </a:rPr>
              <a:t>health and State Lead </a:t>
            </a:r>
            <a:br>
              <a:rPr lang="en-US" sz="3200" dirty="0" smtClean="0">
                <a:cs typeface="Times New Roman" pitchFamily="18" charset="0"/>
              </a:rPr>
            </a:br>
            <a:r>
              <a:rPr lang="en-US" sz="3200" dirty="0" smtClean="0">
                <a:cs typeface="Times New Roman" pitchFamily="18" charset="0"/>
              </a:rPr>
              <a:t>Agency responsible for </a:t>
            </a:r>
            <a:br>
              <a:rPr lang="en-US" sz="3200" dirty="0" smtClean="0">
                <a:cs typeface="Times New Roman" pitchFamily="18" charset="0"/>
              </a:rPr>
            </a:br>
            <a:r>
              <a:rPr lang="en-US" sz="3200" dirty="0" smtClean="0">
                <a:cs typeface="Times New Roman" pitchFamily="18" charset="0"/>
              </a:rPr>
              <a:t>regulating pesticides</a:t>
            </a:r>
          </a:p>
          <a:p>
            <a:pPr>
              <a:buFont typeface="Wingdings" pitchFamily="2" charset="2"/>
              <a:buChar char="q"/>
            </a:pPr>
            <a:endParaRPr lang="en-US" sz="3200" dirty="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3657600"/>
            <a:ext cx="4267200" cy="3200400"/>
          </a:xfrm>
          <a:prstGeom prst="rect">
            <a:avLst/>
          </a:prstGeom>
        </p:spPr>
      </p:pic>
      <p:sp>
        <p:nvSpPr>
          <p:cNvPr id="3" name="Rectangle 2"/>
          <p:cNvSpPr/>
          <p:nvPr/>
        </p:nvSpPr>
        <p:spPr>
          <a:xfrm>
            <a:off x="5562600" y="870992"/>
            <a:ext cx="3333605" cy="369332"/>
          </a:xfrm>
          <a:prstGeom prst="rect">
            <a:avLst/>
          </a:prstGeom>
        </p:spPr>
        <p:txBody>
          <a:bodyPr wrap="none">
            <a:spAutoFit/>
          </a:bodyPr>
          <a:lstStyle/>
          <a:p>
            <a:r>
              <a:rPr lang="en-US" i="1" dirty="0"/>
              <a:t>Shaku Nair - University of Arizona</a:t>
            </a:r>
          </a:p>
        </p:txBody>
      </p:sp>
    </p:spTree>
    <p:extLst>
      <p:ext uri="{BB962C8B-B14F-4D97-AF65-F5344CB8AC3E}">
        <p14:creationId xmlns:p14="http://schemas.microsoft.com/office/powerpoint/2010/main" val="2840006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914400"/>
            <a:ext cx="9144000" cy="762000"/>
          </a:xfrm>
          <a:prstGeom prst="rect">
            <a:avLst/>
          </a:prstGeom>
        </p:spPr>
        <p:txBody>
          <a:bodyPr vert="horz" anchor="ctr">
            <a:normAutofit fontScale="67500" lnSpcReduction="200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dirty="0" smtClean="0"/>
              <a:t/>
            </a:r>
            <a:br>
              <a:rPr lang="en-US" dirty="0" smtClean="0"/>
            </a:br>
            <a:endParaRPr lang="en-US" dirty="0"/>
          </a:p>
        </p:txBody>
      </p:sp>
      <p:sp>
        <p:nvSpPr>
          <p:cNvPr id="8"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7</a:t>
            </a:fld>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45555" b="5556"/>
          <a:stretch/>
        </p:blipFill>
        <p:spPr>
          <a:xfrm>
            <a:off x="4015854" y="4465190"/>
            <a:ext cx="5128146" cy="2392810"/>
          </a:xfrm>
          <a:prstGeom prst="rect">
            <a:avLst/>
          </a:prstGeom>
        </p:spPr>
      </p:pic>
      <p:sp>
        <p:nvSpPr>
          <p:cNvPr id="11" name="TextBox 10"/>
          <p:cNvSpPr txBox="1"/>
          <p:nvPr/>
        </p:nvSpPr>
        <p:spPr>
          <a:xfrm>
            <a:off x="609600" y="1648123"/>
            <a:ext cx="7848600" cy="4832092"/>
          </a:xfrm>
          <a:prstGeom prst="rect">
            <a:avLst/>
          </a:prstGeom>
          <a:noFill/>
        </p:spPr>
        <p:txBody>
          <a:bodyPr wrap="square" rtlCol="0">
            <a:spAutoFit/>
          </a:bodyPr>
          <a:lstStyle/>
          <a:p>
            <a:r>
              <a:rPr lang="en-US" sz="3200" dirty="0" smtClean="0">
                <a:cs typeface="Tunga" pitchFamily="34" charset="0"/>
              </a:rPr>
              <a:t>Two facts that support the need for IPM in schools include: </a:t>
            </a:r>
          </a:p>
          <a:p>
            <a:endParaRPr lang="en-US" sz="2000" dirty="0" smtClean="0">
              <a:cs typeface="Tunga" pitchFamily="34" charset="0"/>
            </a:endParaRPr>
          </a:p>
          <a:p>
            <a:pPr marL="342900" indent="-342900">
              <a:buClr>
                <a:schemeClr val="accent2"/>
              </a:buClr>
              <a:buSzPct val="60000"/>
              <a:buFont typeface="+mj-lt"/>
              <a:buAutoNum type="arabicPeriod"/>
            </a:pPr>
            <a:r>
              <a:rPr lang="en-US" sz="3200" dirty="0" smtClean="0">
                <a:cs typeface="Tunga" pitchFamily="34" charset="0"/>
              </a:rPr>
              <a:t>Children’s behavior – Children contact with chemicals to a greater extent than adults</a:t>
            </a:r>
          </a:p>
          <a:p>
            <a:pPr marL="342900" indent="-342900">
              <a:buClr>
                <a:schemeClr val="accent2"/>
              </a:buClr>
              <a:buSzPct val="60000"/>
              <a:buFont typeface="+mj-lt"/>
              <a:buAutoNum type="arabicPeriod"/>
            </a:pPr>
            <a:r>
              <a:rPr lang="en-US" sz="3200" dirty="0" smtClean="0">
                <a:cs typeface="Tunga" pitchFamily="34" charset="0"/>
              </a:rPr>
              <a:t>Children have increased sensitivity to chemical insult as </a:t>
            </a:r>
            <a:br>
              <a:rPr lang="en-US" sz="3200" dirty="0" smtClean="0">
                <a:cs typeface="Tunga" pitchFamily="34" charset="0"/>
              </a:rPr>
            </a:br>
            <a:r>
              <a:rPr lang="en-US" sz="3200" dirty="0" smtClean="0">
                <a:cs typeface="Tunga" pitchFamily="34" charset="0"/>
              </a:rPr>
              <a:t>they have </a:t>
            </a:r>
            <a:br>
              <a:rPr lang="en-US" sz="3200" dirty="0" smtClean="0">
                <a:cs typeface="Tunga" pitchFamily="34" charset="0"/>
              </a:rPr>
            </a:br>
            <a:r>
              <a:rPr lang="en-US" sz="3200" dirty="0" smtClean="0">
                <a:cs typeface="Tunga" pitchFamily="34" charset="0"/>
              </a:rPr>
              <a:t>developing bodies</a:t>
            </a:r>
          </a:p>
          <a:p>
            <a:pPr marL="342900" indent="-342900">
              <a:buClr>
                <a:schemeClr val="accent2"/>
              </a:buClr>
            </a:pPr>
            <a:endParaRPr lang="en-US" sz="3200" dirty="0" smtClean="0">
              <a:cs typeface="Tunga" pitchFamily="34" charset="0"/>
            </a:endParaRPr>
          </a:p>
        </p:txBody>
      </p:sp>
    </p:spTree>
    <p:extLst>
      <p:ext uri="{BB962C8B-B14F-4D97-AF65-F5344CB8AC3E}">
        <p14:creationId xmlns:p14="http://schemas.microsoft.com/office/powerpoint/2010/main" val="8874226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rPr>
              <a:t>Key Elements of IPM - Evaluation</a:t>
            </a:r>
            <a:endParaRPr lang="en-US" sz="3200" dirty="0">
              <a:solidFill>
                <a:schemeClr val="bg2">
                  <a:lumMod val="10000"/>
                </a:schemeClr>
              </a:solidFill>
            </a:endParaRPr>
          </a:p>
        </p:txBody>
      </p:sp>
      <p:sp>
        <p:nvSpPr>
          <p:cNvPr id="12" name="Content Placeholder 11"/>
          <p:cNvSpPr>
            <a:spLocks noGrp="1"/>
          </p:cNvSpPr>
          <p:nvPr>
            <p:ph sz="quarter" idx="2"/>
          </p:nvPr>
        </p:nvSpPr>
        <p:spPr>
          <a:xfrm>
            <a:off x="609600" y="1600200"/>
            <a:ext cx="7848600" cy="4191000"/>
          </a:xfrm>
        </p:spPr>
        <p:txBody>
          <a:bodyPr>
            <a:noAutofit/>
          </a:bodyPr>
          <a:lstStyle/>
          <a:p>
            <a:pPr marL="285750" indent="-285750">
              <a:buNone/>
            </a:pPr>
            <a:r>
              <a:rPr lang="en-US" sz="3200" dirty="0" smtClean="0">
                <a:cs typeface="Times New Roman" pitchFamily="18" charset="0"/>
              </a:rPr>
              <a:t>Your IPM program should be evaluated annually to determine what is working and what is not?</a:t>
            </a:r>
          </a:p>
          <a:p>
            <a:pPr>
              <a:buFont typeface="Wingdings" panose="05000000000000000000" pitchFamily="2" charset="2"/>
              <a:buChar char="q"/>
            </a:pPr>
            <a:r>
              <a:rPr lang="en-US" sz="3200" dirty="0" smtClean="0">
                <a:cs typeface="Times New Roman" pitchFamily="18" charset="0"/>
              </a:rPr>
              <a:t>Are pests persisting?</a:t>
            </a:r>
          </a:p>
          <a:p>
            <a:pPr>
              <a:buFont typeface="Wingdings" panose="05000000000000000000" pitchFamily="2" charset="2"/>
              <a:buChar char="q"/>
            </a:pPr>
            <a:r>
              <a:rPr lang="en-US" sz="3200" dirty="0" smtClean="0">
                <a:cs typeface="Times New Roman" pitchFamily="18" charset="0"/>
              </a:rPr>
              <a:t>Are there any emerging issues?</a:t>
            </a:r>
          </a:p>
          <a:p>
            <a:pPr>
              <a:buFont typeface="Wingdings" panose="05000000000000000000" pitchFamily="2" charset="2"/>
              <a:buChar char="q"/>
            </a:pPr>
            <a:r>
              <a:rPr lang="en-US" sz="3200" dirty="0" smtClean="0">
                <a:cs typeface="Times New Roman" pitchFamily="18" charset="0"/>
              </a:rPr>
              <a:t>Are pest management </a:t>
            </a:r>
            <a:br>
              <a:rPr lang="en-US" sz="3200" dirty="0" smtClean="0">
                <a:cs typeface="Times New Roman" pitchFamily="18" charset="0"/>
              </a:rPr>
            </a:br>
            <a:r>
              <a:rPr lang="en-US" sz="3200" dirty="0" smtClean="0">
                <a:cs typeface="Times New Roman" pitchFamily="18" charset="0"/>
              </a:rPr>
              <a:t>methods and products the </a:t>
            </a:r>
            <a:br>
              <a:rPr lang="en-US" sz="3200" dirty="0" smtClean="0">
                <a:cs typeface="Times New Roman" pitchFamily="18" charset="0"/>
              </a:rPr>
            </a:br>
            <a:r>
              <a:rPr lang="en-US" sz="3200" dirty="0" smtClean="0">
                <a:cs typeface="Times New Roman" pitchFamily="18" charset="0"/>
              </a:rPr>
              <a:t>least </a:t>
            </a:r>
            <a:r>
              <a:rPr lang="en-US" sz="3200" dirty="0" smtClean="0">
                <a:cs typeface="Times New Roman" pitchFamily="18" charset="0"/>
              </a:rPr>
              <a:t>hazardous and effective?</a:t>
            </a:r>
          </a:p>
          <a:p>
            <a:pPr>
              <a:buFont typeface="Wingdings" panose="05000000000000000000" pitchFamily="2" charset="2"/>
              <a:buChar char="q"/>
            </a:pPr>
            <a:r>
              <a:rPr lang="en-US" sz="3200" dirty="0" smtClean="0">
                <a:cs typeface="Times New Roman" pitchFamily="18" charset="0"/>
              </a:rPr>
              <a:t>Are there community communication challenges </a:t>
            </a:r>
            <a:r>
              <a:rPr lang="en-US" sz="3200" dirty="0">
                <a:cs typeface="Times New Roman" pitchFamily="18" charset="0"/>
              </a:rPr>
              <a:t>or education needs</a:t>
            </a:r>
            <a:r>
              <a:rPr lang="en-US" sz="3200" dirty="0" smtClean="0">
                <a:cs typeface="Times New Roman" pitchFamily="18" charset="0"/>
              </a:rPr>
              <a:t>?</a:t>
            </a:r>
          </a:p>
          <a:p>
            <a:pPr>
              <a:buFont typeface="Wingdings" panose="05000000000000000000" pitchFamily="2" charset="2"/>
              <a:buChar char="q"/>
            </a:pPr>
            <a:endParaRPr lang="en-US" sz="3200" dirty="0" smtClean="0">
              <a:cs typeface="Times New Roman" pitchFamily="18" charset="0"/>
            </a:endParaRPr>
          </a:p>
          <a:p>
            <a:pPr>
              <a:buFont typeface="Wingdings" panose="05000000000000000000" pitchFamily="2" charset="2"/>
              <a:buChar char="q"/>
            </a:pPr>
            <a:endParaRPr lang="en-US" sz="3200" dirty="0" smtClean="0">
              <a:cs typeface="Times New Roman" pitchFamily="18" charset="0"/>
            </a:endParaRPr>
          </a:p>
          <a:p>
            <a:pPr>
              <a:buFont typeface="Wingdings" panose="05000000000000000000" pitchFamily="2" charset="2"/>
              <a:buChar char="q"/>
            </a:pPr>
            <a:endParaRPr lang="en-US" sz="3200" dirty="0" smtClean="0">
              <a:cs typeface="Times New Roman" pitchFamily="18" charset="0"/>
            </a:endParaRPr>
          </a:p>
        </p:txBody>
      </p:sp>
      <p:sp>
        <p:nvSpPr>
          <p:cNvPr id="19467" name="Rectangle 11"/>
          <p:cNvSpPr>
            <a:spLocks noChangeArrowheads="1"/>
          </p:cNvSpPr>
          <p:nvPr/>
        </p:nvSpPr>
        <p:spPr bwMode="auto">
          <a:xfrm>
            <a:off x="114300" y="457200"/>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Title 1"/>
          <p:cNvSpPr txBox="1">
            <a:spLocks/>
          </p:cNvSpPr>
          <p:nvPr/>
        </p:nvSpPr>
        <p:spPr>
          <a:xfrm>
            <a:off x="0" y="-304800"/>
            <a:ext cx="762000" cy="914400"/>
          </a:xfrm>
          <a:prstGeom prst="rect">
            <a:avLst/>
          </a:prstGeom>
        </p:spPr>
        <p:txBody>
          <a:bodyPr vert="horz" anchor="ctr">
            <a:normAutofit/>
          </a:bodyPr>
          <a:lstStyle/>
          <a:p>
            <a:pPr>
              <a:spcBef>
                <a:spcPct val="0"/>
              </a:spcBef>
              <a:defRPr/>
            </a:pPr>
            <a:r>
              <a:rPr lang="en-US" sz="1400" smtClean="0">
                <a:solidFill>
                  <a:prstClr val="white"/>
                </a:solidFill>
              </a:rPr>
              <a:t>15. </a:t>
            </a:r>
            <a:endParaRPr lang="en-US" sz="1400" dirty="0">
              <a:solidFill>
                <a:srgbClr val="775F55"/>
              </a:solidFill>
            </a:endParaRPr>
          </a:p>
        </p:txBody>
      </p:sp>
      <p:sp>
        <p:nvSpPr>
          <p:cNvPr id="14" name="Slide Number Placeholder 13"/>
          <p:cNvSpPr>
            <a:spLocks noGrp="1"/>
          </p:cNvSpPr>
          <p:nvPr>
            <p:ph type="sldNum" sz="quarter" idx="16"/>
          </p:nvPr>
        </p:nvSpPr>
        <p:spPr/>
        <p:txBody>
          <a:bodyPr>
            <a:normAutofit fontScale="85000" lnSpcReduction="20000"/>
          </a:bodyPr>
          <a:lstStyle/>
          <a:p>
            <a:fld id="{BC6A28BC-5D99-41CA-B157-304BFBB03134}" type="slidenum">
              <a:rPr lang="en-US" smtClean="0"/>
              <a:pPr/>
              <a:t>70</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759349"/>
            <a:ext cx="2590800" cy="1727200"/>
          </a:xfrm>
          <a:prstGeom prst="rect">
            <a:avLst/>
          </a:prstGeom>
        </p:spPr>
      </p:pic>
    </p:spTree>
    <p:extLst>
      <p:ext uri="{BB962C8B-B14F-4D97-AF65-F5344CB8AC3E}">
        <p14:creationId xmlns:p14="http://schemas.microsoft.com/office/powerpoint/2010/main" val="26859910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869950"/>
          </a:xfrm>
        </p:spPr>
        <p:txBody>
          <a:bodyPr>
            <a:normAutofit/>
          </a:bodyPr>
          <a:lstStyle/>
          <a:p>
            <a:r>
              <a:rPr lang="en-US" sz="3200" dirty="0" smtClean="0">
                <a:solidFill>
                  <a:schemeClr val="bg2">
                    <a:lumMod val="10000"/>
                  </a:schemeClr>
                </a:solidFill>
              </a:rPr>
              <a:t>Rules, Regulations and Policy</a:t>
            </a:r>
            <a:endParaRPr lang="en-US" sz="3200" dirty="0">
              <a:solidFill>
                <a:schemeClr val="bg2">
                  <a:lumMod val="10000"/>
                </a:schemeClr>
              </a:solidFill>
            </a:endParaRPr>
          </a:p>
        </p:txBody>
      </p:sp>
      <p:sp>
        <p:nvSpPr>
          <p:cNvPr id="12" name="Content Placeholder 11"/>
          <p:cNvSpPr>
            <a:spLocks noGrp="1"/>
          </p:cNvSpPr>
          <p:nvPr>
            <p:ph sz="quarter" idx="2"/>
          </p:nvPr>
        </p:nvSpPr>
        <p:spPr>
          <a:xfrm>
            <a:off x="533400" y="1676400"/>
            <a:ext cx="8382000" cy="4191000"/>
          </a:xfrm>
        </p:spPr>
        <p:txBody>
          <a:bodyPr>
            <a:noAutofit/>
          </a:bodyPr>
          <a:lstStyle/>
          <a:p>
            <a:pPr marL="285750" indent="-285750">
              <a:buNone/>
            </a:pPr>
            <a:r>
              <a:rPr lang="en-US" sz="3000" dirty="0" smtClean="0">
                <a:cs typeface="Times New Roman" pitchFamily="18" charset="0"/>
              </a:rPr>
              <a:t>Regulations vary by State, but best practices do not, the following are important</a:t>
            </a:r>
            <a:br>
              <a:rPr lang="en-US" sz="3000" dirty="0" smtClean="0">
                <a:cs typeface="Times New Roman" pitchFamily="18" charset="0"/>
              </a:rPr>
            </a:br>
            <a:r>
              <a:rPr lang="en-US" sz="3000" dirty="0" smtClean="0">
                <a:cs typeface="Times New Roman" pitchFamily="18" charset="0"/>
              </a:rPr>
              <a:t>steps that protect human safety </a:t>
            </a:r>
            <a:br>
              <a:rPr lang="en-US" sz="3000" dirty="0" smtClean="0">
                <a:cs typeface="Times New Roman" pitchFamily="18" charset="0"/>
              </a:rPr>
            </a:br>
            <a:r>
              <a:rPr lang="en-US" sz="3000" dirty="0" smtClean="0">
                <a:cs typeface="Times New Roman" pitchFamily="18" charset="0"/>
              </a:rPr>
              <a:t>and district liability:</a:t>
            </a:r>
          </a:p>
          <a:p>
            <a:pPr lvl="1">
              <a:buClr>
                <a:schemeClr val="accent2">
                  <a:lumMod val="75000"/>
                </a:schemeClr>
              </a:buClr>
              <a:buFont typeface="Wingdings" panose="05000000000000000000" pitchFamily="2" charset="2"/>
              <a:buChar char="Ø"/>
            </a:pPr>
            <a:r>
              <a:rPr lang="en-US" sz="3000" dirty="0" smtClean="0">
                <a:cs typeface="Times New Roman" pitchFamily="18" charset="0"/>
              </a:rPr>
              <a:t>Physical posting of pesticide </a:t>
            </a:r>
            <a:br>
              <a:rPr lang="en-US" sz="3000" dirty="0" smtClean="0">
                <a:cs typeface="Times New Roman" pitchFamily="18" charset="0"/>
              </a:rPr>
            </a:br>
            <a:r>
              <a:rPr lang="en-US" sz="3000" dirty="0" smtClean="0">
                <a:cs typeface="Times New Roman" pitchFamily="18" charset="0"/>
              </a:rPr>
              <a:t>treated areas</a:t>
            </a:r>
          </a:p>
          <a:p>
            <a:pPr lvl="1">
              <a:buClr>
                <a:schemeClr val="accent2">
                  <a:lumMod val="75000"/>
                </a:schemeClr>
              </a:buClr>
              <a:buFont typeface="Wingdings" panose="05000000000000000000" pitchFamily="2" charset="2"/>
              <a:buChar char="Ø"/>
            </a:pPr>
            <a:r>
              <a:rPr lang="en-US" sz="3000" dirty="0" smtClean="0">
                <a:cs typeface="Times New Roman" pitchFamily="18" charset="0"/>
              </a:rPr>
              <a:t>Parent notification of pesticide </a:t>
            </a:r>
            <a:br>
              <a:rPr lang="en-US" sz="3000" dirty="0" smtClean="0">
                <a:cs typeface="Times New Roman" pitchFamily="18" charset="0"/>
              </a:rPr>
            </a:br>
            <a:r>
              <a:rPr lang="en-US" sz="3000" dirty="0" smtClean="0">
                <a:cs typeface="Times New Roman" pitchFamily="18" charset="0"/>
              </a:rPr>
              <a:t>applications or at a minimum annual notice of allowable control options</a:t>
            </a:r>
          </a:p>
          <a:p>
            <a:pPr lvl="1">
              <a:buClr>
                <a:schemeClr val="accent2">
                  <a:lumMod val="75000"/>
                </a:schemeClr>
              </a:buClr>
              <a:buFont typeface="Wingdings" panose="05000000000000000000" pitchFamily="2" charset="2"/>
              <a:buChar char="Ø"/>
            </a:pPr>
            <a:r>
              <a:rPr lang="en-US" sz="3000" dirty="0" smtClean="0">
                <a:cs typeface="Times New Roman" pitchFamily="18" charset="0"/>
              </a:rPr>
              <a:t>Education of staff and a school district IPM policy</a:t>
            </a:r>
          </a:p>
          <a:p>
            <a:pPr marL="285750" indent="-285750"/>
            <a:endParaRPr lang="en-US" sz="3000" dirty="0" smtClean="0">
              <a:cs typeface="Times New Roman" pitchFamily="18" charset="0"/>
            </a:endParaRPr>
          </a:p>
        </p:txBody>
      </p:sp>
      <p:sp>
        <p:nvSpPr>
          <p:cNvPr id="19467" name="Rectangle 11"/>
          <p:cNvSpPr>
            <a:spLocks noChangeArrowheads="1"/>
          </p:cNvSpPr>
          <p:nvPr/>
        </p:nvSpPr>
        <p:spPr bwMode="auto">
          <a:xfrm>
            <a:off x="114300" y="457200"/>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Title 1"/>
          <p:cNvSpPr txBox="1">
            <a:spLocks/>
          </p:cNvSpPr>
          <p:nvPr/>
        </p:nvSpPr>
        <p:spPr>
          <a:xfrm>
            <a:off x="0" y="-304800"/>
            <a:ext cx="762000" cy="914400"/>
          </a:xfrm>
          <a:prstGeom prst="rect">
            <a:avLst/>
          </a:prstGeom>
        </p:spPr>
        <p:txBody>
          <a:bodyPr vert="horz" anchor="ctr">
            <a:normAutofit/>
          </a:bodyPr>
          <a:lstStyle/>
          <a:p>
            <a:pPr>
              <a:spcBef>
                <a:spcPct val="0"/>
              </a:spcBef>
              <a:defRPr/>
            </a:pPr>
            <a:r>
              <a:rPr lang="en-US" sz="1400" smtClean="0">
                <a:solidFill>
                  <a:prstClr val="white"/>
                </a:solidFill>
              </a:rPr>
              <a:t>15. </a:t>
            </a:r>
            <a:endParaRPr lang="en-US" sz="1400" dirty="0">
              <a:solidFill>
                <a:srgbClr val="775F55"/>
              </a:solidFill>
            </a:endParaRPr>
          </a:p>
        </p:txBody>
      </p:sp>
      <p:pic>
        <p:nvPicPr>
          <p:cNvPr id="7" name="Picture 6" descr="notification.jpg"/>
          <p:cNvPicPr>
            <a:picLocks noChangeAspect="1"/>
          </p:cNvPicPr>
          <p:nvPr/>
        </p:nvPicPr>
        <p:blipFill>
          <a:blip r:embed="rId3" cstate="print"/>
          <a:stretch>
            <a:fillRect/>
          </a:stretch>
        </p:blipFill>
        <p:spPr>
          <a:xfrm>
            <a:off x="6324600" y="2209800"/>
            <a:ext cx="1828800" cy="2865121"/>
          </a:xfrm>
          <a:prstGeom prst="rect">
            <a:avLst/>
          </a:prstGeom>
        </p:spPr>
      </p:pic>
      <p:sp>
        <p:nvSpPr>
          <p:cNvPr id="14" name="Slide Number Placeholder 13"/>
          <p:cNvSpPr>
            <a:spLocks noGrp="1"/>
          </p:cNvSpPr>
          <p:nvPr>
            <p:ph type="sldNum" sz="quarter" idx="16"/>
          </p:nvPr>
        </p:nvSpPr>
        <p:spPr/>
        <p:txBody>
          <a:bodyPr>
            <a:normAutofit fontScale="85000" lnSpcReduction="20000"/>
          </a:bodyPr>
          <a:lstStyle/>
          <a:p>
            <a:fld id="{BC6A28BC-5D99-41CA-B157-304BFBB03134}" type="slidenum">
              <a:rPr lang="en-US" smtClean="0"/>
              <a:pPr/>
              <a:t>71</a:t>
            </a:fld>
            <a:endParaRPr lang="en-US"/>
          </a:p>
        </p:txBody>
      </p:sp>
    </p:spTree>
    <p:extLst>
      <p:ext uri="{BB962C8B-B14F-4D97-AF65-F5344CB8AC3E}">
        <p14:creationId xmlns:p14="http://schemas.microsoft.com/office/powerpoint/2010/main" val="38336309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6850"/>
            <a:ext cx="8153400" cy="869950"/>
          </a:xfrm>
        </p:spPr>
        <p:txBody>
          <a:bodyPr>
            <a:noAutofit/>
          </a:bodyPr>
          <a:lstStyle/>
          <a:p>
            <a:r>
              <a:rPr lang="en-US" sz="3200" dirty="0">
                <a:solidFill>
                  <a:schemeClr val="bg2">
                    <a:lumMod val="10000"/>
                  </a:schemeClr>
                </a:solidFill>
              </a:rPr>
              <a:t>Rules, Regulations and </a:t>
            </a:r>
            <a:r>
              <a:rPr lang="en-US" sz="3200" dirty="0" smtClean="0">
                <a:solidFill>
                  <a:schemeClr val="bg2">
                    <a:lumMod val="10000"/>
                  </a:schemeClr>
                </a:solidFill>
              </a:rPr>
              <a:t>Policy – </a:t>
            </a:r>
            <a:br>
              <a:rPr lang="en-US" sz="3200" dirty="0" smtClean="0">
                <a:solidFill>
                  <a:schemeClr val="bg2">
                    <a:lumMod val="10000"/>
                  </a:schemeClr>
                </a:solidFill>
              </a:rPr>
            </a:br>
            <a:r>
              <a:rPr lang="en-US" sz="3200" dirty="0" smtClean="0">
                <a:solidFill>
                  <a:schemeClr val="bg2">
                    <a:lumMod val="10000"/>
                  </a:schemeClr>
                </a:solidFill>
              </a:rPr>
              <a:t>School </a:t>
            </a:r>
            <a:r>
              <a:rPr lang="en-US" sz="3200" dirty="0">
                <a:solidFill>
                  <a:schemeClr val="bg2">
                    <a:lumMod val="10000"/>
                  </a:schemeClr>
                </a:solidFill>
              </a:rPr>
              <a:t>D</a:t>
            </a:r>
            <a:r>
              <a:rPr lang="en-US" sz="3200" dirty="0" smtClean="0">
                <a:solidFill>
                  <a:schemeClr val="bg2">
                    <a:lumMod val="10000"/>
                  </a:schemeClr>
                </a:solidFill>
              </a:rPr>
              <a:t>istrict </a:t>
            </a:r>
            <a:r>
              <a:rPr lang="en-US" sz="3200" dirty="0">
                <a:solidFill>
                  <a:schemeClr val="bg2">
                    <a:lumMod val="10000"/>
                  </a:schemeClr>
                </a:solidFill>
              </a:rPr>
              <a:t>IPM </a:t>
            </a:r>
            <a:r>
              <a:rPr lang="en-US" sz="3200" dirty="0" smtClean="0">
                <a:solidFill>
                  <a:schemeClr val="bg2">
                    <a:lumMod val="10000"/>
                  </a:schemeClr>
                </a:solidFill>
              </a:rPr>
              <a:t>Policy</a:t>
            </a:r>
            <a:endParaRPr lang="en-US" sz="3200" dirty="0">
              <a:solidFill>
                <a:schemeClr val="bg2">
                  <a:lumMod val="10000"/>
                </a:schemeClr>
              </a:solidFill>
            </a:endParaRPr>
          </a:p>
        </p:txBody>
      </p:sp>
      <p:sp>
        <p:nvSpPr>
          <p:cNvPr id="19467" name="Rectangle 11"/>
          <p:cNvSpPr>
            <a:spLocks noChangeArrowheads="1"/>
          </p:cNvSpPr>
          <p:nvPr/>
        </p:nvSpPr>
        <p:spPr bwMode="auto">
          <a:xfrm>
            <a:off x="114300" y="457200"/>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Title 1"/>
          <p:cNvSpPr txBox="1">
            <a:spLocks/>
          </p:cNvSpPr>
          <p:nvPr/>
        </p:nvSpPr>
        <p:spPr>
          <a:xfrm>
            <a:off x="0" y="-304800"/>
            <a:ext cx="762000" cy="914400"/>
          </a:xfrm>
          <a:prstGeom prst="rect">
            <a:avLst/>
          </a:prstGeom>
        </p:spPr>
        <p:txBody>
          <a:bodyPr vert="horz" anchor="ctr">
            <a:normAutofit/>
          </a:bodyPr>
          <a:lstStyle/>
          <a:p>
            <a:pPr>
              <a:spcBef>
                <a:spcPct val="0"/>
              </a:spcBef>
              <a:defRPr/>
            </a:pPr>
            <a:r>
              <a:rPr lang="en-US" sz="1400" smtClean="0">
                <a:solidFill>
                  <a:prstClr val="white"/>
                </a:solidFill>
              </a:rPr>
              <a:t>15. </a:t>
            </a:r>
            <a:endParaRPr lang="en-US" sz="1400" dirty="0">
              <a:solidFill>
                <a:srgbClr val="775F55"/>
              </a:solidFill>
            </a:endParaRPr>
          </a:p>
        </p:txBody>
      </p:sp>
      <p:sp>
        <p:nvSpPr>
          <p:cNvPr id="14" name="Slide Number Placeholder 13"/>
          <p:cNvSpPr>
            <a:spLocks noGrp="1"/>
          </p:cNvSpPr>
          <p:nvPr>
            <p:ph type="sldNum" sz="quarter" idx="16"/>
          </p:nvPr>
        </p:nvSpPr>
        <p:spPr/>
        <p:txBody>
          <a:bodyPr>
            <a:normAutofit fontScale="85000" lnSpcReduction="20000"/>
          </a:bodyPr>
          <a:lstStyle/>
          <a:p>
            <a:fld id="{BC6A28BC-5D99-41CA-B157-304BFBB03134}" type="slidenum">
              <a:rPr lang="en-US" smtClean="0"/>
              <a:pPr/>
              <a:t>72</a:t>
            </a:fld>
            <a:endParaRPr lang="en-US"/>
          </a:p>
        </p:txBody>
      </p:sp>
      <p:sp>
        <p:nvSpPr>
          <p:cNvPr id="12" name="Content Placeholder 11"/>
          <p:cNvSpPr>
            <a:spLocks noGrp="1"/>
          </p:cNvSpPr>
          <p:nvPr>
            <p:ph sz="quarter" idx="2"/>
          </p:nvPr>
        </p:nvSpPr>
        <p:spPr>
          <a:xfrm>
            <a:off x="533400" y="1524000"/>
            <a:ext cx="8305800" cy="5486400"/>
          </a:xfrm>
        </p:spPr>
        <p:txBody>
          <a:bodyPr>
            <a:noAutofit/>
          </a:bodyPr>
          <a:lstStyle/>
          <a:p>
            <a:pPr marL="0" indent="0">
              <a:buNone/>
            </a:pPr>
            <a:r>
              <a:rPr lang="en-US" sz="3200" dirty="0" smtClean="0">
                <a:cs typeface="Times New Roman" pitchFamily="18" charset="0"/>
              </a:rPr>
              <a:t>School IPM policies may include:</a:t>
            </a:r>
          </a:p>
          <a:p>
            <a:pPr marL="605790" lvl="1" indent="-285750">
              <a:buClr>
                <a:schemeClr val="accent2"/>
              </a:buClr>
              <a:buSzPct val="60000"/>
              <a:buFont typeface="Wingdings" pitchFamily="2" charset="2"/>
              <a:buChar char="q"/>
            </a:pPr>
            <a:r>
              <a:rPr lang="en-US" sz="3200" dirty="0" smtClean="0">
                <a:cs typeface="Times New Roman" pitchFamily="18" charset="0"/>
              </a:rPr>
              <a:t>Who can apply pesticides</a:t>
            </a:r>
          </a:p>
          <a:p>
            <a:pPr marL="605790" lvl="1" indent="-285750">
              <a:buClr>
                <a:schemeClr val="accent2"/>
              </a:buClr>
              <a:buSzPct val="60000"/>
              <a:buFont typeface="Wingdings" pitchFamily="2" charset="2"/>
              <a:buChar char="q"/>
            </a:pPr>
            <a:r>
              <a:rPr lang="en-US" sz="3200" dirty="0" smtClean="0">
                <a:cs typeface="Times New Roman" pitchFamily="18" charset="0"/>
              </a:rPr>
              <a:t>When and where they can be applied</a:t>
            </a:r>
          </a:p>
          <a:p>
            <a:pPr marL="605790" lvl="1" indent="-285750">
              <a:buClr>
                <a:schemeClr val="accent2"/>
              </a:buClr>
              <a:buSzPct val="60000"/>
              <a:buFont typeface="Wingdings" pitchFamily="2" charset="2"/>
              <a:buChar char="q"/>
            </a:pPr>
            <a:r>
              <a:rPr lang="en-US" sz="3200" dirty="0" smtClean="0">
                <a:cs typeface="Times New Roman" pitchFamily="18" charset="0"/>
              </a:rPr>
              <a:t>A list of allowable pesticide products </a:t>
            </a:r>
          </a:p>
          <a:p>
            <a:pPr marL="605790" lvl="1" indent="-285750">
              <a:buClr>
                <a:schemeClr val="accent2"/>
              </a:buClr>
              <a:buSzPct val="60000"/>
              <a:buFont typeface="Wingdings" pitchFamily="2" charset="2"/>
              <a:buChar char="q"/>
            </a:pPr>
            <a:r>
              <a:rPr lang="en-US" sz="3200" dirty="0" smtClean="0">
                <a:cs typeface="Times New Roman" pitchFamily="18" charset="0"/>
              </a:rPr>
              <a:t>Treated area posting details </a:t>
            </a:r>
          </a:p>
          <a:p>
            <a:pPr marL="605790" lvl="1" indent="-285750">
              <a:buClr>
                <a:schemeClr val="accent2"/>
              </a:buClr>
              <a:buSzPct val="60000"/>
              <a:buFont typeface="Wingdings" pitchFamily="2" charset="2"/>
              <a:buChar char="q"/>
            </a:pPr>
            <a:r>
              <a:rPr lang="en-US" sz="3200" dirty="0" smtClean="0">
                <a:cs typeface="Times New Roman" pitchFamily="18" charset="0"/>
              </a:rPr>
              <a:t>Pesticide application record keeping </a:t>
            </a:r>
          </a:p>
          <a:p>
            <a:pPr marL="605790" lvl="1" indent="-285750">
              <a:buClr>
                <a:schemeClr val="accent2"/>
              </a:buClr>
              <a:buSzPct val="60000"/>
              <a:buFont typeface="Wingdings" pitchFamily="2" charset="2"/>
              <a:buChar char="q"/>
            </a:pPr>
            <a:r>
              <a:rPr lang="en-US" sz="3200" dirty="0" smtClean="0">
                <a:cs typeface="Times New Roman" pitchFamily="18" charset="0"/>
              </a:rPr>
              <a:t>IPM coordinator contact information</a:t>
            </a:r>
          </a:p>
          <a:p>
            <a:pPr marL="605790" lvl="1" indent="-285750">
              <a:buClr>
                <a:schemeClr val="accent2"/>
              </a:buClr>
              <a:buSzPct val="60000"/>
              <a:buFont typeface="Wingdings" pitchFamily="2" charset="2"/>
              <a:buChar char="q"/>
            </a:pPr>
            <a:r>
              <a:rPr lang="en-US" sz="3200" dirty="0" smtClean="0">
                <a:cs typeface="Times New Roman" pitchFamily="18" charset="0"/>
              </a:rPr>
              <a:t>A registry of students and staff who are chemically sensitive</a:t>
            </a:r>
          </a:p>
          <a:p>
            <a:pPr marL="605790" lvl="1" indent="-285750"/>
            <a:endParaRPr lang="en-US" sz="3200" dirty="0" smtClean="0">
              <a:cs typeface="Times New Roman" pitchFamily="18" charset="0"/>
            </a:endParaRPr>
          </a:p>
          <a:p>
            <a:pPr marL="605790" lvl="1" indent="-285750"/>
            <a:endParaRPr lang="en-US" sz="3200" dirty="0" smtClean="0">
              <a:cs typeface="Times New Roman" pitchFamily="18" charset="0"/>
            </a:endParaRPr>
          </a:p>
          <a:p>
            <a:pPr marL="605790" lvl="1" indent="-285750"/>
            <a:endParaRPr lang="en-US" sz="3200" dirty="0" smtClean="0">
              <a:cs typeface="Times New Roman" pitchFamily="18" charset="0"/>
            </a:endParaRPr>
          </a:p>
          <a:p>
            <a:pPr marL="605790" lvl="1" indent="-285750"/>
            <a:endParaRPr lang="en-US" sz="3200" dirty="0">
              <a:cs typeface="Times New Roman" pitchFamily="18" charset="0"/>
            </a:endParaRPr>
          </a:p>
          <a:p>
            <a:endParaRPr lang="en-US" sz="32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544" y="281759"/>
            <a:ext cx="2971656" cy="1980925"/>
          </a:xfrm>
          <a:prstGeom prst="rect">
            <a:avLst/>
          </a:prstGeom>
        </p:spPr>
      </p:pic>
    </p:spTree>
    <p:extLst>
      <p:ext uri="{BB962C8B-B14F-4D97-AF65-F5344CB8AC3E}">
        <p14:creationId xmlns:p14="http://schemas.microsoft.com/office/powerpoint/2010/main" val="27857917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869950"/>
          </a:xfrm>
        </p:spPr>
        <p:txBody>
          <a:bodyPr>
            <a:normAutofit/>
          </a:bodyPr>
          <a:lstStyle/>
          <a:p>
            <a:pPr lvl="0"/>
            <a:r>
              <a:rPr lang="en-US" sz="1400" dirty="0" smtClean="0">
                <a:solidFill>
                  <a:schemeClr val="bg1"/>
                </a:solidFill>
              </a:rPr>
              <a:t>11. </a:t>
            </a:r>
            <a:r>
              <a:rPr lang="en-US" sz="1400" dirty="0"/>
              <a:t/>
            </a:r>
            <a:br>
              <a:rPr lang="en-US" sz="1400" dirty="0"/>
            </a:br>
            <a:endParaRPr lang="en-US" sz="1400" dirty="0"/>
          </a:p>
        </p:txBody>
      </p:sp>
      <p:sp>
        <p:nvSpPr>
          <p:cNvPr id="10" name="Content Placeholder 9"/>
          <p:cNvSpPr>
            <a:spLocks noGrp="1"/>
          </p:cNvSpPr>
          <p:nvPr>
            <p:ph sz="quarter" idx="4"/>
          </p:nvPr>
        </p:nvSpPr>
        <p:spPr>
          <a:xfrm>
            <a:off x="587990" y="1676400"/>
            <a:ext cx="8479810" cy="4343400"/>
          </a:xfrm>
        </p:spPr>
        <p:txBody>
          <a:bodyPr>
            <a:noAutofit/>
          </a:bodyPr>
          <a:lstStyle/>
          <a:p>
            <a:pPr>
              <a:spcBef>
                <a:spcPts val="0"/>
              </a:spcBef>
              <a:buFont typeface="Wingdings" panose="05000000000000000000" pitchFamily="2" charset="2"/>
              <a:buChar char="q"/>
            </a:pPr>
            <a:r>
              <a:rPr lang="en-US" sz="3600" dirty="0" smtClean="0">
                <a:cs typeface="Times New Roman" pitchFamily="18" charset="0"/>
              </a:rPr>
              <a:t>Key indoor pest groups include:</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Ants</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Cockroaches</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Flies</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Mice and rats</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Spiders</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Termites</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Bed bugs</a:t>
            </a:r>
          </a:p>
          <a:p>
            <a:pPr lvl="1">
              <a:spcBef>
                <a:spcPts val="0"/>
              </a:spcBef>
              <a:buClr>
                <a:schemeClr val="accent2"/>
              </a:buClr>
              <a:buFont typeface="Wingdings" panose="05000000000000000000" pitchFamily="2" charset="2"/>
              <a:buChar char="Ø"/>
            </a:pPr>
            <a:r>
              <a:rPr lang="en-US" sz="3200" dirty="0" smtClean="0">
                <a:cs typeface="Times New Roman" pitchFamily="18" charset="0"/>
              </a:rPr>
              <a:t>Head lice</a:t>
            </a:r>
          </a:p>
          <a:p>
            <a:pPr>
              <a:buFont typeface="Wingdings" pitchFamily="2" charset="2"/>
              <a:buChar char="q"/>
            </a:pPr>
            <a:endParaRPr lang="en-US" sz="3600" dirty="0"/>
          </a:p>
        </p:txBody>
      </p:sp>
      <p:sp>
        <p:nvSpPr>
          <p:cNvPr id="11" name="Title 1"/>
          <p:cNvSpPr txBox="1">
            <a:spLocks/>
          </p:cNvSpPr>
          <p:nvPr/>
        </p:nvSpPr>
        <p:spPr>
          <a:xfrm>
            <a:off x="533400" y="152400"/>
            <a:ext cx="7997952" cy="990600"/>
          </a:xfrm>
          <a:prstGeom prst="rect">
            <a:avLst/>
          </a:prstGeom>
        </p:spPr>
        <p:txBody>
          <a:bodyPr vert="horz" anchor="ctr">
            <a:noAutofit/>
          </a:bodyPr>
          <a:lstStyle/>
          <a:p>
            <a:pPr>
              <a:spcBef>
                <a:spcPct val="0"/>
              </a:spcBef>
            </a:pPr>
            <a:r>
              <a:rPr lang="en-US" sz="3200" dirty="0" smtClean="0">
                <a:solidFill>
                  <a:schemeClr val="bg2">
                    <a:lumMod val="10000"/>
                  </a:schemeClr>
                </a:solidFill>
              </a:rPr>
              <a:t>Key Pest Groups and Signs of Infestation</a:t>
            </a:r>
            <a:endParaRPr lang="en-US" sz="3200" dirty="0">
              <a:solidFill>
                <a:schemeClr val="bg2">
                  <a:lumMod val="10000"/>
                </a:schemeClr>
              </a:solidFill>
            </a:endParaRPr>
          </a:p>
        </p:txBody>
      </p:sp>
      <p:sp>
        <p:nvSpPr>
          <p:cNvPr id="12" name="Slide Number Placeholder 11"/>
          <p:cNvSpPr>
            <a:spLocks noGrp="1"/>
          </p:cNvSpPr>
          <p:nvPr>
            <p:ph type="sldNum" sz="quarter" idx="16"/>
          </p:nvPr>
        </p:nvSpPr>
        <p:spPr/>
        <p:txBody>
          <a:bodyPr>
            <a:normAutofit fontScale="85000" lnSpcReduction="20000"/>
          </a:bodyPr>
          <a:lstStyle/>
          <a:p>
            <a:fld id="{11075362-9323-4249-BA5A-917C59330204}" type="slidenum">
              <a:rPr lang="en-US" smtClean="0"/>
              <a:pPr/>
              <a:t>73</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886200" y="2951480"/>
            <a:ext cx="4887746" cy="3650536"/>
          </a:xfrm>
          <a:prstGeom prst="rect">
            <a:avLst/>
          </a:prstGeom>
        </p:spPr>
      </p:pic>
      <p:sp>
        <p:nvSpPr>
          <p:cNvPr id="8" name="TextBox 7"/>
          <p:cNvSpPr txBox="1"/>
          <p:nvPr/>
        </p:nvSpPr>
        <p:spPr>
          <a:xfrm>
            <a:off x="4773849" y="2247314"/>
            <a:ext cx="3912951" cy="646331"/>
          </a:xfrm>
          <a:prstGeom prst="rect">
            <a:avLst/>
          </a:prstGeom>
          <a:noFill/>
        </p:spPr>
        <p:txBody>
          <a:bodyPr wrap="square" rtlCol="0">
            <a:spAutoFit/>
          </a:bodyPr>
          <a:lstStyle/>
          <a:p>
            <a:pPr algn="r"/>
            <a:r>
              <a:rPr lang="en-US" i="1" dirty="0" smtClean="0"/>
              <a:t>Roof rat damage – </a:t>
            </a:r>
            <a:br>
              <a:rPr lang="en-US" i="1" dirty="0" smtClean="0"/>
            </a:br>
            <a:r>
              <a:rPr lang="en-US" i="1" dirty="0" smtClean="0"/>
              <a:t>Dawn H. Gouge, University of Arizona</a:t>
            </a:r>
            <a:endParaRPr lang="en-US" i="1" dirty="0"/>
          </a:p>
        </p:txBody>
      </p:sp>
    </p:spTree>
    <p:extLst>
      <p:ext uri="{BB962C8B-B14F-4D97-AF65-F5344CB8AC3E}">
        <p14:creationId xmlns:p14="http://schemas.microsoft.com/office/powerpoint/2010/main" val="35944615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2"/>
          </p:nvPr>
        </p:nvSpPr>
        <p:spPr>
          <a:xfrm>
            <a:off x="533400" y="1524000"/>
            <a:ext cx="5181599" cy="4724400"/>
          </a:xfrm>
        </p:spPr>
        <p:txBody>
          <a:bodyPr>
            <a:noAutofit/>
          </a:bodyPr>
          <a:lstStyle/>
          <a:p>
            <a:pPr eaLnBrk="0" fontAlgn="base" hangingPunct="0">
              <a:spcBef>
                <a:spcPct val="0"/>
              </a:spcBef>
              <a:spcAft>
                <a:spcPct val="0"/>
              </a:spcAft>
              <a:buFont typeface="Wingdings" panose="05000000000000000000" pitchFamily="2" charset="2"/>
              <a:buChar char="q"/>
            </a:pPr>
            <a:r>
              <a:rPr lang="en-US" sz="3200" dirty="0" smtClean="0">
                <a:cs typeface="Times New Roman" pitchFamily="18" charset="0"/>
              </a:rPr>
              <a:t>Key outdoor pest groups include:</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Pigeons and sparrows</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Small mammals</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Snakes</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Turf, ornamental and tree insects/mites </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Disease vectors</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Stinging/venomous insects,</a:t>
            </a:r>
            <a:br>
              <a:rPr lang="en-US" sz="2800" dirty="0" smtClean="0">
                <a:cs typeface="Times New Roman" pitchFamily="18" charset="0"/>
              </a:rPr>
            </a:br>
            <a:r>
              <a:rPr lang="en-US" sz="2800" dirty="0" smtClean="0">
                <a:cs typeface="Times New Roman" pitchFamily="18" charset="0"/>
              </a:rPr>
              <a:t>spiders or scorpions</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Nuisance pests</a:t>
            </a:r>
          </a:p>
          <a:p>
            <a:pPr lvl="1" eaLnBrk="0" fontAlgn="base" hangingPunct="0">
              <a:spcBef>
                <a:spcPct val="0"/>
              </a:spcBef>
              <a:spcAft>
                <a:spcPct val="0"/>
              </a:spcAft>
              <a:buClr>
                <a:schemeClr val="accent2"/>
              </a:buClr>
              <a:buFont typeface="Wingdings" panose="05000000000000000000" pitchFamily="2" charset="2"/>
              <a:buChar char="Ø"/>
            </a:pPr>
            <a:r>
              <a:rPr lang="en-US" sz="2800" dirty="0" smtClean="0">
                <a:cs typeface="Times New Roman" pitchFamily="18" charset="0"/>
              </a:rPr>
              <a:t>Weeds and plant pathogens</a:t>
            </a:r>
            <a:endParaRPr lang="en-US" sz="2800" dirty="0"/>
          </a:p>
        </p:txBody>
      </p:sp>
      <p:sp>
        <p:nvSpPr>
          <p:cNvPr id="12" name="Slide Number Placeholder 11"/>
          <p:cNvSpPr>
            <a:spLocks noGrp="1"/>
          </p:cNvSpPr>
          <p:nvPr>
            <p:ph type="sldNum" sz="quarter" idx="16"/>
          </p:nvPr>
        </p:nvSpPr>
        <p:spPr/>
        <p:txBody>
          <a:bodyPr>
            <a:normAutofit fontScale="85000" lnSpcReduction="20000"/>
          </a:bodyPr>
          <a:lstStyle/>
          <a:p>
            <a:fld id="{11075362-9323-4249-BA5A-917C59330204}" type="slidenum">
              <a:rPr lang="en-US" smtClean="0"/>
              <a:pPr/>
              <a:t>74</a:t>
            </a:fld>
            <a:endParaRPr lang="en-US"/>
          </a:p>
        </p:txBody>
      </p:sp>
      <p:sp>
        <p:nvSpPr>
          <p:cNvPr id="9" name="Title 1"/>
          <p:cNvSpPr txBox="1">
            <a:spLocks/>
          </p:cNvSpPr>
          <p:nvPr/>
        </p:nvSpPr>
        <p:spPr>
          <a:xfrm>
            <a:off x="533400" y="152400"/>
            <a:ext cx="7997952" cy="990600"/>
          </a:xfrm>
          <a:prstGeom prst="rect">
            <a:avLst/>
          </a:prstGeom>
        </p:spPr>
        <p:txBody>
          <a:bodyPr vert="horz" anchor="ctr">
            <a:noAutofit/>
          </a:bodyPr>
          <a:lstStyle/>
          <a:p>
            <a:pPr>
              <a:spcBef>
                <a:spcPct val="0"/>
              </a:spcBef>
            </a:pPr>
            <a:r>
              <a:rPr lang="en-US" sz="3200" dirty="0" smtClean="0">
                <a:solidFill>
                  <a:schemeClr val="bg2">
                    <a:lumMod val="10000"/>
                  </a:schemeClr>
                </a:solidFill>
              </a:rPr>
              <a:t>Key Pest Groups </a:t>
            </a:r>
            <a:br>
              <a:rPr lang="en-US" sz="3200" dirty="0" smtClean="0">
                <a:solidFill>
                  <a:schemeClr val="bg2">
                    <a:lumMod val="10000"/>
                  </a:schemeClr>
                </a:solidFill>
              </a:rPr>
            </a:br>
            <a:r>
              <a:rPr lang="en-US" sz="3200" dirty="0" smtClean="0">
                <a:solidFill>
                  <a:schemeClr val="bg2">
                    <a:lumMod val="10000"/>
                  </a:schemeClr>
                </a:solidFill>
              </a:rPr>
              <a:t>and Signs of Infestation</a:t>
            </a:r>
            <a:endParaRPr lang="en-US" sz="3200" dirty="0">
              <a:solidFill>
                <a:schemeClr val="bg2">
                  <a:lumMod val="1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290745"/>
            <a:ext cx="3629025" cy="5529943"/>
          </a:xfrm>
          <a:prstGeom prst="rect">
            <a:avLst/>
          </a:prstGeom>
        </p:spPr>
      </p:pic>
      <p:sp>
        <p:nvSpPr>
          <p:cNvPr id="5" name="Rectangle 4"/>
          <p:cNvSpPr/>
          <p:nvPr/>
        </p:nvSpPr>
        <p:spPr>
          <a:xfrm>
            <a:off x="4952999" y="5858470"/>
            <a:ext cx="3933825" cy="923330"/>
          </a:xfrm>
          <a:prstGeom prst="rect">
            <a:avLst/>
          </a:prstGeom>
        </p:spPr>
        <p:txBody>
          <a:bodyPr wrap="square">
            <a:spAutoFit/>
          </a:bodyPr>
          <a:lstStyle/>
          <a:p>
            <a:pPr algn="r"/>
            <a:r>
              <a:rPr lang="en-US" i="1" dirty="0" err="1" smtClean="0">
                <a:latin typeface="Tw Cen MT" panose="020B0602020104020603" pitchFamily="34" charset="0"/>
              </a:rPr>
              <a:t>Puncturevine</a:t>
            </a:r>
            <a:r>
              <a:rPr lang="en-US" i="1" dirty="0" smtClean="0">
                <a:latin typeface="Tw Cen MT" panose="020B0602020104020603" pitchFamily="34" charset="0"/>
              </a:rPr>
              <a:t> - Charles </a:t>
            </a:r>
            <a:r>
              <a:rPr lang="en-US" i="1" dirty="0">
                <a:latin typeface="Tw Cen MT" panose="020B0602020104020603" pitchFamily="34" charset="0"/>
              </a:rPr>
              <a:t>T. Bryson, USDA Agricultural Research Service, Bugwood.org</a:t>
            </a:r>
          </a:p>
        </p:txBody>
      </p:sp>
    </p:spTree>
    <p:extLst>
      <p:ext uri="{BB962C8B-B14F-4D97-AF65-F5344CB8AC3E}">
        <p14:creationId xmlns:p14="http://schemas.microsoft.com/office/powerpoint/2010/main" val="187548812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62000" cy="533400"/>
          </a:xfrm>
        </p:spPr>
        <p:txBody>
          <a:bodyPr>
            <a:normAutofit/>
          </a:bodyPr>
          <a:lstStyle/>
          <a:p>
            <a:pPr lvl="0"/>
            <a:r>
              <a:rPr lang="en-US" sz="1400" dirty="0" smtClean="0">
                <a:solidFill>
                  <a:schemeClr val="bg1"/>
                </a:solidFill>
              </a:rPr>
              <a:t>12. </a:t>
            </a:r>
            <a:endParaRPr lang="en-US" sz="1400" dirty="0"/>
          </a:p>
        </p:txBody>
      </p:sp>
      <p:sp>
        <p:nvSpPr>
          <p:cNvPr id="4" name="TextBox 3"/>
          <p:cNvSpPr txBox="1"/>
          <p:nvPr/>
        </p:nvSpPr>
        <p:spPr>
          <a:xfrm>
            <a:off x="609600" y="1600200"/>
            <a:ext cx="8382000" cy="5016758"/>
          </a:xfrm>
          <a:prstGeom prst="rect">
            <a:avLst/>
          </a:prstGeom>
          <a:noFill/>
        </p:spPr>
        <p:txBody>
          <a:bodyPr wrap="square" rtlCol="0">
            <a:spAutoFit/>
          </a:bodyPr>
          <a:lstStyle/>
          <a:p>
            <a:pPr>
              <a:buClr>
                <a:srgbClr val="DD8047"/>
              </a:buClr>
              <a:buSzPct val="60000"/>
            </a:pPr>
            <a:r>
              <a:rPr lang="en-US" sz="3200" dirty="0" smtClean="0">
                <a:solidFill>
                  <a:prstClr val="black"/>
                </a:solidFill>
                <a:cs typeface="Times New Roman" pitchFamily="18" charset="0"/>
              </a:rPr>
              <a:t>Physical evidence of pest presence inside or out includes (pay attention to pest vulnerable areas):</a:t>
            </a:r>
          </a:p>
          <a:p>
            <a:pPr marL="457200" indent="-457200">
              <a:buClr>
                <a:srgbClr val="DD8047"/>
              </a:buClr>
              <a:buSzPct val="60000"/>
              <a:buFont typeface="Wingdings" panose="05000000000000000000" pitchFamily="2" charset="2"/>
              <a:buChar char="q"/>
            </a:pPr>
            <a:r>
              <a:rPr lang="en-US" sz="3200" dirty="0">
                <a:solidFill>
                  <a:prstClr val="black"/>
                </a:solidFill>
                <a:cs typeface="Times New Roman" pitchFamily="18" charset="0"/>
              </a:rPr>
              <a:t>Dead pests or pests caught in traps</a:t>
            </a:r>
          </a:p>
          <a:p>
            <a:pPr marL="457200" indent="-457200">
              <a:buClr>
                <a:srgbClr val="DD8047"/>
              </a:buClr>
              <a:buSzPct val="60000"/>
              <a:buFont typeface="Wingdings" panose="05000000000000000000" pitchFamily="2" charset="2"/>
              <a:buChar char="q"/>
            </a:pPr>
            <a:r>
              <a:rPr lang="en-US" sz="3200" dirty="0">
                <a:solidFill>
                  <a:prstClr val="black"/>
                </a:solidFill>
                <a:cs typeface="Times New Roman" pitchFamily="18" charset="0"/>
              </a:rPr>
              <a:t>Droppings, cast molts or hair</a:t>
            </a:r>
          </a:p>
          <a:p>
            <a:pPr marL="457200" indent="-457200">
              <a:buClr>
                <a:srgbClr val="DD8047"/>
              </a:buClr>
              <a:buSzPct val="60000"/>
              <a:buFont typeface="Wingdings" panose="05000000000000000000" pitchFamily="2" charset="2"/>
              <a:buChar char="q"/>
            </a:pPr>
            <a:r>
              <a:rPr lang="en-US" sz="3200" dirty="0" smtClean="0">
                <a:solidFill>
                  <a:prstClr val="black"/>
                </a:solidFill>
                <a:cs typeface="Times New Roman" pitchFamily="18" charset="0"/>
              </a:rPr>
              <a:t>Grease </a:t>
            </a:r>
            <a:r>
              <a:rPr lang="en-US" sz="3200" dirty="0">
                <a:solidFill>
                  <a:prstClr val="black"/>
                </a:solidFill>
                <a:cs typeface="Times New Roman" pitchFamily="18" charset="0"/>
              </a:rPr>
              <a:t>marks </a:t>
            </a:r>
          </a:p>
          <a:p>
            <a:pPr marL="457200" indent="-457200">
              <a:buClr>
                <a:srgbClr val="DD8047"/>
              </a:buClr>
              <a:buSzPct val="60000"/>
              <a:buFont typeface="Wingdings" panose="05000000000000000000" pitchFamily="2" charset="2"/>
              <a:buChar char="q"/>
            </a:pPr>
            <a:r>
              <a:rPr lang="en-US" sz="3200" dirty="0" smtClean="0">
                <a:solidFill>
                  <a:prstClr val="black"/>
                </a:solidFill>
                <a:cs typeface="Times New Roman" pitchFamily="18" charset="0"/>
              </a:rPr>
              <a:t>Nests or pest </a:t>
            </a:r>
            <a:br>
              <a:rPr lang="en-US" sz="3200" dirty="0" smtClean="0">
                <a:solidFill>
                  <a:prstClr val="black"/>
                </a:solidFill>
                <a:cs typeface="Times New Roman" pitchFamily="18" charset="0"/>
              </a:rPr>
            </a:br>
            <a:r>
              <a:rPr lang="en-US" sz="3200" dirty="0" smtClean="0">
                <a:solidFill>
                  <a:prstClr val="black"/>
                </a:solidFill>
                <a:cs typeface="Times New Roman" pitchFamily="18" charset="0"/>
              </a:rPr>
              <a:t>structures e.g., termite</a:t>
            </a:r>
            <a:br>
              <a:rPr lang="en-US" sz="3200" dirty="0" smtClean="0">
                <a:solidFill>
                  <a:prstClr val="black"/>
                </a:solidFill>
                <a:cs typeface="Times New Roman" pitchFamily="18" charset="0"/>
              </a:rPr>
            </a:br>
            <a:r>
              <a:rPr lang="en-US" sz="3200" dirty="0" smtClean="0">
                <a:solidFill>
                  <a:prstClr val="black"/>
                </a:solidFill>
                <a:cs typeface="Times New Roman" pitchFamily="18" charset="0"/>
              </a:rPr>
              <a:t>tubes</a:t>
            </a:r>
          </a:p>
          <a:p>
            <a:pPr marL="457200" indent="-457200">
              <a:buClr>
                <a:srgbClr val="DD8047"/>
              </a:buClr>
              <a:buSzPct val="60000"/>
              <a:buFont typeface="Wingdings" panose="05000000000000000000" pitchFamily="2" charset="2"/>
              <a:buChar char="q"/>
            </a:pPr>
            <a:r>
              <a:rPr lang="en-US" sz="3200" dirty="0" smtClean="0">
                <a:solidFill>
                  <a:prstClr val="black"/>
                </a:solidFill>
                <a:cs typeface="Times New Roman" pitchFamily="18" charset="0"/>
              </a:rPr>
              <a:t>Damage</a:t>
            </a:r>
          </a:p>
          <a:p>
            <a:pPr marL="457200" indent="-457200">
              <a:buClr>
                <a:srgbClr val="DD8047"/>
              </a:buClr>
              <a:buSzPct val="60000"/>
              <a:buFont typeface="Wingdings" panose="05000000000000000000" pitchFamily="2" charset="2"/>
              <a:buChar char="q"/>
            </a:pPr>
            <a:endParaRPr lang="en-US" sz="3200" dirty="0" smtClean="0">
              <a:solidFill>
                <a:prstClr val="black"/>
              </a:solidFill>
              <a:cs typeface="Times New Roman" pitchFamily="18" charset="0"/>
            </a:endParaRPr>
          </a:p>
        </p:txBody>
      </p:sp>
      <p:sp>
        <p:nvSpPr>
          <p:cNvPr id="8" name="Slide Number Placeholder 7"/>
          <p:cNvSpPr>
            <a:spLocks noGrp="1"/>
          </p:cNvSpPr>
          <p:nvPr>
            <p:ph type="sldNum" sz="quarter" idx="12"/>
          </p:nvPr>
        </p:nvSpPr>
        <p:spPr/>
        <p:txBody>
          <a:bodyPr>
            <a:normAutofit fontScale="85000" lnSpcReduction="20000"/>
          </a:bodyPr>
          <a:lstStyle/>
          <a:p>
            <a:fld id="{11075362-9323-4249-BA5A-917C59330204}" type="slidenum">
              <a:rPr lang="en-US" smtClean="0"/>
              <a:pPr/>
              <a:t>75</a:t>
            </a:fld>
            <a:endParaRPr lang="en-US"/>
          </a:p>
        </p:txBody>
      </p:sp>
      <p:sp>
        <p:nvSpPr>
          <p:cNvPr id="10" name="Title 1"/>
          <p:cNvSpPr txBox="1">
            <a:spLocks/>
          </p:cNvSpPr>
          <p:nvPr/>
        </p:nvSpPr>
        <p:spPr>
          <a:xfrm>
            <a:off x="533400" y="152400"/>
            <a:ext cx="7997952" cy="990600"/>
          </a:xfrm>
          <a:prstGeom prst="rect">
            <a:avLst/>
          </a:prstGeom>
        </p:spPr>
        <p:txBody>
          <a:bodyPr vert="horz" anchor="ctr">
            <a:noAutofit/>
          </a:bodyPr>
          <a:lstStyle/>
          <a:p>
            <a:pPr>
              <a:spcBef>
                <a:spcPct val="0"/>
              </a:spcBef>
            </a:pPr>
            <a:r>
              <a:rPr lang="en-US" sz="3200" dirty="0" smtClean="0">
                <a:solidFill>
                  <a:schemeClr val="bg2">
                    <a:lumMod val="10000"/>
                  </a:schemeClr>
                </a:solidFill>
              </a:rPr>
              <a:t>Key Pest Groups and Signs of Infestation</a:t>
            </a:r>
            <a:endParaRPr lang="en-US" sz="3200" dirty="0">
              <a:solidFill>
                <a:schemeClr val="bg2">
                  <a:lumMod val="10000"/>
                </a:schemeClr>
              </a:solidFill>
            </a:endParaRP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800600" y="3773882"/>
            <a:ext cx="4088524" cy="3084118"/>
          </a:xfrm>
          <a:prstGeom prst="rect">
            <a:avLst/>
          </a:prstGeom>
        </p:spPr>
      </p:pic>
      <p:sp>
        <p:nvSpPr>
          <p:cNvPr id="12" name="Rectangle 11"/>
          <p:cNvSpPr/>
          <p:nvPr/>
        </p:nvSpPr>
        <p:spPr>
          <a:xfrm>
            <a:off x="940676" y="6135469"/>
            <a:ext cx="3859924" cy="646331"/>
          </a:xfrm>
          <a:prstGeom prst="rect">
            <a:avLst/>
          </a:prstGeom>
        </p:spPr>
        <p:txBody>
          <a:bodyPr wrap="square">
            <a:spAutoFit/>
          </a:bodyPr>
          <a:lstStyle/>
          <a:p>
            <a:pPr algn="r"/>
            <a:r>
              <a:rPr lang="en-US" i="1" dirty="0" smtClean="0">
                <a:latin typeface="Tw Cen MT" panose="020B0602020104020603" pitchFamily="34" charset="0"/>
              </a:rPr>
              <a:t>Mouse droppings – Dawn H. Gouge, University of Arizona</a:t>
            </a:r>
            <a:endParaRPr lang="en-US" i="1" dirty="0">
              <a:latin typeface="Tw Cen MT" panose="020B0602020104020603" pitchFamily="34" charset="0"/>
            </a:endParaRPr>
          </a:p>
        </p:txBody>
      </p:sp>
    </p:spTree>
    <p:extLst>
      <p:ext uri="{BB962C8B-B14F-4D97-AF65-F5344CB8AC3E}">
        <p14:creationId xmlns:p14="http://schemas.microsoft.com/office/powerpoint/2010/main" val="18134807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3124200"/>
            <a:ext cx="5562600" cy="646331"/>
          </a:xfrm>
          <a:prstGeom prst="rect">
            <a:avLst/>
          </a:prstGeom>
          <a:ln w="28575">
            <a:noFill/>
          </a:ln>
        </p:spPr>
        <p:txBody>
          <a:bodyPr wrap="square">
            <a:spAutoFit/>
          </a:bodyPr>
          <a:lstStyle/>
          <a:p>
            <a:endParaRPr lang="en-US" dirty="0" smtClean="0">
              <a:solidFill>
                <a:prstClr val="black"/>
              </a:solidFill>
              <a:latin typeface="Times New Roman" pitchFamily="18" charset="0"/>
              <a:cs typeface="Times New Roman" pitchFamily="18" charset="0"/>
            </a:endParaRPr>
          </a:p>
          <a:p>
            <a:pPr marL="285750" indent="-285750">
              <a:buFont typeface="Arial" panose="020B0604020202020204" pitchFamily="34" charset="0"/>
              <a:buChar char="•"/>
            </a:pPr>
            <a:endParaRPr lang="en-US" dirty="0">
              <a:solidFill>
                <a:prstClr val="black"/>
              </a:solidFill>
              <a:latin typeface="Times New Roman" pitchFamily="18" charset="0"/>
              <a:cs typeface="Times New Roman" pitchFamily="18" charset="0"/>
            </a:endParaRPr>
          </a:p>
        </p:txBody>
      </p:sp>
      <p:sp>
        <p:nvSpPr>
          <p:cNvPr id="5" name="Title 1"/>
          <p:cNvSpPr txBox="1">
            <a:spLocks/>
          </p:cNvSpPr>
          <p:nvPr/>
        </p:nvSpPr>
        <p:spPr>
          <a:xfrm>
            <a:off x="0" y="0"/>
            <a:ext cx="1219200" cy="685800"/>
          </a:xfrm>
          <a:prstGeom prst="rect">
            <a:avLst/>
          </a:prstGeom>
        </p:spPr>
        <p:txBody>
          <a:bodyPr vert="horz" anchor="ctr">
            <a:normAutofit fontScale="82500" lnSpcReduction="20000"/>
          </a:bodyPr>
          <a:lstStyle/>
          <a:p>
            <a:pPr>
              <a:spcBef>
                <a:spcPct val="0"/>
              </a:spcBef>
              <a:defRPr/>
            </a:pPr>
            <a:r>
              <a:rPr lang="en-US" sz="1700" dirty="0" smtClean="0">
                <a:solidFill>
                  <a:prstClr val="white"/>
                </a:solidFill>
              </a:rPr>
              <a:t>8.</a:t>
            </a:r>
            <a:r>
              <a:rPr lang="en-US" sz="4000" dirty="0" smtClean="0">
                <a:solidFill>
                  <a:srgbClr val="775F55"/>
                </a:solidFill>
              </a:rPr>
              <a:t/>
            </a:r>
            <a:br>
              <a:rPr lang="en-US" sz="4000" dirty="0" smtClean="0">
                <a:solidFill>
                  <a:srgbClr val="775F55"/>
                </a:solidFill>
              </a:rPr>
            </a:br>
            <a:endParaRPr lang="en-US" sz="4000" dirty="0">
              <a:solidFill>
                <a:srgbClr val="775F55"/>
              </a:solidFill>
            </a:endParaRPr>
          </a:p>
        </p:txBody>
      </p:sp>
      <p:sp>
        <p:nvSpPr>
          <p:cNvPr id="9" name="Content Placeholder 8"/>
          <p:cNvSpPr>
            <a:spLocks noGrp="1"/>
          </p:cNvSpPr>
          <p:nvPr>
            <p:ph sz="quarter" idx="2"/>
          </p:nvPr>
        </p:nvSpPr>
        <p:spPr>
          <a:xfrm>
            <a:off x="533400" y="2362200"/>
            <a:ext cx="2743200" cy="3581400"/>
          </a:xfrm>
        </p:spPr>
        <p:txBody>
          <a:bodyPr>
            <a:noAutofit/>
          </a:bodyPr>
          <a:lstStyle/>
          <a:p>
            <a:pPr>
              <a:buFont typeface="Wingdings" panose="05000000000000000000" pitchFamily="2" charset="2"/>
              <a:buChar char="q"/>
            </a:pPr>
            <a:r>
              <a:rPr lang="en-US" sz="2500" dirty="0" smtClean="0">
                <a:cs typeface="Times New Roman" pitchFamily="18" charset="0"/>
              </a:rPr>
              <a:t>Dining Hall/Cafeteria</a:t>
            </a:r>
          </a:p>
          <a:p>
            <a:pPr>
              <a:buFont typeface="Wingdings" panose="05000000000000000000" pitchFamily="2" charset="2"/>
              <a:buChar char="q"/>
            </a:pPr>
            <a:r>
              <a:rPr lang="en-US" sz="2500" dirty="0" smtClean="0">
                <a:cs typeface="Times New Roman" pitchFamily="18" charset="0"/>
              </a:rPr>
              <a:t>Food Storage Rooms</a:t>
            </a:r>
          </a:p>
          <a:p>
            <a:pPr>
              <a:buFont typeface="Wingdings" panose="05000000000000000000" pitchFamily="2" charset="2"/>
              <a:buChar char="q"/>
            </a:pPr>
            <a:r>
              <a:rPr lang="en-US" sz="2500" dirty="0" smtClean="0">
                <a:cs typeface="Times New Roman" pitchFamily="18" charset="0"/>
              </a:rPr>
              <a:t>Kitchen</a:t>
            </a:r>
          </a:p>
          <a:p>
            <a:pPr>
              <a:buFont typeface="Wingdings" panose="05000000000000000000" pitchFamily="2" charset="2"/>
              <a:buChar char="q"/>
            </a:pPr>
            <a:r>
              <a:rPr lang="en-US" sz="2500" dirty="0" smtClean="0">
                <a:cs typeface="Times New Roman" pitchFamily="18" charset="0"/>
              </a:rPr>
              <a:t>Dishwashing Room</a:t>
            </a:r>
          </a:p>
          <a:p>
            <a:pPr>
              <a:buFont typeface="Wingdings" panose="05000000000000000000" pitchFamily="2" charset="2"/>
              <a:buChar char="q"/>
            </a:pPr>
            <a:r>
              <a:rPr lang="en-US" sz="2500" dirty="0" smtClean="0">
                <a:cs typeface="Times New Roman" pitchFamily="18" charset="0"/>
              </a:rPr>
              <a:t>Teacher’s Lounge</a:t>
            </a:r>
          </a:p>
          <a:p>
            <a:pPr>
              <a:buFont typeface="Wingdings" panose="05000000000000000000" pitchFamily="2" charset="2"/>
              <a:buChar char="q"/>
            </a:pPr>
            <a:r>
              <a:rPr lang="en-US" sz="2500" dirty="0" smtClean="0">
                <a:cs typeface="Times New Roman" pitchFamily="18" charset="0"/>
              </a:rPr>
              <a:t>Vending Machines</a:t>
            </a:r>
          </a:p>
          <a:p>
            <a:pPr>
              <a:buFont typeface="Wingdings" panose="05000000000000000000" pitchFamily="2" charset="2"/>
              <a:buChar char="q"/>
            </a:pPr>
            <a:endParaRPr lang="en-US" sz="2500" dirty="0"/>
          </a:p>
        </p:txBody>
      </p:sp>
      <p:sp>
        <p:nvSpPr>
          <p:cNvPr id="11" name="Content Placeholder 10"/>
          <p:cNvSpPr>
            <a:spLocks noGrp="1"/>
          </p:cNvSpPr>
          <p:nvPr>
            <p:ph sz="quarter" idx="4"/>
          </p:nvPr>
        </p:nvSpPr>
        <p:spPr>
          <a:xfrm>
            <a:off x="3566432" y="2362200"/>
            <a:ext cx="5577568" cy="4724400"/>
          </a:xfrm>
        </p:spPr>
        <p:txBody>
          <a:bodyPr>
            <a:noAutofit/>
          </a:bodyPr>
          <a:lstStyle/>
          <a:p>
            <a:pPr>
              <a:buFont typeface="Wingdings" panose="05000000000000000000" pitchFamily="2" charset="2"/>
              <a:buChar char="q"/>
            </a:pPr>
            <a:r>
              <a:rPr lang="en-US" sz="2300" dirty="0" smtClean="0">
                <a:cs typeface="Times New Roman" pitchFamily="18" charset="0"/>
              </a:rPr>
              <a:t>Remove trash daily</a:t>
            </a:r>
          </a:p>
          <a:p>
            <a:pPr>
              <a:buFont typeface="Wingdings" panose="05000000000000000000" pitchFamily="2" charset="2"/>
              <a:buChar char="q"/>
            </a:pPr>
            <a:r>
              <a:rPr lang="en-US" sz="2300" dirty="0" smtClean="0">
                <a:cs typeface="Times New Roman" pitchFamily="18" charset="0"/>
              </a:rPr>
              <a:t>Place screens on vents, doors, windows and </a:t>
            </a:r>
            <a:r>
              <a:rPr lang="en-US" sz="2300" dirty="0">
                <a:cs typeface="Times New Roman" pitchFamily="18" charset="0"/>
              </a:rPr>
              <a:t>floor drain </a:t>
            </a:r>
            <a:r>
              <a:rPr lang="en-US" sz="2300" dirty="0" smtClean="0">
                <a:cs typeface="Times New Roman" pitchFamily="18" charset="0"/>
              </a:rPr>
              <a:t>baskets in floor drains</a:t>
            </a:r>
          </a:p>
          <a:p>
            <a:pPr>
              <a:buFont typeface="Wingdings" panose="05000000000000000000" pitchFamily="2" charset="2"/>
              <a:buChar char="q"/>
            </a:pPr>
            <a:r>
              <a:rPr lang="en-US" sz="2300" dirty="0" smtClean="0">
                <a:cs typeface="Times New Roman" pitchFamily="18" charset="0"/>
              </a:rPr>
              <a:t>Clean up all food spills immediately</a:t>
            </a:r>
          </a:p>
          <a:p>
            <a:pPr>
              <a:buFont typeface="Wingdings" panose="05000000000000000000" pitchFamily="2" charset="2"/>
              <a:buChar char="q"/>
            </a:pPr>
            <a:r>
              <a:rPr lang="en-US" sz="2300" dirty="0" smtClean="0">
                <a:cs typeface="Times New Roman" pitchFamily="18" charset="0"/>
              </a:rPr>
              <a:t>Fix any leaky plumbing</a:t>
            </a:r>
          </a:p>
          <a:p>
            <a:pPr>
              <a:buFont typeface="Wingdings" panose="05000000000000000000" pitchFamily="2" charset="2"/>
              <a:buChar char="q"/>
            </a:pPr>
            <a:r>
              <a:rPr lang="en-US" sz="2300" dirty="0" smtClean="0">
                <a:cs typeface="Times New Roman" pitchFamily="18" charset="0"/>
              </a:rPr>
              <a:t>Promptly clean food preparation equipment after use</a:t>
            </a:r>
          </a:p>
          <a:p>
            <a:pPr>
              <a:buFont typeface="Wingdings" panose="05000000000000000000" pitchFamily="2" charset="2"/>
              <a:buChar char="q"/>
            </a:pPr>
            <a:r>
              <a:rPr lang="en-US" sz="2300" dirty="0" smtClean="0">
                <a:cs typeface="Times New Roman" pitchFamily="18" charset="0"/>
              </a:rPr>
              <a:t>Seal cracks and crevices</a:t>
            </a:r>
          </a:p>
          <a:p>
            <a:pPr>
              <a:buFont typeface="Wingdings" panose="05000000000000000000" pitchFamily="2" charset="2"/>
              <a:buChar char="q"/>
            </a:pPr>
            <a:r>
              <a:rPr lang="en-US" sz="2300" dirty="0" smtClean="0">
                <a:cs typeface="Times New Roman" pitchFamily="18" charset="0"/>
              </a:rPr>
              <a:t>Remove paper, cleaning and food supplies from cardboard boxes; put boxes out for recycling</a:t>
            </a:r>
            <a:endParaRPr lang="en-US" sz="2300" dirty="0"/>
          </a:p>
        </p:txBody>
      </p:sp>
      <p:sp>
        <p:nvSpPr>
          <p:cNvPr id="8" name="Text Placeholder 7"/>
          <p:cNvSpPr>
            <a:spLocks noGrp="1"/>
          </p:cNvSpPr>
          <p:nvPr>
            <p:ph type="body" sz="quarter" idx="1"/>
          </p:nvPr>
        </p:nvSpPr>
        <p:spPr>
          <a:xfrm>
            <a:off x="609600" y="1645920"/>
            <a:ext cx="2743200" cy="640080"/>
          </a:xfrm>
        </p:spPr>
        <p:txBody>
          <a:bodyPr>
            <a:normAutofit fontScale="25000" lnSpcReduction="20000"/>
          </a:bodyPr>
          <a:lstStyle/>
          <a:p>
            <a:endParaRPr lang="en-US" sz="2800" dirty="0" smtClean="0">
              <a:cs typeface="Times New Roman" pitchFamily="18" charset="0"/>
            </a:endParaRPr>
          </a:p>
          <a:p>
            <a:pPr algn="ctr"/>
            <a:r>
              <a:rPr lang="en-US" sz="9600" dirty="0" smtClean="0">
                <a:cs typeface="Times New Roman" pitchFamily="18" charset="0"/>
              </a:rPr>
              <a:t>Food Preparation </a:t>
            </a:r>
            <a:br>
              <a:rPr lang="en-US" sz="9600" dirty="0" smtClean="0">
                <a:cs typeface="Times New Roman" pitchFamily="18" charset="0"/>
              </a:rPr>
            </a:br>
            <a:r>
              <a:rPr lang="en-US" sz="9600" dirty="0" smtClean="0">
                <a:cs typeface="Times New Roman" pitchFamily="18" charset="0"/>
              </a:rPr>
              <a:t>and Serving Areas</a:t>
            </a:r>
          </a:p>
          <a:p>
            <a:endParaRPr lang="en-US" dirty="0"/>
          </a:p>
        </p:txBody>
      </p:sp>
      <p:sp>
        <p:nvSpPr>
          <p:cNvPr id="10" name="Text Placeholder 9"/>
          <p:cNvSpPr>
            <a:spLocks noGrp="1"/>
          </p:cNvSpPr>
          <p:nvPr>
            <p:ph type="body" sz="quarter" idx="3"/>
          </p:nvPr>
        </p:nvSpPr>
        <p:spPr>
          <a:xfrm>
            <a:off x="3566432" y="1645920"/>
            <a:ext cx="5120368" cy="640080"/>
          </a:xfrm>
        </p:spPr>
        <p:txBody>
          <a:bodyPr>
            <a:noAutofit/>
          </a:bodyPr>
          <a:lstStyle/>
          <a:p>
            <a:endParaRPr lang="en-US" dirty="0" smtClean="0">
              <a:cs typeface="Times New Roman" pitchFamily="18" charset="0"/>
            </a:endParaRPr>
          </a:p>
          <a:p>
            <a:pPr algn="ctr"/>
            <a:r>
              <a:rPr lang="en-US" sz="2400" dirty="0" smtClean="0">
                <a:cs typeface="Times New Roman" pitchFamily="18" charset="0"/>
              </a:rPr>
              <a:t>Strategies</a:t>
            </a:r>
          </a:p>
          <a:p>
            <a:endParaRPr lang="en-US" dirty="0"/>
          </a:p>
        </p:txBody>
      </p:sp>
      <p:sp>
        <p:nvSpPr>
          <p:cNvPr id="13" name="Slide Number Placeholder 12"/>
          <p:cNvSpPr>
            <a:spLocks noGrp="1"/>
          </p:cNvSpPr>
          <p:nvPr>
            <p:ph type="sldNum" sz="quarter" idx="16"/>
          </p:nvPr>
        </p:nvSpPr>
        <p:spPr/>
        <p:txBody>
          <a:bodyPr>
            <a:normAutofit fontScale="85000" lnSpcReduction="20000"/>
          </a:bodyPr>
          <a:lstStyle/>
          <a:p>
            <a:fld id="{11075362-9323-4249-BA5A-917C59330204}" type="slidenum">
              <a:rPr lang="en-US" smtClean="0"/>
              <a:pPr/>
              <a:t>76</a:t>
            </a:fld>
            <a:endParaRPr lang="en-US"/>
          </a:p>
        </p:txBody>
      </p:sp>
      <p:sp>
        <p:nvSpPr>
          <p:cNvPr id="15" name="Title 4"/>
          <p:cNvSpPr>
            <a:spLocks noGrp="1"/>
          </p:cNvSpPr>
          <p:nvPr>
            <p:ph type="title"/>
          </p:nvPr>
        </p:nvSpPr>
        <p:spPr>
          <a:xfrm>
            <a:off x="533400" y="228600"/>
            <a:ext cx="8153400" cy="869950"/>
          </a:xfrm>
        </p:spPr>
        <p:txBody>
          <a:bodyPr>
            <a:normAutofit/>
          </a:bodyPr>
          <a:lstStyle/>
          <a:p>
            <a:r>
              <a:rPr lang="en-US" sz="3200" dirty="0">
                <a:solidFill>
                  <a:schemeClr val="tx1"/>
                </a:solidFill>
                <a:ea typeface="Calibri"/>
                <a:cs typeface="Times New Roman" pitchFamily="18" charset="0"/>
              </a:rPr>
              <a:t>Rapid Review- Pest </a:t>
            </a:r>
            <a:r>
              <a:rPr lang="en-US" sz="3200" dirty="0" smtClean="0">
                <a:solidFill>
                  <a:schemeClr val="tx1"/>
                </a:solidFill>
                <a:ea typeface="Calibri"/>
                <a:cs typeface="Times New Roman" pitchFamily="18" charset="0"/>
              </a:rPr>
              <a:t>Vulnerable Areas</a:t>
            </a:r>
            <a:endParaRPr lang="en-US" sz="3200" dirty="0">
              <a:solidFill>
                <a:schemeClr val="tx1"/>
              </a:solidFill>
            </a:endParaRPr>
          </a:p>
        </p:txBody>
      </p:sp>
    </p:spTree>
    <p:extLst>
      <p:ext uri="{BB962C8B-B14F-4D97-AF65-F5344CB8AC3E}">
        <p14:creationId xmlns:p14="http://schemas.microsoft.com/office/powerpoint/2010/main" val="1030669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sp>
        <p:nvSpPr>
          <p:cNvPr id="5" name="Slide Number Placeholder 4"/>
          <p:cNvSpPr>
            <a:spLocks noGrp="1"/>
          </p:cNvSpPr>
          <p:nvPr>
            <p:ph type="sldNum" sz="quarter" idx="12"/>
          </p:nvPr>
        </p:nvSpPr>
        <p:spPr/>
        <p:txBody>
          <a:bodyPr>
            <a:normAutofit fontScale="85000" lnSpcReduction="20000"/>
          </a:bodyPr>
          <a:lstStyle/>
          <a:p>
            <a:fld id="{7A3B7630-EB21-464F-BCF3-B6E27F6BDC28}" type="slidenum">
              <a:rPr lang="en-US" smtClean="0"/>
              <a:pPr/>
              <a:t>77</a:t>
            </a:fld>
            <a:endParaRPr lang="en-US"/>
          </a:p>
        </p:txBody>
      </p:sp>
      <p:sp>
        <p:nvSpPr>
          <p:cNvPr id="19" name="Content Placeholder 18"/>
          <p:cNvSpPr>
            <a:spLocks noGrp="1"/>
          </p:cNvSpPr>
          <p:nvPr>
            <p:ph sz="quarter" idx="1"/>
          </p:nvPr>
        </p:nvSpPr>
        <p:spPr>
          <a:xfrm>
            <a:off x="609600" y="1600200"/>
            <a:ext cx="4191000" cy="4114800"/>
          </a:xfrm>
        </p:spPr>
        <p:txBody>
          <a:bodyPr>
            <a:noAutofit/>
          </a:bodyPr>
          <a:lstStyle/>
          <a:p>
            <a:pPr marL="0" indent="0">
              <a:buNone/>
            </a:pPr>
            <a:r>
              <a:rPr lang="en-US" sz="3200" dirty="0" smtClean="0"/>
              <a:t>The following key personnel all have an IPM roll to play:</a:t>
            </a:r>
          </a:p>
          <a:p>
            <a:pPr>
              <a:buFont typeface="Wingdings" panose="05000000000000000000" pitchFamily="2" charset="2"/>
              <a:buChar char="q"/>
            </a:pPr>
            <a:r>
              <a:rPr lang="en-US" sz="3200" dirty="0" smtClean="0"/>
              <a:t>School IPM Coordinator</a:t>
            </a:r>
          </a:p>
          <a:p>
            <a:pPr>
              <a:buFont typeface="Wingdings" panose="05000000000000000000" pitchFamily="2" charset="2"/>
              <a:buChar char="q"/>
            </a:pPr>
            <a:r>
              <a:rPr lang="en-US" sz="3200" dirty="0" smtClean="0"/>
              <a:t>School Administrator</a:t>
            </a:r>
          </a:p>
          <a:p>
            <a:pPr>
              <a:buFont typeface="Wingdings" panose="05000000000000000000" pitchFamily="2" charset="2"/>
              <a:buChar char="q"/>
            </a:pPr>
            <a:r>
              <a:rPr lang="en-US" sz="3200" dirty="0" smtClean="0"/>
              <a:t>School Nurse</a:t>
            </a:r>
          </a:p>
          <a:p>
            <a:pPr>
              <a:buFont typeface="Wingdings" panose="05000000000000000000" pitchFamily="2" charset="2"/>
              <a:buChar char="q"/>
            </a:pPr>
            <a:r>
              <a:rPr lang="en-US" sz="3200" dirty="0" smtClean="0"/>
              <a:t>Students and Teachers</a:t>
            </a:r>
          </a:p>
          <a:p>
            <a:pPr>
              <a:buFont typeface="Wingdings" panose="05000000000000000000" pitchFamily="2" charset="2"/>
              <a:buChar char="q"/>
            </a:pPr>
            <a:r>
              <a:rPr lang="en-US" sz="3200" dirty="0" smtClean="0"/>
              <a:t>Parents</a:t>
            </a:r>
          </a:p>
        </p:txBody>
      </p:sp>
      <p:sp>
        <p:nvSpPr>
          <p:cNvPr id="6" name="Content Placeholder 18"/>
          <p:cNvSpPr txBox="1">
            <a:spLocks/>
          </p:cNvSpPr>
          <p:nvPr/>
        </p:nvSpPr>
        <p:spPr>
          <a:xfrm>
            <a:off x="4724400" y="1600200"/>
            <a:ext cx="4343400" cy="4038600"/>
          </a:xfrm>
          <a:prstGeom prst="rect">
            <a:avLst/>
          </a:prstGeom>
        </p:spPr>
        <p:txBody>
          <a:bodyPr vert="horz">
            <a:noAutofit/>
          </a:bodyPr>
          <a:lstStyle/>
          <a:p>
            <a:pPr marL="457200" indent="-457200">
              <a:spcBef>
                <a:spcPts val="700"/>
              </a:spcBef>
              <a:buClr>
                <a:srgbClr val="DD8047"/>
              </a:buClr>
              <a:buSzPct val="60000"/>
              <a:buFont typeface="Wingdings" panose="05000000000000000000" pitchFamily="2" charset="2"/>
              <a:buChar char="q"/>
              <a:defRPr/>
            </a:pPr>
            <a:r>
              <a:rPr lang="en-US" sz="3200" dirty="0" smtClean="0">
                <a:solidFill>
                  <a:prstClr val="black"/>
                </a:solidFill>
              </a:rPr>
              <a:t>Maintenance/</a:t>
            </a:r>
            <a:br>
              <a:rPr lang="en-US" sz="3200" dirty="0" smtClean="0">
                <a:solidFill>
                  <a:prstClr val="black"/>
                </a:solidFill>
              </a:rPr>
            </a:br>
            <a:r>
              <a:rPr lang="en-US" sz="3200" dirty="0" smtClean="0">
                <a:solidFill>
                  <a:prstClr val="black"/>
                </a:solidFill>
              </a:rPr>
              <a:t>Custodial Staff</a:t>
            </a:r>
          </a:p>
          <a:p>
            <a:pPr marL="457200" indent="-457200">
              <a:spcBef>
                <a:spcPts val="700"/>
              </a:spcBef>
              <a:buClr>
                <a:srgbClr val="DD8047"/>
              </a:buClr>
              <a:buSzPct val="60000"/>
              <a:buFont typeface="Wingdings" panose="05000000000000000000" pitchFamily="2" charset="2"/>
              <a:buChar char="q"/>
              <a:defRPr/>
            </a:pPr>
            <a:r>
              <a:rPr lang="en-US" sz="3200" dirty="0" smtClean="0">
                <a:solidFill>
                  <a:prstClr val="black"/>
                </a:solidFill>
              </a:rPr>
              <a:t>Grounds Staff</a:t>
            </a:r>
          </a:p>
          <a:p>
            <a:pPr marL="457200" indent="-457200">
              <a:spcBef>
                <a:spcPts val="700"/>
              </a:spcBef>
              <a:buClr>
                <a:srgbClr val="DD8047"/>
              </a:buClr>
              <a:buSzPct val="60000"/>
              <a:buFont typeface="Wingdings" panose="05000000000000000000" pitchFamily="2" charset="2"/>
              <a:buChar char="q"/>
              <a:defRPr/>
            </a:pPr>
            <a:r>
              <a:rPr lang="en-US" sz="3200" dirty="0" smtClean="0">
                <a:solidFill>
                  <a:prstClr val="black"/>
                </a:solidFill>
              </a:rPr>
              <a:t>Kitchen Staff</a:t>
            </a:r>
          </a:p>
          <a:p>
            <a:pPr marL="457200" indent="-457200">
              <a:spcBef>
                <a:spcPts val="700"/>
              </a:spcBef>
              <a:buClr>
                <a:srgbClr val="DD8047"/>
              </a:buClr>
              <a:buSzPct val="60000"/>
              <a:buFont typeface="Wingdings" panose="05000000000000000000" pitchFamily="2" charset="2"/>
              <a:buChar char="q"/>
              <a:defRPr/>
            </a:pPr>
            <a:r>
              <a:rPr lang="en-US" sz="3200" dirty="0" smtClean="0">
                <a:solidFill>
                  <a:prstClr val="black"/>
                </a:solidFill>
              </a:rPr>
              <a:t>Vendors/Contractors</a:t>
            </a:r>
          </a:p>
          <a:p>
            <a:pPr marL="457200" indent="-457200">
              <a:spcBef>
                <a:spcPts val="700"/>
              </a:spcBef>
              <a:buClr>
                <a:srgbClr val="DD8047"/>
              </a:buClr>
              <a:buSzPct val="60000"/>
              <a:buFont typeface="Wingdings" panose="05000000000000000000" pitchFamily="2" charset="2"/>
              <a:buChar char="q"/>
              <a:defRPr/>
            </a:pPr>
            <a:r>
              <a:rPr lang="en-US" sz="3200" dirty="0" smtClean="0">
                <a:solidFill>
                  <a:prstClr val="black"/>
                </a:solidFill>
              </a:rPr>
              <a:t>Pest Management Professionals</a:t>
            </a:r>
          </a:p>
          <a:p>
            <a:pPr marL="457200" indent="-457200">
              <a:spcBef>
                <a:spcPts val="700"/>
              </a:spcBef>
              <a:buClr>
                <a:srgbClr val="DD8047"/>
              </a:buClr>
              <a:buSzPct val="60000"/>
              <a:buFont typeface="Wingdings" panose="05000000000000000000" pitchFamily="2" charset="2"/>
              <a:buChar char="q"/>
              <a:defRPr/>
            </a:pPr>
            <a:r>
              <a:rPr lang="en-US" sz="3200" dirty="0">
                <a:solidFill>
                  <a:prstClr val="black"/>
                </a:solidFill>
              </a:rPr>
              <a:t>Community Facility </a:t>
            </a:r>
            <a:r>
              <a:rPr lang="en-US" sz="3200" dirty="0" smtClean="0">
                <a:solidFill>
                  <a:prstClr val="black"/>
                </a:solidFill>
              </a:rPr>
              <a:t>Users</a:t>
            </a:r>
          </a:p>
          <a:p>
            <a:pPr marL="457200" indent="-457200">
              <a:spcBef>
                <a:spcPts val="700"/>
              </a:spcBef>
              <a:buClr>
                <a:srgbClr val="DD8047"/>
              </a:buClr>
              <a:buSzPct val="60000"/>
              <a:buFont typeface="Wingdings" panose="05000000000000000000" pitchFamily="2" charset="2"/>
              <a:buChar char="q"/>
              <a:defRPr/>
            </a:pPr>
            <a:endParaRPr lang="en-US" sz="3200" dirty="0">
              <a:solidFill>
                <a:prstClr val="black"/>
              </a:solidFill>
            </a:endParaRPr>
          </a:p>
        </p:txBody>
      </p:sp>
    </p:spTree>
    <p:extLst>
      <p:ext uri="{BB962C8B-B14F-4D97-AF65-F5344CB8AC3E}">
        <p14:creationId xmlns:p14="http://schemas.microsoft.com/office/powerpoint/2010/main" val="17573803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78</a:t>
            </a:fld>
            <a:endParaRPr lang="en-US"/>
          </a:p>
        </p:txBody>
      </p:sp>
      <p:sp>
        <p:nvSpPr>
          <p:cNvPr id="7" name="Title 1"/>
          <p:cNvSpPr txBox="1">
            <a:spLocks/>
          </p:cNvSpPr>
          <p:nvPr/>
        </p:nvSpPr>
        <p:spPr>
          <a:xfrm>
            <a:off x="19987" y="-152400"/>
            <a:ext cx="589613" cy="685800"/>
          </a:xfrm>
          <a:prstGeom prst="rect">
            <a:avLst/>
          </a:prstGeom>
        </p:spPr>
        <p:txBody>
          <a:bodyPr vert="horz" anchor="ctr">
            <a:normAutofit/>
          </a:bodyPr>
          <a:lstStyle/>
          <a:p>
            <a:pPr>
              <a:spcBef>
                <a:spcPct val="0"/>
              </a:spcBef>
              <a:defRPr/>
            </a:pPr>
            <a:r>
              <a:rPr lang="en-US" sz="1400" smtClean="0">
                <a:solidFill>
                  <a:prstClr val="white"/>
                </a:solidFill>
              </a:rPr>
              <a:t>5. </a:t>
            </a:r>
            <a:endParaRPr lang="en-US" sz="1400" dirty="0">
              <a:solidFill>
                <a:prstClr val="white"/>
              </a:solidFill>
            </a:endParaRPr>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9937" r="9650"/>
          <a:stretch>
            <a:fillRect/>
          </a:stretch>
        </p:blipFill>
        <p:spPr bwMode="auto">
          <a:xfrm>
            <a:off x="6858000" y="3124200"/>
            <a:ext cx="1986064"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sp>
        <p:nvSpPr>
          <p:cNvPr id="8" name="Content Placeholder 7"/>
          <p:cNvSpPr>
            <a:spLocks noGrp="1"/>
          </p:cNvSpPr>
          <p:nvPr>
            <p:ph sz="quarter" idx="1"/>
          </p:nvPr>
        </p:nvSpPr>
        <p:spPr>
          <a:xfrm>
            <a:off x="533400" y="1676400"/>
            <a:ext cx="6858000" cy="4876800"/>
          </a:xfrm>
        </p:spPr>
        <p:txBody>
          <a:bodyPr>
            <a:noAutofit/>
          </a:bodyPr>
          <a:lstStyle/>
          <a:p>
            <a:pPr>
              <a:buFont typeface="Wingdings" pitchFamily="2" charset="2"/>
              <a:buChar char="q"/>
            </a:pPr>
            <a:r>
              <a:rPr lang="en-US" sz="3200" dirty="0" smtClean="0"/>
              <a:t>The School IPM Coordinator is your primary contact for all pest management matters for your school, and they can communicate between your school and your pest management professional if you have a </a:t>
            </a:r>
            <a:br>
              <a:rPr lang="en-US" sz="3200" dirty="0" smtClean="0"/>
            </a:br>
            <a:r>
              <a:rPr lang="en-US" sz="3200" dirty="0" smtClean="0"/>
              <a:t>contracted service provider</a:t>
            </a:r>
          </a:p>
          <a:p>
            <a:pPr marL="0" indent="0">
              <a:buNone/>
            </a:pPr>
            <a:r>
              <a:rPr lang="en-US" sz="3500" dirty="0" smtClean="0">
                <a:cs typeface="Times New Roman" pitchFamily="18" charset="0"/>
              </a:rPr>
              <a:t>	Usually the IPM Coordinator is </a:t>
            </a:r>
            <a:br>
              <a:rPr lang="en-US" sz="3500" dirty="0" smtClean="0">
                <a:cs typeface="Times New Roman" pitchFamily="18" charset="0"/>
              </a:rPr>
            </a:br>
            <a:r>
              <a:rPr lang="en-US" sz="3500" dirty="0" smtClean="0">
                <a:cs typeface="Times New Roman" pitchFamily="18" charset="0"/>
              </a:rPr>
              <a:t>a part of the school facilities </a:t>
            </a:r>
            <a:br>
              <a:rPr lang="en-US" sz="3500" dirty="0" smtClean="0">
                <a:cs typeface="Times New Roman" pitchFamily="18" charset="0"/>
              </a:rPr>
            </a:br>
            <a:r>
              <a:rPr lang="en-US" sz="3500" dirty="0" smtClean="0">
                <a:cs typeface="Times New Roman" pitchFamily="18" charset="0"/>
              </a:rPr>
              <a:t>management team </a:t>
            </a:r>
          </a:p>
          <a:p>
            <a:pPr>
              <a:buNone/>
            </a:pPr>
            <a:endParaRPr lang="en-US" sz="3000" dirty="0" smtClean="0">
              <a:cs typeface="Times New Roman" pitchFamily="18" charset="0"/>
            </a:endParaRPr>
          </a:p>
        </p:txBody>
      </p:sp>
    </p:spTree>
    <p:extLst>
      <p:ext uri="{BB962C8B-B14F-4D97-AF65-F5344CB8AC3E}">
        <p14:creationId xmlns:p14="http://schemas.microsoft.com/office/powerpoint/2010/main" val="23293803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79</a:t>
            </a:fld>
            <a:endParaRPr lang="en-US"/>
          </a:p>
        </p:txBody>
      </p:sp>
      <p:sp>
        <p:nvSpPr>
          <p:cNvPr id="8" name="Content Placeholder 7"/>
          <p:cNvSpPr>
            <a:spLocks noGrp="1"/>
          </p:cNvSpPr>
          <p:nvPr>
            <p:ph sz="quarter" idx="1"/>
          </p:nvPr>
        </p:nvSpPr>
        <p:spPr>
          <a:xfrm>
            <a:off x="533400" y="1600200"/>
            <a:ext cx="8077200" cy="4876800"/>
          </a:xfrm>
        </p:spPr>
        <p:txBody>
          <a:bodyPr>
            <a:noAutofit/>
          </a:bodyPr>
          <a:lstStyle/>
          <a:p>
            <a:pPr>
              <a:buFont typeface="Wingdings" panose="05000000000000000000" pitchFamily="2" charset="2"/>
              <a:buChar char="q"/>
            </a:pPr>
            <a:r>
              <a:rPr lang="en-US" sz="3200" dirty="0" smtClean="0">
                <a:cs typeface="Times New Roman" pitchFamily="18" charset="0"/>
              </a:rPr>
              <a:t>Avoid </a:t>
            </a:r>
            <a:r>
              <a:rPr lang="en-US" sz="3200" dirty="0">
                <a:cs typeface="Times New Roman" pitchFamily="18" charset="0"/>
              </a:rPr>
              <a:t>conflicts of interest – </a:t>
            </a:r>
            <a:r>
              <a:rPr lang="en-US" sz="3200" dirty="0" smtClean="0">
                <a:cs typeface="Times New Roman" pitchFamily="18" charset="0"/>
              </a:rPr>
              <a:t>don’t appoint </a:t>
            </a:r>
            <a:r>
              <a:rPr lang="en-US" sz="3200" dirty="0">
                <a:cs typeface="Times New Roman" pitchFamily="18" charset="0"/>
              </a:rPr>
              <a:t>private contractors as IPM Coordinators</a:t>
            </a:r>
          </a:p>
          <a:p>
            <a:pPr>
              <a:buFont typeface="Wingdings" panose="05000000000000000000" pitchFamily="2" charset="2"/>
              <a:buChar char="q"/>
            </a:pPr>
            <a:r>
              <a:rPr lang="en-US" sz="3200" dirty="0" smtClean="0">
                <a:cs typeface="Times New Roman" pitchFamily="18" charset="0"/>
              </a:rPr>
              <a:t>Coordinators should have </a:t>
            </a:r>
            <a:r>
              <a:rPr lang="en-US" sz="3200" dirty="0">
                <a:cs typeface="Times New Roman" pitchFamily="18" charset="0"/>
              </a:rPr>
              <a:t>the authority to </a:t>
            </a:r>
            <a:r>
              <a:rPr lang="en-US" sz="3200" dirty="0" smtClean="0">
                <a:cs typeface="Times New Roman" pitchFamily="18" charset="0"/>
              </a:rPr>
              <a:t>request: cleaning, repairs, training, or other improvements</a:t>
            </a:r>
          </a:p>
          <a:p>
            <a:pPr>
              <a:buFont typeface="Wingdings" panose="05000000000000000000" pitchFamily="2" charset="2"/>
              <a:buChar char="q"/>
            </a:pPr>
            <a:r>
              <a:rPr lang="en-US" sz="3200" dirty="0" smtClean="0">
                <a:cs typeface="Times New Roman" pitchFamily="18" charset="0"/>
              </a:rPr>
              <a:t>Coordinators implement </a:t>
            </a:r>
            <a:r>
              <a:rPr lang="en-US" sz="3200" dirty="0">
                <a:cs typeface="Times New Roman" pitchFamily="18" charset="0"/>
              </a:rPr>
              <a:t>daily operation of your IPM </a:t>
            </a:r>
            <a:r>
              <a:rPr lang="en-US" sz="3200" dirty="0" smtClean="0">
                <a:cs typeface="Times New Roman" pitchFamily="18" charset="0"/>
              </a:rPr>
              <a:t>program and determine </a:t>
            </a:r>
            <a:r>
              <a:rPr lang="en-US" sz="3200" dirty="0">
                <a:cs typeface="Times New Roman" pitchFamily="18" charset="0"/>
              </a:rPr>
              <a:t>what IPM practices are </a:t>
            </a:r>
            <a:r>
              <a:rPr lang="en-US" sz="3200" dirty="0" smtClean="0">
                <a:cs typeface="Times New Roman" pitchFamily="18" charset="0"/>
              </a:rPr>
              <a:t>needed </a:t>
            </a:r>
            <a:endParaRPr lang="en-US" sz="3200" dirty="0">
              <a:cs typeface="Times New Roman" pitchFamily="18" charset="0"/>
            </a:endParaRPr>
          </a:p>
          <a:p>
            <a:pPr>
              <a:buFont typeface="Wingdings" panose="05000000000000000000" pitchFamily="2" charset="2"/>
              <a:buChar char="q"/>
            </a:pPr>
            <a:r>
              <a:rPr lang="en-US" sz="3200" dirty="0" smtClean="0">
                <a:cs typeface="Times New Roman" pitchFamily="18" charset="0"/>
              </a:rPr>
              <a:t>They evaluate </a:t>
            </a:r>
            <a:r>
              <a:rPr lang="en-US" sz="3200" dirty="0">
                <a:cs typeface="Times New Roman" pitchFamily="18" charset="0"/>
              </a:rPr>
              <a:t>and </a:t>
            </a:r>
            <a:r>
              <a:rPr lang="en-US" sz="3200" dirty="0" smtClean="0">
                <a:cs typeface="Times New Roman" pitchFamily="18" charset="0"/>
              </a:rPr>
              <a:t>approve </a:t>
            </a:r>
            <a:r>
              <a:rPr lang="en-US" sz="3200" dirty="0">
                <a:cs typeface="Times New Roman" pitchFamily="18" charset="0"/>
              </a:rPr>
              <a:t>the need for pesticide </a:t>
            </a:r>
            <a:r>
              <a:rPr lang="en-US" sz="3200" dirty="0" smtClean="0">
                <a:cs typeface="Times New Roman" pitchFamily="18" charset="0"/>
              </a:rPr>
              <a:t>applications</a:t>
            </a:r>
            <a:endParaRPr lang="en-US" sz="3200" dirty="0">
              <a:cs typeface="Times New Roman" pitchFamily="18" charset="0"/>
            </a:endParaRPr>
          </a:p>
          <a:p>
            <a:pPr lvl="1">
              <a:buClr>
                <a:schemeClr val="accent2"/>
              </a:buClr>
              <a:buFont typeface="Wingdings" pitchFamily="2" charset="2"/>
              <a:buChar char="Ø"/>
            </a:pPr>
            <a:endParaRPr lang="en-US" sz="3200" dirty="0" smtClean="0">
              <a:cs typeface="Times New Roman" pitchFamily="18" charset="0"/>
            </a:endParaRPr>
          </a:p>
          <a:p>
            <a:endParaRPr lang="en-US" sz="3200" dirty="0">
              <a:cs typeface="Times New Roman" pitchFamily="18" charset="0"/>
            </a:endParaRPr>
          </a:p>
          <a:p>
            <a:pPr>
              <a:buNone/>
            </a:pPr>
            <a:endParaRPr lang="en-US" sz="3200" dirty="0" smtClean="0">
              <a:cs typeface="Times New Roman" pitchFamily="18" charset="0"/>
            </a:endParaRPr>
          </a:p>
        </p:txBody>
      </p:sp>
      <p:sp>
        <p:nvSpPr>
          <p:cNvPr id="7" name="Title 1"/>
          <p:cNvSpPr txBox="1">
            <a:spLocks/>
          </p:cNvSpPr>
          <p:nvPr/>
        </p:nvSpPr>
        <p:spPr>
          <a:xfrm>
            <a:off x="19987" y="-152400"/>
            <a:ext cx="589613" cy="685800"/>
          </a:xfrm>
          <a:prstGeom prst="rect">
            <a:avLst/>
          </a:prstGeom>
        </p:spPr>
        <p:txBody>
          <a:bodyPr vert="horz" anchor="ctr">
            <a:normAutofit/>
          </a:bodyPr>
          <a:lstStyle/>
          <a:p>
            <a:pPr>
              <a:spcBef>
                <a:spcPct val="0"/>
              </a:spcBef>
              <a:defRPr/>
            </a:pPr>
            <a:r>
              <a:rPr lang="en-US" sz="1400" smtClean="0">
                <a:solidFill>
                  <a:prstClr val="white"/>
                </a:solidFill>
              </a:rPr>
              <a:t>5. </a:t>
            </a:r>
            <a:endParaRPr lang="en-US" sz="1400" dirty="0">
              <a:solidFill>
                <a:prstClr val="white"/>
              </a:solidFill>
            </a:endParaRPr>
          </a:p>
        </p:txBody>
      </p:sp>
      <p:sp>
        <p:nvSpPr>
          <p:cNvPr id="9"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spTree>
    <p:extLst>
      <p:ext uri="{BB962C8B-B14F-4D97-AF65-F5344CB8AC3E}">
        <p14:creationId xmlns:p14="http://schemas.microsoft.com/office/powerpoint/2010/main" val="550085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BC6A28BC-5D99-41CA-B157-304BFBB03134}" type="slidenum">
              <a:rPr lang="en-US" smtClean="0"/>
              <a:pPr/>
              <a:t>8</a:t>
            </a:fld>
            <a:endParaRPr lang="en-US"/>
          </a:p>
        </p:txBody>
      </p:sp>
      <p:sp>
        <p:nvSpPr>
          <p:cNvPr id="4" name="Content Placeholder 3"/>
          <p:cNvSpPr>
            <a:spLocks noGrp="1"/>
          </p:cNvSpPr>
          <p:nvPr>
            <p:ph sz="quarter" idx="1"/>
          </p:nvPr>
        </p:nvSpPr>
        <p:spPr>
          <a:xfrm>
            <a:off x="685800" y="1676400"/>
            <a:ext cx="5181600" cy="5181600"/>
          </a:xfrm>
        </p:spPr>
        <p:txBody>
          <a:bodyPr>
            <a:noAutofit/>
          </a:bodyPr>
          <a:lstStyle/>
          <a:p>
            <a:pPr marL="0" indent="0">
              <a:buNone/>
            </a:pPr>
            <a:r>
              <a:rPr lang="en-US" sz="3000" dirty="0" smtClean="0">
                <a:ea typeface="Calibri"/>
              </a:rPr>
              <a:t>IPM is a strategy that reduces:</a:t>
            </a:r>
          </a:p>
          <a:p>
            <a:pPr>
              <a:buFont typeface="Wingdings" panose="05000000000000000000" pitchFamily="2" charset="2"/>
              <a:buChar char="q"/>
            </a:pPr>
            <a:r>
              <a:rPr lang="en-US" sz="3000" dirty="0" smtClean="0">
                <a:ea typeface="Calibri"/>
              </a:rPr>
              <a:t>Human health risk by reducing pest and pesticide </a:t>
            </a:r>
            <a:br>
              <a:rPr lang="en-US" sz="3000" dirty="0" smtClean="0">
                <a:ea typeface="Calibri"/>
              </a:rPr>
            </a:br>
            <a:r>
              <a:rPr lang="en-US" sz="3000" dirty="0" smtClean="0">
                <a:ea typeface="Calibri"/>
              </a:rPr>
              <a:t>exposure </a:t>
            </a:r>
          </a:p>
          <a:p>
            <a:pPr>
              <a:buFont typeface="Wingdings" panose="05000000000000000000" pitchFamily="2" charset="2"/>
              <a:buChar char="q"/>
            </a:pPr>
            <a:r>
              <a:rPr lang="en-US" sz="3000" dirty="0" smtClean="0">
                <a:ea typeface="Calibri"/>
              </a:rPr>
              <a:t>Environmental risks</a:t>
            </a:r>
            <a:br>
              <a:rPr lang="en-US" sz="3000" dirty="0" smtClean="0">
                <a:ea typeface="Calibri"/>
              </a:rPr>
            </a:br>
            <a:r>
              <a:rPr lang="en-US" sz="3000" dirty="0" smtClean="0">
                <a:ea typeface="Calibri"/>
              </a:rPr>
              <a:t>by reducing </a:t>
            </a:r>
            <a:br>
              <a:rPr lang="en-US" sz="3000" dirty="0" smtClean="0">
                <a:ea typeface="Calibri"/>
              </a:rPr>
            </a:br>
            <a:r>
              <a:rPr lang="en-US" sz="3000" dirty="0" smtClean="0">
                <a:ea typeface="Calibri"/>
              </a:rPr>
              <a:t>pesticide dependence</a:t>
            </a:r>
          </a:p>
          <a:p>
            <a:pPr>
              <a:buFont typeface="Wingdings" panose="05000000000000000000" pitchFamily="2" charset="2"/>
              <a:buChar char="q"/>
            </a:pPr>
            <a:r>
              <a:rPr lang="en-US" sz="3000" dirty="0" smtClean="0">
                <a:ea typeface="Calibri"/>
              </a:rPr>
              <a:t>Economic risks by </a:t>
            </a:r>
            <a:br>
              <a:rPr lang="en-US" sz="3000" dirty="0" smtClean="0">
                <a:ea typeface="Calibri"/>
              </a:rPr>
            </a:br>
            <a:r>
              <a:rPr lang="en-US" sz="3000" dirty="0" smtClean="0">
                <a:ea typeface="Calibri"/>
              </a:rPr>
              <a:t>reducing liability and extensive remediation</a:t>
            </a:r>
            <a:br>
              <a:rPr lang="en-US" sz="3000" dirty="0" smtClean="0">
                <a:ea typeface="Calibri"/>
              </a:rPr>
            </a:br>
            <a:r>
              <a:rPr lang="en-US" sz="3000" dirty="0" smtClean="0">
                <a:ea typeface="Calibri"/>
              </a:rPr>
              <a:t>  </a:t>
            </a:r>
            <a:br>
              <a:rPr lang="en-US" sz="3000" dirty="0" smtClean="0">
                <a:ea typeface="Calibri"/>
              </a:rPr>
            </a:br>
            <a:endParaRPr lang="en-US" sz="3000" dirty="0" smtClean="0">
              <a:ea typeface="Calibri"/>
            </a:endParaRPr>
          </a:p>
        </p:txBody>
      </p:sp>
      <p:sp>
        <p:nvSpPr>
          <p:cNvPr id="5" name="TextBox 4"/>
          <p:cNvSpPr txBox="1"/>
          <p:nvPr/>
        </p:nvSpPr>
        <p:spPr>
          <a:xfrm>
            <a:off x="5944520" y="1743670"/>
            <a:ext cx="2910822" cy="923330"/>
          </a:xfrm>
          <a:prstGeom prst="rect">
            <a:avLst/>
          </a:prstGeom>
          <a:noFill/>
        </p:spPr>
        <p:txBody>
          <a:bodyPr wrap="square" rtlCol="0">
            <a:spAutoFit/>
          </a:bodyPr>
          <a:lstStyle/>
          <a:p>
            <a:pPr algn="r"/>
            <a:r>
              <a:rPr lang="en-US" i="1" dirty="0" smtClean="0"/>
              <a:t>School IPM Action Wheel </a:t>
            </a:r>
            <a:br>
              <a:rPr lang="en-US" i="1" dirty="0" smtClean="0"/>
            </a:br>
            <a:r>
              <a:rPr lang="en-US" i="1" dirty="0" smtClean="0"/>
              <a:t>- John </a:t>
            </a:r>
            <a:r>
              <a:rPr lang="en-US" i="1" dirty="0" err="1" smtClean="0"/>
              <a:t>Connett</a:t>
            </a:r>
            <a:r>
              <a:rPr lang="en-US" i="1" dirty="0" smtClean="0"/>
              <a:t>,  University of Wyoming</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1284" y="2514600"/>
            <a:ext cx="4194057" cy="4194057"/>
          </a:xfrm>
          <a:prstGeom prst="rect">
            <a:avLst/>
          </a:prstGeom>
        </p:spPr>
      </p:pic>
      <p:sp>
        <p:nvSpPr>
          <p:cNvPr id="9"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37177379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80</a:t>
            </a:fld>
            <a:endParaRPr lang="en-US"/>
          </a:p>
        </p:txBody>
      </p:sp>
      <p:sp>
        <p:nvSpPr>
          <p:cNvPr id="4" name="Content Placeholder 3"/>
          <p:cNvSpPr>
            <a:spLocks noGrp="1"/>
          </p:cNvSpPr>
          <p:nvPr>
            <p:ph sz="quarter" idx="1"/>
          </p:nvPr>
        </p:nvSpPr>
        <p:spPr>
          <a:xfrm>
            <a:off x="612648" y="1600200"/>
            <a:ext cx="8150352" cy="4495800"/>
          </a:xfrm>
        </p:spPr>
        <p:txBody>
          <a:bodyPr>
            <a:noAutofit/>
          </a:bodyPr>
          <a:lstStyle/>
          <a:p>
            <a:pPr>
              <a:buNone/>
            </a:pPr>
            <a:r>
              <a:rPr lang="en-US" sz="3200" dirty="0" smtClean="0">
                <a:cs typeface="Times New Roman" pitchFamily="18" charset="0"/>
              </a:rPr>
              <a:t>The IPM Coordinator:</a:t>
            </a:r>
          </a:p>
          <a:p>
            <a:pPr>
              <a:buFont typeface="Wingdings" panose="05000000000000000000" pitchFamily="2" charset="2"/>
              <a:buChar char="q"/>
            </a:pPr>
            <a:r>
              <a:rPr lang="en-US" sz="3200" dirty="0">
                <a:latin typeface="Tw Cen MT" pitchFamily="34" charset="0"/>
                <a:cs typeface="Times New Roman" pitchFamily="18" charset="0"/>
              </a:rPr>
              <a:t>Educates </a:t>
            </a:r>
            <a:r>
              <a:rPr lang="en-US" sz="3200" dirty="0" smtClean="0">
                <a:latin typeface="Tw Cen MT" pitchFamily="34" charset="0"/>
                <a:cs typeface="Times New Roman" pitchFamily="18" charset="0"/>
              </a:rPr>
              <a:t>individuals </a:t>
            </a:r>
            <a:r>
              <a:rPr lang="en-US" sz="3200" dirty="0">
                <a:latin typeface="Tw Cen MT" pitchFamily="34" charset="0"/>
                <a:cs typeface="Times New Roman" pitchFamily="18" charset="0"/>
              </a:rPr>
              <a:t>about their role in IPM</a:t>
            </a:r>
          </a:p>
          <a:p>
            <a:pPr>
              <a:buFont typeface="Wingdings" panose="05000000000000000000" pitchFamily="2" charset="2"/>
              <a:buChar char="q"/>
            </a:pPr>
            <a:r>
              <a:rPr lang="en-US" sz="3200" dirty="0" smtClean="0">
                <a:cs typeface="Times New Roman" pitchFamily="18" charset="0"/>
              </a:rPr>
              <a:t>Works with everyone</a:t>
            </a:r>
            <a:br>
              <a:rPr lang="en-US" sz="3200" dirty="0" smtClean="0">
                <a:cs typeface="Times New Roman" pitchFamily="18" charset="0"/>
              </a:rPr>
            </a:br>
            <a:r>
              <a:rPr lang="en-US" sz="3200" dirty="0" smtClean="0">
                <a:cs typeface="Times New Roman" pitchFamily="18" charset="0"/>
              </a:rPr>
              <a:t>in the school district </a:t>
            </a:r>
            <a:br>
              <a:rPr lang="en-US" sz="3200" dirty="0" smtClean="0">
                <a:cs typeface="Times New Roman" pitchFamily="18" charset="0"/>
              </a:rPr>
            </a:br>
            <a:r>
              <a:rPr lang="en-US" sz="3200" dirty="0" smtClean="0">
                <a:cs typeface="Times New Roman" pitchFamily="18" charset="0"/>
              </a:rPr>
              <a:t>community</a:t>
            </a:r>
          </a:p>
          <a:p>
            <a:pPr>
              <a:buFont typeface="Wingdings" panose="05000000000000000000" pitchFamily="2" charset="2"/>
              <a:buChar char="q"/>
            </a:pPr>
            <a:r>
              <a:rPr lang="en-US" sz="3200" dirty="0" smtClean="0">
                <a:latin typeface="Tw Cen MT" pitchFamily="34" charset="0"/>
                <a:cs typeface="Times New Roman" pitchFamily="18" charset="0"/>
              </a:rPr>
              <a:t>The </a:t>
            </a:r>
            <a:r>
              <a:rPr lang="en-US" sz="3200" dirty="0">
                <a:latin typeface="Tw Cen MT" pitchFamily="34" charset="0"/>
                <a:cs typeface="Times New Roman" pitchFamily="18" charset="0"/>
              </a:rPr>
              <a:t>IPM </a:t>
            </a:r>
            <a:r>
              <a:rPr lang="en-US" sz="3200" dirty="0" smtClean="0">
                <a:latin typeface="Tw Cen MT" pitchFamily="34" charset="0"/>
                <a:cs typeface="Times New Roman" pitchFamily="18" charset="0"/>
              </a:rPr>
              <a:t>Coordinator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ensures </a:t>
            </a:r>
            <a:r>
              <a:rPr lang="en-US" sz="3200" dirty="0">
                <a:latin typeface="Tw Cen MT" pitchFamily="34" charset="0"/>
                <a:cs typeface="Times New Roman" pitchFamily="18" charset="0"/>
              </a:rPr>
              <a:t>that IPM is </a:t>
            </a:r>
            <a:r>
              <a:rPr lang="en-US" sz="3200" dirty="0" smtClean="0">
                <a:latin typeface="Tw Cen MT" pitchFamily="34" charset="0"/>
                <a:cs typeface="Times New Roman" pitchFamily="18" charset="0"/>
              </a:rPr>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included </a:t>
            </a:r>
            <a:r>
              <a:rPr lang="en-US" sz="3200" dirty="0">
                <a:latin typeface="Tw Cen MT" pitchFamily="34" charset="0"/>
                <a:cs typeface="Times New Roman" pitchFamily="18" charset="0"/>
              </a:rPr>
              <a:t>in new </a:t>
            </a:r>
            <a:r>
              <a:rPr lang="en-US" sz="3200" dirty="0" smtClean="0">
                <a:latin typeface="Tw Cen MT" pitchFamily="34" charset="0"/>
                <a:cs typeface="Times New Roman" pitchFamily="18" charset="0"/>
              </a:rPr>
              <a:t>facility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as well as renovation</a:t>
            </a:r>
            <a:r>
              <a:rPr lang="en-US" sz="3200" dirty="0">
                <a:latin typeface="Tw Cen MT" pitchFamily="34" charset="0"/>
                <a:cs typeface="Times New Roman" pitchFamily="18" charset="0"/>
              </a:rPr>
              <a:t>: </a:t>
            </a:r>
            <a:r>
              <a:rPr lang="en-US" sz="3200" dirty="0" smtClean="0">
                <a:latin typeface="Tw Cen MT" pitchFamily="34" charset="0"/>
                <a:cs typeface="Times New Roman" pitchFamily="18" charset="0"/>
              </a:rPr>
              <a:t>bid requests, contracts, design, plans and construction</a:t>
            </a:r>
            <a:endParaRPr lang="en-US" sz="3200" dirty="0">
              <a:latin typeface="Tw Cen MT" pitchFamily="34" charset="0"/>
              <a:cs typeface="Times New Roman" pitchFamily="18" charset="0"/>
            </a:endParaRPr>
          </a:p>
          <a:p>
            <a:endParaRPr lang="en-US" sz="3200" dirty="0" smtClean="0">
              <a:latin typeface="Tw Cen MT" pitchFamily="34" charset="0"/>
              <a:cs typeface="Times New Roman" pitchFamily="18" charset="0"/>
            </a:endParaRPr>
          </a:p>
          <a:p>
            <a:endParaRPr lang="en-US" sz="3200" dirty="0" smtClean="0">
              <a:cs typeface="Times New Roman" pitchFamily="18" charset="0"/>
            </a:endParaRPr>
          </a:p>
          <a:p>
            <a:endParaRPr lang="en-US" sz="3200" dirty="0" smtClean="0">
              <a:cs typeface="Times New Roman" pitchFamily="18" charset="0"/>
            </a:endParaRPr>
          </a:p>
          <a:p>
            <a:endParaRPr lang="en-US" sz="3200" dirty="0" smtClean="0">
              <a:cs typeface="Times New Roman" pitchFamily="18" charset="0"/>
            </a:endParaRPr>
          </a:p>
          <a:p>
            <a:endParaRPr lang="en-US" sz="3200" dirty="0"/>
          </a:p>
        </p:txBody>
      </p:sp>
      <p:sp>
        <p:nvSpPr>
          <p:cNvPr id="7"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9903" y="2819400"/>
            <a:ext cx="3899296" cy="3048000"/>
          </a:xfrm>
          <a:prstGeom prst="rect">
            <a:avLst/>
          </a:prstGeom>
        </p:spPr>
      </p:pic>
    </p:spTree>
    <p:extLst>
      <p:ext uri="{BB962C8B-B14F-4D97-AF65-F5344CB8AC3E}">
        <p14:creationId xmlns:p14="http://schemas.microsoft.com/office/powerpoint/2010/main" val="28847348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81</a:t>
            </a:fld>
            <a:endParaRPr lang="en-US"/>
          </a:p>
        </p:txBody>
      </p:sp>
      <p:sp>
        <p:nvSpPr>
          <p:cNvPr id="11" name="Content Placeholder 10"/>
          <p:cNvSpPr>
            <a:spLocks noGrp="1"/>
          </p:cNvSpPr>
          <p:nvPr>
            <p:ph sz="quarter" idx="1"/>
          </p:nvPr>
        </p:nvSpPr>
        <p:spPr>
          <a:xfrm>
            <a:off x="609600" y="1676400"/>
            <a:ext cx="8534400" cy="4648200"/>
          </a:xfrm>
        </p:spPr>
        <p:txBody>
          <a:bodyPr>
            <a:noAutofit/>
          </a:bodyPr>
          <a:lstStyle/>
          <a:p>
            <a:pPr marL="0" indent="0">
              <a:buNone/>
            </a:pPr>
            <a:r>
              <a:rPr lang="en-US" sz="3200" dirty="0" smtClean="0">
                <a:cs typeface="Times New Roman" pitchFamily="18" charset="0"/>
              </a:rPr>
              <a:t>Administrators should:</a:t>
            </a:r>
          </a:p>
          <a:p>
            <a:pPr>
              <a:buFont typeface="Wingdings" pitchFamily="2" charset="2"/>
              <a:buChar char="q"/>
            </a:pPr>
            <a:r>
              <a:rPr lang="en-US" sz="3200" dirty="0" smtClean="0">
                <a:cs typeface="Times New Roman" pitchFamily="18" charset="0"/>
              </a:rPr>
              <a:t>Support IPM programs as part of sustainability  efforts</a:t>
            </a:r>
          </a:p>
          <a:p>
            <a:pPr>
              <a:buFont typeface="Wingdings" pitchFamily="2" charset="2"/>
              <a:buChar char="q"/>
            </a:pPr>
            <a:r>
              <a:rPr lang="en-US" sz="3200" dirty="0" smtClean="0">
                <a:cs typeface="Times New Roman" pitchFamily="18" charset="0"/>
              </a:rPr>
              <a:t>Be aware of </a:t>
            </a:r>
            <a:r>
              <a:rPr lang="en-US" sz="3200" b="1" dirty="0" smtClean="0">
                <a:cs typeface="Times New Roman" pitchFamily="18" charset="0"/>
              </a:rPr>
              <a:t>state laws </a:t>
            </a:r>
            <a:r>
              <a:rPr lang="en-US" sz="3200" dirty="0" smtClean="0">
                <a:cs typeface="Times New Roman" pitchFamily="18" charset="0"/>
              </a:rPr>
              <a:t>about IPM in public</a:t>
            </a:r>
            <a:br>
              <a:rPr lang="en-US" sz="3200" dirty="0" smtClean="0">
                <a:cs typeface="Times New Roman" pitchFamily="18" charset="0"/>
              </a:rPr>
            </a:br>
            <a:r>
              <a:rPr lang="en-US" sz="3200" dirty="0" smtClean="0">
                <a:cs typeface="Times New Roman" pitchFamily="18" charset="0"/>
              </a:rPr>
              <a:t>schools</a:t>
            </a:r>
          </a:p>
          <a:p>
            <a:pPr>
              <a:buFont typeface="Wingdings" pitchFamily="2" charset="2"/>
              <a:buChar char="q"/>
            </a:pPr>
            <a:r>
              <a:rPr lang="en-US" sz="3200" dirty="0" smtClean="0">
                <a:cs typeface="Times New Roman" pitchFamily="18" charset="0"/>
              </a:rPr>
              <a:t>Communicate with the </a:t>
            </a:r>
            <a:br>
              <a:rPr lang="en-US" sz="3200" dirty="0" smtClean="0">
                <a:cs typeface="Times New Roman" pitchFamily="18" charset="0"/>
              </a:rPr>
            </a:br>
            <a:r>
              <a:rPr lang="en-US" sz="3200" dirty="0" smtClean="0">
                <a:cs typeface="Times New Roman" pitchFamily="18" charset="0"/>
              </a:rPr>
              <a:t>IPM Coordinator</a:t>
            </a:r>
            <a:br>
              <a:rPr lang="en-US" sz="3200" dirty="0" smtClean="0">
                <a:cs typeface="Times New Roman" pitchFamily="18" charset="0"/>
              </a:rPr>
            </a:br>
            <a:r>
              <a:rPr lang="en-US" sz="3200" dirty="0" smtClean="0">
                <a:cs typeface="Times New Roman" pitchFamily="18" charset="0"/>
              </a:rPr>
              <a:t>regularly</a:t>
            </a:r>
          </a:p>
        </p:txBody>
      </p:sp>
      <p:sp>
        <p:nvSpPr>
          <p:cNvPr id="9"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911999"/>
            <a:ext cx="4191000" cy="2793601"/>
          </a:xfrm>
          <a:prstGeom prst="rect">
            <a:avLst/>
          </a:prstGeom>
        </p:spPr>
      </p:pic>
    </p:spTree>
    <p:extLst>
      <p:ext uri="{BB962C8B-B14F-4D97-AF65-F5344CB8AC3E}">
        <p14:creationId xmlns:p14="http://schemas.microsoft.com/office/powerpoint/2010/main" val="6641533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82</a:t>
            </a:fld>
            <a:endParaRPr lang="en-US"/>
          </a:p>
        </p:txBody>
      </p:sp>
      <p:sp>
        <p:nvSpPr>
          <p:cNvPr id="4" name="Content Placeholder 3"/>
          <p:cNvSpPr>
            <a:spLocks noGrp="1"/>
          </p:cNvSpPr>
          <p:nvPr>
            <p:ph sz="quarter" idx="1"/>
          </p:nvPr>
        </p:nvSpPr>
        <p:spPr>
          <a:xfrm>
            <a:off x="533400" y="1676400"/>
            <a:ext cx="8305800" cy="4953000"/>
          </a:xfrm>
        </p:spPr>
        <p:txBody>
          <a:bodyPr>
            <a:noAutofit/>
          </a:bodyPr>
          <a:lstStyle/>
          <a:p>
            <a:pPr marL="0">
              <a:buNone/>
            </a:pPr>
            <a:r>
              <a:rPr lang="en-US" sz="3200" dirty="0" smtClean="0">
                <a:cs typeface="Times New Roman" pitchFamily="18" charset="0"/>
              </a:rPr>
              <a:t>The most important responsibilities of administrators are to:</a:t>
            </a:r>
          </a:p>
          <a:p>
            <a:pPr>
              <a:buFont typeface="Wingdings" panose="05000000000000000000" pitchFamily="2" charset="2"/>
              <a:buChar char="q"/>
            </a:pPr>
            <a:r>
              <a:rPr lang="en-US" sz="3200" dirty="0" smtClean="0">
                <a:cs typeface="Times New Roman" pitchFamily="18" charset="0"/>
              </a:rPr>
              <a:t>Adopt and enforce an IPM policy</a:t>
            </a:r>
          </a:p>
          <a:p>
            <a:pPr>
              <a:buFont typeface="Wingdings" panose="05000000000000000000" pitchFamily="2" charset="2"/>
              <a:buChar char="q"/>
            </a:pPr>
            <a:r>
              <a:rPr lang="en-US" sz="3200" dirty="0" smtClean="0">
                <a:cs typeface="Times New Roman" pitchFamily="18" charset="0"/>
              </a:rPr>
              <a:t>Include IPM as part of your </a:t>
            </a:r>
            <a:br>
              <a:rPr lang="en-US" sz="3200" dirty="0" smtClean="0">
                <a:cs typeface="Times New Roman" pitchFamily="18" charset="0"/>
              </a:rPr>
            </a:br>
            <a:r>
              <a:rPr lang="en-US" sz="3200" dirty="0" smtClean="0">
                <a:cs typeface="Times New Roman" pitchFamily="18" charset="0"/>
              </a:rPr>
              <a:t>health and/or safety committee(s)</a:t>
            </a:r>
          </a:p>
          <a:p>
            <a:pPr>
              <a:buFont typeface="Wingdings" panose="05000000000000000000" pitchFamily="2" charset="2"/>
              <a:buChar char="q"/>
            </a:pPr>
            <a:r>
              <a:rPr lang="en-US" sz="3200" dirty="0" smtClean="0">
                <a:cs typeface="Times New Roman" pitchFamily="18" charset="0"/>
              </a:rPr>
              <a:t>Designate an IPM Coordinator</a:t>
            </a:r>
          </a:p>
          <a:p>
            <a:pPr>
              <a:buFont typeface="Wingdings" panose="05000000000000000000" pitchFamily="2" charset="2"/>
              <a:buChar char="q"/>
              <a:defRPr/>
            </a:pPr>
            <a:r>
              <a:rPr lang="en-US" sz="3200" dirty="0" smtClean="0">
                <a:cs typeface="Times New Roman" pitchFamily="18" charset="0"/>
              </a:rPr>
              <a:t>Support </a:t>
            </a:r>
            <a:r>
              <a:rPr lang="en-US" sz="3200" dirty="0">
                <a:cs typeface="Times New Roman" pitchFamily="18" charset="0"/>
              </a:rPr>
              <a:t>maintenance and </a:t>
            </a: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sanitation priorities</a:t>
            </a:r>
          </a:p>
          <a:p>
            <a:endParaRPr lang="en-US" sz="3200" dirty="0"/>
          </a:p>
        </p:txBody>
      </p:sp>
      <p:sp>
        <p:nvSpPr>
          <p:cNvPr id="6"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2895600"/>
            <a:ext cx="2489200" cy="3733800"/>
          </a:xfrm>
          <a:prstGeom prst="rect">
            <a:avLst/>
          </a:prstGeom>
        </p:spPr>
      </p:pic>
    </p:spTree>
    <p:extLst>
      <p:ext uri="{BB962C8B-B14F-4D97-AF65-F5344CB8AC3E}">
        <p14:creationId xmlns:p14="http://schemas.microsoft.com/office/powerpoint/2010/main" val="15717895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tethoscope 1"/>
          <p:cNvPicPr>
            <a:picLocks noChangeAspect="1" noChangeArrowheads="1"/>
          </p:cNvPicPr>
          <p:nvPr/>
        </p:nvPicPr>
        <p:blipFill>
          <a:blip r:embed="rId3" cstate="print"/>
          <a:srcRect/>
          <a:stretch>
            <a:fillRect/>
          </a:stretch>
        </p:blipFill>
        <p:spPr bwMode="auto">
          <a:xfrm>
            <a:off x="6096000" y="4867275"/>
            <a:ext cx="2857500" cy="2143125"/>
          </a:xfrm>
          <a:prstGeom prst="rect">
            <a:avLst/>
          </a:prstGeom>
          <a:noFill/>
        </p:spPr>
      </p:pic>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83</a:t>
            </a:fld>
            <a:endParaRPr lang="en-US"/>
          </a:p>
        </p:txBody>
      </p:sp>
      <p:sp>
        <p:nvSpPr>
          <p:cNvPr id="8" name="Content Placeholder 7"/>
          <p:cNvSpPr>
            <a:spLocks noGrp="1"/>
          </p:cNvSpPr>
          <p:nvPr>
            <p:ph sz="quarter" idx="1"/>
          </p:nvPr>
        </p:nvSpPr>
        <p:spPr>
          <a:xfrm>
            <a:off x="609600" y="1676400"/>
            <a:ext cx="8001000" cy="5029200"/>
          </a:xfrm>
        </p:spPr>
        <p:txBody>
          <a:bodyPr>
            <a:noAutofit/>
          </a:bodyPr>
          <a:lstStyle/>
          <a:p>
            <a:pPr marL="0" indent="0">
              <a:buNone/>
            </a:pPr>
            <a:r>
              <a:rPr lang="en-US" sz="3200" dirty="0" smtClean="0">
                <a:cs typeface="Times New Roman" pitchFamily="18" charset="0"/>
              </a:rPr>
              <a:t>School nurses should:</a:t>
            </a:r>
          </a:p>
          <a:p>
            <a:pPr>
              <a:buFont typeface="Wingdings" panose="05000000000000000000" pitchFamily="2" charset="2"/>
              <a:buChar char="q"/>
            </a:pPr>
            <a:r>
              <a:rPr lang="en-US" sz="3200" dirty="0" smtClean="0">
                <a:cs typeface="Times New Roman" pitchFamily="18" charset="0"/>
              </a:rPr>
              <a:t>Be aware of the district IPM Policy, IPM Plan and pesticides used on school property</a:t>
            </a:r>
          </a:p>
          <a:p>
            <a:pPr>
              <a:buFont typeface="Wingdings" panose="05000000000000000000" pitchFamily="2" charset="2"/>
              <a:buChar char="q"/>
            </a:pPr>
            <a:r>
              <a:rPr lang="en-US" sz="3200" dirty="0" smtClean="0">
                <a:cs typeface="Times New Roman" pitchFamily="18" charset="0"/>
              </a:rPr>
              <a:t>Be familiar with the signs and symptoms of </a:t>
            </a:r>
            <a:r>
              <a:rPr lang="en-US" sz="3200" b="1" dirty="0" smtClean="0">
                <a:cs typeface="Times New Roman" pitchFamily="18" charset="0"/>
              </a:rPr>
              <a:t>pesticide poisoning</a:t>
            </a:r>
            <a:endParaRPr lang="en-US" sz="3200" dirty="0" smtClean="0">
              <a:cs typeface="Times New Roman" pitchFamily="18" charset="0"/>
            </a:endParaRPr>
          </a:p>
          <a:p>
            <a:pPr>
              <a:buFont typeface="Wingdings" panose="05000000000000000000" pitchFamily="2" charset="2"/>
              <a:buChar char="q"/>
            </a:pPr>
            <a:r>
              <a:rPr lang="en-US" sz="3200" dirty="0" smtClean="0">
                <a:cs typeface="Times New Roman" pitchFamily="18" charset="0"/>
              </a:rPr>
              <a:t>Be aware of signs of pest exposure</a:t>
            </a:r>
          </a:p>
          <a:p>
            <a:pPr lvl="1">
              <a:buClr>
                <a:schemeClr val="accent2"/>
              </a:buClr>
              <a:buFont typeface="Wingdings" pitchFamily="2" charset="2"/>
              <a:buChar char="Ø"/>
            </a:pPr>
            <a:r>
              <a:rPr lang="en-US" sz="3200" dirty="0" smtClean="0">
                <a:cs typeface="Times New Roman" pitchFamily="18" charset="0"/>
              </a:rPr>
              <a:t> Example: asthma</a:t>
            </a:r>
          </a:p>
          <a:p>
            <a:endParaRPr lang="en-US" sz="3200" dirty="0" smtClean="0">
              <a:cs typeface="Times New Roman" pitchFamily="18" charset="0"/>
            </a:endParaRPr>
          </a:p>
          <a:p>
            <a:endParaRPr lang="en-US" sz="3200" dirty="0"/>
          </a:p>
        </p:txBody>
      </p:sp>
      <p:sp>
        <p:nvSpPr>
          <p:cNvPr id="7" name="Title 1"/>
          <p:cNvSpPr txBox="1">
            <a:spLocks/>
          </p:cNvSpPr>
          <p:nvPr/>
        </p:nvSpPr>
        <p:spPr>
          <a:xfrm>
            <a:off x="19987" y="-152400"/>
            <a:ext cx="589613" cy="685800"/>
          </a:xfrm>
          <a:prstGeom prst="rect">
            <a:avLst/>
          </a:prstGeom>
        </p:spPr>
        <p:txBody>
          <a:bodyPr vert="horz" anchor="ctr">
            <a:normAutofit/>
          </a:bodyPr>
          <a:lstStyle/>
          <a:p>
            <a:pPr>
              <a:spcBef>
                <a:spcPct val="0"/>
              </a:spcBef>
              <a:defRPr/>
            </a:pPr>
            <a:r>
              <a:rPr lang="en-US" sz="1400" smtClean="0">
                <a:solidFill>
                  <a:prstClr val="white"/>
                </a:solidFill>
              </a:rPr>
              <a:t>5. </a:t>
            </a:r>
            <a:endParaRPr lang="en-US" sz="1400" dirty="0">
              <a:solidFill>
                <a:prstClr val="white"/>
              </a:solidFill>
            </a:endParaRPr>
          </a:p>
        </p:txBody>
      </p:sp>
      <p:sp>
        <p:nvSpPr>
          <p:cNvPr id="10"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spTree>
    <p:extLst>
      <p:ext uri="{BB962C8B-B14F-4D97-AF65-F5344CB8AC3E}">
        <p14:creationId xmlns:p14="http://schemas.microsoft.com/office/powerpoint/2010/main" val="325575893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84</a:t>
            </a:fld>
            <a:endParaRPr lang="en-US"/>
          </a:p>
        </p:txBody>
      </p:sp>
      <p:sp>
        <p:nvSpPr>
          <p:cNvPr id="8" name="Content Placeholder 7"/>
          <p:cNvSpPr>
            <a:spLocks noGrp="1"/>
          </p:cNvSpPr>
          <p:nvPr>
            <p:ph sz="quarter" idx="1"/>
          </p:nvPr>
        </p:nvSpPr>
        <p:spPr>
          <a:xfrm>
            <a:off x="609600" y="1600200"/>
            <a:ext cx="8231778" cy="5181600"/>
          </a:xfrm>
        </p:spPr>
        <p:txBody>
          <a:bodyPr>
            <a:noAutofit/>
          </a:bodyPr>
          <a:lstStyle/>
          <a:p>
            <a:pPr marL="0" indent="0">
              <a:buNone/>
            </a:pPr>
            <a:r>
              <a:rPr lang="en-US" sz="3200" dirty="0" smtClean="0">
                <a:cs typeface="Times New Roman" pitchFamily="18" charset="0"/>
              </a:rPr>
              <a:t>The school nurse should also be: </a:t>
            </a:r>
          </a:p>
          <a:p>
            <a:pPr>
              <a:buFont typeface="Wingdings" panose="05000000000000000000" pitchFamily="2" charset="2"/>
              <a:buChar char="q"/>
            </a:pPr>
            <a:r>
              <a:rPr lang="en-US" sz="3200" dirty="0" smtClean="0">
                <a:cs typeface="Times New Roman" pitchFamily="18" charset="0"/>
              </a:rPr>
              <a:t>Aware of students or staff with:</a:t>
            </a:r>
          </a:p>
          <a:p>
            <a:pPr lvl="1">
              <a:buClr>
                <a:schemeClr val="accent2"/>
              </a:buClr>
              <a:buFont typeface="Wingdings" panose="05000000000000000000" pitchFamily="2" charset="2"/>
              <a:buChar char="Ø"/>
            </a:pPr>
            <a:r>
              <a:rPr lang="en-US" sz="2900" dirty="0" smtClean="0">
                <a:cs typeface="Times New Roman" pitchFamily="18" charset="0"/>
              </a:rPr>
              <a:t>Asthma</a:t>
            </a:r>
          </a:p>
          <a:p>
            <a:pPr lvl="1">
              <a:buClr>
                <a:schemeClr val="accent2"/>
              </a:buClr>
              <a:buFont typeface="Wingdings" panose="05000000000000000000" pitchFamily="2" charset="2"/>
              <a:buChar char="Ø"/>
            </a:pPr>
            <a:r>
              <a:rPr lang="en-US" sz="2900" dirty="0" smtClean="0">
                <a:cs typeface="Times New Roman" pitchFamily="18" charset="0"/>
              </a:rPr>
              <a:t>Chemical sensitivities </a:t>
            </a:r>
          </a:p>
          <a:p>
            <a:pPr lvl="1">
              <a:buClr>
                <a:schemeClr val="accent2"/>
              </a:buClr>
              <a:buFont typeface="Wingdings" panose="05000000000000000000" pitchFamily="2" charset="2"/>
              <a:buChar char="Ø"/>
            </a:pPr>
            <a:r>
              <a:rPr lang="en-US" sz="2900" dirty="0" smtClean="0">
                <a:cs typeface="Times New Roman" pitchFamily="18" charset="0"/>
              </a:rPr>
              <a:t>Allergies to </a:t>
            </a:r>
            <a:br>
              <a:rPr lang="en-US" sz="2900" dirty="0" smtClean="0">
                <a:cs typeface="Times New Roman" pitchFamily="18" charset="0"/>
              </a:rPr>
            </a:br>
            <a:r>
              <a:rPr lang="en-US" sz="2900" dirty="0" smtClean="0">
                <a:cs typeface="Times New Roman" pitchFamily="18" charset="0"/>
              </a:rPr>
              <a:t>stinging insects</a:t>
            </a:r>
          </a:p>
          <a:p>
            <a:pPr>
              <a:buFont typeface="Wingdings" panose="05000000000000000000" pitchFamily="2" charset="2"/>
              <a:buChar char="q"/>
            </a:pPr>
            <a:r>
              <a:rPr lang="en-US" sz="3200" dirty="0" smtClean="0">
                <a:cs typeface="Times New Roman" pitchFamily="18" charset="0"/>
              </a:rPr>
              <a:t>Familiar with</a:t>
            </a:r>
            <a:br>
              <a:rPr lang="en-US" sz="3200" dirty="0" smtClean="0">
                <a:cs typeface="Times New Roman" pitchFamily="18" charset="0"/>
              </a:rPr>
            </a:br>
            <a:r>
              <a:rPr lang="en-US" sz="3200" dirty="0" smtClean="0">
                <a:cs typeface="Times New Roman" pitchFamily="18" charset="0"/>
              </a:rPr>
              <a:t>common </a:t>
            </a:r>
            <a:br>
              <a:rPr lang="en-US" sz="3200" dirty="0" smtClean="0">
                <a:cs typeface="Times New Roman" pitchFamily="18" charset="0"/>
              </a:rPr>
            </a:br>
            <a:r>
              <a:rPr lang="en-US" sz="3200" dirty="0" smtClean="0">
                <a:cs typeface="Times New Roman" pitchFamily="18" charset="0"/>
              </a:rPr>
              <a:t>communicable pests</a:t>
            </a:r>
            <a:br>
              <a:rPr lang="en-US" sz="3200" dirty="0" smtClean="0">
                <a:cs typeface="Times New Roman" pitchFamily="18" charset="0"/>
              </a:rPr>
            </a:br>
            <a:r>
              <a:rPr lang="en-US" sz="3200" dirty="0" smtClean="0">
                <a:cs typeface="Times New Roman" pitchFamily="18" charset="0"/>
              </a:rPr>
              <a:t>e.g., head lice</a:t>
            </a:r>
          </a:p>
          <a:p>
            <a:endParaRPr lang="en-US" sz="3200" dirty="0" smtClean="0">
              <a:cs typeface="Times New Roman" pitchFamily="18" charset="0"/>
            </a:endParaRPr>
          </a:p>
          <a:p>
            <a:endParaRPr lang="en-US" sz="32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8929" r="25000"/>
          <a:stretch>
            <a:fillRect/>
          </a:stretch>
        </p:blipFill>
        <p:spPr bwMode="auto">
          <a:xfrm>
            <a:off x="4648200" y="2819401"/>
            <a:ext cx="4193178"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spTree>
    <p:extLst>
      <p:ext uri="{BB962C8B-B14F-4D97-AF65-F5344CB8AC3E}">
        <p14:creationId xmlns:p14="http://schemas.microsoft.com/office/powerpoint/2010/main" val="332764065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85</a:t>
            </a:fld>
            <a:endParaRPr lang="en-US"/>
          </a:p>
        </p:txBody>
      </p:sp>
      <p:sp>
        <p:nvSpPr>
          <p:cNvPr id="3" name="Content Placeholder 2"/>
          <p:cNvSpPr>
            <a:spLocks noGrp="1"/>
          </p:cNvSpPr>
          <p:nvPr>
            <p:ph sz="quarter" idx="1"/>
          </p:nvPr>
        </p:nvSpPr>
        <p:spPr>
          <a:xfrm>
            <a:off x="609600" y="1676400"/>
            <a:ext cx="5257800" cy="5181600"/>
          </a:xfrm>
        </p:spPr>
        <p:txBody>
          <a:bodyPr>
            <a:noAutofit/>
          </a:bodyPr>
          <a:lstStyle/>
          <a:p>
            <a:pPr marL="0" indent="0">
              <a:buNone/>
            </a:pPr>
            <a:r>
              <a:rPr lang="en-US" sz="3000" dirty="0" smtClean="0">
                <a:cs typeface="Times New Roman" pitchFamily="18" charset="0"/>
              </a:rPr>
              <a:t>Students and staff should </a:t>
            </a:r>
            <a:r>
              <a:rPr lang="en-US" sz="3000" b="1" dirty="0" smtClean="0">
                <a:cs typeface="Times New Roman" pitchFamily="18" charset="0"/>
              </a:rPr>
              <a:t>avoid</a:t>
            </a:r>
            <a:r>
              <a:rPr lang="en-US" sz="3000" dirty="0" smtClean="0">
                <a:cs typeface="Times New Roman" pitchFamily="18" charset="0"/>
              </a:rPr>
              <a:t>:</a:t>
            </a:r>
          </a:p>
          <a:p>
            <a:pPr marL="320040" lvl="1" indent="-320040">
              <a:buClr>
                <a:schemeClr val="accent2"/>
              </a:buClr>
              <a:buSzPct val="60000"/>
              <a:buFont typeface="Wingdings" pitchFamily="2" charset="2"/>
              <a:buChar char="q"/>
            </a:pPr>
            <a:r>
              <a:rPr lang="en-US" sz="3000" dirty="0" smtClean="0">
                <a:cs typeface="Times New Roman" pitchFamily="18" charset="0"/>
              </a:rPr>
              <a:t>Leaving food in lockers, classrooms and </a:t>
            </a:r>
            <a:br>
              <a:rPr lang="en-US" sz="3000" dirty="0" smtClean="0">
                <a:cs typeface="Times New Roman" pitchFamily="18" charset="0"/>
              </a:rPr>
            </a:br>
            <a:r>
              <a:rPr lang="en-US" sz="3000" dirty="0" smtClean="0">
                <a:cs typeface="Times New Roman" pitchFamily="18" charset="0"/>
              </a:rPr>
              <a:t>common areas</a:t>
            </a:r>
          </a:p>
          <a:p>
            <a:pPr marL="320040" lvl="1" indent="-320040">
              <a:buClr>
                <a:schemeClr val="accent2"/>
              </a:buClr>
              <a:buSzPct val="60000"/>
              <a:buFont typeface="Wingdings" pitchFamily="2" charset="2"/>
              <a:buChar char="q"/>
            </a:pPr>
            <a:r>
              <a:rPr lang="en-US" sz="3000" dirty="0" smtClean="0">
                <a:cs typeface="Times New Roman" pitchFamily="18" charset="0"/>
              </a:rPr>
              <a:t>Eating or drinking in </a:t>
            </a:r>
            <a:br>
              <a:rPr lang="en-US" sz="3000" dirty="0" smtClean="0">
                <a:cs typeface="Times New Roman" pitchFamily="18" charset="0"/>
              </a:rPr>
            </a:br>
            <a:r>
              <a:rPr lang="en-US" sz="3000" dirty="0" smtClean="0">
                <a:cs typeface="Times New Roman" pitchFamily="18" charset="0"/>
              </a:rPr>
              <a:t>areas not designated </a:t>
            </a:r>
            <a:br>
              <a:rPr lang="en-US" sz="3000" dirty="0" smtClean="0">
                <a:cs typeface="Times New Roman" pitchFamily="18" charset="0"/>
              </a:rPr>
            </a:br>
            <a:r>
              <a:rPr lang="en-US" sz="3000" dirty="0" smtClean="0">
                <a:cs typeface="Times New Roman" pitchFamily="18" charset="0"/>
              </a:rPr>
              <a:t>for food consumption</a:t>
            </a:r>
          </a:p>
          <a:p>
            <a:pPr marL="320040" lvl="1" indent="-320040">
              <a:buClr>
                <a:schemeClr val="accent2"/>
              </a:buClr>
              <a:buSzPct val="60000"/>
              <a:buFont typeface="Wingdings" pitchFamily="2" charset="2"/>
              <a:buChar char="q"/>
            </a:pPr>
            <a:r>
              <a:rPr lang="en-US" sz="3000" dirty="0" smtClean="0">
                <a:cs typeface="Times New Roman" pitchFamily="18" charset="0"/>
              </a:rPr>
              <a:t>Generating clutter </a:t>
            </a:r>
            <a:r>
              <a:rPr lang="en-US" sz="3000" dirty="0">
                <a:cs typeface="Times New Roman" pitchFamily="18" charset="0"/>
              </a:rPr>
              <a:t/>
            </a:r>
            <a:br>
              <a:rPr lang="en-US" sz="3000" dirty="0">
                <a:cs typeface="Times New Roman" pitchFamily="18" charset="0"/>
              </a:rPr>
            </a:br>
            <a:r>
              <a:rPr lang="en-US" sz="3000" dirty="0" smtClean="0">
                <a:cs typeface="Times New Roman" pitchFamily="18" charset="0"/>
              </a:rPr>
              <a:t>indoors or outside</a:t>
            </a:r>
          </a:p>
          <a:p>
            <a:pPr lvl="1">
              <a:buClr>
                <a:schemeClr val="accent2"/>
              </a:buClr>
              <a:buSzPct val="60000"/>
              <a:buFont typeface="Wingdings" pitchFamily="2" charset="2"/>
              <a:buChar char="Ø"/>
            </a:pPr>
            <a:endParaRPr lang="en-US" sz="3000" dirty="0" smtClean="0">
              <a:cs typeface="Times New Roman" pitchFamily="18" charset="0"/>
            </a:endParaRPr>
          </a:p>
          <a:p>
            <a:pPr>
              <a:buNone/>
            </a:pPr>
            <a:endParaRPr lang="en-US" sz="3000" dirty="0"/>
          </a:p>
        </p:txBody>
      </p:sp>
      <p:sp>
        <p:nvSpPr>
          <p:cNvPr id="7"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3810000"/>
            <a:ext cx="3810000" cy="2857500"/>
          </a:xfrm>
          <a:prstGeom prst="rect">
            <a:avLst/>
          </a:prstGeom>
        </p:spPr>
      </p:pic>
      <p:sp>
        <p:nvSpPr>
          <p:cNvPr id="8" name="Rectangle 7"/>
          <p:cNvSpPr/>
          <p:nvPr/>
        </p:nvSpPr>
        <p:spPr>
          <a:xfrm>
            <a:off x="5553075" y="2814935"/>
            <a:ext cx="3133725" cy="923330"/>
          </a:xfrm>
          <a:prstGeom prst="rect">
            <a:avLst/>
          </a:prstGeom>
        </p:spPr>
        <p:txBody>
          <a:bodyPr wrap="square">
            <a:spAutoFit/>
          </a:bodyPr>
          <a:lstStyle/>
          <a:p>
            <a:r>
              <a:rPr lang="en-US" i="1" dirty="0" smtClean="0">
                <a:latin typeface="Tw Cen MT" panose="020B0602020104020603" pitchFamily="34" charset="0"/>
              </a:rPr>
              <a:t>Half eaten granola bar and rubbish left in locker – Dawn H. Gouge, University of Arizona</a:t>
            </a:r>
            <a:endParaRPr lang="en-US" i="1" dirty="0">
              <a:latin typeface="Tw Cen MT" panose="020B0602020104020603" pitchFamily="34" charset="0"/>
            </a:endParaRPr>
          </a:p>
        </p:txBody>
      </p:sp>
    </p:spTree>
    <p:extLst>
      <p:ext uri="{BB962C8B-B14F-4D97-AF65-F5344CB8AC3E}">
        <p14:creationId xmlns:p14="http://schemas.microsoft.com/office/powerpoint/2010/main" val="122564057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normAutofit fontScale="85000" lnSpcReduction="20000"/>
          </a:bodyPr>
          <a:lstStyle/>
          <a:p>
            <a:fld id="{7A3B7630-EB21-464F-BCF3-B6E27F6BDC28}" type="slidenum">
              <a:rPr lang="en-US" smtClean="0"/>
              <a:pPr/>
              <a:t>86</a:t>
            </a:fld>
            <a:endParaRPr lang="en-US"/>
          </a:p>
        </p:txBody>
      </p:sp>
      <p:sp>
        <p:nvSpPr>
          <p:cNvPr id="8" name="Content Placeholder 7"/>
          <p:cNvSpPr>
            <a:spLocks noGrp="1"/>
          </p:cNvSpPr>
          <p:nvPr>
            <p:ph sz="quarter" idx="1"/>
          </p:nvPr>
        </p:nvSpPr>
        <p:spPr>
          <a:xfrm>
            <a:off x="533400" y="1676400"/>
            <a:ext cx="8229600" cy="4572000"/>
          </a:xfrm>
        </p:spPr>
        <p:txBody>
          <a:bodyPr>
            <a:noAutofit/>
          </a:bodyPr>
          <a:lstStyle/>
          <a:p>
            <a:pPr>
              <a:buNone/>
            </a:pPr>
            <a:r>
              <a:rPr lang="en-US" sz="3200" dirty="0" smtClean="0">
                <a:cs typeface="Times New Roman" pitchFamily="18" charset="0"/>
              </a:rPr>
              <a:t>Parent's (teachers and school staff) should:</a:t>
            </a:r>
          </a:p>
          <a:p>
            <a:pPr>
              <a:buFont typeface="Wingdings" panose="05000000000000000000" pitchFamily="2" charset="2"/>
              <a:buChar char="q"/>
            </a:pPr>
            <a:r>
              <a:rPr lang="en-US" sz="3200" dirty="0">
                <a:cs typeface="Times New Roman" pitchFamily="18" charset="0"/>
              </a:rPr>
              <a:t>Use IPM practices in their homes to extend </a:t>
            </a:r>
            <a:br>
              <a:rPr lang="en-US" sz="3200" dirty="0">
                <a:cs typeface="Times New Roman" pitchFamily="18" charset="0"/>
              </a:rPr>
            </a:br>
            <a:r>
              <a:rPr lang="en-US" sz="3200" dirty="0">
                <a:cs typeface="Times New Roman" pitchFamily="18" charset="0"/>
              </a:rPr>
              <a:t>the </a:t>
            </a:r>
            <a:r>
              <a:rPr lang="en-US" sz="3200" dirty="0" smtClean="0">
                <a:cs typeface="Times New Roman" pitchFamily="18" charset="0"/>
              </a:rPr>
              <a:t>health benefits </a:t>
            </a:r>
            <a:r>
              <a:rPr lang="en-US" sz="3200" dirty="0">
                <a:cs typeface="Times New Roman" pitchFamily="18" charset="0"/>
              </a:rPr>
              <a:t>of IPM</a:t>
            </a:r>
          </a:p>
          <a:p>
            <a:pPr>
              <a:buFont typeface="Wingdings" panose="05000000000000000000" pitchFamily="2" charset="2"/>
              <a:buChar char="q"/>
            </a:pPr>
            <a:r>
              <a:rPr lang="en-US" sz="3200" dirty="0" smtClean="0">
                <a:cs typeface="Times New Roman" pitchFamily="18" charset="0"/>
              </a:rPr>
              <a:t>Support IPM in</a:t>
            </a:r>
            <a:br>
              <a:rPr lang="en-US" sz="3200" dirty="0" smtClean="0">
                <a:cs typeface="Times New Roman" pitchFamily="18" charset="0"/>
              </a:rPr>
            </a:br>
            <a:r>
              <a:rPr lang="en-US" sz="3200" dirty="0" smtClean="0">
                <a:cs typeface="Times New Roman" pitchFamily="18" charset="0"/>
              </a:rPr>
              <a:t>school</a:t>
            </a:r>
          </a:p>
          <a:p>
            <a:pPr>
              <a:buFont typeface="Wingdings" panose="05000000000000000000" pitchFamily="2" charset="2"/>
              <a:buChar char="q"/>
            </a:pPr>
            <a:r>
              <a:rPr lang="en-US" sz="3200" dirty="0">
                <a:cs typeface="Times New Roman" pitchFamily="18" charset="0"/>
              </a:rPr>
              <a:t>Express concerns</a:t>
            </a:r>
            <a:br>
              <a:rPr lang="en-US" sz="3200" dirty="0">
                <a:cs typeface="Times New Roman" pitchFamily="18" charset="0"/>
              </a:rPr>
            </a:br>
            <a:r>
              <a:rPr lang="en-US" sz="3200" dirty="0">
                <a:cs typeface="Times New Roman" pitchFamily="18" charset="0"/>
              </a:rPr>
              <a:t>about pests</a:t>
            </a:r>
            <a:br>
              <a:rPr lang="en-US" sz="3200" dirty="0">
                <a:cs typeface="Times New Roman" pitchFamily="18" charset="0"/>
              </a:rPr>
            </a:br>
            <a:r>
              <a:rPr lang="en-US" sz="3200" dirty="0">
                <a:cs typeface="Times New Roman" pitchFamily="18" charset="0"/>
              </a:rPr>
              <a:t>and management</a:t>
            </a:r>
            <a:br>
              <a:rPr lang="en-US" sz="3200" dirty="0">
                <a:cs typeface="Times New Roman" pitchFamily="18" charset="0"/>
              </a:rPr>
            </a:br>
            <a:r>
              <a:rPr lang="en-US" sz="3200" dirty="0">
                <a:cs typeface="Times New Roman" pitchFamily="18" charset="0"/>
              </a:rPr>
              <a:t>methods </a:t>
            </a:r>
            <a:endParaRPr lang="en-US" sz="3200" dirty="0"/>
          </a:p>
        </p:txBody>
      </p:sp>
      <p:sp>
        <p:nvSpPr>
          <p:cNvPr id="7" name="Title 1"/>
          <p:cNvSpPr txBox="1">
            <a:spLocks/>
          </p:cNvSpPr>
          <p:nvPr/>
        </p:nvSpPr>
        <p:spPr>
          <a:xfrm>
            <a:off x="19987" y="-152400"/>
            <a:ext cx="589613" cy="685800"/>
          </a:xfrm>
          <a:prstGeom prst="rect">
            <a:avLst/>
          </a:prstGeom>
        </p:spPr>
        <p:txBody>
          <a:bodyPr vert="horz" anchor="ctr">
            <a:normAutofit/>
          </a:bodyPr>
          <a:lstStyle/>
          <a:p>
            <a:pPr>
              <a:spcBef>
                <a:spcPct val="0"/>
              </a:spcBef>
              <a:defRPr/>
            </a:pPr>
            <a:r>
              <a:rPr lang="en-US" sz="1400" smtClean="0">
                <a:solidFill>
                  <a:prstClr val="white"/>
                </a:solidFill>
              </a:rPr>
              <a:t>5. </a:t>
            </a:r>
            <a:endParaRPr lang="en-US" sz="1400" dirty="0">
              <a:solidFill>
                <a:prstClr val="white"/>
              </a:solidFill>
            </a:endParaRPr>
          </a:p>
        </p:txBody>
      </p:sp>
      <p:sp>
        <p:nvSpPr>
          <p:cNvPr id="9"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300" y="3327400"/>
            <a:ext cx="5067300" cy="3378200"/>
          </a:xfrm>
          <a:prstGeom prst="rect">
            <a:avLst/>
          </a:prstGeom>
        </p:spPr>
      </p:pic>
    </p:spTree>
    <p:extLst>
      <p:ext uri="{BB962C8B-B14F-4D97-AF65-F5344CB8AC3E}">
        <p14:creationId xmlns:p14="http://schemas.microsoft.com/office/powerpoint/2010/main" val="22137501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0"/>
            <a:ext cx="8153400" cy="745990"/>
          </a:xfrm>
        </p:spPr>
        <p:txBody>
          <a:bodyPr>
            <a:noAutofit/>
          </a:bodyPr>
          <a:lstStyle/>
          <a:p>
            <a:r>
              <a:rPr lang="en-US" sz="3200" dirty="0" smtClean="0">
                <a:solidFill>
                  <a:schemeClr val="bg2">
                    <a:lumMod val="10000"/>
                  </a:schemeClr>
                </a:solidFill>
              </a:rPr>
              <a:t>Maintenance/Custodial/Grounds Staff Role</a:t>
            </a:r>
            <a:endParaRPr lang="en-US" sz="3200" dirty="0">
              <a:solidFill>
                <a:schemeClr val="bg2">
                  <a:lumMod val="10000"/>
                </a:schemeClr>
              </a:solidFill>
            </a:endParaRPr>
          </a:p>
        </p:txBody>
      </p:sp>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87</a:t>
            </a:fld>
            <a:endParaRPr lang="en-US"/>
          </a:p>
        </p:txBody>
      </p:sp>
      <p:sp>
        <p:nvSpPr>
          <p:cNvPr id="7" name="Content Placeholder 6"/>
          <p:cNvSpPr>
            <a:spLocks noGrp="1"/>
          </p:cNvSpPr>
          <p:nvPr>
            <p:ph sz="quarter" idx="1"/>
          </p:nvPr>
        </p:nvSpPr>
        <p:spPr>
          <a:xfrm>
            <a:off x="533401" y="2296115"/>
            <a:ext cx="4343400" cy="3276600"/>
          </a:xfrm>
        </p:spPr>
        <p:txBody>
          <a:bodyPr>
            <a:noAutofit/>
          </a:bodyPr>
          <a:lstStyle/>
          <a:p>
            <a:pPr>
              <a:buFont typeface="Wingdings" panose="05000000000000000000" pitchFamily="2" charset="2"/>
              <a:buChar char="q"/>
            </a:pPr>
            <a:r>
              <a:rPr lang="en-US" sz="3200" dirty="0" smtClean="0">
                <a:cs typeface="Times New Roman" pitchFamily="18" charset="0"/>
              </a:rPr>
              <a:t>Staff are responsible for recognizing and correcting conditions that may lead to pest problems on a daily basis</a:t>
            </a:r>
          </a:p>
          <a:p>
            <a:pPr lvl="1">
              <a:buClr>
                <a:schemeClr val="accent2"/>
              </a:buClr>
              <a:buFont typeface="Wingdings" pitchFamily="2" charset="2"/>
              <a:buChar char="Ø"/>
            </a:pPr>
            <a:r>
              <a:rPr lang="en-US" sz="3200" dirty="0" smtClean="0">
                <a:cs typeface="Times New Roman" pitchFamily="18" charset="0"/>
              </a:rPr>
              <a:t>Examples: landscape water leaks, good sanitation, etc.</a:t>
            </a:r>
            <a:br>
              <a:rPr lang="en-US" sz="3200" dirty="0" smtClean="0">
                <a:cs typeface="Times New Roman" pitchFamily="18" charset="0"/>
              </a:rPr>
            </a:br>
            <a:endParaRPr lang="en-US" sz="3200" dirty="0" smtClean="0">
              <a:cs typeface="Times New Roman" pitchFamily="18" charset="0"/>
            </a:endParaRPr>
          </a:p>
        </p:txBody>
      </p:sp>
      <p:sp>
        <p:nvSpPr>
          <p:cNvPr id="8" name="Title 1"/>
          <p:cNvSpPr txBox="1">
            <a:spLocks/>
          </p:cNvSpPr>
          <p:nvPr/>
        </p:nvSpPr>
        <p:spPr>
          <a:xfrm>
            <a:off x="19987" y="-152400"/>
            <a:ext cx="589613" cy="685800"/>
          </a:xfrm>
          <a:prstGeom prst="rect">
            <a:avLst/>
          </a:prstGeom>
        </p:spPr>
        <p:txBody>
          <a:bodyPr vert="horz" anchor="ctr">
            <a:normAutofit/>
          </a:bodyPr>
          <a:lstStyle/>
          <a:p>
            <a:pPr>
              <a:spcBef>
                <a:spcPct val="0"/>
              </a:spcBef>
              <a:defRPr/>
            </a:pPr>
            <a:r>
              <a:rPr lang="en-US" sz="1400" smtClean="0">
                <a:solidFill>
                  <a:prstClr val="white"/>
                </a:solidFill>
              </a:rPr>
              <a:t>5. </a:t>
            </a:r>
            <a:endParaRPr lang="en-US" sz="1400" dirty="0">
              <a:solidFill>
                <a:prstClr val="white"/>
              </a:solidFill>
            </a:endParaRPr>
          </a:p>
        </p:txBody>
      </p:sp>
      <p:pic>
        <p:nvPicPr>
          <p:cNvPr id="16386" name="Picture 2" descr="http://www.freeimages.com/pic/l/v/vi/vivekchugh/918430_54320117.jpg"/>
          <p:cNvPicPr>
            <a:picLocks noChangeAspect="1" noChangeArrowheads="1"/>
          </p:cNvPicPr>
          <p:nvPr/>
        </p:nvPicPr>
        <p:blipFill>
          <a:blip r:embed="rId3" cstate="print"/>
          <a:srcRect/>
          <a:stretch>
            <a:fillRect/>
          </a:stretch>
        </p:blipFill>
        <p:spPr bwMode="auto">
          <a:xfrm>
            <a:off x="4876800" y="3581400"/>
            <a:ext cx="3896254" cy="2987013"/>
          </a:xfrm>
          <a:prstGeom prst="rect">
            <a:avLst/>
          </a:prstGeom>
          <a:noFill/>
        </p:spPr>
      </p:pic>
      <p:sp>
        <p:nvSpPr>
          <p:cNvPr id="10" name="Title 7"/>
          <p:cNvSpPr txBox="1">
            <a:spLocks/>
          </p:cNvSpPr>
          <p:nvPr/>
        </p:nvSpPr>
        <p:spPr>
          <a:xfrm>
            <a:off x="533400" y="152400"/>
            <a:ext cx="8153400" cy="9906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smtClean="0">
                <a:solidFill>
                  <a:schemeClr val="bg2">
                    <a:lumMod val="10000"/>
                  </a:schemeClr>
                </a:solidFill>
                <a:latin typeface="Tw Cen MT" pitchFamily="34" charset="0"/>
                <a:ea typeface="Times New Roman"/>
                <a:cs typeface="Times New Roman" pitchFamily="18" charset="0"/>
              </a:rPr>
              <a:t>Roles and Responsibilities of the School IPM Team</a:t>
            </a:r>
            <a:endParaRPr lang="en-US" sz="3200" dirty="0">
              <a:solidFill>
                <a:schemeClr val="bg2">
                  <a:lumMod val="10000"/>
                </a:schemeClr>
              </a:solidFill>
              <a:latin typeface="Tw Cen MT" pitchFamily="34" charset="0"/>
              <a:ea typeface="Times New Roman"/>
              <a:cs typeface="Times New Roman" pitchFamily="18" charset="0"/>
            </a:endParaRPr>
          </a:p>
        </p:txBody>
      </p:sp>
    </p:spTree>
    <p:extLst>
      <p:ext uri="{BB962C8B-B14F-4D97-AF65-F5344CB8AC3E}">
        <p14:creationId xmlns:p14="http://schemas.microsoft.com/office/powerpoint/2010/main" val="230670015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2"/>
          </p:nvPr>
        </p:nvSpPr>
        <p:spPr>
          <a:xfrm>
            <a:off x="533401" y="1676400"/>
            <a:ext cx="8610599" cy="5105400"/>
          </a:xfrm>
        </p:spPr>
        <p:txBody>
          <a:bodyPr>
            <a:noAutofit/>
          </a:bodyPr>
          <a:lstStyle/>
          <a:p>
            <a:pPr>
              <a:buNone/>
            </a:pPr>
            <a:r>
              <a:rPr lang="en-US" sz="3200" dirty="0" smtClean="0">
                <a:cs typeface="Times New Roman" pitchFamily="18" charset="0"/>
              </a:rPr>
              <a:t>Kitchen staff should understand that:</a:t>
            </a:r>
          </a:p>
          <a:p>
            <a:pPr>
              <a:buFont typeface="Wingdings" panose="05000000000000000000" pitchFamily="2" charset="2"/>
              <a:buChar char="q"/>
            </a:pPr>
            <a:r>
              <a:rPr lang="en-US" sz="3200" dirty="0" smtClean="0">
                <a:cs typeface="Times New Roman" pitchFamily="18" charset="0"/>
              </a:rPr>
              <a:t>Food handling, preparation and serving areas </a:t>
            </a:r>
            <a:br>
              <a:rPr lang="en-US" sz="3200" dirty="0" smtClean="0">
                <a:cs typeface="Times New Roman" pitchFamily="18" charset="0"/>
              </a:rPr>
            </a:br>
            <a:r>
              <a:rPr lang="en-US" sz="3200" dirty="0" smtClean="0">
                <a:cs typeface="Times New Roman" pitchFamily="18" charset="0"/>
              </a:rPr>
              <a:t>are among the most pest vulnerable areas</a:t>
            </a:r>
          </a:p>
          <a:p>
            <a:pPr>
              <a:buFont typeface="Wingdings" panose="05000000000000000000" pitchFamily="2" charset="2"/>
              <a:buChar char="q"/>
            </a:pPr>
            <a:r>
              <a:rPr lang="en-US" sz="3200" dirty="0" smtClean="0">
                <a:cs typeface="Times New Roman" pitchFamily="18" charset="0"/>
              </a:rPr>
              <a:t>Avoiding foodborne pathogens requires a good understanding of IPM</a:t>
            </a:r>
          </a:p>
          <a:p>
            <a:endParaRPr lang="en-US" sz="3200" dirty="0" smtClean="0">
              <a:cs typeface="Times New Roman" pitchFamily="18" charset="0"/>
            </a:endParaRPr>
          </a:p>
          <a:p>
            <a:endParaRPr lang="en-US" sz="3200" dirty="0"/>
          </a:p>
        </p:txBody>
      </p:sp>
      <p:sp>
        <p:nvSpPr>
          <p:cNvPr id="10" name="Slide Number Placeholder 9"/>
          <p:cNvSpPr>
            <a:spLocks noGrp="1"/>
          </p:cNvSpPr>
          <p:nvPr>
            <p:ph type="sldNum" sz="quarter" idx="16"/>
          </p:nvPr>
        </p:nvSpPr>
        <p:spPr>
          <a:xfrm>
            <a:off x="0" y="1272222"/>
            <a:ext cx="533400" cy="244476"/>
          </a:xfrm>
          <a:prstGeom prst="rect">
            <a:avLst/>
          </a:prstGeom>
        </p:spPr>
        <p:txBody>
          <a:bodyPr>
            <a:normAutofit fontScale="85000" lnSpcReduction="20000"/>
          </a:bodyPr>
          <a:lstStyle/>
          <a:p>
            <a:fld id="{7A3B7630-EB21-464F-BCF3-B6E27F6BDC28}" type="slidenum">
              <a:rPr lang="en-US" smtClean="0"/>
              <a:pPr/>
              <a:t>88</a:t>
            </a:fld>
            <a:endParaRPr lang="en-US"/>
          </a:p>
        </p:txBody>
      </p:sp>
      <p:sp>
        <p:nvSpPr>
          <p:cNvPr id="8" name="Text Placeholder 7"/>
          <p:cNvSpPr>
            <a:spLocks noGrp="1"/>
          </p:cNvSpPr>
          <p:nvPr>
            <p:ph type="body" sz="quarter" idx="1"/>
          </p:nvPr>
        </p:nvSpPr>
        <p:spPr>
          <a:xfrm>
            <a:off x="2209800" y="5638800"/>
            <a:ext cx="2819400" cy="979562"/>
          </a:xfrm>
          <a:solidFill>
            <a:schemeClr val="bg1"/>
          </a:solidFill>
        </p:spPr>
        <p:txBody>
          <a:bodyPr>
            <a:noAutofit/>
          </a:bodyPr>
          <a:lstStyle/>
          <a:p>
            <a:pPr algn="r"/>
            <a:r>
              <a:rPr lang="en-US" sz="1800" b="0" i="1" dirty="0" smtClean="0">
                <a:solidFill>
                  <a:schemeClr val="tx1"/>
                </a:solidFill>
              </a:rPr>
              <a:t>Keep areas under kitchen equipment clean and dry – Dawn H. Gouge, University of Arizona</a:t>
            </a:r>
            <a:endParaRPr lang="en-US" sz="1800" b="0" i="1" dirty="0">
              <a:solidFill>
                <a:schemeClr val="tx1"/>
              </a:solidFill>
            </a:endParaRPr>
          </a:p>
        </p:txBody>
      </p:sp>
      <p:sp>
        <p:nvSpPr>
          <p:cNvPr id="11" name="Title 1"/>
          <p:cNvSpPr txBox="1">
            <a:spLocks/>
          </p:cNvSpPr>
          <p:nvPr/>
        </p:nvSpPr>
        <p:spPr>
          <a:xfrm>
            <a:off x="19987" y="-152400"/>
            <a:ext cx="589613" cy="685800"/>
          </a:xfrm>
          <a:prstGeom prst="rect">
            <a:avLst/>
          </a:prstGeom>
        </p:spPr>
        <p:txBody>
          <a:bodyPr vert="horz" anchor="ctr">
            <a:normAutofit/>
          </a:bodyPr>
          <a:lstStyle/>
          <a:p>
            <a:pPr>
              <a:spcBef>
                <a:spcPct val="0"/>
              </a:spcBef>
              <a:defRPr/>
            </a:pPr>
            <a:r>
              <a:rPr lang="en-US" sz="1400" smtClean="0">
                <a:solidFill>
                  <a:prstClr val="white"/>
                </a:solidFill>
              </a:rPr>
              <a:t>5. </a:t>
            </a:r>
            <a:endParaRPr lang="en-US" sz="1400" dirty="0">
              <a:solidFill>
                <a:prstClr val="white"/>
              </a:solidFill>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3962400"/>
            <a:ext cx="3505200" cy="262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spTree>
    <p:extLst>
      <p:ext uri="{BB962C8B-B14F-4D97-AF65-F5344CB8AC3E}">
        <p14:creationId xmlns:p14="http://schemas.microsoft.com/office/powerpoint/2010/main" val="142255697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89</a:t>
            </a:fld>
            <a:endParaRPr lang="en-US"/>
          </a:p>
        </p:txBody>
      </p:sp>
      <p:sp>
        <p:nvSpPr>
          <p:cNvPr id="8" name="Content Placeholder 7"/>
          <p:cNvSpPr>
            <a:spLocks noGrp="1"/>
          </p:cNvSpPr>
          <p:nvPr>
            <p:ph sz="quarter" idx="1"/>
          </p:nvPr>
        </p:nvSpPr>
        <p:spPr>
          <a:xfrm>
            <a:off x="609600" y="1600200"/>
            <a:ext cx="8153400" cy="5029198"/>
          </a:xfrm>
        </p:spPr>
        <p:txBody>
          <a:bodyPr>
            <a:noAutofit/>
          </a:bodyPr>
          <a:lstStyle/>
          <a:p>
            <a:pPr marL="0" indent="0">
              <a:buNone/>
            </a:pPr>
            <a:r>
              <a:rPr lang="en-US" sz="3200" dirty="0" smtClean="0">
                <a:cs typeface="Times New Roman" pitchFamily="18" charset="0"/>
              </a:rPr>
              <a:t>Vendors and Contractors can expect:</a:t>
            </a:r>
          </a:p>
          <a:p>
            <a:pPr>
              <a:buFont typeface="Wingdings" panose="05000000000000000000" pitchFamily="2" charset="2"/>
              <a:buChar char="q"/>
            </a:pPr>
            <a:r>
              <a:rPr lang="en-US" sz="3200" dirty="0" smtClean="0">
                <a:cs typeface="Times New Roman" pitchFamily="18" charset="0"/>
              </a:rPr>
              <a:t>School districts to enforce good sanitation practices </a:t>
            </a:r>
          </a:p>
          <a:p>
            <a:pPr>
              <a:buFont typeface="Wingdings" panose="05000000000000000000" pitchFamily="2" charset="2"/>
              <a:buChar char="q"/>
            </a:pPr>
            <a:r>
              <a:rPr lang="en-US" sz="3200" dirty="0" smtClean="0">
                <a:cs typeface="Times New Roman" pitchFamily="18" charset="0"/>
              </a:rPr>
              <a:t>Contracts to include specific best practices that are related to pest</a:t>
            </a:r>
            <a:br>
              <a:rPr lang="en-US" sz="3200" dirty="0" smtClean="0">
                <a:cs typeface="Times New Roman" pitchFamily="18" charset="0"/>
              </a:rPr>
            </a:br>
            <a:r>
              <a:rPr lang="en-US" sz="3200" dirty="0" smtClean="0">
                <a:cs typeface="Times New Roman" pitchFamily="18" charset="0"/>
              </a:rPr>
              <a:t>avoidance</a:t>
            </a:r>
          </a:p>
          <a:p>
            <a:pPr lvl="1">
              <a:buClr>
                <a:schemeClr val="accent2"/>
              </a:buClr>
              <a:buFont typeface="Wingdings" pitchFamily="2" charset="2"/>
              <a:buChar char="Ø"/>
            </a:pPr>
            <a:r>
              <a:rPr lang="en-US" sz="3200" dirty="0" smtClean="0">
                <a:cs typeface="Times New Roman" pitchFamily="18" charset="0"/>
              </a:rPr>
              <a:t>Example: cleaning </a:t>
            </a:r>
            <a:br>
              <a:rPr lang="en-US" sz="3200" dirty="0" smtClean="0">
                <a:cs typeface="Times New Roman" pitchFamily="18" charset="0"/>
              </a:rPr>
            </a:br>
            <a:r>
              <a:rPr lang="en-US" sz="3200" dirty="0" smtClean="0">
                <a:cs typeface="Times New Roman" pitchFamily="18" charset="0"/>
              </a:rPr>
              <a:t>under, behind and </a:t>
            </a:r>
            <a:br>
              <a:rPr lang="en-US" sz="3200" dirty="0" smtClean="0">
                <a:cs typeface="Times New Roman" pitchFamily="18" charset="0"/>
              </a:rPr>
            </a:br>
            <a:r>
              <a:rPr lang="en-US" sz="3200" dirty="0" smtClean="0">
                <a:cs typeface="Times New Roman" pitchFamily="18" charset="0"/>
              </a:rPr>
              <a:t>inside vending </a:t>
            </a:r>
            <a:br>
              <a:rPr lang="en-US" sz="3200" dirty="0" smtClean="0">
                <a:cs typeface="Times New Roman" pitchFamily="18" charset="0"/>
              </a:rPr>
            </a:br>
            <a:r>
              <a:rPr lang="en-US" sz="3200" dirty="0" smtClean="0">
                <a:cs typeface="Times New Roman" pitchFamily="18" charset="0"/>
              </a:rPr>
              <a:t>machines</a:t>
            </a:r>
          </a:p>
          <a:p>
            <a:endParaRPr lang="en-US" sz="3200" dirty="0" smtClean="0">
              <a:cs typeface="Times New Roman" pitchFamily="18" charset="0"/>
            </a:endParaRPr>
          </a:p>
        </p:txBody>
      </p:sp>
      <p:sp>
        <p:nvSpPr>
          <p:cNvPr id="10"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886198"/>
            <a:ext cx="4229099" cy="2819399"/>
          </a:xfrm>
          <a:prstGeom prst="rect">
            <a:avLst/>
          </a:prstGeom>
        </p:spPr>
      </p:pic>
    </p:spTree>
    <p:extLst>
      <p:ext uri="{BB962C8B-B14F-4D97-AF65-F5344CB8AC3E}">
        <p14:creationId xmlns:p14="http://schemas.microsoft.com/office/powerpoint/2010/main" val="33239922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p:cNvSpPr>
            <a:spLocks noGrp="1"/>
          </p:cNvSpPr>
          <p:nvPr>
            <p:ph sz="quarter" idx="1"/>
          </p:nvPr>
        </p:nvSpPr>
        <p:spPr>
          <a:xfrm>
            <a:off x="612648" y="1600200"/>
            <a:ext cx="8531352" cy="4953000"/>
          </a:xfrm>
        </p:spPr>
        <p:txBody>
          <a:bodyPr>
            <a:noAutofit/>
          </a:bodyPr>
          <a:lstStyle/>
          <a:p>
            <a:pPr>
              <a:buFont typeface="Wingdings" panose="05000000000000000000" pitchFamily="2" charset="2"/>
              <a:buChar char="q"/>
            </a:pPr>
            <a:r>
              <a:rPr lang="en-US" sz="3200" dirty="0" smtClean="0">
                <a:cs typeface="Times New Roman" pitchFamily="18" charset="0"/>
              </a:rPr>
              <a:t>Exposure </a:t>
            </a:r>
            <a:r>
              <a:rPr lang="en-US" sz="3200" dirty="0">
                <a:cs typeface="Times New Roman" pitchFamily="18" charset="0"/>
              </a:rPr>
              <a:t>to </a:t>
            </a:r>
            <a:r>
              <a:rPr lang="en-US" sz="3200" dirty="0" smtClean="0">
                <a:cs typeface="Times New Roman" pitchFamily="18" charset="0"/>
              </a:rPr>
              <a:t>some pest allergens </a:t>
            </a:r>
            <a:r>
              <a:rPr lang="en-US" sz="3200" dirty="0">
                <a:cs typeface="Times New Roman" pitchFamily="18" charset="0"/>
              </a:rPr>
              <a:t>can trigger </a:t>
            </a:r>
            <a:r>
              <a:rPr lang="en-US" sz="3200" dirty="0" smtClean="0">
                <a:cs typeface="Times New Roman" pitchFamily="18" charset="0"/>
              </a:rPr>
              <a:t>asthma, reducing pest exposure, reduces asthma </a:t>
            </a:r>
            <a:endParaRPr lang="en-US" sz="3200" dirty="0">
              <a:cs typeface="Times New Roman" pitchFamily="18" charset="0"/>
            </a:endParaRPr>
          </a:p>
          <a:p>
            <a:pPr>
              <a:buFont typeface="Wingdings" panose="05000000000000000000" pitchFamily="2" charset="2"/>
              <a:buChar char="q"/>
            </a:pPr>
            <a:r>
              <a:rPr lang="en-US" sz="3200" dirty="0" smtClean="0">
                <a:cs typeface="Times New Roman" pitchFamily="18" charset="0"/>
              </a:rPr>
              <a:t>Pests can </a:t>
            </a:r>
            <a:r>
              <a:rPr lang="en-US" sz="3200" dirty="0">
                <a:cs typeface="Times New Roman" pitchFamily="18" charset="0"/>
              </a:rPr>
              <a:t>contaminate food </a:t>
            </a:r>
            <a:r>
              <a:rPr lang="en-US" sz="3200" dirty="0" smtClean="0">
                <a:cs typeface="Times New Roman" pitchFamily="18" charset="0"/>
              </a:rPr>
              <a:t>causing food poisoning </a:t>
            </a:r>
            <a:br>
              <a:rPr lang="en-US" sz="3200" dirty="0" smtClean="0">
                <a:cs typeface="Times New Roman" pitchFamily="18" charset="0"/>
              </a:rPr>
            </a:br>
            <a:r>
              <a:rPr lang="en-US" sz="3200" dirty="0" smtClean="0">
                <a:cs typeface="Times New Roman" pitchFamily="18" charset="0"/>
              </a:rPr>
              <a:t>and upset </a:t>
            </a:r>
            <a:br>
              <a:rPr lang="en-US" sz="3200" dirty="0" smtClean="0">
                <a:cs typeface="Times New Roman" pitchFamily="18" charset="0"/>
              </a:rPr>
            </a:br>
            <a:r>
              <a:rPr lang="en-US" sz="3200" dirty="0" smtClean="0">
                <a:cs typeface="Times New Roman" pitchFamily="18" charset="0"/>
              </a:rPr>
              <a:t>stomachs </a:t>
            </a:r>
            <a:endParaRPr lang="en-US" sz="3200" dirty="0">
              <a:cs typeface="Times New Roman" pitchFamily="18" charset="0"/>
            </a:endParaRPr>
          </a:p>
          <a:p>
            <a:pPr>
              <a:spcBef>
                <a:spcPts val="0"/>
              </a:spcBef>
              <a:buFont typeface="Wingdings" panose="05000000000000000000" pitchFamily="2" charset="2"/>
              <a:buChar char="q"/>
            </a:pPr>
            <a:r>
              <a:rPr lang="en-US" sz="3200" dirty="0" smtClean="0">
                <a:cs typeface="Times New Roman" pitchFamily="18" charset="0"/>
              </a:rPr>
              <a:t>Pests can cause</a:t>
            </a:r>
            <a:br>
              <a:rPr lang="en-US" sz="3200" dirty="0" smtClean="0">
                <a:cs typeface="Times New Roman" pitchFamily="18" charset="0"/>
              </a:rPr>
            </a:br>
            <a:r>
              <a:rPr lang="en-US" sz="3200" dirty="0" smtClean="0">
                <a:cs typeface="Times New Roman" pitchFamily="18" charset="0"/>
              </a:rPr>
              <a:t>physical harm</a:t>
            </a:r>
          </a:p>
        </p:txBody>
      </p:sp>
      <p:sp>
        <p:nvSpPr>
          <p:cNvPr id="7" name="Slide Number Placeholder 6"/>
          <p:cNvSpPr>
            <a:spLocks noGrp="1"/>
          </p:cNvSpPr>
          <p:nvPr>
            <p:ph type="sldNum" sz="quarter" idx="12"/>
          </p:nvPr>
        </p:nvSpPr>
        <p:spPr/>
        <p:txBody>
          <a:bodyPr>
            <a:normAutofit fontScale="85000" lnSpcReduction="20000"/>
          </a:bodyPr>
          <a:lstStyle/>
          <a:p>
            <a:fld id="{BC6A28BC-5D99-41CA-B157-304BFBB03134}" type="slidenum">
              <a:rPr lang="en-US" smtClean="0"/>
              <a:pPr/>
              <a:t>9</a:t>
            </a:fld>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5578" r="13605" b="6666"/>
          <a:stretch/>
        </p:blipFill>
        <p:spPr>
          <a:xfrm>
            <a:off x="3673957" y="3258276"/>
            <a:ext cx="5203343" cy="3523524"/>
          </a:xfrm>
          <a:prstGeom prst="rect">
            <a:avLst/>
          </a:prstGeom>
        </p:spPr>
      </p:pic>
      <p:sp>
        <p:nvSpPr>
          <p:cNvPr id="3" name="TextBox 2"/>
          <p:cNvSpPr txBox="1"/>
          <p:nvPr/>
        </p:nvSpPr>
        <p:spPr>
          <a:xfrm>
            <a:off x="781405" y="5972909"/>
            <a:ext cx="2876195" cy="646331"/>
          </a:xfrm>
          <a:prstGeom prst="rect">
            <a:avLst/>
          </a:prstGeom>
          <a:noFill/>
        </p:spPr>
        <p:txBody>
          <a:bodyPr wrap="square" rtlCol="0">
            <a:spAutoFit/>
          </a:bodyPr>
          <a:lstStyle/>
          <a:p>
            <a:pPr algn="r"/>
            <a:r>
              <a:rPr lang="en-US" i="1" dirty="0" smtClean="0"/>
              <a:t>Ants utilizing a dead mouse carcass as a food source</a:t>
            </a:r>
            <a:endParaRPr lang="en-US" i="1" dirty="0"/>
          </a:p>
        </p:txBody>
      </p:sp>
      <p:sp>
        <p:nvSpPr>
          <p:cNvPr id="10" name="Title 7"/>
          <p:cNvSpPr>
            <a:spLocks noGrp="1"/>
          </p:cNvSpPr>
          <p:nvPr>
            <p:ph type="title"/>
          </p:nvPr>
        </p:nvSpPr>
        <p:spPr>
          <a:xfrm>
            <a:off x="533400" y="579120"/>
            <a:ext cx="8610600" cy="533400"/>
          </a:xfrm>
        </p:spPr>
        <p:txBody>
          <a:bodyPr>
            <a:noAutofit/>
          </a:bodyPr>
          <a:lstStyle/>
          <a:p>
            <a:r>
              <a:rPr lang="en-US" sz="3200" dirty="0" smtClean="0">
                <a:solidFill>
                  <a:schemeClr val="bg2">
                    <a:lumMod val="10000"/>
                  </a:schemeClr>
                </a:solidFill>
              </a:rPr>
              <a:t>Health</a:t>
            </a:r>
            <a:r>
              <a:rPr lang="en-US" sz="3200" dirty="0">
                <a:solidFill>
                  <a:schemeClr val="bg2">
                    <a:lumMod val="10000"/>
                  </a:schemeClr>
                </a:solidFill>
              </a:rPr>
              <a:t>, </a:t>
            </a:r>
            <a:r>
              <a:rPr lang="en-US" sz="3200" dirty="0" smtClean="0">
                <a:solidFill>
                  <a:schemeClr val="bg2">
                    <a:lumMod val="10000"/>
                  </a:schemeClr>
                </a:solidFill>
              </a:rPr>
              <a:t>Environmental </a:t>
            </a:r>
            <a:r>
              <a:rPr lang="en-US" sz="3200" dirty="0">
                <a:solidFill>
                  <a:schemeClr val="bg2">
                    <a:lumMod val="10000"/>
                  </a:schemeClr>
                </a:solidFill>
              </a:rPr>
              <a:t>and </a:t>
            </a:r>
            <a:r>
              <a:rPr lang="en-US" sz="3200" dirty="0" smtClean="0">
                <a:solidFill>
                  <a:schemeClr val="bg2">
                    <a:lumMod val="10000"/>
                  </a:schemeClr>
                </a:solidFill>
              </a:rPr>
              <a:t>Economic Risks </a:t>
            </a:r>
            <a:r>
              <a:rPr lang="en-US" sz="3200" dirty="0">
                <a:solidFill>
                  <a:schemeClr val="bg2">
                    <a:lumMod val="10000"/>
                  </a:schemeClr>
                </a:solidFill>
              </a:rPr>
              <a:t>of </a:t>
            </a:r>
            <a:r>
              <a:rPr lang="en-US" sz="3200" dirty="0" smtClean="0">
                <a:solidFill>
                  <a:schemeClr val="bg2">
                    <a:lumMod val="10000"/>
                  </a:schemeClr>
                </a:solidFill>
              </a:rPr>
              <a:t>Pests </a:t>
            </a:r>
            <a:r>
              <a:rPr lang="en-US" sz="3200" dirty="0">
                <a:solidFill>
                  <a:schemeClr val="bg2">
                    <a:lumMod val="10000"/>
                  </a:schemeClr>
                </a:solidFill>
              </a:rPr>
              <a:t>and </a:t>
            </a:r>
            <a:r>
              <a:rPr lang="en-US" sz="3200" dirty="0" smtClean="0">
                <a:solidFill>
                  <a:schemeClr val="bg2">
                    <a:lumMod val="10000"/>
                  </a:schemeClr>
                </a:solidFill>
              </a:rPr>
              <a:t>Pesticides in Schools </a:t>
            </a:r>
            <a:r>
              <a:rPr lang="en-US" sz="3200" dirty="0">
                <a:solidFill>
                  <a:schemeClr val="bg2">
                    <a:lumMod val="10000"/>
                  </a:schemeClr>
                </a:solidFill>
              </a:rPr>
              <a:t>and </a:t>
            </a:r>
            <a:r>
              <a:rPr lang="en-US" sz="3200" dirty="0" smtClean="0">
                <a:solidFill>
                  <a:schemeClr val="bg2">
                    <a:lumMod val="10000"/>
                  </a:schemeClr>
                </a:solidFill>
              </a:rPr>
              <a:t>How </a:t>
            </a:r>
            <a:r>
              <a:rPr lang="en-US" sz="3200" dirty="0">
                <a:solidFill>
                  <a:schemeClr val="bg2">
                    <a:lumMod val="10000"/>
                  </a:schemeClr>
                </a:solidFill>
              </a:rPr>
              <a:t>IPM </a:t>
            </a:r>
            <a:r>
              <a:rPr lang="en-US" sz="3200" dirty="0" smtClean="0">
                <a:solidFill>
                  <a:schemeClr val="bg2">
                    <a:lumMod val="10000"/>
                  </a:schemeClr>
                </a:solidFill>
              </a:rPr>
              <a:t>Reduces Risk </a:t>
            </a:r>
            <a:r>
              <a:rPr lang="en-US" sz="3200" dirty="0">
                <a:solidFill>
                  <a:schemeClr val="bg2">
                    <a:lumMod val="10000"/>
                  </a:schemeClr>
                </a:solidFill>
              </a:rPr>
              <a:t/>
            </a:r>
            <a:br>
              <a:rPr lang="en-US" sz="3200" dirty="0">
                <a:solidFill>
                  <a:schemeClr val="bg2">
                    <a:lumMod val="10000"/>
                  </a:schemeClr>
                </a:solidFill>
              </a:rPr>
            </a:br>
            <a:r>
              <a:rPr lang="en-US" sz="3200" dirty="0" smtClean="0">
                <a:solidFill>
                  <a:schemeClr val="bg2">
                    <a:lumMod val="10000"/>
                  </a:schemeClr>
                </a:solidFill>
                <a:latin typeface="Tw Cen MT" pitchFamily="34" charset="0"/>
                <a:ea typeface="Calibri"/>
                <a:cs typeface="Times New Roman" pitchFamily="18" charset="0"/>
              </a:rPr>
              <a:t> </a:t>
            </a:r>
            <a:endParaRPr lang="en-US" sz="3200" dirty="0">
              <a:solidFill>
                <a:schemeClr val="bg2">
                  <a:lumMod val="10000"/>
                </a:schemeClr>
              </a:solidFill>
            </a:endParaRPr>
          </a:p>
        </p:txBody>
      </p:sp>
    </p:spTree>
    <p:extLst>
      <p:ext uri="{BB962C8B-B14F-4D97-AF65-F5344CB8AC3E}">
        <p14:creationId xmlns:p14="http://schemas.microsoft.com/office/powerpoint/2010/main" val="42344858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90</a:t>
            </a:fld>
            <a:endParaRPr lang="en-US"/>
          </a:p>
        </p:txBody>
      </p:sp>
      <p:sp>
        <p:nvSpPr>
          <p:cNvPr id="8" name="Content Placeholder 7"/>
          <p:cNvSpPr>
            <a:spLocks noGrp="1"/>
          </p:cNvSpPr>
          <p:nvPr>
            <p:ph sz="quarter" idx="1"/>
          </p:nvPr>
        </p:nvSpPr>
        <p:spPr>
          <a:xfrm>
            <a:off x="609600" y="1676400"/>
            <a:ext cx="8229600" cy="4724400"/>
          </a:xfrm>
        </p:spPr>
        <p:txBody>
          <a:bodyPr>
            <a:noAutofit/>
          </a:bodyPr>
          <a:lstStyle/>
          <a:p>
            <a:pPr>
              <a:buNone/>
            </a:pPr>
            <a:r>
              <a:rPr lang="en-US" sz="3200" dirty="0" smtClean="0">
                <a:cs typeface="Times New Roman" pitchFamily="18" charset="0"/>
              </a:rPr>
              <a:t>Vendors and Contractors may expect:</a:t>
            </a:r>
          </a:p>
          <a:p>
            <a:pPr>
              <a:buFont typeface="Wingdings" panose="05000000000000000000" pitchFamily="2" charset="2"/>
              <a:buChar char="q"/>
            </a:pPr>
            <a:r>
              <a:rPr lang="en-US" sz="3200" dirty="0" smtClean="0">
                <a:cs typeface="Times New Roman" pitchFamily="18" charset="0"/>
              </a:rPr>
              <a:t>Districts to </a:t>
            </a:r>
            <a:r>
              <a:rPr lang="en-US" sz="3200" b="1" dirty="0" smtClean="0">
                <a:cs typeface="Times New Roman" pitchFamily="18" charset="0"/>
              </a:rPr>
              <a:t>prioritize</a:t>
            </a:r>
            <a:r>
              <a:rPr lang="en-US" sz="3200" dirty="0" smtClean="0">
                <a:cs typeface="Times New Roman" pitchFamily="18" charset="0"/>
              </a:rPr>
              <a:t> the </a:t>
            </a:r>
            <a:r>
              <a:rPr lang="en-US" sz="3200" dirty="0">
                <a:cs typeface="Times New Roman" pitchFamily="18" charset="0"/>
              </a:rPr>
              <a:t>correction of </a:t>
            </a:r>
            <a:r>
              <a:rPr lang="en-US" sz="3200" dirty="0" smtClean="0">
                <a:cs typeface="Times New Roman" pitchFamily="18" charset="0"/>
              </a:rPr>
              <a:t>problems </a:t>
            </a:r>
            <a:r>
              <a:rPr lang="en-US" sz="3200" dirty="0">
                <a:cs typeface="Times New Roman" pitchFamily="18" charset="0"/>
              </a:rPr>
              <a:t>that </a:t>
            </a:r>
            <a:r>
              <a:rPr lang="en-US" sz="3200" dirty="0" smtClean="0">
                <a:cs typeface="Times New Roman" pitchFamily="18" charset="0"/>
              </a:rPr>
              <a:t>support pests</a:t>
            </a:r>
          </a:p>
          <a:p>
            <a:pPr lvl="1">
              <a:buClr>
                <a:schemeClr val="accent2"/>
              </a:buClr>
              <a:buFont typeface="Wingdings" pitchFamily="2" charset="2"/>
              <a:buChar char="Ø"/>
            </a:pPr>
            <a:r>
              <a:rPr lang="en-US" sz="3200" dirty="0" smtClean="0">
                <a:cs typeface="Times New Roman" pitchFamily="18" charset="0"/>
              </a:rPr>
              <a:t>Examples: irrigation leaks </a:t>
            </a:r>
            <a:r>
              <a:rPr lang="en-US" sz="3200" dirty="0">
                <a:cs typeface="Times New Roman" pitchFamily="18" charset="0"/>
              </a:rPr>
              <a:t>or </a:t>
            </a:r>
            <a:r>
              <a:rPr lang="en-US" sz="3200" dirty="0" smtClean="0">
                <a:cs typeface="Times New Roman" pitchFamily="18" charset="0"/>
              </a:rPr>
              <a:t>cluttered pest harborage areas</a:t>
            </a:r>
            <a:endParaRPr lang="en-US" sz="3200" dirty="0">
              <a:cs typeface="Times New Roman" pitchFamily="18" charset="0"/>
            </a:endParaRPr>
          </a:p>
          <a:p>
            <a:pPr>
              <a:spcBef>
                <a:spcPts val="0"/>
              </a:spcBef>
              <a:buFont typeface="Wingdings" panose="05000000000000000000" pitchFamily="2" charset="2"/>
              <a:buChar char="q"/>
            </a:pPr>
            <a:r>
              <a:rPr lang="en-US" sz="3200" dirty="0" smtClean="0">
                <a:cs typeface="Times New Roman" pitchFamily="18" charset="0"/>
              </a:rPr>
              <a:t>Districts to administer </a:t>
            </a:r>
            <a:br>
              <a:rPr lang="en-US" sz="3200" dirty="0" smtClean="0">
                <a:cs typeface="Times New Roman" pitchFamily="18" charset="0"/>
              </a:rPr>
            </a:br>
            <a:r>
              <a:rPr lang="en-US" sz="3200" dirty="0" smtClean="0">
                <a:cs typeface="Times New Roman" pitchFamily="18" charset="0"/>
              </a:rPr>
              <a:t>penalties for not </a:t>
            </a:r>
            <a:br>
              <a:rPr lang="en-US" sz="3200" dirty="0" smtClean="0">
                <a:cs typeface="Times New Roman" pitchFamily="18" charset="0"/>
              </a:rPr>
            </a:br>
            <a:r>
              <a:rPr lang="en-US" sz="3200" dirty="0" smtClean="0">
                <a:cs typeface="Times New Roman" pitchFamily="18" charset="0"/>
              </a:rPr>
              <a:t>following their IPM </a:t>
            </a:r>
            <a:br>
              <a:rPr lang="en-US" sz="3200" dirty="0" smtClean="0">
                <a:cs typeface="Times New Roman" pitchFamily="18" charset="0"/>
              </a:rPr>
            </a:br>
            <a:r>
              <a:rPr lang="en-US" sz="3200" dirty="0" smtClean="0">
                <a:cs typeface="Times New Roman" pitchFamily="18" charset="0"/>
              </a:rPr>
              <a:t>policy</a:t>
            </a:r>
          </a:p>
        </p:txBody>
      </p:sp>
      <p:sp>
        <p:nvSpPr>
          <p:cNvPr id="10"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3462"/>
          <a:stretch/>
        </p:blipFill>
        <p:spPr>
          <a:xfrm>
            <a:off x="4620986" y="4419600"/>
            <a:ext cx="3962400" cy="2286000"/>
          </a:xfrm>
          <a:prstGeom prst="rect">
            <a:avLst/>
          </a:prstGeom>
        </p:spPr>
      </p:pic>
    </p:spTree>
    <p:extLst>
      <p:ext uri="{BB962C8B-B14F-4D97-AF65-F5344CB8AC3E}">
        <p14:creationId xmlns:p14="http://schemas.microsoft.com/office/powerpoint/2010/main" val="273162999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normAutofit fontScale="85000" lnSpcReduction="20000"/>
          </a:bodyPr>
          <a:lstStyle/>
          <a:p>
            <a:fld id="{7A3B7630-EB21-464F-BCF3-B6E27F6BDC28}" type="slidenum">
              <a:rPr lang="en-US" smtClean="0"/>
              <a:pPr/>
              <a:t>91</a:t>
            </a:fld>
            <a:endParaRPr lang="en-US"/>
          </a:p>
        </p:txBody>
      </p:sp>
      <p:sp>
        <p:nvSpPr>
          <p:cNvPr id="6" name="Content Placeholder 5"/>
          <p:cNvSpPr>
            <a:spLocks noGrp="1"/>
          </p:cNvSpPr>
          <p:nvPr>
            <p:ph sz="quarter" idx="1"/>
          </p:nvPr>
        </p:nvSpPr>
        <p:spPr>
          <a:xfrm>
            <a:off x="609600" y="1676400"/>
            <a:ext cx="8229600" cy="4953000"/>
          </a:xfrm>
        </p:spPr>
        <p:txBody>
          <a:bodyPr>
            <a:noAutofit/>
          </a:bodyPr>
          <a:lstStyle/>
          <a:p>
            <a:pPr>
              <a:buNone/>
            </a:pPr>
            <a:r>
              <a:rPr lang="en-US" sz="3200" dirty="0" smtClean="0">
                <a:latin typeface="Tw Cen MT" pitchFamily="34" charset="0"/>
                <a:cs typeface="Times New Roman" pitchFamily="18" charset="0"/>
              </a:rPr>
              <a:t>Pest management contractors should provide:</a:t>
            </a:r>
          </a:p>
          <a:p>
            <a:pPr>
              <a:buFont typeface="Wingdings" pitchFamily="2" charset="2"/>
              <a:buChar char="q"/>
            </a:pPr>
            <a:r>
              <a:rPr lang="en-US" sz="3200" dirty="0" smtClean="0">
                <a:latin typeface="Tw Cen MT" pitchFamily="34" charset="0"/>
                <a:cs typeface="Times New Roman" pitchFamily="18" charset="0"/>
              </a:rPr>
              <a:t>Services in-line with the school IPM policy</a:t>
            </a:r>
          </a:p>
          <a:p>
            <a:pPr>
              <a:buFont typeface="Wingdings" pitchFamily="2" charset="2"/>
              <a:buChar char="q"/>
            </a:pPr>
            <a:r>
              <a:rPr lang="en-US" sz="3200" dirty="0" smtClean="0">
                <a:latin typeface="Tw Cen MT" pitchFamily="34" charset="0"/>
                <a:cs typeface="Times New Roman" pitchFamily="18" charset="0"/>
              </a:rPr>
              <a:t>Regular consultation </a:t>
            </a:r>
            <a:r>
              <a:rPr lang="en-US" sz="3200" dirty="0">
                <a:latin typeface="Tw Cen MT" pitchFamily="34" charset="0"/>
                <a:cs typeface="Times New Roman" pitchFamily="18" charset="0"/>
              </a:rPr>
              <a:t>with the IPM </a:t>
            </a:r>
            <a:r>
              <a:rPr lang="en-US" sz="3200" dirty="0" smtClean="0">
                <a:latin typeface="Tw Cen MT" pitchFamily="34" charset="0"/>
                <a:cs typeface="Times New Roman" pitchFamily="18" charset="0"/>
              </a:rPr>
              <a:t>Coordinator</a:t>
            </a:r>
            <a:endParaRPr lang="en-US" sz="3200" dirty="0">
              <a:latin typeface="Tw Cen MT" pitchFamily="34" charset="0"/>
              <a:cs typeface="Times New Roman" pitchFamily="18" charset="0"/>
            </a:endParaRPr>
          </a:p>
          <a:p>
            <a:pPr>
              <a:buFont typeface="Wingdings" pitchFamily="2" charset="2"/>
              <a:buChar char="q"/>
            </a:pPr>
            <a:r>
              <a:rPr lang="en-US" sz="3200" dirty="0" smtClean="0">
                <a:latin typeface="Tw Cen MT" pitchFamily="34" charset="0"/>
                <a:cs typeface="Times New Roman" pitchFamily="18" charset="0"/>
              </a:rPr>
              <a:t>Procedures for responses </a:t>
            </a:r>
            <a:r>
              <a:rPr lang="en-US" sz="3200" dirty="0">
                <a:latin typeface="Tw Cen MT" pitchFamily="34" charset="0"/>
                <a:cs typeface="Times New Roman" pitchFamily="18" charset="0"/>
              </a:rPr>
              <a:t>to pest </a:t>
            </a:r>
            <a:r>
              <a:rPr lang="en-US" sz="3200" dirty="0" smtClean="0">
                <a:latin typeface="Tw Cen MT" pitchFamily="34" charset="0"/>
                <a:cs typeface="Times New Roman" pitchFamily="18" charset="0"/>
              </a:rPr>
              <a:t>sightings</a:t>
            </a:r>
            <a:endParaRPr lang="en-US" sz="3200" dirty="0">
              <a:latin typeface="Tw Cen MT" pitchFamily="34" charset="0"/>
              <a:cs typeface="Times New Roman" pitchFamily="18" charset="0"/>
            </a:endParaRPr>
          </a:p>
          <a:p>
            <a:pPr>
              <a:buFont typeface="Wingdings" pitchFamily="2" charset="2"/>
              <a:buChar char="q"/>
            </a:pPr>
            <a:r>
              <a:rPr lang="en-US" sz="3200" dirty="0" smtClean="0">
                <a:latin typeface="Tw Cen MT" pitchFamily="34" charset="0"/>
                <a:cs typeface="Times New Roman" pitchFamily="18" charset="0"/>
              </a:rPr>
              <a:t>Schedules for regular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inspections and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monitoring </a:t>
            </a:r>
            <a:endParaRPr lang="en-US" sz="3200" dirty="0">
              <a:latin typeface="Tw Cen MT" pitchFamily="34" charset="0"/>
              <a:cs typeface="Times New Roman" pitchFamily="18" charset="0"/>
            </a:endParaRPr>
          </a:p>
          <a:p>
            <a:pPr>
              <a:buFont typeface="Wingdings" pitchFamily="2" charset="2"/>
              <a:buChar char="q"/>
            </a:pPr>
            <a:r>
              <a:rPr lang="en-US" sz="3200" dirty="0" smtClean="0">
                <a:latin typeface="Tw Cen MT" pitchFamily="34" charset="0"/>
                <a:cs typeface="Times New Roman" pitchFamily="18" charset="0"/>
              </a:rPr>
              <a:t>Detailed record-</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keeping practices</a:t>
            </a:r>
          </a:p>
          <a:p>
            <a:endParaRPr lang="en-US" sz="2400" dirty="0">
              <a:latin typeface="Tw Cen MT" pitchFamily="34" charset="0"/>
            </a:endParaRPr>
          </a:p>
        </p:txBody>
      </p:sp>
      <p:sp>
        <p:nvSpPr>
          <p:cNvPr id="12" name="Title 7"/>
          <p:cNvSpPr>
            <a:spLocks noGrp="1"/>
          </p:cNvSpPr>
          <p:nvPr>
            <p:ph type="title"/>
          </p:nvPr>
        </p:nvSpPr>
        <p:spPr>
          <a:xfrm>
            <a:off x="533400" y="152400"/>
            <a:ext cx="8153400" cy="990600"/>
          </a:xfrm>
        </p:spPr>
        <p:txBody>
          <a:bodyPr>
            <a:noAutofit/>
          </a:bodyPr>
          <a:lstStyle/>
          <a:p>
            <a:r>
              <a:rPr lang="en-US" sz="3200" dirty="0" smtClean="0">
                <a:solidFill>
                  <a:schemeClr val="bg2">
                    <a:lumMod val="10000"/>
                  </a:schemeClr>
                </a:solidFill>
                <a:latin typeface="Tw Cen MT" pitchFamily="34" charset="0"/>
                <a:ea typeface="Times New Roman"/>
                <a:cs typeface="Times New Roman" pitchFamily="18" charset="0"/>
              </a:rPr>
              <a:t>Roles </a:t>
            </a:r>
            <a:r>
              <a:rPr lang="en-US" sz="3200" dirty="0">
                <a:solidFill>
                  <a:schemeClr val="bg2">
                    <a:lumMod val="10000"/>
                  </a:schemeClr>
                </a:solidFill>
                <a:latin typeface="Tw Cen MT" pitchFamily="34" charset="0"/>
                <a:ea typeface="Times New Roman"/>
                <a:cs typeface="Times New Roman" pitchFamily="18" charset="0"/>
              </a:rPr>
              <a:t>and </a:t>
            </a:r>
            <a:r>
              <a:rPr lang="en-US" sz="3200" dirty="0" smtClean="0">
                <a:solidFill>
                  <a:schemeClr val="bg2">
                    <a:lumMod val="10000"/>
                  </a:schemeClr>
                </a:solidFill>
                <a:latin typeface="Tw Cen MT" pitchFamily="34" charset="0"/>
                <a:ea typeface="Times New Roman"/>
                <a:cs typeface="Times New Roman" pitchFamily="18" charset="0"/>
              </a:rPr>
              <a:t>Responsibilities </a:t>
            </a:r>
            <a:r>
              <a:rPr lang="en-US" sz="3200" dirty="0">
                <a:solidFill>
                  <a:schemeClr val="bg2">
                    <a:lumMod val="10000"/>
                  </a:schemeClr>
                </a:solidFill>
                <a:latin typeface="Tw Cen MT" pitchFamily="34" charset="0"/>
                <a:ea typeface="Times New Roman"/>
                <a:cs typeface="Times New Roman" pitchFamily="18" charset="0"/>
              </a:rPr>
              <a:t>of the </a:t>
            </a:r>
            <a:r>
              <a:rPr lang="en-US" sz="3200" dirty="0" smtClean="0">
                <a:solidFill>
                  <a:schemeClr val="bg2">
                    <a:lumMod val="10000"/>
                  </a:schemeClr>
                </a:solidFill>
                <a:latin typeface="Tw Cen MT" pitchFamily="34" charset="0"/>
                <a:ea typeface="Times New Roman"/>
                <a:cs typeface="Times New Roman" pitchFamily="18" charset="0"/>
              </a:rPr>
              <a:t>School </a:t>
            </a:r>
            <a:r>
              <a:rPr lang="en-US" sz="3200" dirty="0">
                <a:solidFill>
                  <a:schemeClr val="bg2">
                    <a:lumMod val="10000"/>
                  </a:schemeClr>
                </a:solidFill>
                <a:latin typeface="Tw Cen MT" pitchFamily="34" charset="0"/>
                <a:ea typeface="Times New Roman"/>
                <a:cs typeface="Times New Roman" pitchFamily="18" charset="0"/>
              </a:rPr>
              <a:t>IPM </a:t>
            </a:r>
            <a:r>
              <a:rPr lang="en-US" sz="3200" dirty="0" smtClean="0">
                <a:solidFill>
                  <a:schemeClr val="bg2">
                    <a:lumMod val="10000"/>
                  </a:schemeClr>
                </a:solidFill>
                <a:latin typeface="Tw Cen MT" pitchFamily="34" charset="0"/>
                <a:ea typeface="Times New Roman"/>
                <a:cs typeface="Times New Roman" pitchFamily="18" charset="0"/>
              </a:rPr>
              <a:t>Team</a:t>
            </a:r>
            <a:endParaRPr lang="en-US" sz="3200" dirty="0">
              <a:solidFill>
                <a:schemeClr val="bg2">
                  <a:lumMod val="10000"/>
                </a:schemeClr>
              </a:solidFill>
              <a:latin typeface="Tw Cen MT" pitchFamily="34" charset="0"/>
              <a:ea typeface="Times New Roman"/>
              <a:cs typeface="Times New Roman"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4064000"/>
            <a:ext cx="4038600" cy="2692400"/>
          </a:xfrm>
          <a:prstGeom prst="rect">
            <a:avLst/>
          </a:prstGeom>
        </p:spPr>
      </p:pic>
    </p:spTree>
    <p:extLst>
      <p:ext uri="{BB962C8B-B14F-4D97-AF65-F5344CB8AC3E}">
        <p14:creationId xmlns:p14="http://schemas.microsoft.com/office/powerpoint/2010/main" val="153154608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92</a:t>
            </a:fld>
            <a:endParaRPr lang="en-US"/>
          </a:p>
        </p:txBody>
      </p:sp>
      <p:sp>
        <p:nvSpPr>
          <p:cNvPr id="4" name="Content Placeholder 3"/>
          <p:cNvSpPr>
            <a:spLocks noGrp="1"/>
          </p:cNvSpPr>
          <p:nvPr>
            <p:ph sz="quarter" idx="1"/>
          </p:nvPr>
        </p:nvSpPr>
        <p:spPr>
          <a:xfrm>
            <a:off x="612648" y="1676400"/>
            <a:ext cx="8302752" cy="4495800"/>
          </a:xfrm>
        </p:spPr>
        <p:txBody>
          <a:bodyPr>
            <a:noAutofit/>
          </a:bodyPr>
          <a:lstStyle/>
          <a:p>
            <a:pPr marL="0" indent="0">
              <a:buNone/>
            </a:pPr>
            <a:r>
              <a:rPr lang="en-US" sz="3200" dirty="0">
                <a:latin typeface="Tw Cen MT" pitchFamily="34" charset="0"/>
                <a:cs typeface="Times New Roman" pitchFamily="18" charset="0"/>
              </a:rPr>
              <a:t>Pest Management </a:t>
            </a:r>
            <a:r>
              <a:rPr lang="en-US" sz="3200" dirty="0" smtClean="0">
                <a:latin typeface="Tw Cen MT" pitchFamily="34" charset="0"/>
                <a:cs typeface="Times New Roman" pitchFamily="18" charset="0"/>
              </a:rPr>
              <a:t>Contractors should:</a:t>
            </a:r>
            <a:endParaRPr lang="en-US" sz="3200" dirty="0">
              <a:latin typeface="Tw Cen MT" pitchFamily="34" charset="0"/>
              <a:cs typeface="Times New Roman" pitchFamily="18" charset="0"/>
            </a:endParaRPr>
          </a:p>
          <a:p>
            <a:pPr>
              <a:buFont typeface="Wingdings" pitchFamily="2" charset="2"/>
              <a:buChar char="q"/>
            </a:pPr>
            <a:r>
              <a:rPr lang="en-US" sz="3200" dirty="0" smtClean="0">
                <a:latin typeface="Tw Cen MT" pitchFamily="34" charset="0"/>
                <a:cs typeface="Times New Roman" pitchFamily="18" charset="0"/>
              </a:rPr>
              <a:t>Provide product </a:t>
            </a:r>
            <a:r>
              <a:rPr lang="en-US" sz="3200" b="1" dirty="0" smtClean="0">
                <a:latin typeface="Tw Cen MT" pitchFamily="34" charset="0"/>
                <a:cs typeface="Times New Roman" pitchFamily="18" charset="0"/>
              </a:rPr>
              <a:t>labels</a:t>
            </a:r>
            <a:r>
              <a:rPr lang="en-US" sz="3200" dirty="0" smtClean="0">
                <a:latin typeface="Tw Cen MT" pitchFamily="34" charset="0"/>
                <a:cs typeface="Times New Roman" pitchFamily="18" charset="0"/>
              </a:rPr>
              <a:t> and </a:t>
            </a:r>
            <a:r>
              <a:rPr lang="en-US" sz="3200" b="1" dirty="0" smtClean="0">
                <a:latin typeface="Tw Cen MT" pitchFamily="34" charset="0"/>
                <a:cs typeface="Times New Roman" pitchFamily="18" charset="0"/>
              </a:rPr>
              <a:t>SDS</a:t>
            </a:r>
            <a:r>
              <a:rPr lang="en-US" sz="3200" dirty="0" smtClean="0">
                <a:latin typeface="Tw Cen MT" pitchFamily="34" charset="0"/>
                <a:cs typeface="Times New Roman" pitchFamily="18" charset="0"/>
              </a:rPr>
              <a:t> documents to school staff</a:t>
            </a:r>
          </a:p>
          <a:p>
            <a:pPr>
              <a:buFont typeface="Wingdings" pitchFamily="2" charset="2"/>
              <a:buChar char="q"/>
            </a:pPr>
            <a:r>
              <a:rPr lang="en-US" sz="3200" dirty="0" smtClean="0">
                <a:latin typeface="Tw Cen MT" pitchFamily="34" charset="0"/>
                <a:cs typeface="Times New Roman" pitchFamily="18" charset="0"/>
              </a:rPr>
              <a:t>Give specific </a:t>
            </a:r>
            <a:r>
              <a:rPr lang="en-US" sz="3200" b="1" dirty="0" smtClean="0">
                <a:latin typeface="Tw Cen MT" pitchFamily="34" charset="0"/>
                <a:cs typeface="Times New Roman" pitchFamily="18" charset="0"/>
              </a:rPr>
              <a:t>recommendations</a:t>
            </a:r>
            <a:r>
              <a:rPr lang="en-US" sz="3200" dirty="0" smtClean="0">
                <a:latin typeface="Tw Cen MT" pitchFamily="34" charset="0"/>
                <a:cs typeface="Times New Roman" pitchFamily="18" charset="0"/>
              </a:rPr>
              <a:t> to correct </a:t>
            </a:r>
            <a:br>
              <a:rPr lang="en-US" sz="3200" dirty="0" smtClean="0">
                <a:latin typeface="Tw Cen MT" pitchFamily="34" charset="0"/>
                <a:cs typeface="Times New Roman" pitchFamily="18" charset="0"/>
              </a:rPr>
            </a:br>
            <a:r>
              <a:rPr lang="en-US" sz="3200" b="1" dirty="0" smtClean="0">
                <a:latin typeface="Tw Cen MT" pitchFamily="34" charset="0"/>
                <a:cs typeface="Times New Roman" pitchFamily="18" charset="0"/>
              </a:rPr>
              <a:t>pest-conducive conditions</a:t>
            </a:r>
            <a:endParaRPr lang="en-US" sz="3200" dirty="0" smtClean="0">
              <a:latin typeface="Tw Cen MT" pitchFamily="34" charset="0"/>
              <a:cs typeface="Times New Roman" pitchFamily="18" charset="0"/>
            </a:endParaRPr>
          </a:p>
          <a:p>
            <a:pPr>
              <a:buFont typeface="Wingdings" pitchFamily="2" charset="2"/>
              <a:buChar char="q"/>
            </a:pPr>
            <a:r>
              <a:rPr lang="en-US" sz="3200" dirty="0" smtClean="0">
                <a:latin typeface="Tw Cen MT" pitchFamily="34" charset="0"/>
                <a:cs typeface="Times New Roman" pitchFamily="18" charset="0"/>
              </a:rPr>
              <a:t>Facilitate proper pesticide</a:t>
            </a:r>
            <a:br>
              <a:rPr lang="en-US" sz="3200" dirty="0" smtClean="0">
                <a:latin typeface="Tw Cen MT" pitchFamily="34" charset="0"/>
                <a:cs typeface="Times New Roman" pitchFamily="18" charset="0"/>
              </a:rPr>
            </a:br>
            <a:r>
              <a:rPr lang="en-US" sz="3200" b="1" dirty="0" smtClean="0">
                <a:latin typeface="Tw Cen MT" pitchFamily="34" charset="0"/>
                <a:cs typeface="Times New Roman" pitchFamily="18" charset="0"/>
              </a:rPr>
              <a:t>posting and notification </a:t>
            </a:r>
            <a:endParaRPr lang="en-US" sz="3200" dirty="0"/>
          </a:p>
        </p:txBody>
      </p:sp>
      <p:sp>
        <p:nvSpPr>
          <p:cNvPr id="7" name="Title 1"/>
          <p:cNvSpPr txBox="1">
            <a:spLocks/>
          </p:cNvSpPr>
          <p:nvPr/>
        </p:nvSpPr>
        <p:spPr>
          <a:xfrm>
            <a:off x="533400" y="76200"/>
            <a:ext cx="8610600" cy="1066800"/>
          </a:xfrm>
          <a:prstGeom prst="rect">
            <a:avLst/>
          </a:prstGeom>
        </p:spPr>
        <p:txBody>
          <a:bodyPr vert="horz" anchor="ctr">
            <a:noAutofit/>
          </a:bodyPr>
          <a:lstStyle/>
          <a:p>
            <a:pPr>
              <a:spcBef>
                <a:spcPct val="0"/>
              </a:spcBef>
              <a:defRPr/>
            </a:pPr>
            <a:r>
              <a:rPr lang="en-US" sz="3200" dirty="0" smtClean="0">
                <a:solidFill>
                  <a:schemeClr val="bg2">
                    <a:lumMod val="10000"/>
                  </a:schemeClr>
                </a:solidFill>
              </a:rPr>
              <a:t>Pest Management Contractor Role</a:t>
            </a:r>
            <a:endParaRPr lang="en-US" sz="3200" dirty="0">
              <a:solidFill>
                <a:schemeClr val="bg2">
                  <a:lumMod val="10000"/>
                </a:schemeClr>
              </a:solidFill>
            </a:endParaRPr>
          </a:p>
        </p:txBody>
      </p:sp>
      <p:grpSp>
        <p:nvGrpSpPr>
          <p:cNvPr id="8" name="Group 7"/>
          <p:cNvGrpSpPr/>
          <p:nvPr/>
        </p:nvGrpSpPr>
        <p:grpSpPr>
          <a:xfrm>
            <a:off x="5715000" y="3913414"/>
            <a:ext cx="2667000" cy="2847370"/>
            <a:chOff x="1905000" y="-256570"/>
            <a:chExt cx="6743037" cy="6916966"/>
          </a:xfrm>
        </p:grpSpPr>
        <p:grpSp>
          <p:nvGrpSpPr>
            <p:cNvPr id="5" name="Group 4"/>
            <p:cNvGrpSpPr/>
            <p:nvPr/>
          </p:nvGrpSpPr>
          <p:grpSpPr>
            <a:xfrm>
              <a:off x="1905000" y="-256570"/>
              <a:ext cx="6743037" cy="6916966"/>
              <a:chOff x="1905000" y="-256570"/>
              <a:chExt cx="6743037" cy="6916966"/>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256570"/>
                <a:ext cx="6743037" cy="6916966"/>
              </a:xfrm>
              <a:prstGeom prst="rect">
                <a:avLst/>
              </a:prstGeom>
              <a:gradFill>
                <a:gsLst>
                  <a:gs pos="100000">
                    <a:srgbClr val="E0E020"/>
                  </a:gs>
                  <a:gs pos="0">
                    <a:srgbClr val="E0E01F"/>
                  </a:gs>
                  <a:gs pos="100000">
                    <a:srgbClr val="E0E020"/>
                  </a:gs>
                  <a:gs pos="68000">
                    <a:srgbClr val="E0E020"/>
                  </a:gs>
                  <a:gs pos="100000">
                    <a:srgbClr val="D5D424"/>
                  </a:gs>
                </a:gsLst>
                <a:lin ang="10800000" scaled="1"/>
              </a:gradFill>
              <a:ln w="9525">
                <a:noFill/>
                <a:miter lim="800000"/>
                <a:headEnd/>
                <a:tailEnd/>
              </a:ln>
              <a:extLst/>
            </p:spPr>
          </p:pic>
          <p:sp>
            <p:nvSpPr>
              <p:cNvPr id="2" name="Rectangle 1"/>
              <p:cNvSpPr/>
              <p:nvPr/>
            </p:nvSpPr>
            <p:spPr>
              <a:xfrm rot="10800000">
                <a:off x="3505200" y="1367025"/>
                <a:ext cx="4114800" cy="930855"/>
              </a:xfrm>
              <a:prstGeom prst="rect">
                <a:avLst/>
              </a:prstGeom>
              <a:gradFill flip="none" rotWithShape="1">
                <a:gsLst>
                  <a:gs pos="37000">
                    <a:srgbClr val="E0E020"/>
                  </a:gs>
                  <a:gs pos="0">
                    <a:srgbClr val="E0E020"/>
                  </a:gs>
                  <a:gs pos="74000">
                    <a:srgbClr val="E0E020"/>
                  </a:gs>
                  <a:gs pos="83000">
                    <a:srgbClr val="E0E020"/>
                  </a:gs>
                  <a:gs pos="100000">
                    <a:srgbClr val="D5D42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ectangle 5"/>
            <p:cNvSpPr/>
            <p:nvPr/>
          </p:nvSpPr>
          <p:spPr>
            <a:xfrm rot="10800000">
              <a:off x="2286000" y="1264404"/>
              <a:ext cx="326572" cy="945396"/>
            </a:xfrm>
            <a:prstGeom prst="rect">
              <a:avLst/>
            </a:prstGeom>
            <a:gradFill>
              <a:gsLst>
                <a:gs pos="89166">
                  <a:srgbClr val="B89D32"/>
                </a:gs>
                <a:gs pos="39000">
                  <a:srgbClr val="9F9A2C"/>
                </a:gs>
                <a:gs pos="100000">
                  <a:srgbClr val="E0E020"/>
                </a:gs>
                <a:gs pos="0">
                  <a:srgbClr val="89862A"/>
                </a:gs>
                <a:gs pos="100000">
                  <a:srgbClr val="E0E020"/>
                </a:gs>
                <a:gs pos="100000">
                  <a:srgbClr val="B29932"/>
                </a:gs>
                <a:gs pos="82000">
                  <a:srgbClr val="B6A53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Placeholder 7"/>
          <p:cNvSpPr txBox="1">
            <a:spLocks/>
          </p:cNvSpPr>
          <p:nvPr/>
        </p:nvSpPr>
        <p:spPr>
          <a:xfrm>
            <a:off x="2895600" y="5976711"/>
            <a:ext cx="2819400" cy="728889"/>
          </a:xfrm>
          <a:prstGeom prst="rect">
            <a:avLst/>
          </a:prstGeom>
          <a:solidFill>
            <a:schemeClr val="bg1"/>
          </a:solid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None/>
            </a:pPr>
            <a:r>
              <a:rPr lang="en-US" sz="1800" i="1" dirty="0" smtClean="0"/>
              <a:t>Dawn H. Gouge, University of Arizona</a:t>
            </a:r>
            <a:endParaRPr lang="en-US" sz="1800" i="1" dirty="0"/>
          </a:p>
        </p:txBody>
      </p:sp>
    </p:spTree>
    <p:extLst>
      <p:ext uri="{BB962C8B-B14F-4D97-AF65-F5344CB8AC3E}">
        <p14:creationId xmlns:p14="http://schemas.microsoft.com/office/powerpoint/2010/main" val="115119253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93</a:t>
            </a:fld>
            <a:endParaRPr lang="en-US"/>
          </a:p>
        </p:txBody>
      </p:sp>
      <p:sp>
        <p:nvSpPr>
          <p:cNvPr id="4" name="Content Placeholder 3"/>
          <p:cNvSpPr>
            <a:spLocks noGrp="1"/>
          </p:cNvSpPr>
          <p:nvPr>
            <p:ph sz="quarter" idx="1"/>
          </p:nvPr>
        </p:nvSpPr>
        <p:spPr>
          <a:xfrm>
            <a:off x="612648" y="1524000"/>
            <a:ext cx="8153400" cy="4876800"/>
          </a:xfrm>
        </p:spPr>
        <p:txBody>
          <a:bodyPr>
            <a:noAutofit/>
          </a:bodyPr>
          <a:lstStyle/>
          <a:p>
            <a:pPr marL="0" indent="0">
              <a:buNone/>
            </a:pPr>
            <a:r>
              <a:rPr lang="en-US" sz="3200" dirty="0">
                <a:latin typeface="Tw Cen MT" pitchFamily="34" charset="0"/>
                <a:cs typeface="Times New Roman" pitchFamily="18" charset="0"/>
              </a:rPr>
              <a:t>Pest Management </a:t>
            </a:r>
            <a:r>
              <a:rPr lang="en-US" sz="3200" dirty="0" smtClean="0">
                <a:latin typeface="Tw Cen MT" pitchFamily="34" charset="0"/>
                <a:cs typeface="Times New Roman" pitchFamily="18" charset="0"/>
              </a:rPr>
              <a:t>Contractors should:</a:t>
            </a:r>
            <a:endParaRPr lang="en-US" sz="3200" dirty="0">
              <a:latin typeface="Tw Cen MT" pitchFamily="34" charset="0"/>
              <a:cs typeface="Times New Roman" pitchFamily="18" charset="0"/>
            </a:endParaRPr>
          </a:p>
          <a:p>
            <a:pPr>
              <a:buFont typeface="Wingdings" pitchFamily="2" charset="2"/>
              <a:buChar char="q"/>
            </a:pPr>
            <a:r>
              <a:rPr lang="en-US" sz="3200" dirty="0" smtClean="0">
                <a:latin typeface="Tw Cen MT" pitchFamily="34" charset="0"/>
                <a:cs typeface="Times New Roman" pitchFamily="18" charset="0"/>
              </a:rPr>
              <a:t>Correctly diagnosis the cause of pest problems</a:t>
            </a:r>
          </a:p>
          <a:p>
            <a:pPr>
              <a:buFont typeface="Wingdings" pitchFamily="2" charset="2"/>
              <a:buChar char="q"/>
            </a:pPr>
            <a:r>
              <a:rPr lang="en-US" sz="3200" dirty="0" smtClean="0">
                <a:latin typeface="Tw Cen MT" pitchFamily="34" charset="0"/>
                <a:cs typeface="Times New Roman" pitchFamily="18" charset="0"/>
              </a:rPr>
              <a:t>Educate school staff </a:t>
            </a:r>
          </a:p>
          <a:p>
            <a:pPr>
              <a:buFont typeface="Wingdings" pitchFamily="2" charset="2"/>
              <a:buChar char="q"/>
            </a:pPr>
            <a:r>
              <a:rPr lang="en-US" sz="3200" dirty="0" smtClean="0">
                <a:latin typeface="Tw Cen MT" pitchFamily="34" charset="0"/>
                <a:cs typeface="Times New Roman" pitchFamily="18" charset="0"/>
              </a:rPr>
              <a:t>Promote least-</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hazardous methods</a:t>
            </a:r>
          </a:p>
          <a:p>
            <a:pPr>
              <a:buFont typeface="Wingdings" pitchFamily="2" charset="2"/>
              <a:buChar char="q"/>
            </a:pPr>
            <a:r>
              <a:rPr lang="en-US" sz="3200" dirty="0" smtClean="0">
                <a:latin typeface="Tw Cen MT" pitchFamily="34" charset="0"/>
                <a:cs typeface="Times New Roman" pitchFamily="18" charset="0"/>
              </a:rPr>
              <a:t>Ensure that all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applicators </a:t>
            </a:r>
            <a:r>
              <a:rPr lang="en-US" sz="3200" dirty="0">
                <a:latin typeface="Tw Cen MT" pitchFamily="34" charset="0"/>
                <a:cs typeface="Times New Roman" pitchFamily="18" charset="0"/>
              </a:rPr>
              <a:t>are </a:t>
            </a:r>
            <a:r>
              <a:rPr lang="en-US" sz="3200" dirty="0" smtClean="0">
                <a:latin typeface="Tw Cen MT" pitchFamily="34" charset="0"/>
                <a:cs typeface="Times New Roman" pitchFamily="18" charset="0"/>
              </a:rPr>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licensed </a:t>
            </a:r>
            <a:r>
              <a:rPr lang="en-US" sz="3200" dirty="0">
                <a:latin typeface="Tw Cen MT" pitchFamily="34" charset="0"/>
                <a:cs typeface="Times New Roman" pitchFamily="18" charset="0"/>
              </a:rPr>
              <a:t>and </a:t>
            </a:r>
            <a:r>
              <a:rPr lang="en-US" sz="3200" dirty="0" smtClean="0">
                <a:latin typeface="Tw Cen MT" pitchFamily="34" charset="0"/>
                <a:cs typeface="Times New Roman" pitchFamily="18" charset="0"/>
              </a:rPr>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supervised </a:t>
            </a:r>
            <a:r>
              <a:rPr lang="en-US" sz="3200" dirty="0">
                <a:latin typeface="Tw Cen MT" pitchFamily="34" charset="0"/>
                <a:cs typeface="Times New Roman" pitchFamily="18" charset="0"/>
              </a:rPr>
              <a:t>by </a:t>
            </a:r>
            <a:r>
              <a:rPr lang="en-US" sz="3200" dirty="0" smtClean="0">
                <a:latin typeface="Tw Cen MT" pitchFamily="34" charset="0"/>
                <a:cs typeface="Times New Roman" pitchFamily="18" charset="0"/>
              </a:rPr>
              <a:t/>
            </a:r>
            <a:br>
              <a:rPr lang="en-US" sz="3200" dirty="0" smtClean="0">
                <a:latin typeface="Tw Cen MT" pitchFamily="34" charset="0"/>
                <a:cs typeface="Times New Roman" pitchFamily="18" charset="0"/>
              </a:rPr>
            </a:br>
            <a:r>
              <a:rPr lang="en-US" sz="3200" dirty="0" smtClean="0">
                <a:latin typeface="Tw Cen MT" pitchFamily="34" charset="0"/>
                <a:cs typeface="Times New Roman" pitchFamily="18" charset="0"/>
              </a:rPr>
              <a:t>trained personnel</a:t>
            </a:r>
            <a:endParaRPr lang="en-US" sz="3200" dirty="0">
              <a:latin typeface="Tw Cen MT" pitchFamily="34" charset="0"/>
              <a:cs typeface="Times New Roman" pitchFamily="18" charset="0"/>
            </a:endParaRPr>
          </a:p>
          <a:p>
            <a:pPr>
              <a:buFont typeface="Wingdings" pitchFamily="2" charset="2"/>
              <a:buChar char="q"/>
            </a:pPr>
            <a:endParaRPr lang="en-US" sz="3200" dirty="0" smtClean="0">
              <a:latin typeface="Tw Cen MT" pitchFamily="34" charset="0"/>
              <a:cs typeface="Times New Roman" pitchFamily="18" charset="0"/>
            </a:endParaRPr>
          </a:p>
          <a:p>
            <a:endParaRPr lang="en-US" sz="3200" dirty="0"/>
          </a:p>
        </p:txBody>
      </p:sp>
      <p:sp>
        <p:nvSpPr>
          <p:cNvPr id="7" name="Title 1"/>
          <p:cNvSpPr txBox="1">
            <a:spLocks/>
          </p:cNvSpPr>
          <p:nvPr/>
        </p:nvSpPr>
        <p:spPr>
          <a:xfrm>
            <a:off x="533400" y="76200"/>
            <a:ext cx="8610600" cy="1066800"/>
          </a:xfrm>
          <a:prstGeom prst="rect">
            <a:avLst/>
          </a:prstGeom>
        </p:spPr>
        <p:txBody>
          <a:bodyPr vert="horz" anchor="ctr">
            <a:noAutofit/>
          </a:bodyPr>
          <a:lstStyle/>
          <a:p>
            <a:pPr>
              <a:spcBef>
                <a:spcPct val="0"/>
              </a:spcBef>
              <a:defRPr/>
            </a:pPr>
            <a:r>
              <a:rPr lang="en-US" sz="3200" dirty="0" smtClean="0">
                <a:solidFill>
                  <a:schemeClr val="bg2">
                    <a:lumMod val="10000"/>
                  </a:schemeClr>
                </a:solidFill>
              </a:rPr>
              <a:t>Pest Management Contractor Role</a:t>
            </a:r>
            <a:endParaRPr lang="en-US" sz="3200" dirty="0">
              <a:solidFill>
                <a:schemeClr val="bg2">
                  <a:lumMod val="10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7029" y="3276600"/>
            <a:ext cx="4622800" cy="3467100"/>
          </a:xfrm>
          <a:prstGeom prst="rect">
            <a:avLst/>
          </a:prstGeom>
        </p:spPr>
      </p:pic>
    </p:spTree>
    <p:extLst>
      <p:ext uri="{BB962C8B-B14F-4D97-AF65-F5344CB8AC3E}">
        <p14:creationId xmlns:p14="http://schemas.microsoft.com/office/powerpoint/2010/main" val="20631716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http://www.sxc.hu/pic/l/b/bu/bubbels/174731_3419.jpg"/>
          <p:cNvPicPr>
            <a:picLocks noChangeAspect="1" noChangeArrowheads="1"/>
          </p:cNvPicPr>
          <p:nvPr/>
        </p:nvPicPr>
        <p:blipFill>
          <a:blip r:embed="rId3" cstate="print">
            <a:lum bright="70000" contrast="-70000"/>
          </a:blip>
          <a:srcRect/>
          <a:stretch>
            <a:fillRect/>
          </a:stretch>
        </p:blipFill>
        <p:spPr bwMode="auto">
          <a:xfrm>
            <a:off x="0" y="1524000"/>
            <a:ext cx="9144000" cy="5334000"/>
          </a:xfrm>
          <a:prstGeom prst="rect">
            <a:avLst/>
          </a:prstGeom>
          <a:noFill/>
        </p:spPr>
      </p:pic>
      <p:sp>
        <p:nvSpPr>
          <p:cNvPr id="8" name="Title 7"/>
          <p:cNvSpPr>
            <a:spLocks noGrp="1"/>
          </p:cNvSpPr>
          <p:nvPr>
            <p:ph type="title"/>
          </p:nvPr>
        </p:nvSpPr>
        <p:spPr/>
        <p:txBody>
          <a:bodyPr>
            <a:normAutofit/>
          </a:bodyPr>
          <a:lstStyle/>
          <a:p>
            <a:r>
              <a:rPr lang="en-US" sz="3200" dirty="0" smtClean="0">
                <a:solidFill>
                  <a:schemeClr val="bg2">
                    <a:lumMod val="10000"/>
                  </a:schemeClr>
                </a:solidFill>
              </a:rPr>
              <a:t>Want to Review?</a:t>
            </a:r>
            <a:endParaRPr lang="en-US" sz="3200" dirty="0">
              <a:solidFill>
                <a:schemeClr val="bg2">
                  <a:lumMod val="10000"/>
                </a:schemeClr>
              </a:solidFill>
            </a:endParaRPr>
          </a:p>
        </p:txBody>
      </p:sp>
      <p:sp>
        <p:nvSpPr>
          <p:cNvPr id="3" name="Slide Number Placeholder 2"/>
          <p:cNvSpPr>
            <a:spLocks noGrp="1"/>
          </p:cNvSpPr>
          <p:nvPr>
            <p:ph type="sldNum" sz="quarter" idx="12"/>
          </p:nvPr>
        </p:nvSpPr>
        <p:spPr/>
        <p:txBody>
          <a:bodyPr>
            <a:normAutofit fontScale="85000" lnSpcReduction="20000"/>
          </a:bodyPr>
          <a:lstStyle/>
          <a:p>
            <a:fld id="{11075362-9323-4249-BA5A-917C59330204}" type="slidenum">
              <a:rPr lang="en-US" smtClean="0"/>
              <a:pPr/>
              <a:t>94</a:t>
            </a:fld>
            <a:endParaRPr lang="en-US"/>
          </a:p>
        </p:txBody>
      </p:sp>
      <p:sp>
        <p:nvSpPr>
          <p:cNvPr id="10" name="Text Placeholder 9"/>
          <p:cNvSpPr>
            <a:spLocks noGrp="1"/>
          </p:cNvSpPr>
          <p:nvPr>
            <p:ph type="body" idx="2"/>
          </p:nvPr>
        </p:nvSpPr>
        <p:spPr>
          <a:xfrm>
            <a:off x="685800" y="1828800"/>
            <a:ext cx="2286000" cy="4572000"/>
          </a:xfrm>
        </p:spPr>
        <p:txBody>
          <a:bodyPr>
            <a:noAutofit/>
          </a:bodyPr>
          <a:lstStyle/>
          <a:p>
            <a:pPr lvl="0"/>
            <a:r>
              <a:rPr lang="en-US" sz="2800" dirty="0" smtClean="0">
                <a:solidFill>
                  <a:schemeClr val="bg1"/>
                </a:solidFill>
              </a:rPr>
              <a:t>In this video you will see team members from University of Nebraska-Lincoln help a school implement an IPM program </a:t>
            </a:r>
          </a:p>
        </p:txBody>
      </p:sp>
      <p:sp>
        <p:nvSpPr>
          <p:cNvPr id="9" name="Content Placeholder 8"/>
          <p:cNvSpPr>
            <a:spLocks noGrp="1"/>
          </p:cNvSpPr>
          <p:nvPr>
            <p:ph sz="quarter" idx="1"/>
          </p:nvPr>
        </p:nvSpPr>
        <p:spPr>
          <a:xfrm>
            <a:off x="2971800" y="2971800"/>
            <a:ext cx="5715000" cy="1752600"/>
          </a:xfrm>
        </p:spPr>
        <p:txBody>
          <a:bodyPr>
            <a:noAutofit/>
          </a:bodyPr>
          <a:lstStyle/>
          <a:p>
            <a:pPr algn="ctr">
              <a:buNone/>
            </a:pPr>
            <a:r>
              <a:rPr lang="en-US" sz="3200" dirty="0" smtClean="0"/>
              <a:t>Review this YouTube video to watch IPM in action </a:t>
            </a:r>
            <a:r>
              <a:rPr lang="en-US" sz="3200" i="1" dirty="0" smtClean="0">
                <a:solidFill>
                  <a:srgbClr val="000099"/>
                </a:solidFill>
              </a:rPr>
              <a:t>https</a:t>
            </a:r>
            <a:r>
              <a:rPr lang="en-US" sz="3200" i="1" dirty="0">
                <a:solidFill>
                  <a:srgbClr val="000099"/>
                </a:solidFill>
              </a:rPr>
              <a:t>://</a:t>
            </a:r>
            <a:r>
              <a:rPr lang="en-US" sz="3200" i="1" dirty="0" smtClean="0">
                <a:solidFill>
                  <a:srgbClr val="000099"/>
                </a:solidFill>
              </a:rPr>
              <a:t>www.youtube.com/watch?v=N44ScfbBtz4</a:t>
            </a:r>
          </a:p>
          <a:p>
            <a:pPr algn="ctr">
              <a:buNone/>
            </a:pPr>
            <a:endParaRPr lang="en-US" sz="3200" dirty="0" smtClean="0"/>
          </a:p>
          <a:p>
            <a:pPr algn="ctr">
              <a:buNone/>
            </a:pPr>
            <a:endParaRPr lang="en-US" sz="3200" dirty="0"/>
          </a:p>
        </p:txBody>
      </p:sp>
    </p:spTree>
    <p:extLst>
      <p:ext uri="{BB962C8B-B14F-4D97-AF65-F5344CB8AC3E}">
        <p14:creationId xmlns:p14="http://schemas.microsoft.com/office/powerpoint/2010/main" val="282396218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rmAutofit/>
          </a:bodyPr>
          <a:lstStyle/>
          <a:p>
            <a:r>
              <a:rPr lang="en-US" sz="3200" dirty="0" smtClean="0">
                <a:solidFill>
                  <a:schemeClr val="bg2">
                    <a:lumMod val="10000"/>
                  </a:schemeClr>
                </a:solidFill>
              </a:rPr>
              <a:t>Check In!</a:t>
            </a:r>
            <a:endParaRPr lang="en-US" sz="3200" dirty="0">
              <a:solidFill>
                <a:schemeClr val="bg2">
                  <a:lumMod val="10000"/>
                </a:schemeClr>
              </a:solidFill>
            </a:endParaRPr>
          </a:p>
        </p:txBody>
      </p:sp>
      <p:sp>
        <p:nvSpPr>
          <p:cNvPr id="4" name="TextBox 3"/>
          <p:cNvSpPr txBox="1"/>
          <p:nvPr/>
        </p:nvSpPr>
        <p:spPr>
          <a:xfrm>
            <a:off x="609600" y="1683633"/>
            <a:ext cx="8534400" cy="5816977"/>
          </a:xfrm>
          <a:prstGeom prst="rect">
            <a:avLst/>
          </a:prstGeom>
          <a:noFill/>
        </p:spPr>
        <p:txBody>
          <a:bodyPr wrap="square" rtlCol="0">
            <a:spAutoFit/>
          </a:bodyPr>
          <a:lstStyle/>
          <a:p>
            <a:pPr>
              <a:spcBef>
                <a:spcPts val="600"/>
              </a:spcBef>
              <a:buClr>
                <a:srgbClr val="D8B25C"/>
              </a:buClr>
              <a:buSzPct val="60000"/>
            </a:pPr>
            <a:r>
              <a:rPr lang="en-US" sz="3200" dirty="0" smtClean="0">
                <a:solidFill>
                  <a:prstClr val="black"/>
                </a:solidFill>
              </a:rPr>
              <a:t>In this lesson </a:t>
            </a:r>
            <a:br>
              <a:rPr lang="en-US" sz="3200" dirty="0" smtClean="0">
                <a:solidFill>
                  <a:prstClr val="black"/>
                </a:solidFill>
              </a:rPr>
            </a:br>
            <a:r>
              <a:rPr lang="en-US" sz="3200" dirty="0" smtClean="0">
                <a:solidFill>
                  <a:prstClr val="black"/>
                </a:solidFill>
              </a:rPr>
              <a:t>you learned </a:t>
            </a:r>
            <a:br>
              <a:rPr lang="en-US" sz="3200" dirty="0" smtClean="0">
                <a:solidFill>
                  <a:prstClr val="black"/>
                </a:solidFill>
              </a:rPr>
            </a:br>
            <a:r>
              <a:rPr lang="en-US" sz="3200" dirty="0" smtClean="0">
                <a:solidFill>
                  <a:prstClr val="black"/>
                </a:solidFill>
              </a:rPr>
              <a:t>school </a:t>
            </a:r>
            <a:br>
              <a:rPr lang="en-US" sz="3200" dirty="0" smtClean="0">
                <a:solidFill>
                  <a:prstClr val="black"/>
                </a:solidFill>
              </a:rPr>
            </a:br>
            <a:r>
              <a:rPr lang="en-US" sz="3200" dirty="0" smtClean="0">
                <a:solidFill>
                  <a:prstClr val="black"/>
                </a:solidFill>
              </a:rPr>
              <a:t>IPM </a:t>
            </a:r>
            <a:br>
              <a:rPr lang="en-US" sz="3200" dirty="0" smtClean="0">
                <a:solidFill>
                  <a:prstClr val="black"/>
                </a:solidFill>
              </a:rPr>
            </a:br>
            <a:r>
              <a:rPr lang="en-US" sz="3200" dirty="0" smtClean="0">
                <a:solidFill>
                  <a:prstClr val="black"/>
                </a:solidFill>
              </a:rPr>
              <a:t>basics</a:t>
            </a:r>
          </a:p>
          <a:p>
            <a:pPr>
              <a:spcBef>
                <a:spcPts val="600"/>
              </a:spcBef>
              <a:buClr>
                <a:srgbClr val="D8B25C"/>
              </a:buClr>
              <a:buSzPct val="60000"/>
            </a:pPr>
            <a:endParaRPr lang="en-US" sz="2800" dirty="0" smtClean="0">
              <a:solidFill>
                <a:prstClr val="black"/>
              </a:solidFill>
            </a:endParaRPr>
          </a:p>
          <a:p>
            <a:pPr>
              <a:spcBef>
                <a:spcPts val="600"/>
              </a:spcBef>
              <a:buClr>
                <a:srgbClr val="D8B25C"/>
              </a:buClr>
              <a:buSzPct val="60000"/>
            </a:pPr>
            <a:endParaRPr lang="en-US" sz="2400" dirty="0">
              <a:solidFill>
                <a:prstClr val="black"/>
              </a:solidFill>
            </a:endParaRPr>
          </a:p>
          <a:p>
            <a:pPr>
              <a:spcBef>
                <a:spcPts val="600"/>
              </a:spcBef>
              <a:buClr>
                <a:srgbClr val="D8B25C"/>
              </a:buClr>
              <a:buSzPct val="60000"/>
            </a:pPr>
            <a:endParaRPr lang="en-US" sz="3200" dirty="0" smtClean="0">
              <a:solidFill>
                <a:prstClr val="black"/>
              </a:solidFill>
            </a:endParaRPr>
          </a:p>
          <a:p>
            <a:pPr>
              <a:spcBef>
                <a:spcPts val="600"/>
              </a:spcBef>
              <a:buClr>
                <a:srgbClr val="D8B25C"/>
              </a:buClr>
              <a:buSzPct val="60000"/>
            </a:pPr>
            <a:r>
              <a:rPr lang="en-US" sz="3200" b="1" dirty="0" smtClean="0">
                <a:solidFill>
                  <a:prstClr val="black"/>
                </a:solidFill>
              </a:rPr>
              <a:t>Congratulations, you’ve completed the Introduction Module!</a:t>
            </a:r>
          </a:p>
          <a:p>
            <a:endParaRPr lang="en-US" sz="3200" dirty="0">
              <a:solidFill>
                <a:prstClr val="black"/>
              </a:solidFill>
            </a:endParaRPr>
          </a:p>
        </p:txBody>
      </p:sp>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95</a:t>
            </a:fld>
            <a:endParaRPr lang="en-US"/>
          </a:p>
        </p:txBody>
      </p:sp>
      <p:pic>
        <p:nvPicPr>
          <p:cNvPr id="3" name="Picture 2"/>
          <p:cNvPicPr>
            <a:picLocks noChangeAspect="1"/>
          </p:cNvPicPr>
          <p:nvPr/>
        </p:nvPicPr>
        <p:blipFill>
          <a:blip r:embed="rId2"/>
          <a:stretch>
            <a:fillRect/>
          </a:stretch>
        </p:blipFill>
        <p:spPr>
          <a:xfrm>
            <a:off x="2892188" y="1197591"/>
            <a:ext cx="5820012" cy="4365009"/>
          </a:xfrm>
          <a:prstGeom prst="rect">
            <a:avLst/>
          </a:prstGeom>
        </p:spPr>
      </p:pic>
      <p:sp>
        <p:nvSpPr>
          <p:cNvPr id="5" name="TextBox 4"/>
          <p:cNvSpPr txBox="1"/>
          <p:nvPr/>
        </p:nvSpPr>
        <p:spPr>
          <a:xfrm>
            <a:off x="4267200" y="400734"/>
            <a:ext cx="4072910" cy="646331"/>
          </a:xfrm>
          <a:prstGeom prst="rect">
            <a:avLst/>
          </a:prstGeom>
          <a:noFill/>
        </p:spPr>
        <p:txBody>
          <a:bodyPr wrap="none" rtlCol="0">
            <a:spAutoFit/>
          </a:bodyPr>
          <a:lstStyle/>
          <a:p>
            <a:pPr algn="r"/>
            <a:r>
              <a:rPr lang="en-US" i="1" dirty="0" smtClean="0"/>
              <a:t>Inspections can be fun learning experiences </a:t>
            </a:r>
            <a:br>
              <a:rPr lang="en-US" i="1" dirty="0" smtClean="0"/>
            </a:br>
            <a:r>
              <a:rPr lang="en-US" i="1" dirty="0" smtClean="0"/>
              <a:t>- Dawn H. Gouge, University of Arizona</a:t>
            </a:r>
            <a:endParaRPr lang="en-US" i="1" dirty="0"/>
          </a:p>
        </p:txBody>
      </p:sp>
    </p:spTree>
    <p:extLst>
      <p:ext uri="{BB962C8B-B14F-4D97-AF65-F5344CB8AC3E}">
        <p14:creationId xmlns:p14="http://schemas.microsoft.com/office/powerpoint/2010/main" val="406360121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5486400" cy="990600"/>
          </a:xfrm>
        </p:spPr>
        <p:txBody>
          <a:bodyPr>
            <a:normAutofit/>
          </a:bodyPr>
          <a:lstStyle/>
          <a:p>
            <a:r>
              <a:rPr lang="en-US" sz="3200" dirty="0" smtClean="0">
                <a:solidFill>
                  <a:schemeClr val="tx1"/>
                </a:solidFill>
              </a:rPr>
              <a:t>Resources</a:t>
            </a:r>
            <a:endParaRPr lang="en-US" sz="3200" dirty="0">
              <a:solidFill>
                <a:schemeClr val="tx1"/>
              </a:solidFill>
            </a:endParaRPr>
          </a:p>
        </p:txBody>
      </p:sp>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96</a:t>
            </a:fld>
            <a:endParaRPr lang="en-US"/>
          </a:p>
        </p:txBody>
      </p:sp>
      <p:sp>
        <p:nvSpPr>
          <p:cNvPr id="15" name="Content Placeholder 14"/>
          <p:cNvSpPr>
            <a:spLocks noGrp="1"/>
          </p:cNvSpPr>
          <p:nvPr>
            <p:ph sz="quarter" idx="1"/>
          </p:nvPr>
        </p:nvSpPr>
        <p:spPr>
          <a:xfrm>
            <a:off x="533400" y="1676400"/>
            <a:ext cx="8305800" cy="5029200"/>
          </a:xfrm>
        </p:spPr>
        <p:txBody>
          <a:bodyPr>
            <a:noAutofit/>
          </a:bodyPr>
          <a:lstStyle/>
          <a:p>
            <a:pPr>
              <a:buFont typeface="Wingdings" pitchFamily="2" charset="2"/>
              <a:buChar char="q"/>
            </a:pPr>
            <a:r>
              <a:rPr lang="en-US" sz="1700" dirty="0" smtClean="0"/>
              <a:t>Arizona Cooperative Extension. (2009). </a:t>
            </a:r>
            <a:r>
              <a:rPr lang="en-US" sz="1700" i="1" dirty="0" smtClean="0"/>
              <a:t>Integrated Pest Management: The most effective way to manage pests in your school. </a:t>
            </a:r>
            <a:r>
              <a:rPr lang="en-US" sz="1700" i="1" dirty="0" smtClean="0">
                <a:solidFill>
                  <a:srgbClr val="0000CC"/>
                </a:solidFill>
              </a:rPr>
              <a:t>http://ag.arizona.edu/pubs/insects/az1234.pdf </a:t>
            </a:r>
          </a:p>
          <a:p>
            <a:pPr>
              <a:buFont typeface="Wingdings" pitchFamily="2" charset="2"/>
              <a:buChar char="q"/>
            </a:pPr>
            <a:r>
              <a:rPr lang="en-US" sz="1700" dirty="0" smtClean="0">
                <a:cs typeface="Times New Roman" pitchFamily="18" charset="0"/>
              </a:rPr>
              <a:t>Center for Disease Control and Prevention.</a:t>
            </a:r>
            <a:r>
              <a:rPr lang="en-US" sz="1700" dirty="0" smtClean="0"/>
              <a:t> (2011). Asthma. </a:t>
            </a:r>
            <a:r>
              <a:rPr lang="en-US" sz="1700" i="1" dirty="0" smtClean="0">
                <a:solidFill>
                  <a:srgbClr val="0000CC"/>
                </a:solidFill>
              </a:rPr>
              <a:t>http://www.cdc.gov/nchs/fastats/asthma.htm </a:t>
            </a:r>
            <a:endParaRPr lang="en-US" sz="1700" i="1" dirty="0" smtClean="0">
              <a:solidFill>
                <a:srgbClr val="0000CC"/>
              </a:solidFill>
              <a:cs typeface="Times New Roman" pitchFamily="18" charset="0"/>
            </a:endParaRPr>
          </a:p>
          <a:p>
            <a:pPr>
              <a:buFont typeface="Wingdings" pitchFamily="2" charset="2"/>
              <a:buChar char="q"/>
            </a:pPr>
            <a:r>
              <a:rPr lang="en-US" sz="1700" dirty="0" smtClean="0"/>
              <a:t>Gouge, D. H., M. L. Lame and J. L. Snyder. (2006).</a:t>
            </a:r>
            <a:r>
              <a:rPr lang="en-US" sz="1700" i="1" dirty="0" smtClean="0"/>
              <a:t> </a:t>
            </a:r>
            <a:r>
              <a:rPr lang="en-US" sz="1700" dirty="0" smtClean="0"/>
              <a:t>Use of an implementation model and diffusion process for establishing Integrated Pest Management in Arizona schools. </a:t>
            </a:r>
            <a:r>
              <a:rPr lang="en-US" sz="1700" i="1" dirty="0" smtClean="0"/>
              <a:t>American Entomologist</a:t>
            </a:r>
            <a:r>
              <a:rPr lang="en-US" sz="1700" dirty="0" smtClean="0"/>
              <a:t>, 52(3): 190-196.</a:t>
            </a:r>
          </a:p>
          <a:p>
            <a:pPr>
              <a:buFont typeface="Wingdings" pitchFamily="2" charset="2"/>
              <a:buChar char="q"/>
            </a:pPr>
            <a:r>
              <a:rPr lang="en-US" sz="1700" dirty="0" smtClean="0"/>
              <a:t>Green, T. A., D. H. Gouge, L. A. </a:t>
            </a:r>
            <a:r>
              <a:rPr lang="en-US" sz="1700" dirty="0" err="1" smtClean="0"/>
              <a:t>Braband</a:t>
            </a:r>
            <a:r>
              <a:rPr lang="en-US" sz="1700" dirty="0" smtClean="0"/>
              <a:t>, C. R. Foss and L. C. Graham. 2007. IPM STAR Certification for school systems. </a:t>
            </a:r>
            <a:r>
              <a:rPr lang="en-US" sz="1700" i="1" dirty="0" smtClean="0"/>
              <a:t>American Entomologist</a:t>
            </a:r>
            <a:r>
              <a:rPr lang="en-US" sz="1700" dirty="0" smtClean="0"/>
              <a:t> 53(3):150-156</a:t>
            </a:r>
            <a:r>
              <a:rPr lang="en-US" sz="1700" dirty="0"/>
              <a:t>. </a:t>
            </a:r>
            <a:r>
              <a:rPr lang="en-US" sz="1700" i="1" dirty="0" smtClean="0">
                <a:solidFill>
                  <a:srgbClr val="0000CC"/>
                </a:solidFill>
              </a:rPr>
              <a:t>http</a:t>
            </a:r>
            <a:r>
              <a:rPr lang="en-US" sz="1700" i="1" dirty="0">
                <a:solidFill>
                  <a:srgbClr val="0000CC"/>
                </a:solidFill>
              </a:rPr>
              <a:t>://</a:t>
            </a:r>
            <a:r>
              <a:rPr lang="en-US" sz="1700" i="1" dirty="0" smtClean="0">
                <a:solidFill>
                  <a:srgbClr val="0000CC"/>
                </a:solidFill>
              </a:rPr>
              <a:t>www.entsoc.org/PDF/Pubs/Periodicals/AE/AE-2007/Fall/Green.pdf </a:t>
            </a:r>
          </a:p>
          <a:p>
            <a:pPr>
              <a:buFont typeface="Wingdings" pitchFamily="2" charset="2"/>
              <a:buChar char="q"/>
            </a:pPr>
            <a:r>
              <a:rPr lang="en-US" sz="1700" dirty="0" smtClean="0"/>
              <a:t>Greene, A., and N. L. </a:t>
            </a:r>
            <a:r>
              <a:rPr lang="en-US" sz="1700" dirty="0" err="1" smtClean="0"/>
              <a:t>Breisch</a:t>
            </a:r>
            <a:r>
              <a:rPr lang="en-US" sz="1700" dirty="0" smtClean="0"/>
              <a:t>. (2002). Measuring integrated pest management programs for public buildings. </a:t>
            </a:r>
            <a:r>
              <a:rPr lang="en-US" sz="1700" i="1" dirty="0" smtClean="0"/>
              <a:t>Journal of Economic Entomology </a:t>
            </a:r>
            <a:r>
              <a:rPr lang="en-US" sz="1700" dirty="0" smtClean="0"/>
              <a:t>95: 1-13.</a:t>
            </a:r>
          </a:p>
          <a:p>
            <a:pPr>
              <a:buFont typeface="Wingdings" pitchFamily="2" charset="2"/>
              <a:buChar char="q"/>
            </a:pPr>
            <a:r>
              <a:rPr lang="en-US" sz="1700" dirty="0" smtClean="0"/>
              <a:t>Illinois Department of Public Health. (1994). </a:t>
            </a:r>
            <a:r>
              <a:rPr lang="en-US" sz="1700" i="1" dirty="0" smtClean="0"/>
              <a:t>Integrated management of structural pests in schools. </a:t>
            </a:r>
            <a:r>
              <a:rPr lang="en-US" sz="1700" i="1" dirty="0" smtClean="0">
                <a:solidFill>
                  <a:srgbClr val="0000CC"/>
                </a:solidFill>
              </a:rPr>
              <a:t>http://www.idph.state.il.us/envhealth/pdf/imsps.pdf </a:t>
            </a:r>
          </a:p>
          <a:p>
            <a:pPr>
              <a:buFont typeface="Wingdings" pitchFamily="2" charset="2"/>
              <a:buChar char="q"/>
            </a:pPr>
            <a:r>
              <a:rPr lang="en-US" sz="1700" dirty="0" smtClean="0"/>
              <a:t>USDA. (2013). National Roadmap for Integrated Pest Management. </a:t>
            </a:r>
            <a:r>
              <a:rPr lang="en-US" sz="1700" i="1" dirty="0" smtClean="0">
                <a:solidFill>
                  <a:srgbClr val="0000CC"/>
                </a:solidFill>
              </a:rPr>
              <a:t>http://www.csrees.usda.gov/nea/pest/pdfs/nat_ipm_roadmap.pdf </a:t>
            </a:r>
          </a:p>
          <a:p>
            <a:pPr>
              <a:buFont typeface="Wingdings" pitchFamily="2" charset="2"/>
              <a:buChar char="q"/>
            </a:pPr>
            <a:endParaRPr lang="en-US" sz="1700" dirty="0" smtClean="0"/>
          </a:p>
          <a:p>
            <a:pPr>
              <a:buFont typeface="Wingdings" pitchFamily="2" charset="2"/>
              <a:buChar char="q"/>
            </a:pPr>
            <a:endParaRPr lang="en-US" sz="1700" dirty="0" smtClean="0"/>
          </a:p>
          <a:p>
            <a:pPr>
              <a:buFont typeface="Wingdings" pitchFamily="2" charset="2"/>
              <a:buChar char="q"/>
            </a:pPr>
            <a:endParaRPr lang="en-US" sz="1700" dirty="0" smtClean="0"/>
          </a:p>
          <a:p>
            <a:pPr>
              <a:buFont typeface="Wingdings" pitchFamily="2" charset="2"/>
              <a:buChar char="q"/>
            </a:pPr>
            <a:endParaRPr lang="en-US" sz="1700" dirty="0" smtClean="0"/>
          </a:p>
          <a:p>
            <a:pPr>
              <a:buNone/>
            </a:pPr>
            <a:endParaRPr lang="en-US" sz="1700" dirty="0"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rmAutofit/>
          </a:bodyPr>
          <a:lstStyle/>
          <a:p>
            <a:r>
              <a:rPr lang="en-US" sz="3200" dirty="0" smtClean="0">
                <a:solidFill>
                  <a:schemeClr val="tx1"/>
                </a:solidFill>
              </a:rPr>
              <a:t>Resources</a:t>
            </a:r>
            <a:endParaRPr lang="en-US" sz="3200" dirty="0">
              <a:solidFill>
                <a:schemeClr val="tx1"/>
              </a:solidFill>
            </a:endParaRPr>
          </a:p>
        </p:txBody>
      </p:sp>
      <p:sp>
        <p:nvSpPr>
          <p:cNvPr id="15" name="Content Placeholder 14"/>
          <p:cNvSpPr>
            <a:spLocks noGrp="1"/>
          </p:cNvSpPr>
          <p:nvPr>
            <p:ph sz="quarter" idx="1"/>
          </p:nvPr>
        </p:nvSpPr>
        <p:spPr>
          <a:xfrm>
            <a:off x="533400" y="1676400"/>
            <a:ext cx="8382000" cy="5029200"/>
          </a:xfrm>
        </p:spPr>
        <p:txBody>
          <a:bodyPr>
            <a:noAutofit/>
          </a:bodyPr>
          <a:lstStyle/>
          <a:p>
            <a:pPr marL="233363" indent="-233363">
              <a:buFont typeface="Wingdings" pitchFamily="2" charset="2"/>
              <a:buChar char="q"/>
            </a:pPr>
            <a:r>
              <a:rPr lang="en-US" sz="1700" dirty="0" smtClean="0"/>
              <a:t>Cornell University. (2012). Pesticide Safety Education Program, Module 9. </a:t>
            </a:r>
            <a:r>
              <a:rPr lang="en-US" sz="1700" i="1" dirty="0" smtClean="0">
                <a:solidFill>
                  <a:srgbClr val="0000CC"/>
                </a:solidFill>
              </a:rPr>
              <a:t>http://psep.cce.cornell.edu/Tutorials/core-tutorial/module09/index.aspx </a:t>
            </a:r>
          </a:p>
          <a:p>
            <a:pPr marL="233363" indent="-233363">
              <a:buFont typeface="Wingdings" pitchFamily="2" charset="2"/>
              <a:buChar char="q"/>
            </a:pPr>
            <a:r>
              <a:rPr lang="en-US" sz="1700" dirty="0" smtClean="0"/>
              <a:t>Hollingsworth, C. S., Coli, W. M., Murray, K. D., and Ferro, D. N. (Eds.). (2002). </a:t>
            </a:r>
            <a:r>
              <a:rPr lang="en-US" sz="1700" i="1" dirty="0" smtClean="0"/>
              <a:t>IPM for Northeast Schools. Ithaca: Natural Resource, Agriculture and Engineering Service Cooperative Extension. </a:t>
            </a:r>
            <a:r>
              <a:rPr lang="en-US" sz="1700" i="1" dirty="0" smtClean="0">
                <a:solidFill>
                  <a:srgbClr val="0000CC"/>
                </a:solidFill>
              </a:rPr>
              <a:t>http://www.umass.edu/umext/schoolipm/for_viewing_only_ipmns.pdf</a:t>
            </a:r>
          </a:p>
          <a:p>
            <a:pPr marL="233363" indent="-233363">
              <a:buFont typeface="Wingdings" pitchFamily="2" charset="2"/>
              <a:buChar char="q"/>
            </a:pPr>
            <a:r>
              <a:rPr lang="en-US" sz="1700" dirty="0" smtClean="0"/>
              <a:t>Maine Department of Agriculture, University of Maine Cooperative Extension. (2002). </a:t>
            </a:r>
            <a:r>
              <a:rPr lang="en-US" sz="1700" i="1" dirty="0" smtClean="0"/>
              <a:t>Outdoor Integrated Pest Management for Maine schools. </a:t>
            </a:r>
            <a:r>
              <a:rPr lang="en-US" sz="1700" i="1" dirty="0" smtClean="0">
                <a:solidFill>
                  <a:srgbClr val="0000CC"/>
                </a:solidFill>
              </a:rPr>
              <a:t>http://www.maine.gov/agriculture/pesticides/schoolipm/pdf/outdooripm.pdf </a:t>
            </a:r>
          </a:p>
          <a:p>
            <a:pPr marL="233363" indent="-233363">
              <a:buFont typeface="Wingdings" pitchFamily="2" charset="2"/>
              <a:buChar char="q"/>
            </a:pPr>
            <a:r>
              <a:rPr lang="en-US" sz="1700" dirty="0" err="1" smtClean="0"/>
              <a:t>Alavanja</a:t>
            </a:r>
            <a:r>
              <a:rPr lang="en-US" sz="1700" dirty="0" smtClean="0"/>
              <a:t> , M. C. R., J. A. </a:t>
            </a:r>
            <a:r>
              <a:rPr lang="en-US" sz="1700" dirty="0" err="1" smtClean="0"/>
              <a:t>Hoppin</a:t>
            </a:r>
            <a:r>
              <a:rPr lang="en-US" sz="1700" dirty="0" smtClean="0"/>
              <a:t> and F. </a:t>
            </a:r>
            <a:r>
              <a:rPr lang="en-US" sz="1700" dirty="0" err="1" smtClean="0"/>
              <a:t>Kamel</a:t>
            </a:r>
            <a:r>
              <a:rPr lang="en-US" sz="1700" dirty="0" smtClean="0"/>
              <a:t>. (2004). </a:t>
            </a:r>
            <a:r>
              <a:rPr lang="en-US" sz="1700" i="1" dirty="0" smtClean="0"/>
              <a:t>Health Effects of Chronic Pesticide Exposure: Cancer and Neurotoxicity*3 Annual Review of Public Health</a:t>
            </a:r>
            <a:r>
              <a:rPr lang="en-US" sz="1700" dirty="0" smtClean="0"/>
              <a:t>. Vol. 25: 155-197. </a:t>
            </a:r>
            <a:r>
              <a:rPr lang="en-US" sz="1700" i="1" dirty="0" smtClean="0">
                <a:solidFill>
                  <a:srgbClr val="0000CC"/>
                </a:solidFill>
              </a:rPr>
              <a:t>http://www.annualreviews.org/doi/abs/10.1146/annurev.publhealth.25.101802.123020 </a:t>
            </a:r>
          </a:p>
          <a:p>
            <a:pPr marL="233363" indent="-233363">
              <a:buFont typeface="Wingdings" pitchFamily="2" charset="2"/>
              <a:buChar char="q"/>
            </a:pPr>
            <a:r>
              <a:rPr lang="en-US" sz="1700" dirty="0" smtClean="0"/>
              <a:t>United States Environmental Protection Agency. (2012). The </a:t>
            </a:r>
            <a:r>
              <a:rPr lang="en-US" sz="1700" i="1" dirty="0" smtClean="0"/>
              <a:t>Conventional Reduced Risk Pesticide Program, About Pesticides, Pesticide Product Labels, Reducing Pesticide Risk. </a:t>
            </a:r>
            <a:r>
              <a:rPr lang="en-US" sz="1700" i="1" dirty="0" smtClean="0">
                <a:solidFill>
                  <a:srgbClr val="0000CC"/>
                </a:solidFill>
              </a:rPr>
              <a:t>http://www.epa.gov/pesticides/glossary/r-z.html </a:t>
            </a:r>
          </a:p>
          <a:p>
            <a:pPr marL="233363" indent="-233363">
              <a:buFont typeface="Wingdings" pitchFamily="2" charset="2"/>
              <a:buChar char="q"/>
            </a:pPr>
            <a:r>
              <a:rPr lang="en-US" sz="1700" dirty="0" smtClean="0"/>
              <a:t>United States Environmental Protection Agency. (2012). </a:t>
            </a:r>
            <a:r>
              <a:rPr lang="en-US" sz="1700" i="1" dirty="0" smtClean="0"/>
              <a:t>Protecting Children’s Health, The National Pesticide Program. </a:t>
            </a:r>
            <a:r>
              <a:rPr lang="en-US" sz="1700" i="1" dirty="0" smtClean="0">
                <a:solidFill>
                  <a:srgbClr val="0000CC"/>
                </a:solidFill>
              </a:rPr>
              <a:t>http://www.epa.gov/pesticides/health/protecting-children.pdf </a:t>
            </a:r>
            <a:endParaRPr lang="en-US" sz="1700" dirty="0" smtClean="0"/>
          </a:p>
        </p:txBody>
      </p:sp>
      <p:sp>
        <p:nvSpPr>
          <p:cNvPr id="4" name="Slide Number Placeholder 3"/>
          <p:cNvSpPr>
            <a:spLocks noGrp="1"/>
          </p:cNvSpPr>
          <p:nvPr>
            <p:ph type="sldNum" sz="quarter" idx="12"/>
          </p:nvPr>
        </p:nvSpPr>
        <p:spPr/>
        <p:txBody>
          <a:bodyPr>
            <a:normAutofit fontScale="85000" lnSpcReduction="20000"/>
          </a:bodyPr>
          <a:lstStyle/>
          <a:p>
            <a:fld id="{BC6A28BC-5D99-41CA-B157-304BFBB03134}" type="slidenum">
              <a:rPr lang="en-US" smtClean="0"/>
              <a:pPr/>
              <a:t>97</a:t>
            </a:fld>
            <a:endParaRPr lang="en-US"/>
          </a:p>
        </p:txBody>
      </p:sp>
    </p:spTree>
    <p:extLst>
      <p:ext uri="{BB962C8B-B14F-4D97-AF65-F5344CB8AC3E}">
        <p14:creationId xmlns:p14="http://schemas.microsoft.com/office/powerpoint/2010/main" val="314018599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rmAutofit/>
          </a:bodyPr>
          <a:lstStyle/>
          <a:p>
            <a:r>
              <a:rPr lang="en-US" sz="3200" dirty="0" smtClean="0">
                <a:solidFill>
                  <a:schemeClr val="tx1"/>
                </a:solidFill>
              </a:rPr>
              <a:t>Resources</a:t>
            </a:r>
            <a:endParaRPr lang="en-US" sz="3200" dirty="0">
              <a:solidFill>
                <a:schemeClr val="tx1"/>
              </a:solidFill>
            </a:endParaRPr>
          </a:p>
        </p:txBody>
      </p:sp>
      <p:sp>
        <p:nvSpPr>
          <p:cNvPr id="15" name="Content Placeholder 14"/>
          <p:cNvSpPr>
            <a:spLocks noGrp="1"/>
          </p:cNvSpPr>
          <p:nvPr>
            <p:ph sz="quarter" idx="1"/>
          </p:nvPr>
        </p:nvSpPr>
        <p:spPr>
          <a:xfrm>
            <a:off x="533400" y="1676400"/>
            <a:ext cx="8382000" cy="5257800"/>
          </a:xfrm>
        </p:spPr>
        <p:txBody>
          <a:bodyPr>
            <a:noAutofit/>
          </a:bodyPr>
          <a:lstStyle/>
          <a:p>
            <a:pPr marL="233363" indent="-233363">
              <a:buFont typeface="Wingdings" pitchFamily="2" charset="2"/>
              <a:buChar char="q"/>
            </a:pPr>
            <a:r>
              <a:rPr lang="en-US" sz="1700" dirty="0" smtClean="0"/>
              <a:t>Alarcon</a:t>
            </a:r>
            <a:r>
              <a:rPr lang="en-US" sz="1700" dirty="0"/>
              <a:t>, </a:t>
            </a:r>
            <a:r>
              <a:rPr lang="en-US" sz="1700" dirty="0" smtClean="0"/>
              <a:t>W. A., G. </a:t>
            </a:r>
            <a:r>
              <a:rPr lang="en-US" sz="1700" dirty="0"/>
              <a:t>M. Calvert and </a:t>
            </a:r>
            <a:r>
              <a:rPr lang="en-US" sz="1700" dirty="0" smtClean="0"/>
              <a:t>J. </a:t>
            </a:r>
            <a:r>
              <a:rPr lang="en-US" sz="1700" dirty="0"/>
              <a:t>M. </a:t>
            </a:r>
            <a:r>
              <a:rPr lang="en-US" sz="1700" dirty="0" err="1"/>
              <a:t>Blondell</a:t>
            </a:r>
            <a:r>
              <a:rPr lang="en-US" sz="1700" dirty="0"/>
              <a:t>. (2005). Acute Illness Associated with Pesticide Exposure at Schools. Journal of American Medical Association. </a:t>
            </a:r>
            <a:r>
              <a:rPr lang="en-US" sz="1700" i="1" dirty="0">
                <a:solidFill>
                  <a:srgbClr val="0000CC"/>
                </a:solidFill>
              </a:rPr>
              <a:t>http://jama.jamanetwork.com/article.aspx?articleid=201292 </a:t>
            </a:r>
            <a:endParaRPr lang="en-US" sz="1700" i="1" dirty="0" smtClean="0">
              <a:solidFill>
                <a:srgbClr val="0000CC"/>
              </a:solidFill>
            </a:endParaRPr>
          </a:p>
          <a:p>
            <a:pPr marL="233363" indent="-233363">
              <a:buFont typeface="Wingdings" pitchFamily="2" charset="2"/>
              <a:buChar char="q"/>
            </a:pPr>
            <a:r>
              <a:rPr lang="en-US" sz="1700" dirty="0" smtClean="0"/>
              <a:t>Hurley, J. A and M. Merchant. (2013). </a:t>
            </a:r>
            <a:r>
              <a:rPr lang="en-US" sz="1700" i="1" dirty="0" smtClean="0"/>
              <a:t>Pest Management In and Around Structures. </a:t>
            </a:r>
            <a:r>
              <a:rPr lang="en-US" sz="1700" i="1" dirty="0" err="1" smtClean="0"/>
              <a:t>eXtension</a:t>
            </a:r>
            <a:r>
              <a:rPr lang="en-US" sz="1700" i="1" dirty="0" smtClean="0"/>
              <a:t> Indoor and Outdoor School IPM Strategies</a:t>
            </a:r>
            <a:r>
              <a:rPr lang="en-US" sz="1700" dirty="0" smtClean="0"/>
              <a:t>. </a:t>
            </a:r>
            <a:r>
              <a:rPr lang="en-US" sz="1700" i="1" dirty="0" smtClean="0">
                <a:solidFill>
                  <a:srgbClr val="0000CC"/>
                </a:solidFill>
              </a:rPr>
              <a:t>http://www.extension.org/pages/20416/indoor-and-outdoor-school-ipm-strategies</a:t>
            </a:r>
          </a:p>
          <a:p>
            <a:pPr marL="233363" indent="-233363">
              <a:buFont typeface="Wingdings" pitchFamily="2" charset="2"/>
              <a:buChar char="q"/>
            </a:pPr>
            <a:r>
              <a:rPr lang="en-US" sz="1700" dirty="0" smtClean="0"/>
              <a:t>New Jersey Department of Environmental Protection. (2013). </a:t>
            </a:r>
            <a:r>
              <a:rPr lang="en-US" sz="1700" i="1" dirty="0" smtClean="0"/>
              <a:t>New Jersey school Integrated Pest Management Program, Compliance and Enforcement. </a:t>
            </a:r>
            <a:r>
              <a:rPr lang="en-US" sz="1700" i="1" dirty="0" smtClean="0">
                <a:solidFill>
                  <a:srgbClr val="0000CC"/>
                </a:solidFill>
              </a:rPr>
              <a:t>http://www.nj.gov/dep/enforcement/pcp/ipm-powerpoint.htm</a:t>
            </a:r>
          </a:p>
          <a:p>
            <a:pPr marL="233363" indent="-233363">
              <a:buFont typeface="Wingdings" pitchFamily="2" charset="2"/>
              <a:buChar char="q"/>
            </a:pPr>
            <a:r>
              <a:rPr lang="en-US" sz="1700" dirty="0" smtClean="0"/>
              <a:t>University of Nebraska, Lincoln Extension. (2011). </a:t>
            </a:r>
            <a:r>
              <a:rPr lang="en-US" sz="1700" i="1" dirty="0" smtClean="0"/>
              <a:t>How to Conduct IPM in Schools</a:t>
            </a:r>
            <a:r>
              <a:rPr lang="en-US" sz="1700" dirty="0" smtClean="0"/>
              <a:t>. </a:t>
            </a:r>
            <a:r>
              <a:rPr lang="en-US" sz="1700" i="1" dirty="0" smtClean="0">
                <a:solidFill>
                  <a:srgbClr val="0000CC"/>
                </a:solidFill>
              </a:rPr>
              <a:t>https://www.youtube.com/watch?v=N44ScfbBtz4</a:t>
            </a:r>
          </a:p>
          <a:p>
            <a:pPr marL="233363" indent="-233363">
              <a:buFont typeface="Wingdings" pitchFamily="2" charset="2"/>
              <a:buChar char="q"/>
            </a:pPr>
            <a:r>
              <a:rPr lang="en-US" sz="1700" dirty="0"/>
              <a:t>IPM Institute of North America. (2011). The Business Case for Integrated Pest Management in Schools: Cutting Costs and Increasing Benefits. </a:t>
            </a:r>
            <a:r>
              <a:rPr lang="en-US" sz="1700" i="1" dirty="0" smtClean="0">
                <a:solidFill>
                  <a:srgbClr val="0000CC"/>
                </a:solidFill>
              </a:rPr>
              <a:t>http</a:t>
            </a:r>
            <a:r>
              <a:rPr lang="en-US" sz="1700" i="1" dirty="0">
                <a:solidFill>
                  <a:srgbClr val="0000CC"/>
                </a:solidFill>
              </a:rPr>
              <a:t>://www.ipminstitute.org/school_ipm_2015/ipm_business_case.pdf </a:t>
            </a:r>
          </a:p>
          <a:p>
            <a:pPr>
              <a:buFont typeface="Wingdings" pitchFamily="2" charset="2"/>
              <a:buChar char="q"/>
            </a:pPr>
            <a:endParaRPr lang="en-US" sz="1700" dirty="0" smtClean="0"/>
          </a:p>
          <a:p>
            <a:pPr>
              <a:buNone/>
            </a:pPr>
            <a:endParaRPr lang="en-US" sz="1700" dirty="0" smtClean="0"/>
          </a:p>
        </p:txBody>
      </p:sp>
      <p:sp>
        <p:nvSpPr>
          <p:cNvPr id="5" name="Slide Number Placeholder 4"/>
          <p:cNvSpPr>
            <a:spLocks noGrp="1"/>
          </p:cNvSpPr>
          <p:nvPr>
            <p:ph type="sldNum" sz="quarter" idx="12"/>
          </p:nvPr>
        </p:nvSpPr>
        <p:spPr/>
        <p:txBody>
          <a:bodyPr>
            <a:normAutofit fontScale="85000" lnSpcReduction="20000"/>
          </a:bodyPr>
          <a:lstStyle/>
          <a:p>
            <a:fld id="{11075362-9323-4249-BA5A-917C59330204}" type="slidenum">
              <a:rPr lang="en-US" smtClean="0"/>
              <a:pPr/>
              <a:t>98</a:t>
            </a:fld>
            <a:endParaRPr lang="en-US"/>
          </a:p>
        </p:txBody>
      </p:sp>
    </p:spTree>
    <p:extLst>
      <p:ext uri="{BB962C8B-B14F-4D97-AF65-F5344CB8AC3E}">
        <p14:creationId xmlns:p14="http://schemas.microsoft.com/office/powerpoint/2010/main" val="254839181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26268</TotalTime>
  <Words>5947</Words>
  <Application>Microsoft Office PowerPoint</Application>
  <PresentationFormat>On-screen Show (4:3)</PresentationFormat>
  <Paragraphs>957</Paragraphs>
  <Slides>98</Slides>
  <Notes>84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98</vt:i4>
      </vt:variant>
    </vt:vector>
  </HeadingPairs>
  <TitlesOfParts>
    <vt:vector size="110" baseType="lpstr">
      <vt:lpstr>Gulim</vt:lpstr>
      <vt:lpstr>ＭＳ 明朝</vt:lpstr>
      <vt:lpstr>AmerType Md BT</vt:lpstr>
      <vt:lpstr>Arial</vt:lpstr>
      <vt:lpstr>Calibri</vt:lpstr>
      <vt:lpstr>Comic Sans MS</vt:lpstr>
      <vt:lpstr>Times New Roman</vt:lpstr>
      <vt:lpstr>Tunga</vt:lpstr>
      <vt:lpstr>Tw Cen MT</vt:lpstr>
      <vt:lpstr>Wingdings</vt:lpstr>
      <vt:lpstr>Wingdings 2</vt:lpstr>
      <vt:lpstr>Median</vt:lpstr>
      <vt:lpstr>Introduction to School IPM</vt:lpstr>
      <vt:lpstr>Learning Objectives</vt:lpstr>
      <vt:lpstr>Learning Objectives </vt:lpstr>
      <vt:lpstr>Learning Objective</vt:lpstr>
      <vt:lpstr>PowerPoint Presentation</vt:lpstr>
      <vt:lpstr>PowerPoint Presentation</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2.  </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Health, Environmental and Economic Risks of Pests and Pesticides in Schools and How IPM Reduces Risk   </vt:lpstr>
      <vt:lpstr>Acute effects include:</vt:lpstr>
      <vt:lpstr>Chronic effects include:</vt:lpstr>
      <vt:lpstr>Delayed effects include:</vt:lpstr>
      <vt:lpstr>Health, Environmental and Economic Risks of Pests and Pesticides in Schools and How IPM Reduces Risk   </vt:lpstr>
      <vt:lpstr>Health, Environmental and Economic Risks of Pests and Pesticides in Schools and How IPM Reduces Risk   </vt:lpstr>
      <vt:lpstr>The National Academy of Sciences 1993 Landmark Report entitled   “Pesticides in the  Diets of Infants  and Children”</vt:lpstr>
      <vt:lpstr>Children breathe more air, drink more fluids, and eat more food per kilogram of body weight compared to adults  Children breathe different air, closer to ground level, with higher levels  of settling contaminants  Children can be affected  by toxins to a greater  extent compared to adults</vt:lpstr>
      <vt:lpstr>Children are still growing and developing, and therefore more likely to suffer adverse health effects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Benefits of School IPM </vt:lpstr>
      <vt:lpstr>Benefits of School IPM </vt:lpstr>
      <vt:lpstr>Key Elements of IPM</vt:lpstr>
      <vt:lpstr>Key Elements of IPM - Identification</vt:lpstr>
      <vt:lpstr>Key Elements of IPM - Identification</vt:lpstr>
      <vt:lpstr>Key Elements of IPM – Inspect, Monitor, Measure</vt:lpstr>
      <vt:lpstr>Key Elements of IPM – Inspect, Monitor, Measure</vt:lpstr>
      <vt:lpstr>Key Elements of IPM – Pest-conducive Conditions</vt:lpstr>
      <vt:lpstr>Key Elements of IPM – Pest-conducive Conditions</vt:lpstr>
      <vt:lpstr>Key Elements of IPM – Pest-conducive Conditions</vt:lpstr>
      <vt:lpstr>Key Elements of IPM – Pest-conducive Conditions</vt:lpstr>
      <vt:lpstr>Key Elements of IPM – Pest-conducive Conditions</vt:lpstr>
      <vt:lpstr>Key Elements of IPM – Pest-conducive Conditions</vt:lpstr>
      <vt:lpstr>Key Elements of IPM – Inspect, Monitor, Measure</vt:lpstr>
      <vt:lpstr>Key Elements of IPM – Inspect, Monitor, Measure</vt:lpstr>
      <vt:lpstr>Key Elements of IPM – Inspect, Monitor, Measure</vt:lpstr>
      <vt:lpstr>Key Elements of IPM – Inspect, Monitor, Measure</vt:lpstr>
      <vt:lpstr>Rapid Review - Common Use Rooms</vt:lpstr>
      <vt:lpstr>Key Elements of IPM - Reporting</vt:lpstr>
      <vt:lpstr>Reporting - Sample Pest Sighting Log </vt:lpstr>
      <vt:lpstr>Key Elements of IPM - Reporting</vt:lpstr>
      <vt:lpstr>Key Elements of IPM - Reporting</vt:lpstr>
      <vt:lpstr>PowerPoint Presentation</vt:lpstr>
      <vt:lpstr>PowerPoint Presentation</vt:lpstr>
      <vt:lpstr>PowerPoint Presentation</vt:lpstr>
      <vt:lpstr>Key Elements of IPM – Maintenance and Pest-proofing</vt:lpstr>
      <vt:lpstr>Rapid Review- Entryways for Pests</vt:lpstr>
      <vt:lpstr>Key Elements of IPM - Pest Control Products</vt:lpstr>
      <vt:lpstr>Key Elements of IPM - Pest Control Products</vt:lpstr>
      <vt:lpstr>Key Elements of IPM – Education and Communication</vt:lpstr>
      <vt:lpstr>Key Elements of IPM – Education and Communication</vt:lpstr>
      <vt:lpstr>Key Elements of IPM - Evaluation</vt:lpstr>
      <vt:lpstr>Rules, Regulations and Policy</vt:lpstr>
      <vt:lpstr>Rules, Regulations and Policy –  School District IPM Policy</vt:lpstr>
      <vt:lpstr>11.  </vt:lpstr>
      <vt:lpstr>PowerPoint Presentation</vt:lpstr>
      <vt:lpstr>12. </vt:lpstr>
      <vt:lpstr>Rapid Review- Pest Vulnerable Areas</vt:lpstr>
      <vt:lpstr>Roles and Responsibilities of the School IPM Team</vt:lpstr>
      <vt:lpstr>Roles and Responsibilities of the School IPM Team</vt:lpstr>
      <vt:lpstr>Roles and Responsibilities of the School IPM Team</vt:lpstr>
      <vt:lpstr>Roles and Responsibilities of the School IPM Team</vt:lpstr>
      <vt:lpstr>Roles and Responsibilities of the School IPM Team</vt:lpstr>
      <vt:lpstr>Roles and Responsibilities of the School IPM Team</vt:lpstr>
      <vt:lpstr>Roles and Responsibilities of the School IPM Team</vt:lpstr>
      <vt:lpstr>Roles and Responsibilities of the School IPM Team</vt:lpstr>
      <vt:lpstr>Roles and Responsibilities of the School IPM Team</vt:lpstr>
      <vt:lpstr>Roles and Responsibilities of the School IPM Team</vt:lpstr>
      <vt:lpstr>Maintenance/Custodial/Grounds Staff Role</vt:lpstr>
      <vt:lpstr>Roles and Responsibilities of the School IPM Team</vt:lpstr>
      <vt:lpstr>Roles and Responsibilities of the School IPM Team</vt:lpstr>
      <vt:lpstr>Roles and Responsibilities of the School IPM Team</vt:lpstr>
      <vt:lpstr>Roles and Responsibilities of the School IPM Team</vt:lpstr>
      <vt:lpstr>PowerPoint Presentation</vt:lpstr>
      <vt:lpstr>PowerPoint Presentation</vt:lpstr>
      <vt:lpstr>Want to Review?</vt:lpstr>
      <vt:lpstr>Check In!</vt:lpstr>
      <vt:lpstr>Resources</vt:lpstr>
      <vt:lpstr>Resources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Employee</dc:creator>
  <cp:lastModifiedBy>Anon</cp:lastModifiedBy>
  <cp:revision>935</cp:revision>
  <cp:lastPrinted>2016-12-13T18:57:29Z</cp:lastPrinted>
  <dcterms:created xsi:type="dcterms:W3CDTF">2013-08-21T12:48:22Z</dcterms:created>
  <dcterms:modified xsi:type="dcterms:W3CDTF">2017-03-19T00:39:08Z</dcterms:modified>
</cp:coreProperties>
</file>