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  <p:sldMasterId id="2147483683" r:id="rId3"/>
  </p:sldMasterIdLst>
  <p:notesMasterIdLst>
    <p:notesMasterId r:id="rId82"/>
  </p:notesMasterIdLst>
  <p:handoutMasterIdLst>
    <p:handoutMasterId r:id="rId83"/>
  </p:handoutMasterIdLst>
  <p:sldIdLst>
    <p:sldId id="256" r:id="rId4"/>
    <p:sldId id="472" r:id="rId5"/>
    <p:sldId id="475" r:id="rId6"/>
    <p:sldId id="499" r:id="rId7"/>
    <p:sldId id="458" r:id="rId8"/>
    <p:sldId id="478" r:id="rId9"/>
    <p:sldId id="479" r:id="rId10"/>
    <p:sldId id="473" r:id="rId11"/>
    <p:sldId id="480" r:id="rId12"/>
    <p:sldId id="430" r:id="rId13"/>
    <p:sldId id="481" r:id="rId14"/>
    <p:sldId id="486" r:id="rId15"/>
    <p:sldId id="500" r:id="rId16"/>
    <p:sldId id="501" r:id="rId17"/>
    <p:sldId id="502" r:id="rId18"/>
    <p:sldId id="459" r:id="rId19"/>
    <p:sldId id="434" r:id="rId20"/>
    <p:sldId id="482" r:id="rId21"/>
    <p:sldId id="489" r:id="rId22"/>
    <p:sldId id="574" r:id="rId23"/>
    <p:sldId id="494" r:id="rId24"/>
    <p:sldId id="503" r:id="rId25"/>
    <p:sldId id="504" r:id="rId26"/>
    <p:sldId id="505" r:id="rId27"/>
    <p:sldId id="506" r:id="rId28"/>
    <p:sldId id="507" r:id="rId29"/>
    <p:sldId id="514" r:id="rId30"/>
    <p:sldId id="508" r:id="rId31"/>
    <p:sldId id="509" r:id="rId32"/>
    <p:sldId id="512" r:id="rId33"/>
    <p:sldId id="513" r:id="rId34"/>
    <p:sldId id="575" r:id="rId35"/>
    <p:sldId id="391" r:id="rId36"/>
    <p:sldId id="433" r:id="rId37"/>
    <p:sldId id="487" r:id="rId38"/>
    <p:sldId id="488" r:id="rId39"/>
    <p:sldId id="432" r:id="rId40"/>
    <p:sldId id="516" r:id="rId41"/>
    <p:sldId id="517" r:id="rId42"/>
    <p:sldId id="519" r:id="rId43"/>
    <p:sldId id="521" r:id="rId44"/>
    <p:sldId id="522" r:id="rId45"/>
    <p:sldId id="523" r:id="rId46"/>
    <p:sldId id="524" r:id="rId47"/>
    <p:sldId id="525" r:id="rId48"/>
    <p:sldId id="526" r:id="rId49"/>
    <p:sldId id="527" r:id="rId50"/>
    <p:sldId id="528" r:id="rId51"/>
    <p:sldId id="529" r:id="rId52"/>
    <p:sldId id="530" r:id="rId53"/>
    <p:sldId id="531" r:id="rId54"/>
    <p:sldId id="532" r:id="rId55"/>
    <p:sldId id="533" r:id="rId56"/>
    <p:sldId id="535" r:id="rId57"/>
    <p:sldId id="536" r:id="rId58"/>
    <p:sldId id="537" r:id="rId59"/>
    <p:sldId id="538" r:id="rId60"/>
    <p:sldId id="539" r:id="rId61"/>
    <p:sldId id="540" r:id="rId62"/>
    <p:sldId id="543" r:id="rId63"/>
    <p:sldId id="544" r:id="rId64"/>
    <p:sldId id="546" r:id="rId65"/>
    <p:sldId id="547" r:id="rId66"/>
    <p:sldId id="548" r:id="rId67"/>
    <p:sldId id="549" r:id="rId68"/>
    <p:sldId id="550" r:id="rId69"/>
    <p:sldId id="551" r:id="rId70"/>
    <p:sldId id="552" r:id="rId71"/>
    <p:sldId id="555" r:id="rId72"/>
    <p:sldId id="556" r:id="rId73"/>
    <p:sldId id="559" r:id="rId74"/>
    <p:sldId id="562" r:id="rId75"/>
    <p:sldId id="563" r:id="rId76"/>
    <p:sldId id="564" r:id="rId77"/>
    <p:sldId id="567" r:id="rId78"/>
    <p:sldId id="572" r:id="rId79"/>
    <p:sldId id="515" r:id="rId80"/>
    <p:sldId id="464" r:id="rId81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84"/>
      <p:bold r:id="rId85"/>
    </p:embeddedFont>
    <p:embeddedFont>
      <p:font typeface="Book Antiqua" panose="02040602050305030304" pitchFamily="18" charset="0"/>
      <p:regular r:id="rId86"/>
      <p:bold r:id="rId87"/>
      <p:italic r:id="rId88"/>
      <p:boldItalic r:id="rId89"/>
    </p:embeddedFont>
    <p:embeddedFont>
      <p:font typeface="Century Schoolbook" panose="02040604050505020304" pitchFamily="18" charset="0"/>
      <p:regular r:id="rId90"/>
      <p:bold r:id="rId91"/>
      <p:italic r:id="rId92"/>
      <p:boldItalic r:id="rId9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80000"/>
    <a:srgbClr val="FFFFCC"/>
    <a:srgbClr val="00FF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0878" autoAdjust="0"/>
  </p:normalViewPr>
  <p:slideViewPr>
    <p:cSldViewPr>
      <p:cViewPr>
        <p:scale>
          <a:sx n="60" d="100"/>
          <a:sy n="60" d="100"/>
        </p:scale>
        <p:origin x="-115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328"/>
    </p:cViewPr>
  </p:sorterViewPr>
  <p:notesViewPr>
    <p:cSldViewPr>
      <p:cViewPr>
        <p:scale>
          <a:sx n="50" d="100"/>
          <a:sy n="50" d="100"/>
        </p:scale>
        <p:origin x="-1980" y="-21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9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font" Target="fonts/font4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Relationship Id="rId90" Type="http://schemas.openxmlformats.org/officeDocument/2006/relationships/font" Target="fonts/font7.fntdata"/><Relationship Id="rId95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font" Target="fonts/font2.fntdata"/><Relationship Id="rId93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handoutMaster" Target="handoutMasters/handout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font" Target="fonts/font3.fntdata"/><Relationship Id="rId9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cdc.gov\private\M109\fzh7\New%20RZB\RMSF\AZ%20RMSF\RMSF%20stats_ICED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379073709536512E-2"/>
          <c:y val="1.4925373134328361E-2"/>
          <c:w val="0.9268431485126859"/>
          <c:h val="0.8942329690131994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745152"/>
        <c:axId val="31747072"/>
      </c:barChart>
      <c:catAx>
        <c:axId val="31745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31747072"/>
        <c:crosses val="autoZero"/>
        <c:auto val="1"/>
        <c:lblAlgn val="ctr"/>
        <c:lblOffset val="100"/>
        <c:noMultiLvlLbl val="0"/>
      </c:catAx>
      <c:valAx>
        <c:axId val="31747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317451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D. H. Gouge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30691-248D-4FEA-80FA-5E6930122B52}" type="datetimeFigureOut">
              <a:rPr lang="en-US" smtClean="0"/>
              <a:t>7/13/2014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4FA48-46F4-4EEC-A5D7-FE03E81809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14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0082263-7BA5-4A53-9FB9-09E9A4CEA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64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CDBBAAC-2162-423C-B764-362231B2FC5D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A241296-CEFA-4EC2-92F0-6D6A6ADC18A1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A241296-CEFA-4EC2-92F0-6D6A6ADC18A1}" type="slidenum">
              <a:rPr lang="en-US" smtClean="0"/>
              <a:pPr eaLnBrk="1" hangingPunct="1"/>
              <a:t>35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A1185AD-8DE8-4BFE-A755-D2BC51694CE8}" type="slidenum">
              <a:rPr lang="en-US" smtClean="0"/>
              <a:pPr eaLnBrk="1" hangingPunct="1"/>
              <a:t>77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8BA6038-3E9F-4BE0-AA52-5C632263A337}" type="slidenum">
              <a:rPr lang="en-US" smtClean="0"/>
              <a:pPr eaLnBrk="1" hangingPunct="1"/>
              <a:t>78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latin typeface="Comic Sans MS" pitchFamily="66" charset="0"/>
              </a:rPr>
              <a:t>IPM/IAQ in AZ Schools </a:t>
            </a:r>
          </a:p>
        </p:txBody>
      </p:sp>
      <p:sp>
        <p:nvSpPr>
          <p:cNvPr id="665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latin typeface="Comic Sans MS" pitchFamily="66" charset="0"/>
              </a:rPr>
              <a:t>Gouge &amp;  Lame</a:t>
            </a:r>
          </a:p>
        </p:txBody>
      </p:sp>
      <p:sp>
        <p:nvSpPr>
          <p:cNvPr id="665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6288848-B6D2-4E68-AFB5-DC8CC85AB831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 eaLnBrk="1" hangingPunct="1"/>
              <a:t>2</a:t>
            </a:fld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6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Amblyomma</a:t>
            </a:r>
            <a:r>
              <a:rPr lang="en-US" dirty="0" smtClean="0"/>
              <a:t> </a:t>
            </a:r>
            <a:r>
              <a:rPr lang="en-US" dirty="0" err="1" smtClean="0"/>
              <a:t>maculatum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082263-7BA5-4A53-9FB9-09E9A4CEAC2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23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2D9E343-E633-40A0-B901-8FB8CB1BFC3C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36A020D-A758-49BB-A976-8F1274926DC0}" type="slidenum">
              <a:rPr lang="en-US">
                <a:solidFill>
                  <a:prstClr val="black"/>
                </a:solidFill>
              </a:rPr>
              <a:pPr eaLnBrk="1" hangingPunct="1"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A1CADC0-A596-473D-8761-5A01184BF78F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8E72338-65EA-4352-81EB-219E16794DA7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B134C34-95E5-4103-BA05-B3671BD7173B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0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8223438-6D41-4316-AF2E-8A4F3187B961}" type="slidenum">
              <a:rPr lang="en-US" smtClean="0"/>
              <a:pPr eaLnBrk="1" hangingPunct="1"/>
              <a:t>33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3291A-7F60-443E-8CDA-E44BF9BA2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1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Book Antiqua" pitchFamily="18" charset="0"/>
              </a:defRPr>
            </a:lvl1pPr>
            <a:lvl2pPr>
              <a:defRPr>
                <a:latin typeface="Book Antiqua" pitchFamily="18" charset="0"/>
              </a:defRPr>
            </a:lvl2pPr>
            <a:lvl3pPr>
              <a:defRPr>
                <a:latin typeface="Book Antiqua" pitchFamily="18" charset="0"/>
              </a:defRPr>
            </a:lvl3pPr>
            <a:lvl4pPr>
              <a:defRPr>
                <a:latin typeface="Book Antiqua" pitchFamily="18" charset="0"/>
              </a:defRPr>
            </a:lvl4pPr>
            <a:lvl5pPr>
              <a:defRPr>
                <a:latin typeface="Book Antiqu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C008A-C35A-448F-B074-E72032BE4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8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B279B-702C-4F49-8716-587DE615A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7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Book Antiqua" pitchFamily="18" charset="0"/>
              </a:defRPr>
            </a:lvl1pPr>
            <a:lvl2pPr>
              <a:defRPr>
                <a:latin typeface="Book Antiqua" pitchFamily="18" charset="0"/>
              </a:defRPr>
            </a:lvl2pPr>
            <a:lvl3pPr>
              <a:defRPr>
                <a:latin typeface="Book Antiqua" pitchFamily="18" charset="0"/>
              </a:defRPr>
            </a:lvl3pPr>
            <a:lvl4pPr>
              <a:defRPr>
                <a:latin typeface="Book Antiqua" pitchFamily="18" charset="0"/>
              </a:defRPr>
            </a:lvl4pPr>
            <a:lvl5pPr>
              <a:defRPr>
                <a:latin typeface="Book Antiqu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Book Antiqua" pitchFamily="18" charset="0"/>
              </a:defRPr>
            </a:lvl1pPr>
            <a:lvl2pPr>
              <a:defRPr>
                <a:latin typeface="Book Antiqua" pitchFamily="18" charset="0"/>
              </a:defRPr>
            </a:lvl2pPr>
            <a:lvl3pPr>
              <a:defRPr>
                <a:latin typeface="Book Antiqua" pitchFamily="18" charset="0"/>
              </a:defRPr>
            </a:lvl3pPr>
            <a:lvl4pPr>
              <a:defRPr>
                <a:latin typeface="Book Antiqua" pitchFamily="18" charset="0"/>
              </a:defRPr>
            </a:lvl4pPr>
            <a:lvl5pPr>
              <a:defRPr>
                <a:latin typeface="Book Antiqu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F639E-A98C-4918-B6E1-73C43CB5A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51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F8B61-9318-4875-AF79-F4CAE4F6F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50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071F-37AD-45AB-BC4D-202ACB944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0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72A0F-DB08-4007-AC85-6A109451A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37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5263" y="228600"/>
            <a:ext cx="8339137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7A4D9-1390-41CD-A6B6-198DA565B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35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F5AE7-2550-4607-832B-8033D324CB6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91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B9567-EFBE-46E8-B819-24CF9ACA572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6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0876E-297E-4F8A-BB54-92C77A49B18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9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1E455-4E26-4627-84DB-A4E5ED9B5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30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0CB4-CC6A-47FC-9BEA-34EF95F684E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53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25A3C-5AF9-409D-8984-909AEEECEFD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83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62C03-07E0-4027-830E-49350E1B4B1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45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5373B-E1A2-4A3D-A886-8D6E1ABEC65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40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EB6D1-D113-4EBE-9AD2-3D8ABB4E09F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85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1DAF2-95D8-4399-865A-0D55652DA48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67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EB8BF-222F-4430-8188-3B41D42E649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33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31E73-8D12-44B0-AD0D-BB4C955A681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63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34C5A-9B30-4420-8116-A590BF9EE1D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23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4B499-D2B3-4C00-BECA-DA9512B0BB3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2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59436-4085-4526-8100-16D7817E5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78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72975-6316-446D-85E7-2EF22A75F80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23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06845-DCD6-45B3-969C-7869FFDA147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4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5BC8A-E69D-45FF-9EA1-081EEFB69B4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Dr. Marc Lame,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4161041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BF334-7BCC-4F92-A6C9-797FCF7FFD1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98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F5AE7-2550-4607-832B-8033D324CB6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08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B9567-EFBE-46E8-B819-24CF9ACA572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9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0876E-297E-4F8A-BB54-92C77A49B18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8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0CB4-CC6A-47FC-9BEA-34EF95F684E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447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25A3C-5AF9-409D-8984-909AEEECEFD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70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62C03-07E0-4027-830E-49350E1B4B1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0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0D45D-6A50-47AA-B4A0-7E507EC16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48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5373B-E1A2-4A3D-A886-8D6E1ABEC65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60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EB6D1-D113-4EBE-9AD2-3D8ABB4E09F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26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1DAF2-95D8-4399-865A-0D55652DA48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10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EB8BF-222F-4430-8188-3B41D42E649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20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31E73-8D12-44B0-AD0D-BB4C955A681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46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34C5A-9B30-4420-8116-A590BF9EE1D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72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4B499-D2B3-4C00-BECA-DA9512B0BB3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23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72975-6316-446D-85E7-2EF22A75F80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584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06845-DCD6-45B3-969C-7869FFDA147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72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5BC8A-E69D-45FF-9EA1-081EEFB69B4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Dr. Marc Lame,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314940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5F20C-3977-47E4-9206-09989A1EB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97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BF334-7BCC-4F92-A6C9-797FCF7FFD1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3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C809C-3604-4333-A635-9988CBF13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56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B37A2-BDDF-4C73-B7A6-08CB92524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0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E1D0B-DED4-412E-864A-B107A1BF7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5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431F5-2E76-4D0B-BCEA-359CE3789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9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Arial" charset="0"/>
              </a:defRPr>
            </a:lvl1pPr>
          </a:lstStyle>
          <a:p>
            <a:pPr>
              <a:defRPr/>
            </a:pPr>
            <a:fld id="{921EA2F3-20CD-401C-BF41-14E432B4C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70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Arial" charset="0"/>
              </a:defRPr>
            </a:lvl1pPr>
          </a:lstStyle>
          <a:p>
            <a:pPr>
              <a:defRPr/>
            </a:pPr>
            <a:fld id="{FFD2D206-3535-4AF5-8358-D2020D3366B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6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Arial" charset="0"/>
              </a:defRPr>
            </a:lvl1pPr>
          </a:lstStyle>
          <a:p>
            <a:pPr>
              <a:defRPr/>
            </a:pPr>
            <a:fld id="{FFD2D206-3535-4AF5-8358-D2020D3366B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4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discoverlife.org/mp/20p?see=I_NTC657_1&amp;res=64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8"/>
          <p:cNvSpPr>
            <a:spLocks noChangeArrowheads="1"/>
          </p:cNvSpPr>
          <p:nvPr/>
        </p:nvSpPr>
        <p:spPr bwMode="auto">
          <a:xfrm>
            <a:off x="4114800" y="0"/>
            <a:ext cx="5029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latin typeface="Century Schoolbook" pitchFamily="18" charset="0"/>
              </a:rPr>
              <a:t>Tick </a:t>
            </a:r>
            <a:r>
              <a:rPr lang="en-US" sz="4000" b="1" dirty="0" smtClean="0">
                <a:solidFill>
                  <a:srgbClr val="FFFF00"/>
                </a:solidFill>
                <a:latin typeface="Century Schoolbook" pitchFamily="18" charset="0"/>
              </a:rPr>
              <a:t>Biology </a:t>
            </a:r>
          </a:p>
          <a:p>
            <a:r>
              <a:rPr lang="en-US" sz="4000" b="1" dirty="0" smtClean="0">
                <a:solidFill>
                  <a:srgbClr val="FFFF00"/>
                </a:solidFill>
                <a:latin typeface="Century Schoolbook" pitchFamily="18" charset="0"/>
              </a:rPr>
              <a:t>and Control</a:t>
            </a:r>
            <a:endParaRPr lang="en-US" sz="4000" b="1" dirty="0">
              <a:solidFill>
                <a:srgbClr val="FFFF00"/>
              </a:solidFill>
              <a:latin typeface="Century Schoolbook" pitchFamily="18" charset="0"/>
            </a:endParaRPr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4114800" y="1524000"/>
            <a:ext cx="457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lnSpc>
                <a:spcPct val="8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Century Schoolbook" pitchFamily="18" charset="0"/>
              </a:rPr>
              <a:t>Dawn H. Gouge</a:t>
            </a: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Century Schoolbook" pitchFamily="18" charset="0"/>
              </a:rPr>
              <a:t>University of </a:t>
            </a:r>
            <a:br>
              <a:rPr lang="en-US" sz="2800" b="1" dirty="0"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Century Schoolbook" pitchFamily="18" charset="0"/>
              </a:rPr>
              <a:t>Arizona</a:t>
            </a: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Century Schoolbook" pitchFamily="18" charset="0"/>
              </a:rPr>
              <a:t>William L. Nicholson</a:t>
            </a: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Century Schoolbook" pitchFamily="18" charset="0"/>
              </a:rPr>
              <a:t>CDC</a:t>
            </a:r>
            <a:endParaRPr lang="en-US" sz="2800" b="1" dirty="0">
              <a:solidFill>
                <a:schemeClr val="bg1"/>
              </a:solidFill>
              <a:latin typeface="Century Schoolbook" pitchFamily="18" charset="0"/>
            </a:endParaRP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</a:pPr>
            <a:endParaRPr lang="en-US" sz="2800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2052" name="Picture 12" descr="http://www.unbc.ca/nlui/wildlife_diseases_bc/ticks.jpg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20458"/>
            <a:ext cx="4495800" cy="3808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4" descr="http://upload.wikimedia.org/wikipedia/commons/6/63/Ticks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7338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6" descr="http://www.sdcounty.ca.gov/reusable_components/images/deh/chd_tick_engorg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16919"/>
            <a:ext cx="2976535" cy="3212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7338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Book Antiqua" pitchFamily="18" charset="0"/>
              </a:rPr>
              <a:t>Tick Paralysis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Book Antiqua" pitchFamily="18" charset="0"/>
              </a:rPr>
              <a:t>Caused by toxin produced by </a:t>
            </a:r>
            <a:r>
              <a:rPr lang="en-US" sz="3600" i="1" dirty="0" err="1" smtClean="0">
                <a:latin typeface="Book Antiqua" pitchFamily="18" charset="0"/>
              </a:rPr>
              <a:t>Dermacentor</a:t>
            </a:r>
            <a:r>
              <a:rPr lang="en-US" sz="3600" i="1" dirty="0" smtClean="0">
                <a:latin typeface="Book Antiqua" pitchFamily="18" charset="0"/>
              </a:rPr>
              <a:t> </a:t>
            </a:r>
            <a:r>
              <a:rPr lang="en-US" sz="3600" dirty="0" smtClean="0">
                <a:latin typeface="Book Antiqua" pitchFamily="18" charset="0"/>
              </a:rPr>
              <a:t>ticks.</a:t>
            </a:r>
            <a:endParaRPr lang="en-US" sz="3600" dirty="0" smtClean="0">
              <a:latin typeface="Book Antiqua" pitchFamily="18" charset="0"/>
            </a:endParaRPr>
          </a:p>
          <a:p>
            <a:pPr eaLnBrk="1" hangingPunct="1"/>
            <a:r>
              <a:rPr lang="en-US" sz="3600" dirty="0" smtClean="0">
                <a:latin typeface="Book Antiqua" pitchFamily="18" charset="0"/>
              </a:rPr>
              <a:t>Progressive, ascending </a:t>
            </a:r>
            <a:r>
              <a:rPr lang="en-US" sz="3600" dirty="0" smtClean="0">
                <a:latin typeface="Book Antiqua" pitchFamily="18" charset="0"/>
              </a:rPr>
              <a:t>paralysis.</a:t>
            </a:r>
            <a:endParaRPr lang="en-US" sz="3600" dirty="0" smtClean="0">
              <a:latin typeface="Book Antiqua" pitchFamily="18" charset="0"/>
            </a:endParaRPr>
          </a:p>
          <a:p>
            <a:pPr eaLnBrk="1" hangingPunct="1"/>
            <a:r>
              <a:rPr lang="en-US" sz="3600" dirty="0" smtClean="0">
                <a:latin typeface="Book Antiqua" pitchFamily="18" charset="0"/>
              </a:rPr>
              <a:t>Reversed upon removal of </a:t>
            </a:r>
            <a:r>
              <a:rPr lang="en-US" sz="3600" dirty="0" smtClean="0">
                <a:latin typeface="Book Antiqua" pitchFamily="18" charset="0"/>
              </a:rPr>
              <a:t>tick.</a:t>
            </a:r>
            <a:endParaRPr lang="en-US" sz="3600" dirty="0" smtClean="0">
              <a:latin typeface="Book Antiqua" pitchFamily="18" charset="0"/>
            </a:endParaRPr>
          </a:p>
          <a:p>
            <a:pPr eaLnBrk="1" hangingPunct="1"/>
            <a:r>
              <a:rPr lang="en-US" sz="3600" dirty="0" smtClean="0">
                <a:latin typeface="Book Antiqua" pitchFamily="18" charset="0"/>
              </a:rPr>
              <a:t>May result in death if tick is not </a:t>
            </a:r>
            <a:r>
              <a:rPr lang="en-US" sz="3600" dirty="0" smtClean="0">
                <a:latin typeface="Book Antiqua" pitchFamily="18" charset="0"/>
              </a:rPr>
              <a:t>removed.</a:t>
            </a:r>
            <a:endParaRPr lang="en-US" sz="3600" dirty="0" smtClean="0">
              <a:latin typeface="Book Antiqua" pitchFamily="18" charset="0"/>
            </a:endParaRPr>
          </a:p>
          <a:p>
            <a:pPr eaLnBrk="1" hangingPunct="1"/>
            <a:r>
              <a:rPr lang="en-US" dirty="0" smtClean="0">
                <a:latin typeface="Book Antiqua" pitchFamily="18" charset="0"/>
              </a:rPr>
              <a:t>                More frequent in young girls</a:t>
            </a:r>
          </a:p>
        </p:txBody>
      </p:sp>
      <p:pic>
        <p:nvPicPr>
          <p:cNvPr id="8196" name="Picture 5" descr="http://beastsofthebalkans.com/image/dog-ticks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14488" cy="225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http://static.howstuffworks.com/gif/rd/how-to-protect-yourself-from-ticks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54600"/>
            <a:ext cx="1600200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entury Schoolbook" pitchFamily="18" charset="0"/>
              </a:rPr>
              <a:t>Tick Bite Allergies and Reactions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Century Schoolbook" pitchFamily="18" charset="0"/>
              </a:rPr>
              <a:t>Wide range of </a:t>
            </a:r>
            <a:br>
              <a:rPr lang="en-US" sz="3600" dirty="0" smtClean="0">
                <a:latin typeface="Century Schoolbook" pitchFamily="18" charset="0"/>
              </a:rPr>
            </a:br>
            <a:r>
              <a:rPr lang="en-US" sz="3600" dirty="0" smtClean="0">
                <a:latin typeface="Century Schoolbook" pitchFamily="18" charset="0"/>
              </a:rPr>
              <a:t>reactions.</a:t>
            </a:r>
            <a:endParaRPr lang="en-US" sz="3600" dirty="0" smtClean="0">
              <a:latin typeface="Century Schoolbook" pitchFamily="18" charset="0"/>
            </a:endParaRPr>
          </a:p>
          <a:p>
            <a:pPr eaLnBrk="1" hangingPunct="1"/>
            <a:r>
              <a:rPr lang="en-US" sz="3600" dirty="0" smtClean="0">
                <a:latin typeface="Century Schoolbook" pitchFamily="18" charset="0"/>
              </a:rPr>
              <a:t>Minor inflammatory </a:t>
            </a:r>
            <a:br>
              <a:rPr lang="en-US" sz="3600" dirty="0" smtClean="0">
                <a:latin typeface="Century Schoolbook" pitchFamily="18" charset="0"/>
              </a:rPr>
            </a:br>
            <a:r>
              <a:rPr lang="en-US" sz="3600" dirty="0" smtClean="0">
                <a:latin typeface="Century Schoolbook" pitchFamily="18" charset="0"/>
              </a:rPr>
              <a:t>reactions </a:t>
            </a:r>
            <a:r>
              <a:rPr lang="en-US" sz="3600" dirty="0" smtClean="0">
                <a:latin typeface="Century Schoolbook" pitchFamily="18" charset="0"/>
              </a:rPr>
              <a:t>locally.</a:t>
            </a:r>
            <a:endParaRPr lang="en-US" sz="3600" dirty="0" smtClean="0">
              <a:latin typeface="Century Schoolbook" pitchFamily="18" charset="0"/>
            </a:endParaRPr>
          </a:p>
          <a:p>
            <a:pPr eaLnBrk="1" hangingPunct="1"/>
            <a:r>
              <a:rPr lang="en-US" sz="3600" dirty="0" smtClean="0">
                <a:latin typeface="Century Schoolbook" pitchFamily="18" charset="0"/>
              </a:rPr>
              <a:t>Severe systemic </a:t>
            </a:r>
            <a:br>
              <a:rPr lang="en-US" sz="3600" dirty="0" smtClean="0">
                <a:latin typeface="Century Schoolbook" pitchFamily="18" charset="0"/>
              </a:rPr>
            </a:br>
            <a:r>
              <a:rPr lang="en-US" sz="3600" dirty="0" smtClean="0">
                <a:latin typeface="Century Schoolbook" pitchFamily="18" charset="0"/>
              </a:rPr>
              <a:t>reactions (skin rash, </a:t>
            </a:r>
            <a:br>
              <a:rPr lang="en-US" sz="3600" dirty="0" smtClean="0">
                <a:latin typeface="Century Schoolbook" pitchFamily="18" charset="0"/>
              </a:rPr>
            </a:br>
            <a:r>
              <a:rPr lang="en-US" sz="3600" dirty="0" smtClean="0">
                <a:latin typeface="Century Schoolbook" pitchFamily="18" charset="0"/>
              </a:rPr>
              <a:t>fever, nausea, </a:t>
            </a:r>
            <a:br>
              <a:rPr lang="en-US" sz="3600" dirty="0" smtClean="0">
                <a:latin typeface="Century Schoolbook" pitchFamily="18" charset="0"/>
              </a:rPr>
            </a:br>
            <a:r>
              <a:rPr lang="en-US" sz="3600" dirty="0" smtClean="0">
                <a:latin typeface="Century Schoolbook" pitchFamily="18" charset="0"/>
              </a:rPr>
              <a:t>vomiting, diarrhea, </a:t>
            </a:r>
            <a:br>
              <a:rPr lang="en-US" sz="3600" dirty="0" smtClean="0">
                <a:latin typeface="Century Schoolbook" pitchFamily="18" charset="0"/>
              </a:rPr>
            </a:br>
            <a:r>
              <a:rPr lang="en-US" sz="3600" dirty="0" smtClean="0">
                <a:latin typeface="Century Schoolbook" pitchFamily="18" charset="0"/>
              </a:rPr>
              <a:t>shock, and death</a:t>
            </a:r>
            <a:r>
              <a:rPr lang="en-US" sz="3600" dirty="0" smtClean="0">
                <a:latin typeface="Century Schoolbook" pitchFamily="18" charset="0"/>
              </a:rPr>
              <a:t>).</a:t>
            </a:r>
            <a:endParaRPr lang="en-US" sz="3600" dirty="0" smtClean="0">
              <a:latin typeface="Century Schoolbook" pitchFamily="18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59" y="1619250"/>
            <a:ext cx="3690341" cy="501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3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534400" cy="4525963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Century Schoolbook" pitchFamily="18" charset="0"/>
              </a:rPr>
              <a:t>Severe allergic reactions (edema, pain, erythema, tissue necrosis, ulceration, prolonged healing</a:t>
            </a:r>
            <a:r>
              <a:rPr lang="en-US" sz="3600" dirty="0" smtClean="0">
                <a:latin typeface="Century Schoolbook" pitchFamily="18" charset="0"/>
              </a:rPr>
              <a:t>).</a:t>
            </a:r>
            <a:endParaRPr lang="en-US" sz="3600" dirty="0" smtClean="0">
              <a:latin typeface="Century Schoolbook" pitchFamily="18" charset="0"/>
            </a:endParaRPr>
          </a:p>
          <a:p>
            <a:pPr eaLnBrk="1" hangingPunct="1"/>
            <a:r>
              <a:rPr lang="en-US" sz="3600" dirty="0" smtClean="0">
                <a:latin typeface="Century Schoolbook" pitchFamily="18" charset="0"/>
              </a:rPr>
              <a:t>Expanding erythematous </a:t>
            </a:r>
            <a:r>
              <a:rPr lang="en-US" sz="3600" dirty="0" smtClean="0">
                <a:latin typeface="Century Schoolbook" pitchFamily="18" charset="0"/>
              </a:rPr>
              <a:t>lesions.</a:t>
            </a:r>
            <a:endParaRPr lang="en-US" sz="3600" dirty="0" smtClean="0">
              <a:latin typeface="Century Schoolbook" pitchFamily="18" charset="0"/>
            </a:endParaRPr>
          </a:p>
          <a:p>
            <a:pPr eaLnBrk="1" hangingPunct="1"/>
            <a:r>
              <a:rPr lang="en-US" sz="3600" dirty="0" smtClean="0">
                <a:latin typeface="Century Schoolbook" pitchFamily="18" charset="0"/>
              </a:rPr>
              <a:t>Anaphylactic </a:t>
            </a:r>
            <a:r>
              <a:rPr lang="en-US" sz="3600" dirty="0" smtClean="0">
                <a:latin typeface="Century Schoolbook" pitchFamily="18" charset="0"/>
              </a:rPr>
              <a:t>shock.</a:t>
            </a:r>
            <a:endParaRPr lang="en-US" sz="3600" dirty="0" smtClean="0">
              <a:latin typeface="Century Schoolbook" pitchFamily="18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81400"/>
            <a:ext cx="6477000" cy="323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7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357188" y="322263"/>
            <a:ext cx="81708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Ticks and their associated diseases are seasonally 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distributed  -BUT…….. AZ</a:t>
            </a:r>
            <a:endParaRPr lang="en-US" altLang="en-US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466850"/>
            <a:ext cx="8229600" cy="1141413"/>
          </a:xfrm>
          <a:noFill/>
        </p:spPr>
        <p:txBody>
          <a:bodyPr/>
          <a:lstStyle/>
          <a:p>
            <a:pPr eaLnBrk="1" hangingPunct="1"/>
            <a:r>
              <a:rPr lang="en-US" altLang="en-US" sz="2800" dirty="0" smtClean="0">
                <a:latin typeface="Century Schoolbook" panose="02040604050505020304" pitchFamily="18" charset="0"/>
              </a:rPr>
              <a:t>Peak of disease activity corresponds with peak of tick activity (especially the life stage of tick most important for transmission).</a:t>
            </a: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2057400" y="5638800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1447800" y="5867400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6934200" y="54864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2667000" y="5181600"/>
            <a:ext cx="533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3276600" y="4419600"/>
            <a:ext cx="5334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41" name="Rectangle 11"/>
          <p:cNvSpPr>
            <a:spLocks noChangeArrowheads="1"/>
          </p:cNvSpPr>
          <p:nvPr/>
        </p:nvSpPr>
        <p:spPr bwMode="auto">
          <a:xfrm>
            <a:off x="3886200" y="3200400"/>
            <a:ext cx="533400" cy="274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42" name="Rectangle 12"/>
          <p:cNvSpPr>
            <a:spLocks noChangeArrowheads="1"/>
          </p:cNvSpPr>
          <p:nvPr/>
        </p:nvSpPr>
        <p:spPr bwMode="auto">
          <a:xfrm>
            <a:off x="6324600" y="5181600"/>
            <a:ext cx="533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43" name="Rectangle 13"/>
          <p:cNvSpPr>
            <a:spLocks noChangeArrowheads="1"/>
          </p:cNvSpPr>
          <p:nvPr/>
        </p:nvSpPr>
        <p:spPr bwMode="auto">
          <a:xfrm>
            <a:off x="4495800" y="3352800"/>
            <a:ext cx="5334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44" name="Rectangle 14"/>
          <p:cNvSpPr>
            <a:spLocks noChangeArrowheads="1"/>
          </p:cNvSpPr>
          <p:nvPr/>
        </p:nvSpPr>
        <p:spPr bwMode="auto">
          <a:xfrm>
            <a:off x="5105400" y="4191000"/>
            <a:ext cx="5334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45" name="Rectangle 15"/>
          <p:cNvSpPr>
            <a:spLocks noChangeArrowheads="1"/>
          </p:cNvSpPr>
          <p:nvPr/>
        </p:nvSpPr>
        <p:spPr bwMode="auto">
          <a:xfrm>
            <a:off x="5715000" y="4953000"/>
            <a:ext cx="5334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46" name="Rectangle 16"/>
          <p:cNvSpPr>
            <a:spLocks noChangeArrowheads="1"/>
          </p:cNvSpPr>
          <p:nvPr/>
        </p:nvSpPr>
        <p:spPr bwMode="auto">
          <a:xfrm>
            <a:off x="838200" y="5867400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47" name="Rectangle 17"/>
          <p:cNvSpPr>
            <a:spLocks noChangeArrowheads="1"/>
          </p:cNvSpPr>
          <p:nvPr/>
        </p:nvSpPr>
        <p:spPr bwMode="auto">
          <a:xfrm>
            <a:off x="7543800" y="57150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48" name="Line 18"/>
          <p:cNvSpPr>
            <a:spLocks noChangeShapeType="1"/>
          </p:cNvSpPr>
          <p:nvPr/>
        </p:nvSpPr>
        <p:spPr bwMode="auto">
          <a:xfrm>
            <a:off x="762000" y="57912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Text Box 19"/>
          <p:cNvSpPr txBox="1">
            <a:spLocks noChangeArrowheads="1"/>
          </p:cNvSpPr>
          <p:nvPr/>
        </p:nvSpPr>
        <p:spPr bwMode="auto">
          <a:xfrm>
            <a:off x="898525" y="6183868"/>
            <a:ext cx="73789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entury Schoolbook" panose="02040604050505020304" pitchFamily="18" charset="0"/>
              </a:rPr>
              <a:t>J         F       M       A       M       J       </a:t>
            </a:r>
            <a:r>
              <a:rPr lang="en-US" altLang="en-US" sz="18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J</a:t>
            </a:r>
            <a:r>
              <a:rPr lang="en-US" altLang="en-US" sz="1800" dirty="0">
                <a:solidFill>
                  <a:schemeClr val="bg1"/>
                </a:solidFill>
                <a:latin typeface="Century Schoolbook" panose="02040604050505020304" pitchFamily="18" charset="0"/>
              </a:rPr>
              <a:t>        A       S        O       N       D</a:t>
            </a:r>
          </a:p>
        </p:txBody>
      </p:sp>
      <p:sp>
        <p:nvSpPr>
          <p:cNvPr id="18450" name="Line 20"/>
          <p:cNvSpPr>
            <a:spLocks noChangeShapeType="1"/>
          </p:cNvSpPr>
          <p:nvPr/>
        </p:nvSpPr>
        <p:spPr bwMode="auto">
          <a:xfrm flipV="1">
            <a:off x="762000" y="3578781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3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Ticks and their associated diseases are focally distributed (</a:t>
            </a:r>
            <a:r>
              <a:rPr lang="en-US" altLang="en-US" dirty="0">
                <a:solidFill>
                  <a:srgbClr val="FFFF00"/>
                </a:solidFill>
                <a:latin typeface="Century Schoolbook" panose="02040604050505020304" pitchFamily="18" charset="0"/>
              </a:rPr>
              <a:t>clustered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).</a:t>
            </a:r>
            <a:endParaRPr lang="en-US" altLang="en-US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1143000" y="2054225"/>
            <a:ext cx="19050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460" name="Oval 6"/>
          <p:cNvSpPr>
            <a:spLocks noChangeArrowheads="1"/>
          </p:cNvSpPr>
          <p:nvPr/>
        </p:nvSpPr>
        <p:spPr bwMode="auto">
          <a:xfrm>
            <a:off x="1447800" y="2511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61" name="Oval 7"/>
          <p:cNvSpPr>
            <a:spLocks noChangeArrowheads="1"/>
          </p:cNvSpPr>
          <p:nvPr/>
        </p:nvSpPr>
        <p:spPr bwMode="auto">
          <a:xfrm>
            <a:off x="1447800" y="28162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62" name="Oval 8"/>
          <p:cNvSpPr>
            <a:spLocks noChangeArrowheads="1"/>
          </p:cNvSpPr>
          <p:nvPr/>
        </p:nvSpPr>
        <p:spPr bwMode="auto">
          <a:xfrm>
            <a:off x="1447800" y="3121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63" name="Oval 9"/>
          <p:cNvSpPr>
            <a:spLocks noChangeArrowheads="1"/>
          </p:cNvSpPr>
          <p:nvPr/>
        </p:nvSpPr>
        <p:spPr bwMode="auto">
          <a:xfrm>
            <a:off x="1447800" y="3425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1447800" y="3730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65" name="Oval 11"/>
          <p:cNvSpPr>
            <a:spLocks noChangeArrowheads="1"/>
          </p:cNvSpPr>
          <p:nvPr/>
        </p:nvSpPr>
        <p:spPr bwMode="auto">
          <a:xfrm>
            <a:off x="1447800" y="2206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66" name="Oval 12"/>
          <p:cNvSpPr>
            <a:spLocks noChangeArrowheads="1"/>
          </p:cNvSpPr>
          <p:nvPr/>
        </p:nvSpPr>
        <p:spPr bwMode="auto">
          <a:xfrm>
            <a:off x="2209800" y="2511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67" name="Oval 13"/>
          <p:cNvSpPr>
            <a:spLocks noChangeArrowheads="1"/>
          </p:cNvSpPr>
          <p:nvPr/>
        </p:nvSpPr>
        <p:spPr bwMode="auto">
          <a:xfrm>
            <a:off x="2209800" y="28162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68" name="Oval 14"/>
          <p:cNvSpPr>
            <a:spLocks noChangeArrowheads="1"/>
          </p:cNvSpPr>
          <p:nvPr/>
        </p:nvSpPr>
        <p:spPr bwMode="auto">
          <a:xfrm>
            <a:off x="2209800" y="3121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69" name="Oval 15"/>
          <p:cNvSpPr>
            <a:spLocks noChangeArrowheads="1"/>
          </p:cNvSpPr>
          <p:nvPr/>
        </p:nvSpPr>
        <p:spPr bwMode="auto">
          <a:xfrm>
            <a:off x="2209800" y="3425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70" name="Oval 16"/>
          <p:cNvSpPr>
            <a:spLocks noChangeArrowheads="1"/>
          </p:cNvSpPr>
          <p:nvPr/>
        </p:nvSpPr>
        <p:spPr bwMode="auto">
          <a:xfrm>
            <a:off x="2209800" y="3730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71" name="Oval 17"/>
          <p:cNvSpPr>
            <a:spLocks noChangeArrowheads="1"/>
          </p:cNvSpPr>
          <p:nvPr/>
        </p:nvSpPr>
        <p:spPr bwMode="auto">
          <a:xfrm>
            <a:off x="2209800" y="2206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72" name="Oval 18"/>
          <p:cNvSpPr>
            <a:spLocks noChangeArrowheads="1"/>
          </p:cNvSpPr>
          <p:nvPr/>
        </p:nvSpPr>
        <p:spPr bwMode="auto">
          <a:xfrm>
            <a:off x="2590800" y="2511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73" name="Oval 19"/>
          <p:cNvSpPr>
            <a:spLocks noChangeArrowheads="1"/>
          </p:cNvSpPr>
          <p:nvPr/>
        </p:nvSpPr>
        <p:spPr bwMode="auto">
          <a:xfrm>
            <a:off x="2590800" y="28162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74" name="Oval 20"/>
          <p:cNvSpPr>
            <a:spLocks noChangeArrowheads="1"/>
          </p:cNvSpPr>
          <p:nvPr/>
        </p:nvSpPr>
        <p:spPr bwMode="auto">
          <a:xfrm>
            <a:off x="2590800" y="3121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75" name="Oval 21"/>
          <p:cNvSpPr>
            <a:spLocks noChangeArrowheads="1"/>
          </p:cNvSpPr>
          <p:nvPr/>
        </p:nvSpPr>
        <p:spPr bwMode="auto">
          <a:xfrm>
            <a:off x="2590800" y="3425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76" name="Oval 22"/>
          <p:cNvSpPr>
            <a:spLocks noChangeArrowheads="1"/>
          </p:cNvSpPr>
          <p:nvPr/>
        </p:nvSpPr>
        <p:spPr bwMode="auto">
          <a:xfrm>
            <a:off x="2590800" y="3730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77" name="Oval 23"/>
          <p:cNvSpPr>
            <a:spLocks noChangeArrowheads="1"/>
          </p:cNvSpPr>
          <p:nvPr/>
        </p:nvSpPr>
        <p:spPr bwMode="auto">
          <a:xfrm>
            <a:off x="2590800" y="2206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78" name="Oval 24"/>
          <p:cNvSpPr>
            <a:spLocks noChangeArrowheads="1"/>
          </p:cNvSpPr>
          <p:nvPr/>
        </p:nvSpPr>
        <p:spPr bwMode="auto">
          <a:xfrm>
            <a:off x="1828800" y="2511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79" name="Oval 25"/>
          <p:cNvSpPr>
            <a:spLocks noChangeArrowheads="1"/>
          </p:cNvSpPr>
          <p:nvPr/>
        </p:nvSpPr>
        <p:spPr bwMode="auto">
          <a:xfrm>
            <a:off x="1828800" y="28162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80" name="Oval 26"/>
          <p:cNvSpPr>
            <a:spLocks noChangeArrowheads="1"/>
          </p:cNvSpPr>
          <p:nvPr/>
        </p:nvSpPr>
        <p:spPr bwMode="auto">
          <a:xfrm>
            <a:off x="1828800" y="3121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81" name="Oval 27"/>
          <p:cNvSpPr>
            <a:spLocks noChangeArrowheads="1"/>
          </p:cNvSpPr>
          <p:nvPr/>
        </p:nvSpPr>
        <p:spPr bwMode="auto">
          <a:xfrm>
            <a:off x="1828800" y="3425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82" name="Oval 28"/>
          <p:cNvSpPr>
            <a:spLocks noChangeArrowheads="1"/>
          </p:cNvSpPr>
          <p:nvPr/>
        </p:nvSpPr>
        <p:spPr bwMode="auto">
          <a:xfrm>
            <a:off x="1828800" y="3730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83" name="Oval 29"/>
          <p:cNvSpPr>
            <a:spLocks noChangeArrowheads="1"/>
          </p:cNvSpPr>
          <p:nvPr/>
        </p:nvSpPr>
        <p:spPr bwMode="auto">
          <a:xfrm>
            <a:off x="1828800" y="2206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84" name="Rectangle 30"/>
          <p:cNvSpPr>
            <a:spLocks noChangeArrowheads="1"/>
          </p:cNvSpPr>
          <p:nvPr/>
        </p:nvSpPr>
        <p:spPr bwMode="auto">
          <a:xfrm>
            <a:off x="3581400" y="2054225"/>
            <a:ext cx="19050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485" name="Rectangle 31"/>
          <p:cNvSpPr>
            <a:spLocks noChangeArrowheads="1"/>
          </p:cNvSpPr>
          <p:nvPr/>
        </p:nvSpPr>
        <p:spPr bwMode="auto">
          <a:xfrm>
            <a:off x="6019800" y="2054225"/>
            <a:ext cx="19050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486" name="Oval 32"/>
          <p:cNvSpPr>
            <a:spLocks noChangeArrowheads="1"/>
          </p:cNvSpPr>
          <p:nvPr/>
        </p:nvSpPr>
        <p:spPr bwMode="auto">
          <a:xfrm>
            <a:off x="6248400" y="2511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87" name="Oval 33"/>
          <p:cNvSpPr>
            <a:spLocks noChangeArrowheads="1"/>
          </p:cNvSpPr>
          <p:nvPr/>
        </p:nvSpPr>
        <p:spPr bwMode="auto">
          <a:xfrm>
            <a:off x="6096000" y="2968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88" name="Oval 34"/>
          <p:cNvSpPr>
            <a:spLocks noChangeArrowheads="1"/>
          </p:cNvSpPr>
          <p:nvPr/>
        </p:nvSpPr>
        <p:spPr bwMode="auto">
          <a:xfrm>
            <a:off x="6248400" y="3121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89" name="Oval 35"/>
          <p:cNvSpPr>
            <a:spLocks noChangeArrowheads="1"/>
          </p:cNvSpPr>
          <p:nvPr/>
        </p:nvSpPr>
        <p:spPr bwMode="auto">
          <a:xfrm>
            <a:off x="6096000" y="3502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90" name="Oval 36"/>
          <p:cNvSpPr>
            <a:spLocks noChangeArrowheads="1"/>
          </p:cNvSpPr>
          <p:nvPr/>
        </p:nvSpPr>
        <p:spPr bwMode="auto">
          <a:xfrm>
            <a:off x="6248400" y="3730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91" name="Oval 37"/>
          <p:cNvSpPr>
            <a:spLocks noChangeArrowheads="1"/>
          </p:cNvSpPr>
          <p:nvPr/>
        </p:nvSpPr>
        <p:spPr bwMode="auto">
          <a:xfrm>
            <a:off x="6096000" y="21336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92" name="Oval 38"/>
          <p:cNvSpPr>
            <a:spLocks noChangeArrowheads="1"/>
          </p:cNvSpPr>
          <p:nvPr/>
        </p:nvSpPr>
        <p:spPr bwMode="auto">
          <a:xfrm>
            <a:off x="7010400" y="2511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93" name="Oval 39"/>
          <p:cNvSpPr>
            <a:spLocks noChangeArrowheads="1"/>
          </p:cNvSpPr>
          <p:nvPr/>
        </p:nvSpPr>
        <p:spPr bwMode="auto">
          <a:xfrm>
            <a:off x="7162800" y="2968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94" name="Oval 40"/>
          <p:cNvSpPr>
            <a:spLocks noChangeArrowheads="1"/>
          </p:cNvSpPr>
          <p:nvPr/>
        </p:nvSpPr>
        <p:spPr bwMode="auto">
          <a:xfrm>
            <a:off x="7010400" y="3121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95" name="Oval 41"/>
          <p:cNvSpPr>
            <a:spLocks noChangeArrowheads="1"/>
          </p:cNvSpPr>
          <p:nvPr/>
        </p:nvSpPr>
        <p:spPr bwMode="auto">
          <a:xfrm>
            <a:off x="7010400" y="3425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96" name="Oval 42"/>
          <p:cNvSpPr>
            <a:spLocks noChangeArrowheads="1"/>
          </p:cNvSpPr>
          <p:nvPr/>
        </p:nvSpPr>
        <p:spPr bwMode="auto">
          <a:xfrm>
            <a:off x="7086600" y="3654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97" name="Oval 43"/>
          <p:cNvSpPr>
            <a:spLocks noChangeArrowheads="1"/>
          </p:cNvSpPr>
          <p:nvPr/>
        </p:nvSpPr>
        <p:spPr bwMode="auto">
          <a:xfrm>
            <a:off x="7010400" y="2130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98" name="Oval 44"/>
          <p:cNvSpPr>
            <a:spLocks noChangeArrowheads="1"/>
          </p:cNvSpPr>
          <p:nvPr/>
        </p:nvSpPr>
        <p:spPr bwMode="auto">
          <a:xfrm>
            <a:off x="7467600" y="2587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499" name="Oval 45"/>
          <p:cNvSpPr>
            <a:spLocks noChangeArrowheads="1"/>
          </p:cNvSpPr>
          <p:nvPr/>
        </p:nvSpPr>
        <p:spPr bwMode="auto">
          <a:xfrm>
            <a:off x="7391400" y="2740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00" name="Oval 46"/>
          <p:cNvSpPr>
            <a:spLocks noChangeArrowheads="1"/>
          </p:cNvSpPr>
          <p:nvPr/>
        </p:nvSpPr>
        <p:spPr bwMode="auto">
          <a:xfrm>
            <a:off x="7620000" y="31972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01" name="Oval 47"/>
          <p:cNvSpPr>
            <a:spLocks noChangeArrowheads="1"/>
          </p:cNvSpPr>
          <p:nvPr/>
        </p:nvSpPr>
        <p:spPr bwMode="auto">
          <a:xfrm>
            <a:off x="7391400" y="3425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02" name="Oval 48"/>
          <p:cNvSpPr>
            <a:spLocks noChangeArrowheads="1"/>
          </p:cNvSpPr>
          <p:nvPr/>
        </p:nvSpPr>
        <p:spPr bwMode="auto">
          <a:xfrm>
            <a:off x="7543800" y="3806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03" name="Oval 49"/>
          <p:cNvSpPr>
            <a:spLocks noChangeArrowheads="1"/>
          </p:cNvSpPr>
          <p:nvPr/>
        </p:nvSpPr>
        <p:spPr bwMode="auto">
          <a:xfrm>
            <a:off x="7620000" y="2206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04" name="Oval 50"/>
          <p:cNvSpPr>
            <a:spLocks noChangeArrowheads="1"/>
          </p:cNvSpPr>
          <p:nvPr/>
        </p:nvSpPr>
        <p:spPr bwMode="auto">
          <a:xfrm>
            <a:off x="6629400" y="2511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05" name="Oval 51"/>
          <p:cNvSpPr>
            <a:spLocks noChangeArrowheads="1"/>
          </p:cNvSpPr>
          <p:nvPr/>
        </p:nvSpPr>
        <p:spPr bwMode="auto">
          <a:xfrm>
            <a:off x="6858000" y="28162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06" name="Oval 52"/>
          <p:cNvSpPr>
            <a:spLocks noChangeArrowheads="1"/>
          </p:cNvSpPr>
          <p:nvPr/>
        </p:nvSpPr>
        <p:spPr bwMode="auto">
          <a:xfrm>
            <a:off x="6477000" y="3044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07" name="Oval 53"/>
          <p:cNvSpPr>
            <a:spLocks noChangeArrowheads="1"/>
          </p:cNvSpPr>
          <p:nvPr/>
        </p:nvSpPr>
        <p:spPr bwMode="auto">
          <a:xfrm>
            <a:off x="6629400" y="3425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08" name="Oval 54"/>
          <p:cNvSpPr>
            <a:spLocks noChangeArrowheads="1"/>
          </p:cNvSpPr>
          <p:nvPr/>
        </p:nvSpPr>
        <p:spPr bwMode="auto">
          <a:xfrm>
            <a:off x="6629400" y="3730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09" name="Oval 55"/>
          <p:cNvSpPr>
            <a:spLocks noChangeArrowheads="1"/>
          </p:cNvSpPr>
          <p:nvPr/>
        </p:nvSpPr>
        <p:spPr bwMode="auto">
          <a:xfrm>
            <a:off x="6553200" y="2206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10" name="Oval 56"/>
          <p:cNvSpPr>
            <a:spLocks noChangeArrowheads="1"/>
          </p:cNvSpPr>
          <p:nvPr/>
        </p:nvSpPr>
        <p:spPr bwMode="auto">
          <a:xfrm>
            <a:off x="3810000" y="2511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11" name="Oval 57"/>
          <p:cNvSpPr>
            <a:spLocks noChangeArrowheads="1"/>
          </p:cNvSpPr>
          <p:nvPr/>
        </p:nvSpPr>
        <p:spPr bwMode="auto">
          <a:xfrm>
            <a:off x="3733800" y="3654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12" name="Oval 58"/>
          <p:cNvSpPr>
            <a:spLocks noChangeArrowheads="1"/>
          </p:cNvSpPr>
          <p:nvPr/>
        </p:nvSpPr>
        <p:spPr bwMode="auto">
          <a:xfrm>
            <a:off x="4038600" y="3425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13" name="Oval 59"/>
          <p:cNvSpPr>
            <a:spLocks noChangeArrowheads="1"/>
          </p:cNvSpPr>
          <p:nvPr/>
        </p:nvSpPr>
        <p:spPr bwMode="auto">
          <a:xfrm>
            <a:off x="3810000" y="3425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14" name="Oval 60"/>
          <p:cNvSpPr>
            <a:spLocks noChangeArrowheads="1"/>
          </p:cNvSpPr>
          <p:nvPr/>
        </p:nvSpPr>
        <p:spPr bwMode="auto">
          <a:xfrm>
            <a:off x="3886200" y="3730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15" name="Oval 61"/>
          <p:cNvSpPr>
            <a:spLocks noChangeArrowheads="1"/>
          </p:cNvSpPr>
          <p:nvPr/>
        </p:nvSpPr>
        <p:spPr bwMode="auto">
          <a:xfrm>
            <a:off x="3886200" y="2359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16" name="Oval 62"/>
          <p:cNvSpPr>
            <a:spLocks noChangeArrowheads="1"/>
          </p:cNvSpPr>
          <p:nvPr/>
        </p:nvSpPr>
        <p:spPr bwMode="auto">
          <a:xfrm>
            <a:off x="4572000" y="2282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17" name="Oval 63"/>
          <p:cNvSpPr>
            <a:spLocks noChangeArrowheads="1"/>
          </p:cNvSpPr>
          <p:nvPr/>
        </p:nvSpPr>
        <p:spPr bwMode="auto">
          <a:xfrm>
            <a:off x="4724400" y="2892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18" name="Oval 64"/>
          <p:cNvSpPr>
            <a:spLocks noChangeArrowheads="1"/>
          </p:cNvSpPr>
          <p:nvPr/>
        </p:nvSpPr>
        <p:spPr bwMode="auto">
          <a:xfrm>
            <a:off x="4800600" y="3121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19" name="Oval 65"/>
          <p:cNvSpPr>
            <a:spLocks noChangeArrowheads="1"/>
          </p:cNvSpPr>
          <p:nvPr/>
        </p:nvSpPr>
        <p:spPr bwMode="auto">
          <a:xfrm>
            <a:off x="4800600" y="35782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20" name="Oval 66"/>
          <p:cNvSpPr>
            <a:spLocks noChangeArrowheads="1"/>
          </p:cNvSpPr>
          <p:nvPr/>
        </p:nvSpPr>
        <p:spPr bwMode="auto">
          <a:xfrm>
            <a:off x="4724400" y="3730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21" name="Oval 67"/>
          <p:cNvSpPr>
            <a:spLocks noChangeArrowheads="1"/>
          </p:cNvSpPr>
          <p:nvPr/>
        </p:nvSpPr>
        <p:spPr bwMode="auto">
          <a:xfrm>
            <a:off x="4572000" y="2206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22" name="Oval 68"/>
          <p:cNvSpPr>
            <a:spLocks noChangeArrowheads="1"/>
          </p:cNvSpPr>
          <p:nvPr/>
        </p:nvSpPr>
        <p:spPr bwMode="auto">
          <a:xfrm>
            <a:off x="4724400" y="2359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23" name="Oval 69"/>
          <p:cNvSpPr>
            <a:spLocks noChangeArrowheads="1"/>
          </p:cNvSpPr>
          <p:nvPr/>
        </p:nvSpPr>
        <p:spPr bwMode="auto">
          <a:xfrm>
            <a:off x="4953000" y="28162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24" name="Oval 70"/>
          <p:cNvSpPr>
            <a:spLocks noChangeArrowheads="1"/>
          </p:cNvSpPr>
          <p:nvPr/>
        </p:nvSpPr>
        <p:spPr bwMode="auto">
          <a:xfrm>
            <a:off x="4953000" y="3121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25" name="Oval 71"/>
          <p:cNvSpPr>
            <a:spLocks noChangeArrowheads="1"/>
          </p:cNvSpPr>
          <p:nvPr/>
        </p:nvSpPr>
        <p:spPr bwMode="auto">
          <a:xfrm>
            <a:off x="5029200" y="2968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26" name="Oval 72"/>
          <p:cNvSpPr>
            <a:spLocks noChangeArrowheads="1"/>
          </p:cNvSpPr>
          <p:nvPr/>
        </p:nvSpPr>
        <p:spPr bwMode="auto">
          <a:xfrm>
            <a:off x="4953000" y="3730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27" name="Oval 73"/>
          <p:cNvSpPr>
            <a:spLocks noChangeArrowheads="1"/>
          </p:cNvSpPr>
          <p:nvPr/>
        </p:nvSpPr>
        <p:spPr bwMode="auto">
          <a:xfrm>
            <a:off x="4724400" y="2206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28" name="Oval 74"/>
          <p:cNvSpPr>
            <a:spLocks noChangeArrowheads="1"/>
          </p:cNvSpPr>
          <p:nvPr/>
        </p:nvSpPr>
        <p:spPr bwMode="auto">
          <a:xfrm>
            <a:off x="4038600" y="2511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29" name="Oval 75"/>
          <p:cNvSpPr>
            <a:spLocks noChangeArrowheads="1"/>
          </p:cNvSpPr>
          <p:nvPr/>
        </p:nvSpPr>
        <p:spPr bwMode="auto">
          <a:xfrm>
            <a:off x="4191000" y="3502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30" name="Oval 76"/>
          <p:cNvSpPr>
            <a:spLocks noChangeArrowheads="1"/>
          </p:cNvSpPr>
          <p:nvPr/>
        </p:nvSpPr>
        <p:spPr bwMode="auto">
          <a:xfrm>
            <a:off x="3962400" y="3273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31" name="Oval 77"/>
          <p:cNvSpPr>
            <a:spLocks noChangeArrowheads="1"/>
          </p:cNvSpPr>
          <p:nvPr/>
        </p:nvSpPr>
        <p:spPr bwMode="auto">
          <a:xfrm>
            <a:off x="4038600" y="35782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32" name="Oval 78"/>
          <p:cNvSpPr>
            <a:spLocks noChangeArrowheads="1"/>
          </p:cNvSpPr>
          <p:nvPr/>
        </p:nvSpPr>
        <p:spPr bwMode="auto">
          <a:xfrm>
            <a:off x="4191000" y="37306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33" name="Oval 79"/>
          <p:cNvSpPr>
            <a:spLocks noChangeArrowheads="1"/>
          </p:cNvSpPr>
          <p:nvPr/>
        </p:nvSpPr>
        <p:spPr bwMode="auto">
          <a:xfrm>
            <a:off x="4038600" y="23590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9534" name="Text Box 80"/>
          <p:cNvSpPr txBox="1">
            <a:spLocks noChangeArrowheads="1"/>
          </p:cNvSpPr>
          <p:nvPr/>
        </p:nvSpPr>
        <p:spPr bwMode="auto">
          <a:xfrm>
            <a:off x="1219200" y="4114800"/>
            <a:ext cx="19784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entury Schoolbook" panose="02040604050505020304" pitchFamily="18" charset="0"/>
              </a:rPr>
              <a:t>Non-random</a:t>
            </a:r>
          </a:p>
        </p:txBody>
      </p:sp>
      <p:sp>
        <p:nvSpPr>
          <p:cNvPr id="19535" name="Text Box 81"/>
          <p:cNvSpPr txBox="1">
            <a:spLocks noChangeArrowheads="1"/>
          </p:cNvSpPr>
          <p:nvPr/>
        </p:nvSpPr>
        <p:spPr bwMode="auto">
          <a:xfrm>
            <a:off x="3790950" y="4114800"/>
            <a:ext cx="15744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 dirty="0">
                <a:solidFill>
                  <a:srgbClr val="FFFF00"/>
                </a:solidFill>
                <a:latin typeface="Century Schoolbook" panose="02040604050505020304" pitchFamily="18" charset="0"/>
              </a:rPr>
              <a:t>Clustered</a:t>
            </a:r>
          </a:p>
        </p:txBody>
      </p:sp>
      <p:sp>
        <p:nvSpPr>
          <p:cNvPr id="19536" name="Text Box 82"/>
          <p:cNvSpPr txBox="1">
            <a:spLocks noChangeArrowheads="1"/>
          </p:cNvSpPr>
          <p:nvPr/>
        </p:nvSpPr>
        <p:spPr bwMode="auto">
          <a:xfrm>
            <a:off x="6324600" y="4114800"/>
            <a:ext cx="1370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entury Schoolbook" panose="02040604050505020304" pitchFamily="18" charset="0"/>
              </a:rPr>
              <a:t>Random</a:t>
            </a:r>
          </a:p>
        </p:txBody>
      </p:sp>
      <p:sp>
        <p:nvSpPr>
          <p:cNvPr id="19537" name="Text Box 83"/>
          <p:cNvSpPr txBox="1">
            <a:spLocks noChangeArrowheads="1"/>
          </p:cNvSpPr>
          <p:nvPr/>
        </p:nvSpPr>
        <p:spPr bwMode="auto">
          <a:xfrm>
            <a:off x="1143000" y="5029200"/>
            <a:ext cx="70262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entury Schoolbook" panose="02040604050505020304" pitchFamily="18" charset="0"/>
              </a:rPr>
              <a:t>Pavlovsky, E.N. 1964.  Natural nidality of transmissible diseases.  University of Illinois Press: Urbana, Illinois. (English translation)</a:t>
            </a:r>
          </a:p>
        </p:txBody>
      </p:sp>
    </p:spTree>
    <p:extLst>
      <p:ext uri="{BB962C8B-B14F-4D97-AF65-F5344CB8AC3E}">
        <p14:creationId xmlns:p14="http://schemas.microsoft.com/office/powerpoint/2010/main" val="16079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ChangeArrowheads="1"/>
          </p:cNvSpPr>
          <p:nvPr/>
        </p:nvSpPr>
        <p:spPr bwMode="auto">
          <a:xfrm>
            <a:off x="928688" y="1857375"/>
            <a:ext cx="7258050" cy="3875088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381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Disease Occurrence</a:t>
            </a:r>
          </a:p>
        </p:txBody>
      </p:sp>
      <p:sp>
        <p:nvSpPr>
          <p:cNvPr id="20484" name="Oval 3"/>
          <p:cNvSpPr>
            <a:spLocks noChangeArrowheads="1"/>
          </p:cNvSpPr>
          <p:nvPr/>
        </p:nvSpPr>
        <p:spPr bwMode="auto">
          <a:xfrm>
            <a:off x="1828800" y="2105025"/>
            <a:ext cx="2322513" cy="2306638"/>
          </a:xfrm>
          <a:prstGeom prst="ellipse">
            <a:avLst/>
          </a:prstGeom>
          <a:noFill/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0485" name="Oval 4"/>
          <p:cNvSpPr>
            <a:spLocks noChangeArrowheads="1"/>
          </p:cNvSpPr>
          <p:nvPr/>
        </p:nvSpPr>
        <p:spPr bwMode="auto">
          <a:xfrm>
            <a:off x="2779713" y="3228975"/>
            <a:ext cx="2322512" cy="2308225"/>
          </a:xfrm>
          <a:prstGeom prst="ellipse">
            <a:avLst/>
          </a:prstGeom>
          <a:noFill/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0486" name="Oval 5"/>
          <p:cNvSpPr>
            <a:spLocks noChangeArrowheads="1"/>
          </p:cNvSpPr>
          <p:nvPr/>
        </p:nvSpPr>
        <p:spPr bwMode="auto">
          <a:xfrm>
            <a:off x="3744913" y="2105025"/>
            <a:ext cx="2322512" cy="2306638"/>
          </a:xfrm>
          <a:prstGeom prst="ellipse">
            <a:avLst/>
          </a:prstGeom>
          <a:noFill/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0487" name="Oval 6"/>
          <p:cNvSpPr>
            <a:spLocks noChangeArrowheads="1"/>
          </p:cNvSpPr>
          <p:nvPr/>
        </p:nvSpPr>
        <p:spPr bwMode="auto">
          <a:xfrm>
            <a:off x="3875088" y="3411538"/>
            <a:ext cx="160337" cy="158750"/>
          </a:xfrm>
          <a:prstGeom prst="ellipse">
            <a:avLst/>
          </a:prstGeom>
          <a:solidFill>
            <a:srgbClr val="FF0000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0488" name="TextBox 7"/>
          <p:cNvSpPr txBox="1">
            <a:spLocks noChangeArrowheads="1"/>
          </p:cNvSpPr>
          <p:nvPr/>
        </p:nvSpPr>
        <p:spPr bwMode="auto">
          <a:xfrm>
            <a:off x="2133600" y="2524780"/>
            <a:ext cx="1754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Century Schoolbook" panose="02040604050505020304" pitchFamily="18" charset="0"/>
              </a:rPr>
              <a:t>Pathogen</a:t>
            </a:r>
          </a:p>
        </p:txBody>
      </p:sp>
      <p:sp>
        <p:nvSpPr>
          <p:cNvPr id="20489" name="TextBox 8"/>
          <p:cNvSpPr txBox="1">
            <a:spLocks noChangeArrowheads="1"/>
          </p:cNvSpPr>
          <p:nvPr/>
        </p:nvSpPr>
        <p:spPr bwMode="auto">
          <a:xfrm>
            <a:off x="4419600" y="2365375"/>
            <a:ext cx="9701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Century Schoolbook" panose="02040604050505020304" pitchFamily="18" charset="0"/>
              </a:rPr>
              <a:t>Host</a:t>
            </a:r>
          </a:p>
        </p:txBody>
      </p:sp>
      <p:sp>
        <p:nvSpPr>
          <p:cNvPr id="20490" name="TextBox 9"/>
          <p:cNvSpPr txBox="1">
            <a:spLocks noChangeArrowheads="1"/>
          </p:cNvSpPr>
          <p:nvPr/>
        </p:nvSpPr>
        <p:spPr bwMode="auto">
          <a:xfrm>
            <a:off x="3352800" y="4648200"/>
            <a:ext cx="12602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Century Schoolbook" panose="02040604050505020304" pitchFamily="18" charset="0"/>
              </a:rPr>
              <a:t>Vector</a:t>
            </a:r>
          </a:p>
        </p:txBody>
      </p:sp>
      <p:sp>
        <p:nvSpPr>
          <p:cNvPr id="20491" name="TextBox 11"/>
          <p:cNvSpPr txBox="1">
            <a:spLocks noChangeArrowheads="1"/>
          </p:cNvSpPr>
          <p:nvPr/>
        </p:nvSpPr>
        <p:spPr bwMode="auto">
          <a:xfrm>
            <a:off x="5771761" y="4572000"/>
            <a:ext cx="23054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Century Schoolbook" panose="02040604050505020304" pitchFamily="18" charset="0"/>
              </a:rPr>
              <a:t>Suitable 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/>
            </a:r>
            <a:br>
              <a:rPr lang="en-US" altLang="en-US" sz="2800" dirty="0" smtClean="0">
                <a:latin typeface="Century Schoolbook" panose="02040604050505020304" pitchFamily="18" charset="0"/>
              </a:rPr>
            </a:br>
            <a:r>
              <a:rPr lang="en-US" altLang="en-US" sz="2800" dirty="0" smtClean="0">
                <a:latin typeface="Century Schoolbook" panose="02040604050505020304" pitchFamily="18" charset="0"/>
              </a:rPr>
              <a:t>environment</a:t>
            </a:r>
            <a:endParaRPr lang="en-US" altLang="en-US" sz="28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ull Tick away from ski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23812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Pull Tick away from ski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57600"/>
            <a:ext cx="23812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-228600" y="228600"/>
            <a:ext cx="46482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Book Antiqua" pitchFamily="18" charset="0"/>
              </a:rPr>
              <a:t>Proper Tick </a:t>
            </a:r>
            <a:br>
              <a:rPr lang="en-US" smtClean="0">
                <a:latin typeface="Book Antiqua" pitchFamily="18" charset="0"/>
              </a:rPr>
            </a:br>
            <a:r>
              <a:rPr lang="en-US" smtClean="0">
                <a:latin typeface="Book Antiqua" pitchFamily="18" charset="0"/>
              </a:rPr>
              <a:t>Removal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381000"/>
            <a:ext cx="4724400" cy="4525963"/>
          </a:xfrm>
        </p:spPr>
        <p:txBody>
          <a:bodyPr/>
          <a:lstStyle/>
          <a:p>
            <a:pPr eaLnBrk="1" hangingPunct="1"/>
            <a:r>
              <a:rPr lang="en-US" smtClean="0">
                <a:latin typeface="Book Antiqua" pitchFamily="18" charset="0"/>
              </a:rPr>
              <a:t>Use fine-tipped tweezers to grasp tick close to skin</a:t>
            </a:r>
          </a:p>
          <a:p>
            <a:pPr eaLnBrk="1" hangingPunct="1"/>
            <a:r>
              <a:rPr lang="en-US" smtClean="0">
                <a:latin typeface="Book Antiqua" pitchFamily="18" charset="0"/>
              </a:rPr>
              <a:t>Pull tick’s body away from skin (avoid crushing head)</a:t>
            </a:r>
          </a:p>
          <a:p>
            <a:pPr eaLnBrk="1" hangingPunct="1"/>
            <a:r>
              <a:rPr lang="en-US" smtClean="0">
                <a:latin typeface="Book Antiqua" pitchFamily="18" charset="0"/>
              </a:rPr>
              <a:t>Clean skin with soap and water</a:t>
            </a:r>
          </a:p>
          <a:p>
            <a:pPr eaLnBrk="1" hangingPunct="1"/>
            <a:r>
              <a:rPr lang="en-US" smtClean="0">
                <a:latin typeface="Book Antiqua" pitchFamily="18" charset="0"/>
              </a:rPr>
              <a:t>Properly dispose of tick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17525" y="5715000"/>
            <a:ext cx="8169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00"/>
                </a:solidFill>
                <a:latin typeface="Book Antiqua" pitchFamily="18" charset="0"/>
              </a:rPr>
              <a:t>DON’T: use petroleum jelly, a hot match, nail polish, or other products to remove a tick. 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6" y="1545170"/>
            <a:ext cx="3781741" cy="4017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0"/>
            <a:ext cx="913227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latin typeface="Book Antiqua" pitchFamily="18" charset="0"/>
              </a:rPr>
              <a:t>Tick Testing and Tick Bite Prophylaxis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Book Antiqua" pitchFamily="18" charset="0"/>
              </a:rPr>
              <a:t>Neither </a:t>
            </a:r>
            <a:r>
              <a:rPr lang="en-US" sz="3600" u="sng" dirty="0" smtClean="0">
                <a:latin typeface="Book Antiqua" pitchFamily="18" charset="0"/>
              </a:rPr>
              <a:t>generally</a:t>
            </a:r>
            <a:r>
              <a:rPr lang="en-US" sz="3600" dirty="0" smtClean="0">
                <a:latin typeface="Book Antiqua" pitchFamily="18" charset="0"/>
              </a:rPr>
              <a:t> recommended following tick bites</a:t>
            </a:r>
          </a:p>
          <a:p>
            <a:pPr lvl="1" eaLnBrk="1" hangingPunct="1"/>
            <a:r>
              <a:rPr lang="en-US" sz="3200" dirty="0" smtClean="0">
                <a:solidFill>
                  <a:srgbClr val="FFFF00"/>
                </a:solidFill>
                <a:latin typeface="Book Antiqua" pitchFamily="18" charset="0"/>
              </a:rPr>
              <a:t>But RMSF transfers very quickly (&lt;6 hours</a:t>
            </a:r>
            <a:r>
              <a:rPr lang="en-US" sz="3200" dirty="0" smtClean="0">
                <a:solidFill>
                  <a:srgbClr val="FFFF00"/>
                </a:solidFill>
                <a:latin typeface="Book Antiqua" pitchFamily="18" charset="0"/>
              </a:rPr>
              <a:t>).</a:t>
            </a:r>
            <a:endParaRPr lang="en-US" sz="3200" dirty="0" smtClean="0">
              <a:solidFill>
                <a:srgbClr val="FFFF00"/>
              </a:solidFill>
              <a:latin typeface="Book Antiqua" pitchFamily="18" charset="0"/>
            </a:endParaRPr>
          </a:p>
          <a:p>
            <a:pPr eaLnBrk="1" hangingPunct="1"/>
            <a:r>
              <a:rPr lang="en-US" sz="3600" dirty="0" smtClean="0">
                <a:latin typeface="Book Antiqua" pitchFamily="18" charset="0"/>
              </a:rPr>
              <a:t>Tick bite prophylaxis:  Single dose </a:t>
            </a:r>
            <a:r>
              <a:rPr lang="en-US" sz="3600" dirty="0" smtClean="0">
                <a:solidFill>
                  <a:srgbClr val="FFFF00"/>
                </a:solidFill>
                <a:latin typeface="Book Antiqua" pitchFamily="18" charset="0"/>
              </a:rPr>
              <a:t>doxycycline</a:t>
            </a:r>
            <a:r>
              <a:rPr lang="en-US" sz="3600" dirty="0" smtClean="0">
                <a:latin typeface="Book Antiqua" pitchFamily="18" charset="0"/>
              </a:rPr>
              <a:t> (200 mg) within 72 hours of tick </a:t>
            </a:r>
            <a:r>
              <a:rPr lang="en-US" sz="3600" dirty="0" smtClean="0">
                <a:latin typeface="Book Antiqua" pitchFamily="18" charset="0"/>
              </a:rPr>
              <a:t>bite. </a:t>
            </a:r>
            <a:endParaRPr lang="en-US" sz="3600" dirty="0" smtClean="0">
              <a:latin typeface="Book Antiqua" pitchFamily="18" charset="0"/>
            </a:endParaRPr>
          </a:p>
          <a:p>
            <a:pPr eaLnBrk="1" hangingPunct="1"/>
            <a:r>
              <a:rPr lang="en-US" sz="3600" dirty="0" smtClean="0">
                <a:latin typeface="Book Antiqua" pitchFamily="18" charset="0"/>
              </a:rPr>
              <a:t>Always monitor site of tick bite and health closely following a tick </a:t>
            </a:r>
            <a:r>
              <a:rPr lang="en-US" sz="3600" dirty="0" smtClean="0">
                <a:latin typeface="Book Antiqua" pitchFamily="18" charset="0"/>
              </a:rPr>
              <a:t>bite.</a:t>
            </a:r>
            <a:endParaRPr lang="en-US" sz="3600" dirty="0" smtClean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dirty="0" smtClean="0">
                <a:latin typeface="Century Schoolbook" pitchFamily="18" charset="0"/>
              </a:rPr>
              <a:t>When to Suspect Tick-borne Illness</a:t>
            </a: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04800" y="1676400"/>
            <a:ext cx="82169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l"/>
            </a:pPr>
            <a:r>
              <a:rPr lang="en-US" sz="3600" dirty="0">
                <a:solidFill>
                  <a:schemeClr val="bg1"/>
                </a:solidFill>
                <a:latin typeface="Century Schoolbook" pitchFamily="18" charset="0"/>
              </a:rPr>
              <a:t>Acute febrile illness without apparent cause (fever, malaise, lethargy + other symptoms</a:t>
            </a: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).</a:t>
            </a:r>
            <a:endParaRPr lang="en-US" sz="3600" dirty="0">
              <a:solidFill>
                <a:schemeClr val="bg1"/>
              </a:solidFill>
              <a:latin typeface="Century Schoolbook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l"/>
            </a:pPr>
            <a:r>
              <a:rPr lang="en-US" sz="3600" dirty="0">
                <a:solidFill>
                  <a:schemeClr val="bg1"/>
                </a:solidFill>
                <a:latin typeface="Century Schoolbook" pitchFamily="18" charset="0"/>
              </a:rPr>
              <a:t>Onset during </a:t>
            </a: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May-September </a:t>
            </a:r>
            <a:b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(</a:t>
            </a:r>
            <a:r>
              <a:rPr lang="en-US" sz="3600" dirty="0">
                <a:solidFill>
                  <a:schemeClr val="bg1"/>
                </a:solidFill>
                <a:latin typeface="Century Schoolbook" pitchFamily="18" charset="0"/>
              </a:rPr>
              <a:t>high tick </a:t>
            </a: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activity</a:t>
            </a: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). </a:t>
            </a:r>
            <a:endParaRPr lang="en-US" sz="3600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17" y="3404701"/>
            <a:ext cx="4812983" cy="3224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944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512763" y="349250"/>
            <a:ext cx="82169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l"/>
            </a:pP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History </a:t>
            </a:r>
            <a:r>
              <a:rPr lang="en-US" sz="3600" dirty="0">
                <a:solidFill>
                  <a:schemeClr val="bg1"/>
                </a:solidFill>
                <a:latin typeface="Century Schoolbook" pitchFamily="18" charset="0"/>
              </a:rPr>
              <a:t>of tick bite or </a:t>
            </a: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exposure.</a:t>
            </a:r>
            <a:endParaRPr lang="en-US" sz="3600" dirty="0">
              <a:solidFill>
                <a:schemeClr val="bg1"/>
              </a:solidFill>
              <a:latin typeface="Century Schoolbook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l"/>
            </a:pPr>
            <a:r>
              <a:rPr lang="en-US" sz="3600" dirty="0">
                <a:solidFill>
                  <a:schemeClr val="bg1"/>
                </a:solidFill>
                <a:latin typeface="Century Schoolbook" pitchFamily="18" charset="0"/>
              </a:rPr>
              <a:t>Persons at risk for tick </a:t>
            </a: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bite.</a:t>
            </a:r>
            <a:endParaRPr lang="en-US" sz="3600" dirty="0">
              <a:solidFill>
                <a:schemeClr val="bg1"/>
              </a:solidFill>
              <a:latin typeface="Century Schoolbook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l"/>
            </a:pPr>
            <a:r>
              <a:rPr lang="en-US" sz="3600" dirty="0">
                <a:solidFill>
                  <a:schemeClr val="bg1"/>
                </a:solidFill>
                <a:latin typeface="Century Schoolbook" pitchFamily="18" charset="0"/>
              </a:rPr>
              <a:t>History of travel to endemic areas (US and global travel</a:t>
            </a: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).</a:t>
            </a:r>
            <a:endParaRPr lang="en-US" sz="3600" dirty="0">
              <a:solidFill>
                <a:schemeClr val="bg1"/>
              </a:solidFill>
              <a:latin typeface="Century Schoolbook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l"/>
            </a:pPr>
            <a:r>
              <a:rPr lang="en-US" sz="3600" dirty="0">
                <a:solidFill>
                  <a:schemeClr val="bg1"/>
                </a:solidFill>
                <a:latin typeface="Century Schoolbook" pitchFamily="18" charset="0"/>
              </a:rPr>
              <a:t>Thrombocytopenia, elevated liver </a:t>
            </a: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enzymes.</a:t>
            </a:r>
            <a:endParaRPr lang="en-US" sz="3600" dirty="0">
              <a:solidFill>
                <a:schemeClr val="bg1"/>
              </a:solidFill>
              <a:latin typeface="Century Schoolbook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l"/>
            </a:pPr>
            <a:r>
              <a:rPr lang="en-US" sz="3600" dirty="0">
                <a:solidFill>
                  <a:schemeClr val="bg1"/>
                </a:solidFill>
                <a:latin typeface="Century Schoolbook" pitchFamily="18" charset="0"/>
              </a:rPr>
              <a:t>Rash not </a:t>
            </a: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always </a:t>
            </a:r>
            <a:r>
              <a:rPr lang="en-US" sz="3600" dirty="0">
                <a:solidFill>
                  <a:schemeClr val="bg1"/>
                </a:solidFill>
                <a:latin typeface="Century Schoolbook" pitchFamily="18" charset="0"/>
              </a:rPr>
              <a:t>a </a:t>
            </a: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feature.</a:t>
            </a:r>
            <a:endParaRPr lang="en-US" sz="3600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52800"/>
            <a:ext cx="4695825" cy="319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341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fld id="{31152062-F2F3-4C36-8EFF-D07EC3775E89}" type="slidenum">
              <a:rPr lang="en-US" smtClean="0">
                <a:solidFill>
                  <a:prstClr val="black"/>
                </a:solidFill>
              </a:rPr>
              <a:pPr algn="ctr" eaLnBrk="1" hangingPunct="1"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InsectileSolid"/>
              <a:buChar char="A"/>
            </a:pPr>
            <a:endParaRPr lang="en-US" smtClean="0"/>
          </a:p>
        </p:txBody>
      </p:sp>
      <p:pic>
        <p:nvPicPr>
          <p:cNvPr id="24581" name="Picture 4" descr="14lbT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415" cy="678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036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512763" y="228600"/>
            <a:ext cx="82169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l"/>
            </a:pPr>
            <a:r>
              <a:rPr lang="en-US" sz="3600" dirty="0" smtClean="0">
                <a:solidFill>
                  <a:schemeClr val="bg1"/>
                </a:solidFill>
                <a:latin typeface="Century Schoolbook" pitchFamily="18" charset="0"/>
              </a:rPr>
              <a:t>Brown dog tick - </a:t>
            </a:r>
            <a:endParaRPr lang="en-US" sz="3600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973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144" y="76200"/>
            <a:ext cx="8949656" cy="6581563"/>
            <a:chOff x="118144" y="76200"/>
            <a:chExt cx="8949656" cy="658156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44" y="76200"/>
              <a:ext cx="8949656" cy="54195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5029200"/>
              <a:ext cx="1922238" cy="16285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4600" y="5535921"/>
            <a:ext cx="6874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Schoolbook" pitchFamily="18" charset="0"/>
              </a:rPr>
              <a:t>Bacteria </a:t>
            </a:r>
            <a:r>
              <a:rPr lang="en-US" sz="2800" i="1" dirty="0">
                <a:solidFill>
                  <a:schemeClr val="bg1"/>
                </a:solidFill>
                <a:latin typeface="Century Schoolbook" pitchFamily="18" charset="0"/>
              </a:rPr>
              <a:t>Rickettsia </a:t>
            </a:r>
            <a:r>
              <a:rPr lang="en-US" sz="2800" i="1" dirty="0" err="1" smtClean="0">
                <a:solidFill>
                  <a:schemeClr val="bg1"/>
                </a:solidFill>
                <a:latin typeface="Century Schoolbook" pitchFamily="18" charset="0"/>
              </a:rPr>
              <a:t>rickettsii</a:t>
            </a:r>
            <a:r>
              <a:rPr lang="en-US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entury Schoolbook" pitchFamily="18" charset="0"/>
              </a:rPr>
              <a:t>cause Rocky </a:t>
            </a:r>
            <a:r>
              <a:rPr lang="en-US" sz="2800" dirty="0">
                <a:solidFill>
                  <a:schemeClr val="bg1"/>
                </a:solidFill>
                <a:latin typeface="Century Schoolbook" pitchFamily="18" charset="0"/>
              </a:rPr>
              <a:t>Mountain </a:t>
            </a:r>
            <a:r>
              <a:rPr lang="en-US" sz="2800" dirty="0" smtClean="0">
                <a:solidFill>
                  <a:schemeClr val="bg1"/>
                </a:solidFill>
                <a:latin typeface="Century Schoolbook" pitchFamily="18" charset="0"/>
              </a:rPr>
              <a:t>spotted </a:t>
            </a:r>
            <a:r>
              <a:rPr lang="en-US" sz="2800" dirty="0" smtClean="0">
                <a:solidFill>
                  <a:schemeClr val="bg1"/>
                </a:solidFill>
                <a:latin typeface="Century Schoolbook" pitchFamily="18" charset="0"/>
              </a:rPr>
              <a:t>fever. </a:t>
            </a:r>
            <a:endParaRPr lang="en-US" sz="2800" dirty="0" smtClean="0">
              <a:solidFill>
                <a:schemeClr val="bg1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7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4"/>
          <p:cNvGrpSpPr>
            <a:grpSpLocks noChangeAspect="1"/>
          </p:cNvGrpSpPr>
          <p:nvPr/>
        </p:nvGrpSpPr>
        <p:grpSpPr bwMode="auto">
          <a:xfrm rot="-5400000">
            <a:off x="1940718" y="40482"/>
            <a:ext cx="5414963" cy="7010400"/>
            <a:chOff x="2120" y="1008"/>
            <a:chExt cx="2188" cy="2832"/>
          </a:xfrm>
        </p:grpSpPr>
        <p:sp>
          <p:nvSpPr>
            <p:cNvPr id="245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2120" y="1008"/>
              <a:ext cx="2188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458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" y="1008"/>
              <a:ext cx="2188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07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0" y="990600"/>
          <a:ext cx="9144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Chart" r:id="rId3" imgW="6311900" imgH="4368800" progId="Excel.Chart.8">
                  <p:embed/>
                </p:oleObj>
              </mc:Choice>
              <mc:Fallback>
                <p:oleObj name="Chart" r:id="rId3" imgW="6311900" imgH="43688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9144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38200" y="152400"/>
            <a:ext cx="76962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RMSF Cases and Incidence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1219200" y="1600200"/>
          <a:ext cx="41910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Chart" r:id="rId5" imgW="4610100" imgH="2343302" progId="Excel.Chart.8">
                  <p:embed/>
                </p:oleObj>
              </mc:Choice>
              <mc:Fallback>
                <p:oleObj name="Chart" r:id="rId5" imgW="4610100" imgH="23433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00200"/>
                        <a:ext cx="41910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51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685800" y="5232722"/>
            <a:ext cx="8108229" cy="1422400"/>
          </a:xfrm>
          <a:prstGeom prst="rect">
            <a:avLst/>
          </a:prstGeom>
          <a:solidFill>
            <a:srgbClr val="CCEC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RMSF in Arizona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229600" cy="3352800"/>
          </a:xfrm>
        </p:spPr>
        <p:txBody>
          <a:bodyPr/>
          <a:lstStyle/>
          <a:p>
            <a:pPr eaLnBrk="1" hangingPunct="1"/>
            <a:r>
              <a:rPr lang="en-US" altLang="en-US" b="0" dirty="0" smtClean="0">
                <a:latin typeface="Century Schoolbook" panose="02040604050505020304" pitchFamily="18" charset="0"/>
              </a:rPr>
              <a:t>Identified in tribal </a:t>
            </a:r>
            <a:br>
              <a:rPr lang="en-US" altLang="en-US" b="0" dirty="0" smtClean="0">
                <a:latin typeface="Century Schoolbook" panose="02040604050505020304" pitchFamily="18" charset="0"/>
              </a:rPr>
            </a:br>
            <a:r>
              <a:rPr lang="en-US" altLang="en-US" b="0" dirty="0" smtClean="0">
                <a:latin typeface="Century Schoolbook" panose="02040604050505020304" pitchFamily="18" charset="0"/>
              </a:rPr>
              <a:t>communities in eastern </a:t>
            </a:r>
            <a:br>
              <a:rPr lang="en-US" altLang="en-US" b="0" dirty="0" smtClean="0">
                <a:latin typeface="Century Schoolbook" panose="02040604050505020304" pitchFamily="18" charset="0"/>
              </a:rPr>
            </a:br>
            <a:r>
              <a:rPr lang="en-US" altLang="en-US" b="0" dirty="0" smtClean="0">
                <a:latin typeface="Century Schoolbook" panose="02040604050505020304" pitchFamily="18" charset="0"/>
              </a:rPr>
              <a:t>Arizona (2003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).</a:t>
            </a:r>
            <a:endParaRPr lang="en-US" altLang="en-US" b="0" dirty="0" smtClean="0">
              <a:latin typeface="Century Schoolbook" panose="02040604050505020304" pitchFamily="18" charset="0"/>
            </a:endParaRPr>
          </a:p>
          <a:p>
            <a:pPr eaLnBrk="1" hangingPunct="1"/>
            <a:r>
              <a:rPr lang="en-US" altLang="en-US" b="0" dirty="0" smtClean="0">
                <a:latin typeface="Century Schoolbook" panose="02040604050505020304" pitchFamily="18" charset="0"/>
              </a:rPr>
              <a:t>High infestations of </a:t>
            </a:r>
            <a:br>
              <a:rPr lang="en-US" altLang="en-US" b="0" dirty="0" smtClean="0">
                <a:latin typeface="Century Schoolbook" panose="02040604050505020304" pitchFamily="18" charset="0"/>
              </a:rPr>
            </a:br>
            <a:r>
              <a:rPr lang="en-US" altLang="en-US" b="0" dirty="0" smtClean="0">
                <a:latin typeface="Century Schoolbook" panose="02040604050505020304" pitchFamily="18" charset="0"/>
              </a:rPr>
              <a:t>brown dog ticks, </a:t>
            </a:r>
            <a:br>
              <a:rPr lang="en-US" altLang="en-US" b="0" dirty="0" smtClean="0">
                <a:latin typeface="Century Schoolbook" panose="02040604050505020304" pitchFamily="18" charset="0"/>
              </a:rPr>
            </a:br>
            <a:r>
              <a:rPr lang="en-US" altLang="en-US" b="0" i="1" dirty="0" err="1" smtClean="0">
                <a:latin typeface="Century Schoolbook" panose="02040604050505020304" pitchFamily="18" charset="0"/>
              </a:rPr>
              <a:t>Rhipicephalus</a:t>
            </a:r>
            <a:r>
              <a:rPr lang="en-US" altLang="en-US" b="0" i="1" dirty="0" smtClean="0">
                <a:latin typeface="Century Schoolbook" panose="02040604050505020304" pitchFamily="18" charset="0"/>
              </a:rPr>
              <a:t> </a:t>
            </a:r>
            <a:r>
              <a:rPr lang="en-US" altLang="en-US" b="0" i="1" dirty="0" err="1" smtClean="0">
                <a:latin typeface="Century Schoolbook" panose="02040604050505020304" pitchFamily="18" charset="0"/>
              </a:rPr>
              <a:t>sanguineus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 (all stages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).</a:t>
            </a:r>
            <a:endParaRPr lang="en-US" altLang="en-US" b="0" dirty="0" smtClean="0">
              <a:latin typeface="Century Schoolbook" panose="02040604050505020304" pitchFamily="18" charset="0"/>
            </a:endParaRPr>
          </a:p>
          <a:p>
            <a:pPr eaLnBrk="1" hangingPunct="1"/>
            <a:r>
              <a:rPr lang="en-US" altLang="en-US" b="0" dirty="0" smtClean="0">
                <a:latin typeface="Century Schoolbook" panose="02040604050505020304" pitchFamily="18" charset="0"/>
              </a:rPr>
              <a:t>Many confirmed bites by nymphs on humans (behind ears / back of neck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).</a:t>
            </a:r>
            <a:endParaRPr lang="en-US" altLang="en-US" b="0" dirty="0" smtClean="0">
              <a:latin typeface="Century Schoolbook" panose="02040604050505020304" pitchFamily="18" charset="0"/>
            </a:endParaRPr>
          </a:p>
        </p:txBody>
      </p:sp>
      <p:pic>
        <p:nvPicPr>
          <p:cNvPr id="26629" name="Picture 4" descr="browndog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8"/>
          <a:stretch>
            <a:fillRect/>
          </a:stretch>
        </p:blipFill>
        <p:spPr>
          <a:xfrm>
            <a:off x="5618162" y="1295400"/>
            <a:ext cx="2916238" cy="2046287"/>
          </a:xfrm>
          <a:noFill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143000" y="4876800"/>
            <a:ext cx="75550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1" dirty="0"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Century Schoolbook" panose="02040604050505020304" pitchFamily="18" charset="0"/>
              </a:rPr>
              <a:t>When first investigated in AZ, the annual incidence of RMSF in this area was 300x that of rest of country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3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RMSF in Arizona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4034970" y="1824042"/>
          <a:ext cx="4096012" cy="3713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76" y="4572000"/>
            <a:ext cx="3404949" cy="2313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54025" y="1143000"/>
            <a:ext cx="7920038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 Now seen in six widely separated tribal 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lands 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(</a:t>
            </a: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over 350,000 persons at risk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).</a:t>
            </a:r>
            <a:endParaRPr lang="en-US" altLang="en-US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en-US" altLang="en-US" sz="12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 From 2002-2013, 321 cases were 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identified.</a:t>
            </a:r>
            <a:endParaRPr lang="en-US" altLang="en-US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  Incidence:  136 cases per 100,000 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persons/</a:t>
            </a:r>
            <a:r>
              <a:rPr lang="en-US" altLang="en-US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yr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(~</a:t>
            </a: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150x US average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).</a:t>
            </a:r>
            <a:endParaRPr lang="en-US" altLang="en-US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altLang="en-US" sz="12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 20 fatal Cases</a:t>
            </a:r>
          </a:p>
          <a:p>
            <a:pPr lvl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en-US" alt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Case fatality rate = 7</a:t>
            </a:r>
            <a:r>
              <a:rPr lang="en-US" altLang="en-US" sz="32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%.</a:t>
            </a:r>
            <a:endParaRPr lang="en-US" altLang="en-US" sz="32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RMSF in Arizona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altLang="en-US" sz="3600" b="0" dirty="0" smtClean="0">
                <a:latin typeface="Century Schoolbook" panose="02040604050505020304" pitchFamily="18" charset="0"/>
              </a:rPr>
              <a:t>Dog </a:t>
            </a:r>
            <a:r>
              <a:rPr lang="en-US" altLang="en-US" sz="3600" b="0" dirty="0" err="1" smtClean="0">
                <a:latin typeface="Century Schoolbook" panose="02040604050505020304" pitchFamily="18" charset="0"/>
              </a:rPr>
              <a:t>serosurveys</a:t>
            </a:r>
            <a:r>
              <a:rPr lang="en-US" altLang="en-US" sz="3600" b="0" dirty="0" smtClean="0">
                <a:latin typeface="Century Schoolbook" panose="02040604050505020304" pitchFamily="18" charset="0"/>
              </a:rPr>
              <a:t>.</a:t>
            </a:r>
            <a:endParaRPr lang="en-US" altLang="en-US" sz="3600" b="0" dirty="0" smtClean="0">
              <a:latin typeface="Century Schoolbook" panose="02040604050505020304" pitchFamily="18" charset="0"/>
            </a:endParaRPr>
          </a:p>
          <a:p>
            <a:r>
              <a:rPr lang="en-US" altLang="en-US" sz="3600" b="0" dirty="0" smtClean="0">
                <a:latin typeface="Century Schoolbook" panose="02040604050505020304" pitchFamily="18" charset="0"/>
              </a:rPr>
              <a:t>1996 archived samples:  5.1% </a:t>
            </a:r>
            <a:r>
              <a:rPr lang="en-US" altLang="en-US" sz="3600" b="0" i="1" dirty="0" smtClean="0">
                <a:latin typeface="Century Schoolbook" panose="02040604050505020304" pitchFamily="18" charset="0"/>
              </a:rPr>
              <a:t>R</a:t>
            </a:r>
            <a:r>
              <a:rPr lang="en-US" altLang="en-US" sz="3600" b="0" dirty="0" smtClean="0">
                <a:latin typeface="Century Schoolbook" panose="02040604050505020304" pitchFamily="18" charset="0"/>
              </a:rPr>
              <a:t>. </a:t>
            </a:r>
            <a:r>
              <a:rPr lang="en-US" altLang="en-US" sz="3600" b="0" i="1" dirty="0" err="1" smtClean="0">
                <a:latin typeface="Century Schoolbook" panose="02040604050505020304" pitchFamily="18" charset="0"/>
              </a:rPr>
              <a:t>rickettsii</a:t>
            </a:r>
            <a:r>
              <a:rPr lang="en-US" altLang="en-US" sz="3600" b="0" dirty="0" smtClean="0">
                <a:latin typeface="Century Schoolbook" panose="02040604050505020304" pitchFamily="18" charset="0"/>
              </a:rPr>
              <a:t>, 3.6% </a:t>
            </a:r>
            <a:r>
              <a:rPr lang="en-US" altLang="en-US" sz="3600" b="0" i="1" dirty="0" smtClean="0">
                <a:latin typeface="Century Schoolbook" panose="02040604050505020304" pitchFamily="18" charset="0"/>
              </a:rPr>
              <a:t>R</a:t>
            </a:r>
            <a:r>
              <a:rPr lang="en-US" altLang="en-US" sz="3600" b="0" dirty="0" smtClean="0">
                <a:latin typeface="Century Schoolbook" panose="02040604050505020304" pitchFamily="18" charset="0"/>
              </a:rPr>
              <a:t>. </a:t>
            </a:r>
            <a:r>
              <a:rPr lang="en-US" altLang="en-US" sz="3600" b="0" i="1" dirty="0" err="1" smtClean="0">
                <a:latin typeface="Century Schoolbook" panose="02040604050505020304" pitchFamily="18" charset="0"/>
              </a:rPr>
              <a:t>rhipicephali</a:t>
            </a:r>
            <a:r>
              <a:rPr lang="en-US" altLang="en-US" sz="3600" b="0" dirty="0" smtClean="0">
                <a:latin typeface="Century Schoolbook" panose="02040604050505020304" pitchFamily="18" charset="0"/>
              </a:rPr>
              <a:t>, no </a:t>
            </a:r>
            <a:r>
              <a:rPr lang="en-US" altLang="en-US" sz="3600" b="0" dirty="0" err="1" smtClean="0">
                <a:latin typeface="Century Schoolbook" panose="02040604050505020304" pitchFamily="18" charset="0"/>
              </a:rPr>
              <a:t>crossreactive</a:t>
            </a:r>
            <a:r>
              <a:rPr lang="en-US" altLang="en-US" sz="3600" b="0" dirty="0" smtClean="0">
                <a:latin typeface="Century Schoolbook" panose="02040604050505020304" pitchFamily="18" charset="0"/>
              </a:rPr>
              <a:t> </a:t>
            </a:r>
            <a:r>
              <a:rPr lang="en-US" altLang="en-US" sz="3600" b="0" dirty="0" smtClean="0">
                <a:latin typeface="Century Schoolbook" panose="02040604050505020304" pitchFamily="18" charset="0"/>
              </a:rPr>
              <a:t>samples.</a:t>
            </a:r>
            <a:endParaRPr lang="en-US" altLang="en-US" sz="3600" b="0" dirty="0" smtClean="0">
              <a:latin typeface="Century Schoolbook" panose="02040604050505020304" pitchFamily="18" charset="0"/>
            </a:endParaRPr>
          </a:p>
          <a:p>
            <a:r>
              <a:rPr lang="en-US" altLang="en-US" sz="3600" b="0" dirty="0" smtClean="0">
                <a:latin typeface="Century Schoolbook" panose="02040604050505020304" pitchFamily="18" charset="0"/>
              </a:rPr>
              <a:t>2004-2012, new </a:t>
            </a:r>
            <a:r>
              <a:rPr lang="en-US" altLang="en-US" sz="3600" b="0" dirty="0" smtClean="0">
                <a:latin typeface="Century Schoolbook" panose="02040604050505020304" pitchFamily="18" charset="0"/>
              </a:rPr>
              <a:t>surveys.</a:t>
            </a:r>
            <a:endParaRPr lang="en-US" altLang="en-US" sz="3600" b="0" dirty="0" smtClean="0">
              <a:latin typeface="Century Schoolbook" panose="02040604050505020304" pitchFamily="18" charset="0"/>
            </a:endParaRPr>
          </a:p>
          <a:p>
            <a:r>
              <a:rPr lang="en-US" altLang="en-US" sz="3600" b="0" dirty="0" smtClean="0">
                <a:latin typeface="Century Schoolbook" panose="02040604050505020304" pitchFamily="18" charset="0"/>
              </a:rPr>
              <a:t>Prevalence ranged from 3-50% across six tribal lands (avg. 28.5</a:t>
            </a:r>
            <a:r>
              <a:rPr lang="en-US" altLang="en-US" sz="3600" b="0" dirty="0" smtClean="0">
                <a:latin typeface="Century Schoolbook" panose="02040604050505020304" pitchFamily="18" charset="0"/>
              </a:rPr>
              <a:t>%).</a:t>
            </a:r>
            <a:endParaRPr lang="en-US" altLang="en-US" sz="3600" b="0" dirty="0" smtClean="0">
              <a:latin typeface="Century Schoolbook" panose="02040604050505020304" pitchFamily="18" charset="0"/>
            </a:endParaRPr>
          </a:p>
          <a:p>
            <a:r>
              <a:rPr lang="en-US" altLang="en-US" sz="3600" b="0" dirty="0" smtClean="0">
                <a:latin typeface="Century Schoolbook" panose="02040604050505020304" pitchFamily="18" charset="0"/>
              </a:rPr>
              <a:t>Arizona, non-tribal lands 5</a:t>
            </a:r>
            <a:r>
              <a:rPr lang="en-US" altLang="en-US" sz="3600" b="0" dirty="0" smtClean="0">
                <a:latin typeface="Century Schoolbook" panose="02040604050505020304" pitchFamily="18" charset="0"/>
              </a:rPr>
              <a:t>%.</a:t>
            </a:r>
            <a:endParaRPr lang="en-US" altLang="en-US" sz="3600" b="0" dirty="0" smtClean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9600"/>
            <a:ext cx="845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8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990600"/>
            <a:ext cx="8229600" cy="541020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Initial report: 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Sept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. 2008 to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Feb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. 2009, eight deaths reported from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Mexicali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, Baja California,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Mexico.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Additional 52 cases, 2 deaths in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2009.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CDC, local 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and federal health officials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confirmed </a:t>
            </a:r>
            <a:r>
              <a:rPr lang="en-US" sz="3200" i="1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Rickettsia </a:t>
            </a:r>
            <a:r>
              <a:rPr lang="en-US" sz="3200" i="1" kern="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rickettsii</a:t>
            </a:r>
            <a:r>
              <a:rPr lang="en-US" sz="3200" i="1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.</a:t>
            </a:r>
            <a:endParaRPr lang="en-US" sz="3200" i="1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Large numbers of ticks on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dogs.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Earlier 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studies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showed 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50-79% of dogs infested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with a </a:t>
            </a:r>
            <a:r>
              <a:rPr lang="en-US" sz="3200" kern="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seroprevalence</a:t>
            </a:r>
            <a:r>
              <a:rPr lang="en-US" sz="3200" kern="0" dirty="0">
                <a:solidFill>
                  <a:srgbClr val="FFFF00"/>
                </a:solidFill>
                <a:latin typeface="Century Schoolbook" panose="02040604050505020304" pitchFamily="18" charset="0"/>
              </a:rPr>
              <a:t> of </a:t>
            </a:r>
            <a:r>
              <a:rPr lang="en-US" sz="3200" kern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17</a:t>
            </a:r>
            <a:r>
              <a:rPr lang="en-US" sz="3200" kern="0" dirty="0">
                <a:solidFill>
                  <a:srgbClr val="FFFF00"/>
                </a:solidFill>
                <a:latin typeface="Century Schoolbook" panose="02040604050505020304" pitchFamily="18" charset="0"/>
              </a:rPr>
              <a:t>% </a:t>
            </a:r>
            <a:r>
              <a:rPr lang="en-US" sz="3200" kern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to </a:t>
            </a:r>
            <a:r>
              <a:rPr lang="en-US" sz="3200" i="1" kern="0" dirty="0">
                <a:solidFill>
                  <a:srgbClr val="FFFF00"/>
                </a:solidFill>
                <a:latin typeface="Century Schoolbook" panose="02040604050505020304" pitchFamily="18" charset="0"/>
              </a:rPr>
              <a:t>R. </a:t>
            </a:r>
            <a:r>
              <a:rPr lang="en-US" sz="3200" i="1" kern="0" dirty="0" err="1" smtClean="0">
                <a:solidFill>
                  <a:srgbClr val="FFFF00"/>
                </a:solidFill>
                <a:latin typeface="Century Schoolbook" panose="02040604050505020304" pitchFamily="18" charset="0"/>
              </a:rPr>
              <a:t>rickettsii</a:t>
            </a:r>
            <a:r>
              <a:rPr lang="en-US" sz="3200" i="1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.</a:t>
            </a:r>
            <a:endParaRPr lang="en-US" sz="3200" i="1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i="1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 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9699" name="Picture 4" descr="MexicaliTickCol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4667250"/>
            <a:ext cx="31813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Mexicali Outbreak</a:t>
            </a:r>
          </a:p>
        </p:txBody>
      </p:sp>
    </p:spTree>
    <p:extLst>
      <p:ext uri="{BB962C8B-B14F-4D97-AF65-F5344CB8AC3E}">
        <p14:creationId xmlns:p14="http://schemas.microsoft.com/office/powerpoint/2010/main" val="268996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200" i="1" kern="0" dirty="0" err="1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Rhipicephalus</a:t>
            </a:r>
            <a:r>
              <a:rPr lang="en-US" sz="4200" i="1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  <a:r>
              <a:rPr lang="en-US" sz="4200" i="1" kern="0" dirty="0" err="1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sanguineus</a:t>
            </a:r>
            <a:endParaRPr lang="en-US" sz="4200" i="1" kern="0" dirty="0">
              <a:solidFill>
                <a:schemeClr val="bg1"/>
              </a:solidFill>
              <a:latin typeface="Century Schoolbook" panose="02040604050505020304" pitchFamily="18" charset="0"/>
              <a:ea typeface="+mj-ea"/>
              <a:cs typeface="+mj-cs"/>
            </a:endParaRPr>
          </a:p>
        </p:txBody>
      </p:sp>
      <p:pic>
        <p:nvPicPr>
          <p:cNvPr id="30723" name="Picture 4" descr="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1538288"/>
            <a:ext cx="304006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457200" y="1295400"/>
            <a:ext cx="50434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  <a:latin typeface="Century Schoolbook" panose="02040604050505020304" pitchFamily="18" charset="0"/>
              </a:rPr>
              <a:t>Brown dog tick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Found worldwide, primarily feeding on dogs as preferred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host.</a:t>
            </a: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Larval and </a:t>
            </a:r>
            <a:r>
              <a:rPr lang="en-US" altLang="en-US" sz="28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nymphal</a:t>
            </a: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 ticks occasionally feed on humans, especially when tick populations are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high.</a:t>
            </a: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Transmit spotted fever </a:t>
            </a:r>
            <a:r>
              <a:rPr lang="en-US" altLang="en-US" sz="28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rickettsiae</a:t>
            </a: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 in other parts of the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world.</a:t>
            </a: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1578"/>
            <a:ext cx="4533955" cy="5303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2913" y="228600"/>
            <a:ext cx="8015287" cy="9144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200" kern="0" dirty="0">
                <a:solidFill>
                  <a:srgbClr val="FFFF00"/>
                </a:solidFill>
                <a:latin typeface="Century Schoolbook" pitchFamily="18" charset="0"/>
                <a:ea typeface="+mj-ea"/>
                <a:cs typeface="+mj-cs"/>
              </a:rPr>
              <a:t>Ticks and Tick-Borne Diseases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5029200" y="1143000"/>
            <a:ext cx="38274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Century Schoolbook" pitchFamily="18" charset="0"/>
              </a:rPr>
              <a:t>Tick-borne diseases are </a:t>
            </a:r>
            <a:r>
              <a:rPr lang="en-US" sz="3200" dirty="0" smtClean="0">
                <a:solidFill>
                  <a:schemeClr val="bg1"/>
                </a:solidFill>
                <a:latin typeface="Century Schoolbook" pitchFamily="18" charset="0"/>
              </a:rPr>
              <a:t>increasing in </a:t>
            </a:r>
            <a:r>
              <a:rPr lang="en-US" sz="3200" dirty="0">
                <a:solidFill>
                  <a:schemeClr val="bg1"/>
                </a:solidFill>
                <a:latin typeface="Century Schoolbook" pitchFamily="18" charset="0"/>
              </a:rPr>
              <a:t>the </a:t>
            </a:r>
            <a:r>
              <a:rPr lang="en-US" sz="3200" dirty="0" smtClean="0">
                <a:solidFill>
                  <a:schemeClr val="bg1"/>
                </a:solidFill>
                <a:latin typeface="Century Schoolbook" pitchFamily="18" charset="0"/>
              </a:rPr>
              <a:t>U.S.</a:t>
            </a:r>
            <a:endParaRPr lang="en-US" sz="3200" dirty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Century Schoolbook" pitchFamily="18" charset="0"/>
              </a:rPr>
              <a:t>Geographic ranges of </a:t>
            </a:r>
            <a:r>
              <a:rPr lang="en-US" sz="3200" dirty="0" smtClean="0">
                <a:solidFill>
                  <a:schemeClr val="bg1"/>
                </a:solidFill>
                <a:latin typeface="Century Schoolbook" pitchFamily="18" charset="0"/>
              </a:rPr>
              <a:t>vector </a:t>
            </a:r>
            <a:r>
              <a:rPr lang="en-US" sz="3200" dirty="0">
                <a:solidFill>
                  <a:schemeClr val="bg1"/>
                </a:solidFill>
                <a:latin typeface="Century Schoolbook" pitchFamily="18" charset="0"/>
              </a:rPr>
              <a:t>ticks are expanding </a:t>
            </a:r>
            <a:r>
              <a:rPr lang="en-US" sz="3200" dirty="0" smtClean="0">
                <a:solidFill>
                  <a:schemeClr val="bg1"/>
                </a:solidFill>
                <a:latin typeface="Century Schoolbook" pitchFamily="18" charset="0"/>
              </a:rPr>
              <a:t>due to climate changes.</a:t>
            </a:r>
            <a:endParaRPr lang="en-US" sz="3200" dirty="0">
              <a:solidFill>
                <a:schemeClr val="bg1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21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000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Incredible Reproductive Capacity</a:t>
            </a:r>
          </a:p>
        </p:txBody>
      </p:sp>
      <p:pic>
        <p:nvPicPr>
          <p:cNvPr id="33795" name="Picture 4" descr="P101011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100388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3875088" y="1066800"/>
            <a:ext cx="504031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Brown dog ticks can complete their life cycle in as little as 63-93 days.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Each engorged female can lay 3000-4000 eggs.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Ticks can be transported to new locations as dogs move around from house-to-house.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Can complete life-cycle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inside home.</a:t>
            </a: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200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Biological Features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1143000"/>
            <a:ext cx="8043863" cy="4876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Ticks move among hosts during high tick activity (interrupted feeding may shorten transmission time to second host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Nocturnal detachment of </a:t>
            </a:r>
            <a:r>
              <a:rPr lang="en-US" sz="3200" kern="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nymphal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 and adult engorged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ticks 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concentrates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ticks 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and facilitates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host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contact.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719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12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200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Biological Features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1143000"/>
            <a:ext cx="8043863" cy="4876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Increased 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height of questing and human biting rate with elevated temperature (Melendez et al. 1995; </a:t>
            </a:r>
            <a:r>
              <a:rPr lang="en-US" sz="3200" kern="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Parola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 et al. 2008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Survives temperatures and </a:t>
            </a:r>
            <a:r>
              <a:rPr lang="en-US" sz="3200" kern="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humidities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 that other ticks cannot (Yoder et al. 2006a,b):  90% survival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at 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40°C (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104°F) and </a:t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33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% survival at 50°C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(122°F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2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latin typeface="Book Antiqua" pitchFamily="18" charset="0"/>
              </a:rPr>
              <a:t>Prevention and Control:  </a:t>
            </a:r>
            <a:br>
              <a:rPr lang="en-US" sz="3600" smtClean="0">
                <a:latin typeface="Book Antiqua" pitchFamily="18" charset="0"/>
              </a:rPr>
            </a:br>
            <a:r>
              <a:rPr lang="en-US" sz="3600" smtClean="0">
                <a:latin typeface="Book Antiqua" pitchFamily="18" charset="0"/>
              </a:rPr>
              <a:t>Individual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 b="0" dirty="0" smtClean="0">
                <a:latin typeface="Book Antiqua" pitchFamily="18" charset="0"/>
              </a:rPr>
              <a:t>Prevent tick bites:  Use repellent, tick checks, and other simple measures to prevent tick </a:t>
            </a:r>
            <a:r>
              <a:rPr lang="en-US" sz="3600" b="0" dirty="0" smtClean="0">
                <a:latin typeface="Book Antiqua" pitchFamily="18" charset="0"/>
              </a:rPr>
              <a:t>bites.</a:t>
            </a:r>
            <a:endParaRPr lang="en-US" sz="3600" b="0" dirty="0" smtClean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0" dirty="0" smtClean="0">
                <a:latin typeface="Book Antiqua" pitchFamily="18" charset="0"/>
              </a:rPr>
              <a:t>Control ticks around your </a:t>
            </a:r>
            <a:r>
              <a:rPr lang="en-US" sz="3600" b="0" dirty="0" smtClean="0">
                <a:latin typeface="Book Antiqua" pitchFamily="18" charset="0"/>
              </a:rPr>
              <a:t>home. </a:t>
            </a:r>
            <a:endParaRPr lang="en-US" sz="3600" b="0" dirty="0" smtClean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0" dirty="0" smtClean="0">
                <a:latin typeface="Book Antiqua" pitchFamily="18" charset="0"/>
              </a:rPr>
              <a:t>Ask your doctor about </a:t>
            </a:r>
            <a:br>
              <a:rPr lang="en-US" sz="3600" b="0" dirty="0" smtClean="0">
                <a:latin typeface="Book Antiqua" pitchFamily="18" charset="0"/>
              </a:rPr>
            </a:br>
            <a:r>
              <a:rPr lang="en-US" sz="3600" b="0" dirty="0" smtClean="0">
                <a:latin typeface="Book Antiqua" pitchFamily="18" charset="0"/>
              </a:rPr>
              <a:t>antibiotics if bitten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b="0" dirty="0" smtClean="0">
                <a:latin typeface="Book Antiqua" pitchFamily="18" charset="0"/>
              </a:rPr>
              <a:t>Learn the early signs </a:t>
            </a:r>
            <a:br>
              <a:rPr lang="en-US" sz="3600" b="0" dirty="0" smtClean="0">
                <a:latin typeface="Book Antiqua" pitchFamily="18" charset="0"/>
              </a:rPr>
            </a:br>
            <a:r>
              <a:rPr lang="en-US" sz="3600" b="0" dirty="0" smtClean="0">
                <a:latin typeface="Book Antiqua" pitchFamily="18" charset="0"/>
              </a:rPr>
              <a:t>of tick-borne </a:t>
            </a:r>
            <a:r>
              <a:rPr lang="en-US" sz="3600" b="0" dirty="0" smtClean="0">
                <a:latin typeface="Book Antiqua" pitchFamily="18" charset="0"/>
              </a:rPr>
              <a:t>illness.</a:t>
            </a:r>
            <a:endParaRPr lang="en-US" sz="3600" b="0" dirty="0" smtClean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600" b="0" dirty="0" smtClean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0" dirty="0" smtClean="0">
              <a:latin typeface="Book Antiqu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13" y="3962400"/>
            <a:ext cx="2843784" cy="265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4525963"/>
          </a:xfrm>
        </p:spPr>
        <p:txBody>
          <a:bodyPr/>
          <a:lstStyle/>
          <a:p>
            <a:pPr eaLnBrk="1" hangingPunct="1"/>
            <a:r>
              <a:rPr lang="en-US" sz="4400" b="0" dirty="0" smtClean="0">
                <a:latin typeface="Book Antiqua" pitchFamily="18" charset="0"/>
              </a:rPr>
              <a:t>Prompt tick removal reduces risk</a:t>
            </a:r>
          </a:p>
          <a:p>
            <a:pPr lvl="1" eaLnBrk="1" hangingPunct="1"/>
            <a:r>
              <a:rPr lang="en-US" sz="4000" b="0" dirty="0" smtClean="0">
                <a:latin typeface="Book Antiqua" pitchFamily="18" charset="0"/>
              </a:rPr>
              <a:t>Conduct tick checks after outdoor </a:t>
            </a:r>
            <a:r>
              <a:rPr lang="en-US" sz="4000" b="0" dirty="0" smtClean="0">
                <a:latin typeface="Book Antiqua" pitchFamily="18" charset="0"/>
              </a:rPr>
              <a:t>activities.</a:t>
            </a:r>
            <a:endParaRPr lang="en-US" sz="4000" b="0" dirty="0" smtClean="0">
              <a:latin typeface="Book Antiqua" pitchFamily="18" charset="0"/>
            </a:endParaRPr>
          </a:p>
          <a:p>
            <a:pPr lvl="1" eaLnBrk="1" hangingPunct="1"/>
            <a:r>
              <a:rPr lang="en-US" sz="4000" b="0" dirty="0" smtClean="0">
                <a:latin typeface="Book Antiqua" pitchFamily="18" charset="0"/>
              </a:rPr>
              <a:t>Remove attached ticks early; use </a:t>
            </a:r>
            <a:r>
              <a:rPr lang="en-US" sz="4000" b="0" dirty="0" smtClean="0">
                <a:latin typeface="Book Antiqua" pitchFamily="18" charset="0"/>
              </a:rPr>
              <a:t>tweezers.</a:t>
            </a:r>
            <a:endParaRPr lang="en-US" sz="4000" b="0" dirty="0" smtClean="0">
              <a:latin typeface="Book Antiqua" pitchFamily="18" charset="0"/>
            </a:endParaRPr>
          </a:p>
        </p:txBody>
      </p:sp>
      <p:pic>
        <p:nvPicPr>
          <p:cNvPr id="10243" name="Picture 5" descr="http://www.businesspundit.com/wp-content/uploads/2009/07/ti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773171"/>
            <a:ext cx="3886200" cy="2837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4525963"/>
          </a:xfrm>
        </p:spPr>
        <p:txBody>
          <a:bodyPr/>
          <a:lstStyle/>
          <a:p>
            <a:pPr eaLnBrk="1" hangingPunct="1"/>
            <a:r>
              <a:rPr lang="en-US" sz="4400" b="0" dirty="0" smtClean="0">
                <a:latin typeface="Book Antiqua" pitchFamily="18" charset="0"/>
              </a:rPr>
              <a:t>Avoid tick infested </a:t>
            </a:r>
            <a:r>
              <a:rPr lang="en-US" sz="4400" b="0" dirty="0" smtClean="0">
                <a:latin typeface="Book Antiqua" pitchFamily="18" charset="0"/>
              </a:rPr>
              <a:t>areas. </a:t>
            </a:r>
            <a:endParaRPr lang="en-US" sz="4400" b="0" dirty="0" smtClean="0">
              <a:latin typeface="Book Antiqua" pitchFamily="18" charset="0"/>
            </a:endParaRPr>
          </a:p>
          <a:p>
            <a:pPr eaLnBrk="1" hangingPunct="1"/>
            <a:r>
              <a:rPr lang="en-US" sz="4400" b="0" dirty="0" smtClean="0">
                <a:latin typeface="Book Antiqua" pitchFamily="18" charset="0"/>
              </a:rPr>
              <a:t>Wear light colored clothing to see </a:t>
            </a:r>
            <a:r>
              <a:rPr lang="en-US" sz="4400" b="0" dirty="0" smtClean="0">
                <a:latin typeface="Book Antiqua" pitchFamily="18" charset="0"/>
              </a:rPr>
              <a:t>ticks.</a:t>
            </a:r>
            <a:endParaRPr lang="en-US" sz="4400" b="0" dirty="0" smtClean="0">
              <a:latin typeface="Book Antiqua" pitchFamily="18" charset="0"/>
            </a:endParaRPr>
          </a:p>
          <a:p>
            <a:pPr eaLnBrk="1" hangingPunct="1"/>
            <a:r>
              <a:rPr lang="en-US" sz="4400" b="0" dirty="0" smtClean="0">
                <a:latin typeface="Book Antiqua" pitchFamily="18" charset="0"/>
              </a:rPr>
              <a:t>Tuck pants </a:t>
            </a:r>
            <a:br>
              <a:rPr lang="en-US" sz="4400" b="0" dirty="0" smtClean="0">
                <a:latin typeface="Book Antiqua" pitchFamily="18" charset="0"/>
              </a:rPr>
            </a:br>
            <a:r>
              <a:rPr lang="en-US" sz="4400" b="0" dirty="0" smtClean="0">
                <a:latin typeface="Book Antiqua" pitchFamily="18" charset="0"/>
              </a:rPr>
              <a:t>into sock or </a:t>
            </a:r>
            <a:br>
              <a:rPr lang="en-US" sz="4400" b="0" dirty="0" smtClean="0">
                <a:latin typeface="Book Antiqua" pitchFamily="18" charset="0"/>
              </a:rPr>
            </a:br>
            <a:r>
              <a:rPr lang="en-US" sz="4400" b="0" dirty="0" smtClean="0">
                <a:latin typeface="Book Antiqua" pitchFamily="18" charset="0"/>
              </a:rPr>
              <a:t>boots to keep </a:t>
            </a:r>
            <a:br>
              <a:rPr lang="en-US" sz="4400" b="0" dirty="0" smtClean="0">
                <a:latin typeface="Book Antiqua" pitchFamily="18" charset="0"/>
              </a:rPr>
            </a:br>
            <a:r>
              <a:rPr lang="en-US" sz="4400" b="0" dirty="0" smtClean="0">
                <a:latin typeface="Book Antiqua" pitchFamily="18" charset="0"/>
              </a:rPr>
              <a:t>ticks on </a:t>
            </a:r>
            <a:br>
              <a:rPr lang="en-US" sz="4400" b="0" dirty="0" smtClean="0">
                <a:latin typeface="Book Antiqua" pitchFamily="18" charset="0"/>
              </a:rPr>
            </a:br>
            <a:r>
              <a:rPr lang="en-US" sz="4400" b="0" dirty="0" smtClean="0">
                <a:latin typeface="Book Antiqua" pitchFamily="18" charset="0"/>
              </a:rPr>
              <a:t>exterior of </a:t>
            </a:r>
            <a:br>
              <a:rPr lang="en-US" sz="4400" b="0" dirty="0" smtClean="0">
                <a:latin typeface="Book Antiqua" pitchFamily="18" charset="0"/>
              </a:rPr>
            </a:br>
            <a:r>
              <a:rPr lang="en-US" sz="4400" b="0" dirty="0" smtClean="0">
                <a:latin typeface="Book Antiqua" pitchFamily="18" charset="0"/>
              </a:rPr>
              <a:t>clothes.</a:t>
            </a:r>
            <a:endParaRPr lang="en-US" sz="4400" b="0" dirty="0" smtClean="0">
              <a:latin typeface="Book Antiqua" pitchFamily="18" charset="0"/>
            </a:endParaRPr>
          </a:p>
          <a:p>
            <a:pPr eaLnBrk="1" hangingPunct="1"/>
            <a:endParaRPr lang="en-US" sz="4400" b="0" dirty="0" smtClean="0">
              <a:latin typeface="Book Antiqua" pitchFamily="18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2056"/>
            <a:ext cx="4171950" cy="4836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2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-9144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Book Antiqua" pitchFamily="18" charset="0"/>
              </a:rPr>
              <a:t>Personal Repellent Use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 dirty="0" smtClean="0">
                <a:solidFill>
                  <a:srgbClr val="FFFF00"/>
                </a:solidFill>
                <a:latin typeface="Book Antiqua" pitchFamily="18" charset="0"/>
              </a:rPr>
              <a:t>DEET</a:t>
            </a:r>
            <a:r>
              <a:rPr lang="en-US" sz="3600" dirty="0" smtClean="0">
                <a:latin typeface="Book Antiqua" pitchFamily="18" charset="0"/>
              </a:rPr>
              <a:t> (N, N-diethyl-3-methylbenzamide)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latin typeface="Book Antiqua" pitchFamily="18" charset="0"/>
              </a:rPr>
              <a:t>Use for exposed skin and clothing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latin typeface="Book Antiqua" pitchFamily="18" charset="0"/>
              </a:rPr>
              <a:t>Higher concentrations, longer duration of protection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 smtClean="0">
                <a:latin typeface="Book Antiqua" pitchFamily="18" charset="0"/>
              </a:rPr>
              <a:t>10% effective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 smtClean="0">
                <a:latin typeface="Book Antiqua" pitchFamily="18" charset="0"/>
              </a:rPr>
              <a:t>25-35% optimal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 smtClean="0">
                <a:latin typeface="Book Antiqua" pitchFamily="18" charset="0"/>
              </a:rPr>
              <a:t>&gt;50% no more efficacious or longer lasting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rgbClr val="FFFF00"/>
                </a:solidFill>
                <a:latin typeface="Book Antiqua" pitchFamily="18" charset="0"/>
              </a:rPr>
              <a:t>No greater than 15% for children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38200"/>
            <a:ext cx="34480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04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 dirty="0" err="1" smtClean="0">
                <a:solidFill>
                  <a:srgbClr val="FFFF00"/>
                </a:solidFill>
                <a:latin typeface="Book Antiqua" pitchFamily="18" charset="0"/>
              </a:rPr>
              <a:t>Permethrin</a:t>
            </a:r>
            <a:endParaRPr lang="en-US" sz="3600" dirty="0" smtClean="0">
              <a:solidFill>
                <a:srgbClr val="FFFF00"/>
              </a:solidFill>
              <a:latin typeface="Book Antiqua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latin typeface="Book Antiqua" pitchFamily="18" charset="0"/>
              </a:rPr>
              <a:t>Can only be used to </a:t>
            </a:r>
            <a:r>
              <a:rPr lang="en-US" sz="3200" dirty="0" smtClean="0">
                <a:solidFill>
                  <a:srgbClr val="FFFF00"/>
                </a:solidFill>
                <a:latin typeface="Book Antiqua" pitchFamily="18" charset="0"/>
              </a:rPr>
              <a:t>treat clothing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 err="1" smtClean="0">
                <a:latin typeface="Book Antiqua" pitchFamily="18" charset="0"/>
              </a:rPr>
              <a:t>Picaridin</a:t>
            </a:r>
            <a:r>
              <a:rPr lang="en-US" sz="3600" dirty="0" smtClean="0">
                <a:latin typeface="Book Antiqua" pitchFamily="18" charset="0"/>
              </a:rPr>
              <a:t> &amp; botanical </a:t>
            </a:r>
            <a:br>
              <a:rPr lang="en-US" sz="3600" dirty="0" smtClean="0">
                <a:latin typeface="Book Antiqua" pitchFamily="18" charset="0"/>
              </a:rPr>
            </a:br>
            <a:r>
              <a:rPr lang="en-US" sz="3600" dirty="0" smtClean="0">
                <a:latin typeface="Book Antiqua" pitchFamily="18" charset="0"/>
              </a:rPr>
              <a:t>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u="sng" dirty="0" smtClean="0">
                <a:solidFill>
                  <a:srgbClr val="FFFF00"/>
                </a:solidFill>
                <a:latin typeface="Book Antiqua" pitchFamily="18" charset="0"/>
              </a:rPr>
              <a:t>Less effective </a:t>
            </a:r>
            <a:r>
              <a:rPr lang="en-US" sz="3200" dirty="0" smtClean="0">
                <a:latin typeface="Book Antiqua" pitchFamily="18" charset="0"/>
              </a:rPr>
              <a:t>against </a:t>
            </a:r>
            <a:br>
              <a:rPr lang="en-US" sz="3200" dirty="0" smtClean="0">
                <a:latin typeface="Book Antiqua" pitchFamily="18" charset="0"/>
              </a:rPr>
            </a:br>
            <a:r>
              <a:rPr lang="en-US" sz="3200" dirty="0" smtClean="0">
                <a:latin typeface="Book Antiqua" pitchFamily="18" charset="0"/>
              </a:rPr>
              <a:t>ticks than mosquitoes</a:t>
            </a:r>
          </a:p>
          <a:p>
            <a:pPr eaLnBrk="1" hangingPunct="1">
              <a:lnSpc>
                <a:spcPct val="90000"/>
              </a:lnSpc>
            </a:pPr>
            <a:endParaRPr lang="en-US" sz="3600" dirty="0" smtClean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4" t="22140" r="12499" b="24129"/>
          <a:stretch/>
        </p:blipFill>
        <p:spPr>
          <a:xfrm rot="5400000">
            <a:off x="4853940" y="2842260"/>
            <a:ext cx="461772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Century Schoolbook" panose="02040604050505020304" pitchFamily="18" charset="0"/>
              </a:rPr>
              <a:t>Prevention</a:t>
            </a:r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628650" y="14811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Routine tick check and removal</a:t>
            </a:r>
          </a:p>
          <a:p>
            <a:pPr lvl="1" eaLnBrk="1" hangingPunct="1"/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Transmission unlikely to occur if promptly removed (grace period varies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).</a:t>
            </a:r>
            <a:endParaRPr lang="en-US" altLang="en-US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lvl="1" eaLnBrk="1" hangingPunct="1"/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Use fine-tipped 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tweezers.</a:t>
            </a:r>
            <a:endParaRPr lang="en-US" altLang="en-US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lvl="1" eaLnBrk="1" hangingPunct="1"/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Mirrors 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help.</a:t>
            </a:r>
            <a:endParaRPr lang="en-US" altLang="en-US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lvl="1" eaLnBrk="1" hangingPunct="1"/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Record date/save </a:t>
            </a: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tick.</a:t>
            </a:r>
            <a:endParaRPr lang="en-US" altLang="en-US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7892" name="Picture 6" descr="twee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3617913"/>
            <a:ext cx="3189288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3" name="Picture 7" descr="TICKRE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924425"/>
            <a:ext cx="20002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4" name="Picture 8" descr="TICKRE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4695825"/>
            <a:ext cx="20685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0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200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Carbon dioxide, heat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Ticks find a host by sensing light changes, temperature, and certain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chemicals.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Their “noses” are sensory organs on the front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legs.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8916" name="Picture 2" descr="Ornithodoros amblus, _female, _leg_hallers_organ, I_NTC657_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161" y="40386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163" descr="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64" y="1066800"/>
            <a:ext cx="4262034" cy="279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33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Trends in Tick-borne Diseases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Increasingly mobile society (and pets</a:t>
            </a:r>
            <a:r>
              <a:rPr lang="en-US" altLang="en-US" dirty="0" smtClean="0">
                <a:latin typeface="Century Schoolbook" panose="02040604050505020304" pitchFamily="18" charset="0"/>
              </a:rPr>
              <a:t>).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Increasingly “green” </a:t>
            </a:r>
            <a:r>
              <a:rPr lang="en-US" altLang="en-US" dirty="0" smtClean="0">
                <a:latin typeface="Century Schoolbook" panose="02040604050505020304" pitchFamily="18" charset="0"/>
              </a:rPr>
              <a:t>society.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Increasingly sophisticated </a:t>
            </a:r>
            <a:r>
              <a:rPr lang="en-US" altLang="en-US" dirty="0" smtClean="0">
                <a:latin typeface="Century Schoolbook" panose="02040604050505020304" pitchFamily="18" charset="0"/>
              </a:rPr>
              <a:t>diagnostics.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Decrease in medical awareness or suspicion for many TBD (it’s not all Lyme</a:t>
            </a:r>
            <a:r>
              <a:rPr lang="en-US" altLang="en-US" dirty="0" smtClean="0">
                <a:latin typeface="Century Schoolbook" panose="02040604050505020304" pitchFamily="18" charset="0"/>
              </a:rPr>
              <a:t>). 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Decreasing expertise in vector biology and </a:t>
            </a:r>
            <a:r>
              <a:rPr lang="en-US" altLang="en-US" dirty="0" smtClean="0">
                <a:latin typeface="Century Schoolbook" panose="02040604050505020304" pitchFamily="18" charset="0"/>
              </a:rPr>
              <a:t>control.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pPr eaLnBrk="1" hangingPunct="1"/>
            <a:endParaRPr lang="en-US" altLang="en-US" dirty="0" smtClean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7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0110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09700"/>
            <a:ext cx="5200650" cy="3810000"/>
          </a:xfrm>
          <a:noFill/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019800" y="761369"/>
            <a:ext cx="25654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  Carbon dioxide (dry ice) trap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 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Flagging</a:t>
            </a:r>
            <a:b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 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Dragging</a:t>
            </a:r>
            <a:b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  Host exam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Limitations and bias to each method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44513" y="342900"/>
            <a:ext cx="47179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Surveillance for ticks</a:t>
            </a: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38200" y="5583060"/>
            <a:ext cx="419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</a:t>
            </a:r>
            <a:r>
              <a:rPr lang="en-US" altLang="en-US" sz="2800" baseline="-25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2 is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2.9 </a:t>
            </a: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times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heavier </a:t>
            </a: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than air</a:t>
            </a:r>
          </a:p>
        </p:txBody>
      </p:sp>
    </p:spTree>
    <p:extLst>
      <p:ext uri="{BB962C8B-B14F-4D97-AF65-F5344CB8AC3E}">
        <p14:creationId xmlns:p14="http://schemas.microsoft.com/office/powerpoint/2010/main" val="20311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2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Tick Drag</a:t>
            </a:r>
          </a:p>
        </p:txBody>
      </p:sp>
      <p:pic>
        <p:nvPicPr>
          <p:cNvPr id="43012" name="Picture 8" descr="P6090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38300"/>
            <a:ext cx="51816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Text Box 10"/>
          <p:cNvSpPr txBox="1">
            <a:spLocks noChangeArrowheads="1"/>
          </p:cNvSpPr>
          <p:nvPr/>
        </p:nvSpPr>
        <p:spPr bwMode="auto">
          <a:xfrm>
            <a:off x="6019800" y="990600"/>
            <a:ext cx="27717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Tick drag is pulled slowly through vegetation.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Ticks </a:t>
            </a: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attach to fabric, which is checked periodically for tick attachment. </a:t>
            </a:r>
          </a:p>
        </p:txBody>
      </p:sp>
    </p:spTree>
    <p:extLst>
      <p:ext uri="{BB962C8B-B14F-4D97-AF65-F5344CB8AC3E}">
        <p14:creationId xmlns:p14="http://schemas.microsoft.com/office/powerpoint/2010/main" val="26218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2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Tick Flag</a:t>
            </a:r>
          </a:p>
        </p:txBody>
      </p:sp>
      <p:pic>
        <p:nvPicPr>
          <p:cNvPr id="44036" name="Picture 7" descr="P6090102"/>
          <p:cNvPicPr>
            <a:picLocks noChangeAspect="1" noChangeArrowheads="1"/>
          </p:cNvPicPr>
          <p:nvPr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r="14911"/>
          <a:stretch>
            <a:fillRect/>
          </a:stretch>
        </p:blipFill>
        <p:spPr bwMode="auto">
          <a:xfrm>
            <a:off x="533400" y="1752600"/>
            <a:ext cx="4573588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5562600" y="228600"/>
            <a:ext cx="32004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Tick flag is wiped slowly across and around vegetation.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Ticks </a:t>
            </a: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attach to fabric, which is checked periodically for tick attachment. </a:t>
            </a:r>
          </a:p>
        </p:txBody>
      </p:sp>
    </p:spTree>
    <p:extLst>
      <p:ext uri="{BB962C8B-B14F-4D97-AF65-F5344CB8AC3E}">
        <p14:creationId xmlns:p14="http://schemas.microsoft.com/office/powerpoint/2010/main" val="14197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50863" y="274638"/>
            <a:ext cx="8440737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600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Fabric is checked and ticks removed </a:t>
            </a:r>
          </a:p>
        </p:txBody>
      </p:sp>
      <p:pic>
        <p:nvPicPr>
          <p:cNvPr id="45059" name="Picture 4" descr="P607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1596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6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155575"/>
            <a:ext cx="8229600" cy="16764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Species, life stage, distribution by location, season, infestation level, infection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rate.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  <a:ea typeface="+mj-ea"/>
              <a:cs typeface="+mj-cs"/>
            </a:endParaRPr>
          </a:p>
        </p:txBody>
      </p:sp>
      <p:pic>
        <p:nvPicPr>
          <p:cNvPr id="46083" name="Picture 5" descr="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784350"/>
            <a:ext cx="28003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828800"/>
            <a:ext cx="28781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AutoShape 7"/>
          <p:cNvSpPr>
            <a:spLocks noChangeArrowheads="1"/>
          </p:cNvSpPr>
          <p:nvPr/>
        </p:nvSpPr>
        <p:spPr bwMode="auto">
          <a:xfrm>
            <a:off x="3922713" y="2413000"/>
            <a:ext cx="1066800" cy="457200"/>
          </a:xfrm>
          <a:prstGeom prst="flowChartPreparation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3121025" y="5762625"/>
            <a:ext cx="3497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1"/>
              <a:t>Rhipicephalus sanguineus</a:t>
            </a:r>
          </a:p>
        </p:txBody>
      </p:sp>
    </p:spTree>
    <p:extLst>
      <p:ext uri="{BB962C8B-B14F-4D97-AF65-F5344CB8AC3E}">
        <p14:creationId xmlns:p14="http://schemas.microsoft.com/office/powerpoint/2010/main" val="11043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Home assessment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Examine for suitable microhabitats in the peridomestic </a:t>
            </a:r>
            <a:r>
              <a:rPr lang="en-US" altLang="en-US" dirty="0" smtClean="0">
                <a:latin typeface="Century Schoolbook" panose="02040604050505020304" pitchFamily="18" charset="0"/>
              </a:rPr>
              <a:t>environment.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Engorged ticks crawl into cracks and crevices (dark and tight) to develop and molt into the next life stage.</a:t>
            </a: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Various places have the appropriate microclimate needed for survival.</a:t>
            </a:r>
          </a:p>
          <a:p>
            <a:endParaRPr lang="en-US" altLang="en-US" dirty="0" smtClean="0">
              <a:latin typeface="Century Schoolbook" panose="02040604050505020304" pitchFamily="18" charset="0"/>
            </a:endParaRPr>
          </a:p>
          <a:p>
            <a:endParaRPr lang="en-US" altLang="en-US" dirty="0" smtClean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1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SC0109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125" y="1593850"/>
            <a:ext cx="5200650" cy="3810000"/>
          </a:xfrm>
          <a:noFill/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096000" y="1828800"/>
            <a:ext cx="27336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Vegetation in surrounding areas increased moisture levels under houses on piers.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“Shady places where dogs lie”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00063" y="392113"/>
            <a:ext cx="7354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Rhipicephalus</a:t>
            </a:r>
            <a:r>
              <a:rPr lang="en-US" altLang="en-US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sanguineus</a:t>
            </a: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 Infestation</a:t>
            </a:r>
          </a:p>
        </p:txBody>
      </p:sp>
    </p:spTree>
    <p:extLst>
      <p:ext uri="{BB962C8B-B14F-4D97-AF65-F5344CB8AC3E}">
        <p14:creationId xmlns:p14="http://schemas.microsoft.com/office/powerpoint/2010/main" val="384989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What are we looking for?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4525963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Are animals (dogs especially) present?</a:t>
            </a: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Is pet housing present?</a:t>
            </a: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Are there access points to the crawl space?</a:t>
            </a: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Is vegetation present and maintained?</a:t>
            </a: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Are there any wood piles, other debris?</a:t>
            </a: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Furniture and other outdoor storage?</a:t>
            </a:r>
          </a:p>
        </p:txBody>
      </p:sp>
    </p:spTree>
    <p:extLst>
      <p:ext uri="{BB962C8B-B14F-4D97-AF65-F5344CB8AC3E}">
        <p14:creationId xmlns:p14="http://schemas.microsoft.com/office/powerpoint/2010/main" val="31545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Century Schoolbook" panose="02040604050505020304" pitchFamily="18" charset="0"/>
              </a:rPr>
              <a:t>Home assessment</a:t>
            </a:r>
          </a:p>
        </p:txBody>
      </p:sp>
      <p:pic>
        <p:nvPicPr>
          <p:cNvPr id="50179" name="Content Placeholder 3" descr="Peridot home-SDC102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>
          <a:xfrm>
            <a:off x="1625600" y="1817688"/>
            <a:ext cx="5608638" cy="3533775"/>
          </a:xfrm>
        </p:spPr>
      </p:pic>
    </p:spTree>
    <p:extLst>
      <p:ext uri="{BB962C8B-B14F-4D97-AF65-F5344CB8AC3E}">
        <p14:creationId xmlns:p14="http://schemas.microsoft.com/office/powerpoint/2010/main" val="392557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Home assessment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65138" y="838200"/>
            <a:ext cx="8221662" cy="4419600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Exterior:</a:t>
            </a:r>
          </a:p>
          <a:p>
            <a:pPr lvl="1"/>
            <a:r>
              <a:rPr lang="en-US" altLang="en-US" dirty="0" smtClean="0">
                <a:latin typeface="Century Schoolbook" panose="02040604050505020304" pitchFamily="18" charset="0"/>
              </a:rPr>
              <a:t>Examine cracks and crevices, along window and door openings, </a:t>
            </a:r>
            <a:r>
              <a:rPr lang="en-US" altLang="en-US" dirty="0" smtClean="0">
                <a:latin typeface="Century Schoolbook" panose="02040604050505020304" pitchFamily="18" charset="0"/>
              </a:rPr>
              <a:t>siding.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pPr lvl="1"/>
            <a:r>
              <a:rPr lang="en-US" altLang="en-US" dirty="0" smtClean="0">
                <a:latin typeface="Century Schoolbook" panose="02040604050505020304" pitchFamily="18" charset="0"/>
              </a:rPr>
              <a:t>Woodpiles, dog houses, outbuildings, under bushes, items stored </a:t>
            </a:r>
            <a:r>
              <a:rPr lang="en-US" altLang="en-US" dirty="0" smtClean="0">
                <a:latin typeface="Century Schoolbook" panose="02040604050505020304" pitchFamily="18" charset="0"/>
              </a:rPr>
              <a:t>outdoors.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Interior:</a:t>
            </a:r>
          </a:p>
          <a:p>
            <a:pPr lvl="1"/>
            <a:r>
              <a:rPr lang="en-US" altLang="en-US" dirty="0" smtClean="0">
                <a:latin typeface="Century Schoolbook" panose="02040604050505020304" pitchFamily="18" charset="0"/>
              </a:rPr>
              <a:t>Baseboards, </a:t>
            </a:r>
            <a:br>
              <a:rPr lang="en-US" altLang="en-US" dirty="0" smtClean="0">
                <a:latin typeface="Century Schoolbook" panose="02040604050505020304" pitchFamily="18" charset="0"/>
              </a:rPr>
            </a:br>
            <a:r>
              <a:rPr lang="en-US" altLang="en-US" dirty="0" smtClean="0">
                <a:latin typeface="Century Schoolbook" panose="02040604050505020304" pitchFamily="18" charset="0"/>
              </a:rPr>
              <a:t>along door and </a:t>
            </a:r>
            <a:br>
              <a:rPr lang="en-US" altLang="en-US" dirty="0" smtClean="0">
                <a:latin typeface="Century Schoolbook" panose="02040604050505020304" pitchFamily="18" charset="0"/>
              </a:rPr>
            </a:br>
            <a:r>
              <a:rPr lang="en-US" altLang="en-US" dirty="0" smtClean="0">
                <a:latin typeface="Century Schoolbook" panose="02040604050505020304" pitchFamily="18" charset="0"/>
              </a:rPr>
              <a:t>window trim, </a:t>
            </a:r>
            <a:br>
              <a:rPr lang="en-US" altLang="en-US" dirty="0" smtClean="0">
                <a:latin typeface="Century Schoolbook" panose="02040604050505020304" pitchFamily="18" charset="0"/>
              </a:rPr>
            </a:br>
            <a:r>
              <a:rPr lang="en-US" altLang="en-US" dirty="0" smtClean="0">
                <a:latin typeface="Century Schoolbook" panose="02040604050505020304" pitchFamily="18" charset="0"/>
              </a:rPr>
              <a:t>behind curtains, </a:t>
            </a:r>
            <a:br>
              <a:rPr lang="en-US" altLang="en-US" dirty="0" smtClean="0">
                <a:latin typeface="Century Schoolbook" panose="02040604050505020304" pitchFamily="18" charset="0"/>
              </a:rPr>
            </a:br>
            <a:r>
              <a:rPr lang="en-US" altLang="en-US" dirty="0" smtClean="0">
                <a:latin typeface="Century Schoolbook" panose="02040604050505020304" pitchFamily="18" charset="0"/>
              </a:rPr>
              <a:t>under </a:t>
            </a:r>
            <a:r>
              <a:rPr lang="en-US" altLang="en-US" dirty="0" smtClean="0">
                <a:latin typeface="Century Schoolbook" panose="02040604050505020304" pitchFamily="18" charset="0"/>
              </a:rPr>
              <a:t>furniture.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pPr>
              <a:buFont typeface="Wingdings" pitchFamily="2" charset="2"/>
              <a:buNone/>
            </a:pPr>
            <a:endParaRPr lang="en-US" altLang="en-US" dirty="0" smtClean="0">
              <a:latin typeface="Century Schoolbook" panose="020406040505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443" y="3657600"/>
            <a:ext cx="421270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6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667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entury Schoolbook" pitchFamily="18" charset="0"/>
              </a:rPr>
              <a:t>Ticks!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400" dirty="0" smtClean="0">
                <a:latin typeface="Century Schoolbook" pitchFamily="18" charset="0"/>
              </a:rPr>
              <a:t>Not </a:t>
            </a:r>
            <a:r>
              <a:rPr lang="en-US" sz="3400" dirty="0" smtClean="0">
                <a:latin typeface="Century Schoolbook" pitchFamily="18" charset="0"/>
              </a:rPr>
              <a:t>insects.</a:t>
            </a:r>
            <a:endParaRPr lang="en-US" sz="3400" dirty="0" smtClean="0">
              <a:latin typeface="Century Schoolbook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400" dirty="0" smtClean="0">
                <a:latin typeface="Century Schoolbook" pitchFamily="18" charset="0"/>
              </a:rPr>
              <a:t>Four life stages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400" dirty="0" smtClean="0">
                <a:latin typeface="Century Schoolbook" pitchFamily="18" charset="0"/>
              </a:rPr>
              <a:t>Egg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400" dirty="0" smtClean="0">
                <a:latin typeface="Century Schoolbook" pitchFamily="18" charset="0"/>
              </a:rPr>
              <a:t>Larva (6 legs)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400" dirty="0" smtClean="0">
                <a:latin typeface="Century Schoolbook" pitchFamily="18" charset="0"/>
              </a:rPr>
              <a:t>Nymph (8 legs)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400" dirty="0" smtClean="0">
                <a:latin typeface="Century Schoolbook" pitchFamily="18" charset="0"/>
              </a:rPr>
              <a:t>Adult (8 legs)</a:t>
            </a:r>
          </a:p>
          <a:p>
            <a:pPr eaLnBrk="1" hangingPunct="1">
              <a:lnSpc>
                <a:spcPct val="90000"/>
              </a:lnSpc>
            </a:pPr>
            <a:r>
              <a:rPr lang="en-US" sz="3400" dirty="0" smtClean="0">
                <a:latin typeface="Century Schoolbook" pitchFamily="18" charset="0"/>
              </a:rPr>
              <a:t>Life cycle-may use several </a:t>
            </a:r>
            <a:r>
              <a:rPr lang="en-US" sz="3400" dirty="0" smtClean="0">
                <a:latin typeface="Century Schoolbook" pitchFamily="18" charset="0"/>
              </a:rPr>
              <a:t>hosts.</a:t>
            </a:r>
            <a:endParaRPr lang="en-US" sz="3400" dirty="0">
              <a:latin typeface="Century Schoolbook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400" dirty="0" smtClean="0">
                <a:latin typeface="Century Schoolbook" pitchFamily="18" charset="0"/>
              </a:rPr>
              <a:t>Vector the widest variety of </a:t>
            </a:r>
            <a:r>
              <a:rPr lang="en-US" sz="3400" dirty="0" smtClean="0">
                <a:latin typeface="Century Schoolbook" pitchFamily="18" charset="0"/>
              </a:rPr>
              <a:t>pathogens.</a:t>
            </a:r>
            <a:endParaRPr lang="en-US" sz="3400" dirty="0" smtClean="0">
              <a:latin typeface="Century Schoolbook" pitchFamily="18" charset="0"/>
            </a:endParaRPr>
          </a:p>
        </p:txBody>
      </p:sp>
      <p:pic>
        <p:nvPicPr>
          <p:cNvPr id="3076" name="Picture 5" descr="http://www.ticktexas.org/ticks/images/lifecy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81000"/>
            <a:ext cx="4149725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SC0110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908502"/>
            <a:ext cx="5200650" cy="3810000"/>
          </a:xfrm>
          <a:noFill/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030912" y="1371600"/>
            <a:ext cx="2655887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Voids in the concrete piers can contain ticks of all stages.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Larvae and nymphs can quest from the surface. 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00063" y="392113"/>
            <a:ext cx="7354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Rhipicephalus</a:t>
            </a:r>
            <a:r>
              <a:rPr lang="en-US" altLang="en-US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sanguineus</a:t>
            </a: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 Infestation</a:t>
            </a:r>
          </a:p>
        </p:txBody>
      </p:sp>
    </p:spTree>
    <p:extLst>
      <p:ext uri="{BB962C8B-B14F-4D97-AF65-F5344CB8AC3E}">
        <p14:creationId xmlns:p14="http://schemas.microsoft.com/office/powerpoint/2010/main" val="138301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86530006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" y="1295400"/>
            <a:ext cx="4699000" cy="3043238"/>
          </a:xfrm>
          <a:noFill/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784225" y="4495800"/>
            <a:ext cx="77819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Mattresses discarded or stored under houses can provide dog resting sites and tick hiding spots.  Stucco siding can harbor ticks.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Schoolbook" panose="02040604050505020304" pitchFamily="18" charset="0"/>
              </a:rPr>
              <a:t>Over 150 ticks were removed from </a:t>
            </a:r>
            <a:r>
              <a:rPr lang="en-US" altLang="en-US" sz="24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 single </a:t>
            </a:r>
            <a:r>
              <a:rPr lang="en-US" altLang="en-US" sz="2400" dirty="0">
                <a:solidFill>
                  <a:schemeClr val="bg1"/>
                </a:solidFill>
                <a:latin typeface="Century Schoolbook" panose="02040604050505020304" pitchFamily="18" charset="0"/>
              </a:rPr>
              <a:t>mattress</a:t>
            </a:r>
            <a:r>
              <a:rPr lang="en-US" altLang="en-US" sz="24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00063" y="392113"/>
            <a:ext cx="7354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Rhipicephalus</a:t>
            </a:r>
            <a:r>
              <a:rPr lang="en-US" altLang="en-US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sanguineus</a:t>
            </a: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 Infestation</a:t>
            </a:r>
          </a:p>
        </p:txBody>
      </p:sp>
      <p:pic>
        <p:nvPicPr>
          <p:cNvPr id="53253" name="Picture 8" descr="DSC01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1371600"/>
            <a:ext cx="3138487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8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4800" y="228600"/>
            <a:ext cx="85344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200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The situation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914400"/>
            <a:ext cx="8153400" cy="4710112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Brown dog ticks feed primarily on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dogs.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endParaRPr lang="en-US" sz="14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Brown dog ticks feed rarely on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people.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endParaRPr lang="en-US" sz="14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When dog populations rise, there is also a rise in tick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numbers.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endParaRPr lang="en-US" sz="14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When tick numbers are high, even the occasional feeding on people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is significant.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sz="14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Close contact of humans with dogs and their ticks sets up the ideal situation for transmission.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7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15938" y="220663"/>
            <a:ext cx="77724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200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Stopping the Cycle of RMSF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990600"/>
            <a:ext cx="8362287" cy="51816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The most effective way to eliminate the tick problem (and thus the disease transmission) is by the use of several approaches: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sz="11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Management of habitat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Management of tick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numbers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Management of dog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population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Avoidance of tick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contact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13" y="3529012"/>
            <a:ext cx="386648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95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Management of Habitat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638174" y="838200"/>
            <a:ext cx="8124825" cy="48736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entury Schoolbook" panose="02040604050505020304" pitchFamily="18" charset="0"/>
              </a:rPr>
              <a:t>Decrease harborage of tick hosts</a:t>
            </a:r>
          </a:p>
          <a:p>
            <a:pPr lvl="1">
              <a:defRPr/>
            </a:pPr>
            <a:r>
              <a:rPr lang="en-US" dirty="0" smtClean="0">
                <a:latin typeface="Century Schoolbook" panose="02040604050505020304" pitchFamily="18" charset="0"/>
              </a:rPr>
              <a:t>Decrease outdoor storage, clean up </a:t>
            </a:r>
            <a:r>
              <a:rPr lang="en-US" dirty="0" smtClean="0">
                <a:latin typeface="Century Schoolbook" panose="02040604050505020304" pitchFamily="18" charset="0"/>
              </a:rPr>
              <a:t>debris, including illegal dump sites.</a:t>
            </a:r>
            <a:endParaRPr lang="en-US" dirty="0" smtClean="0">
              <a:latin typeface="Century Schoolbook" panose="02040604050505020304" pitchFamily="18" charset="0"/>
            </a:endParaRPr>
          </a:p>
          <a:p>
            <a:pPr lvl="1">
              <a:defRPr/>
            </a:pPr>
            <a:r>
              <a:rPr lang="en-US" dirty="0" smtClean="0">
                <a:latin typeface="Century Schoolbook" panose="02040604050505020304" pitchFamily="18" charset="0"/>
              </a:rPr>
              <a:t>Skirt houses to exclude </a:t>
            </a:r>
            <a:r>
              <a:rPr lang="en-US" dirty="0" smtClean="0">
                <a:latin typeface="Century Schoolbook" panose="02040604050505020304" pitchFamily="18" charset="0"/>
              </a:rPr>
              <a:t>animals.</a:t>
            </a:r>
            <a:endParaRPr lang="en-US" dirty="0" smtClean="0">
              <a:latin typeface="Century Schoolbook" panose="02040604050505020304" pitchFamily="18" charset="0"/>
            </a:endParaRPr>
          </a:p>
          <a:p>
            <a:pPr>
              <a:defRPr/>
            </a:pPr>
            <a:r>
              <a:rPr lang="en-US" dirty="0" smtClean="0">
                <a:latin typeface="Century Schoolbook" panose="02040604050505020304" pitchFamily="18" charset="0"/>
              </a:rPr>
              <a:t>Decrease harborage of molting ticks</a:t>
            </a:r>
          </a:p>
          <a:p>
            <a:pPr lvl="1">
              <a:defRPr/>
            </a:pPr>
            <a:r>
              <a:rPr lang="en-US" dirty="0" smtClean="0">
                <a:latin typeface="Century Schoolbook" panose="02040604050505020304" pitchFamily="18" charset="0"/>
              </a:rPr>
              <a:t>Caulk openings, cracks, crevices, </a:t>
            </a:r>
            <a:r>
              <a:rPr lang="en-US" dirty="0" smtClean="0">
                <a:latin typeface="Century Schoolbook" panose="02040604050505020304" pitchFamily="18" charset="0"/>
              </a:rPr>
              <a:t>trim.</a:t>
            </a:r>
            <a:endParaRPr lang="en-US" dirty="0" smtClean="0">
              <a:latin typeface="Century Schoolbook" panose="02040604050505020304" pitchFamily="18" charset="0"/>
            </a:endParaRPr>
          </a:p>
          <a:p>
            <a:pPr>
              <a:defRPr/>
            </a:pPr>
            <a:r>
              <a:rPr lang="en-US" dirty="0" smtClean="0">
                <a:latin typeface="Century Schoolbook" panose="02040604050505020304" pitchFamily="18" charset="0"/>
              </a:rPr>
              <a:t>Reduce moisture</a:t>
            </a:r>
          </a:p>
          <a:p>
            <a:pPr lvl="1">
              <a:defRPr/>
            </a:pPr>
            <a:r>
              <a:rPr lang="en-US" dirty="0" smtClean="0">
                <a:latin typeface="Century Schoolbook" panose="02040604050505020304" pitchFamily="18" charset="0"/>
                <a:ea typeface="+mn-ea"/>
                <a:cs typeface="+mn-cs"/>
              </a:rPr>
              <a:t>Reducing weeds and mowing grass allows wind and sun to dry the areas (which will reduce tick survival</a:t>
            </a:r>
            <a:r>
              <a:rPr lang="en-US" dirty="0" smtClean="0">
                <a:latin typeface="Century Schoolbook" panose="02040604050505020304" pitchFamily="18" charset="0"/>
                <a:ea typeface="+mn-ea"/>
                <a:cs typeface="+mn-cs"/>
              </a:rPr>
              <a:t>).</a:t>
            </a:r>
            <a:endParaRPr lang="en-US" dirty="0" smtClean="0">
              <a:latin typeface="Century Schoolbook" panose="02040604050505020304" pitchFamily="18" charset="0"/>
              <a:ea typeface="+mn-ea"/>
              <a:cs typeface="+mn-cs"/>
            </a:endParaRPr>
          </a:p>
          <a:p>
            <a:pPr>
              <a:defRPr/>
            </a:pPr>
            <a:endParaRPr lang="en-US" dirty="0" smtClean="0">
              <a:latin typeface="Century Schoolbook" panose="02040604050505020304" pitchFamily="18" charset="0"/>
            </a:endParaRPr>
          </a:p>
          <a:p>
            <a:pPr lvl="1">
              <a:defRPr/>
            </a:pPr>
            <a:endParaRPr lang="en-US" dirty="0" smtClean="0"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dirty="0" smtClean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Management of free-living ticks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endParaRPr lang="en-US" altLang="en-US" b="0" dirty="0" smtClean="0">
              <a:latin typeface="Century Schoolbook" panose="02040604050505020304" pitchFamily="18" charset="0"/>
            </a:endParaRPr>
          </a:p>
          <a:p>
            <a:r>
              <a:rPr lang="en-US" altLang="en-US" b="0" dirty="0" smtClean="0">
                <a:latin typeface="Century Schoolbook" panose="02040604050505020304" pitchFamily="18" charset="0"/>
              </a:rPr>
              <a:t>Constant new source of parasitic 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infestation.</a:t>
            </a:r>
            <a:endParaRPr lang="en-US" altLang="en-US" b="0" dirty="0" smtClean="0">
              <a:latin typeface="Century Schoolbook" panose="02040604050505020304" pitchFamily="18" charset="0"/>
            </a:endParaRPr>
          </a:p>
          <a:p>
            <a:r>
              <a:rPr lang="en-US" altLang="en-US" b="0" dirty="0" smtClean="0">
                <a:latin typeface="Century Schoolbook" panose="02040604050505020304" pitchFamily="18" charset="0"/>
              </a:rPr>
              <a:t>Can repopulate area by ticks dropped off 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dogs.</a:t>
            </a:r>
            <a:endParaRPr lang="en-US" altLang="en-US" b="0" dirty="0" smtClean="0">
              <a:latin typeface="Century Schoolbook" panose="02040604050505020304" pitchFamily="18" charset="0"/>
            </a:endParaRPr>
          </a:p>
          <a:p>
            <a:r>
              <a:rPr lang="en-US" altLang="en-US" b="0" dirty="0" smtClean="0">
                <a:latin typeface="Century Schoolbook" panose="02040604050505020304" pitchFamily="18" charset="0"/>
              </a:rPr>
              <a:t>Questing ticks are </a:t>
            </a:r>
            <a:br>
              <a:rPr lang="en-US" altLang="en-US" b="0" dirty="0" smtClean="0">
                <a:latin typeface="Century Schoolbook" panose="02040604050505020304" pitchFamily="18" charset="0"/>
              </a:rPr>
            </a:br>
            <a:r>
              <a:rPr lang="en-US" altLang="en-US" b="0" dirty="0" smtClean="0">
                <a:latin typeface="Century Schoolbook" panose="02040604050505020304" pitchFamily="18" charset="0"/>
              </a:rPr>
              <a:t>risks to 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humans.</a:t>
            </a:r>
            <a:endParaRPr lang="en-US" altLang="en-US" b="0" dirty="0" smtClean="0">
              <a:latin typeface="Century Schoolbook" panose="020406040505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17139"/>
            <a:ext cx="3390900" cy="330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1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Targeted approach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b="0" dirty="0" smtClean="0">
                <a:latin typeface="Century Schoolbook" panose="02040604050505020304" pitchFamily="18" charset="0"/>
              </a:rPr>
              <a:t>Target areas where ticks are </a:t>
            </a:r>
            <a:r>
              <a:rPr lang="en-US" altLang="en-US" b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located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.</a:t>
            </a:r>
            <a:endParaRPr lang="en-US" altLang="en-US" b="0" dirty="0" smtClean="0">
              <a:latin typeface="Century Schoolbook" panose="02040604050505020304" pitchFamily="18" charset="0"/>
            </a:endParaRPr>
          </a:p>
          <a:p>
            <a:pPr eaLnBrk="1" hangingPunct="1"/>
            <a:r>
              <a:rPr lang="en-US" altLang="en-US" b="0" dirty="0" smtClean="0">
                <a:latin typeface="Century Schoolbook" panose="02040604050505020304" pitchFamily="18" charset="0"/>
              </a:rPr>
              <a:t>Target </a:t>
            </a:r>
            <a:r>
              <a:rPr lang="en-US" altLang="en-US" b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timing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 of acaricide application to coincide with optimal numbers and life stage for best 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control.</a:t>
            </a:r>
            <a:endParaRPr lang="en-US" altLang="en-US" b="0" dirty="0" smtClean="0">
              <a:latin typeface="Century Schoolbook" panose="02040604050505020304" pitchFamily="18" charset="0"/>
            </a:endParaRPr>
          </a:p>
          <a:p>
            <a:pPr eaLnBrk="1" hangingPunct="1"/>
            <a:r>
              <a:rPr lang="en-US" altLang="en-US" b="0" dirty="0" smtClean="0">
                <a:latin typeface="Century Schoolbook" panose="02040604050505020304" pitchFamily="18" charset="0"/>
              </a:rPr>
              <a:t>Target </a:t>
            </a:r>
            <a:r>
              <a:rPr lang="en-US" altLang="en-US" b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repeat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 applications to maximize effectiveness and minimize waste.</a:t>
            </a:r>
          </a:p>
          <a:p>
            <a:pPr eaLnBrk="1" hangingPunct="1"/>
            <a:endParaRPr lang="en-US" altLang="en-US" b="0" dirty="0" smtClean="0">
              <a:latin typeface="Century Schoolbook" panose="020406040505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0"/>
            <a:ext cx="23717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9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19088" y="381000"/>
            <a:ext cx="8824912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000" u="sng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Targeted Control</a:t>
            </a:r>
            <a:r>
              <a:rPr lang="en-US" sz="4000" kern="0" dirty="0"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rPr>
              <a:t>:  Ideal Situation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0999" y="1550719"/>
            <a:ext cx="8340725" cy="411321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Environmentally-friendly:  </a:t>
            </a:r>
            <a:r>
              <a:rPr lang="en-US" sz="3200" kern="0" dirty="0">
                <a:solidFill>
                  <a:srgbClr val="FFFF00"/>
                </a:solidFill>
                <a:latin typeface="Century Schoolbook" panose="02040604050505020304" pitchFamily="18" charset="0"/>
              </a:rPr>
              <a:t>widespread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 pesticide application is </a:t>
            </a:r>
            <a:r>
              <a:rPr lang="en-US" sz="3200" kern="0" dirty="0">
                <a:solidFill>
                  <a:srgbClr val="FFFF00"/>
                </a:solidFill>
                <a:latin typeface="Century Schoolbook" panose="02040604050505020304" pitchFamily="18" charset="0"/>
              </a:rPr>
              <a:t>not </a:t>
            </a:r>
            <a:r>
              <a:rPr lang="en-US" sz="3200" kern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necessary.</a:t>
            </a:r>
            <a:endParaRPr lang="en-US" sz="3200" kern="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Ticks are found mostly in specific locations (</a:t>
            </a:r>
            <a:r>
              <a:rPr lang="en-US" sz="3200" kern="0" dirty="0">
                <a:solidFill>
                  <a:srgbClr val="FFFF00"/>
                </a:solidFill>
                <a:latin typeface="Century Schoolbook" panose="02040604050505020304" pitchFamily="18" charset="0"/>
              </a:rPr>
              <a:t>shady places where dogs rest:  under decks, under porches, under houses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Minimize 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pesticide use,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minimize </a:t>
            </a:r>
            <a:r>
              <a:rPr lang="en-US" sz="3200" kern="0" dirty="0">
                <a:solidFill>
                  <a:srgbClr val="FFFF00"/>
                </a:solidFill>
                <a:latin typeface="Century Schoolbook" panose="02040604050505020304" pitchFamily="18" charset="0"/>
              </a:rPr>
              <a:t>exposure 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to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people.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60420" name="Picture 16" descr="DSC01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0192"/>
            <a:ext cx="3082926" cy="2313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1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Who does it?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4654550"/>
          </a:xfrm>
        </p:spPr>
        <p:txBody>
          <a:bodyPr/>
          <a:lstStyle/>
          <a:p>
            <a:pPr>
              <a:defRPr/>
            </a:pPr>
            <a:r>
              <a:rPr lang="en-US" altLang="en-US" b="0" dirty="0" smtClean="0">
                <a:latin typeface="Century Schoolbook" panose="02040604050505020304" pitchFamily="18" charset="0"/>
              </a:rPr>
              <a:t>Commercial applicators</a:t>
            </a:r>
          </a:p>
          <a:p>
            <a:pPr>
              <a:defRPr/>
            </a:pPr>
            <a:r>
              <a:rPr lang="en-US" altLang="en-US" b="0" dirty="0" smtClean="0">
                <a:latin typeface="Century Schoolbook" panose="02040604050505020304" pitchFamily="18" charset="0"/>
              </a:rPr>
              <a:t>Housing authorities</a:t>
            </a:r>
          </a:p>
          <a:p>
            <a:pPr>
              <a:defRPr/>
            </a:pPr>
            <a:r>
              <a:rPr lang="en-US" altLang="en-US" b="0" dirty="0" smtClean="0">
                <a:latin typeface="Century Schoolbook" panose="02040604050505020304" pitchFamily="18" charset="0"/>
              </a:rPr>
              <a:t>Municipal authorities</a:t>
            </a:r>
          </a:p>
          <a:p>
            <a:pPr>
              <a:defRPr/>
            </a:pPr>
            <a:r>
              <a:rPr lang="en-US" altLang="en-US" b="0" dirty="0" smtClean="0">
                <a:latin typeface="Century Schoolbook" panose="02040604050505020304" pitchFamily="18" charset="0"/>
              </a:rPr>
              <a:t>Public health authorities</a:t>
            </a:r>
          </a:p>
          <a:p>
            <a:pPr>
              <a:defRPr/>
            </a:pPr>
            <a:r>
              <a:rPr lang="en-US" altLang="en-US" b="0" dirty="0" smtClean="0">
                <a:latin typeface="Century Schoolbook" panose="02040604050505020304" pitchFamily="18" charset="0"/>
              </a:rPr>
              <a:t>Residents of </a:t>
            </a:r>
            <a:br>
              <a:rPr lang="en-US" altLang="en-US" b="0" dirty="0" smtClean="0">
                <a:latin typeface="Century Schoolbook" panose="02040604050505020304" pitchFamily="18" charset="0"/>
              </a:rPr>
            </a:br>
            <a:r>
              <a:rPr lang="en-US" altLang="en-US" b="0" dirty="0" smtClean="0">
                <a:latin typeface="Century Schoolbook" panose="02040604050505020304" pitchFamily="18" charset="0"/>
              </a:rPr>
              <a:t>home using </a:t>
            </a:r>
            <a:br>
              <a:rPr lang="en-US" altLang="en-US" b="0" dirty="0" smtClean="0">
                <a:latin typeface="Century Schoolbook" panose="02040604050505020304" pitchFamily="18" charset="0"/>
              </a:rPr>
            </a:br>
            <a:r>
              <a:rPr lang="en-US" altLang="en-US" b="0" dirty="0" smtClean="0">
                <a:latin typeface="Century Schoolbook" panose="02040604050505020304" pitchFamily="18" charset="0"/>
              </a:rPr>
              <a:t>pesticides </a:t>
            </a:r>
            <a:br>
              <a:rPr lang="en-US" altLang="en-US" b="0" dirty="0" smtClean="0">
                <a:latin typeface="Century Schoolbook" panose="02040604050505020304" pitchFamily="18" charset="0"/>
              </a:rPr>
            </a:br>
            <a:r>
              <a:rPr lang="en-US" altLang="en-US" b="0" dirty="0" smtClean="0">
                <a:latin typeface="Century Schoolbook" panose="02040604050505020304" pitchFamily="18" charset="0"/>
              </a:rPr>
              <a:t>appropriately</a:t>
            </a:r>
          </a:p>
          <a:p>
            <a:pPr>
              <a:defRPr/>
            </a:pPr>
            <a:endParaRPr lang="en-US" altLang="en-US" b="0" dirty="0" smtClean="0">
              <a:latin typeface="Century Schoolbook" panose="020406040505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457700" cy="29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3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Tools for management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79425" y="1295400"/>
            <a:ext cx="8215313" cy="471487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Biological/Mechanical</a:t>
            </a:r>
          </a:p>
          <a:p>
            <a:pPr lvl="1"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Soaps</a:t>
            </a:r>
          </a:p>
          <a:p>
            <a:pPr lvl="1" eaLnBrk="1" hangingPunct="1"/>
            <a:r>
              <a:rPr lang="en-US" altLang="en-US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Desiccants</a:t>
            </a:r>
          </a:p>
          <a:p>
            <a:pPr lvl="1"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Fungal pathogens</a:t>
            </a:r>
          </a:p>
          <a:p>
            <a:pPr lvl="1"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Pheromone attractants</a:t>
            </a:r>
          </a:p>
          <a:p>
            <a:pPr eaLnBrk="1" hangingPunct="1"/>
            <a:r>
              <a:rPr lang="en-US" altLang="en-US" dirty="0" smtClean="0">
                <a:latin typeface="Century Schoolbook" panose="02040604050505020304" pitchFamily="18" charset="0"/>
              </a:rPr>
              <a:t>Chemical</a:t>
            </a:r>
          </a:p>
          <a:p>
            <a:pPr lvl="1" eaLnBrk="1" hangingPunct="1"/>
            <a:r>
              <a:rPr lang="en-US" altLang="en-US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Many registered products in various formulations (spray, granules, dust</a:t>
            </a:r>
            <a:r>
              <a:rPr lang="en-US" altLang="en-US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).</a:t>
            </a:r>
            <a:endParaRPr lang="en-US" altLang="en-US" dirty="0" smtClean="0">
              <a:solidFill>
                <a:srgbClr val="FFFF00"/>
              </a:solidFill>
              <a:latin typeface="Century Schoolbook" panose="02040604050505020304" pitchFamily="18" charset="0"/>
            </a:endParaRPr>
          </a:p>
          <a:p>
            <a:pPr lvl="1" eaLnBrk="1" hangingPunct="1"/>
            <a:r>
              <a:rPr lang="en-US" altLang="en-US" dirty="0" err="1" smtClean="0">
                <a:solidFill>
                  <a:srgbClr val="FFFF00"/>
                </a:solidFill>
                <a:latin typeface="Century Schoolbook" panose="02040604050505020304" pitchFamily="18" charset="0"/>
              </a:rPr>
              <a:t>Topicals</a:t>
            </a:r>
            <a:r>
              <a:rPr lang="en-US" altLang="en-US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 and impregnated collars for </a:t>
            </a:r>
            <a:r>
              <a:rPr lang="en-US" altLang="en-US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animals.</a:t>
            </a:r>
            <a:endParaRPr lang="en-US" altLang="en-US" dirty="0" smtClean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365">
            <a:off x="6281215" y="1709214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57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30480"/>
            <a:ext cx="8229600" cy="92585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entury Schoolbook" pitchFamily="18" charset="0"/>
              </a:rPr>
              <a:t>General Life Cycle of a Tick</a:t>
            </a:r>
          </a:p>
        </p:txBody>
      </p:sp>
      <p:sp>
        <p:nvSpPr>
          <p:cNvPr id="9219" name="AutoShape 4"/>
          <p:cNvSpPr>
            <a:spLocks noChangeArrowheads="1"/>
          </p:cNvSpPr>
          <p:nvPr/>
        </p:nvSpPr>
        <p:spPr bwMode="auto">
          <a:xfrm flipV="1">
            <a:off x="5626100" y="1493135"/>
            <a:ext cx="1777093" cy="2011363"/>
          </a:xfrm>
          <a:prstGeom prst="upArrowCallout">
            <a:avLst>
              <a:gd name="adj1" fmla="val 25000"/>
              <a:gd name="adj2" fmla="val 25000"/>
              <a:gd name="adj3" fmla="val 18750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0" name="Group 6"/>
          <p:cNvGrpSpPr>
            <a:grpSpLocks noChangeAspect="1"/>
          </p:cNvGrpSpPr>
          <p:nvPr/>
        </p:nvGrpSpPr>
        <p:grpSpPr bwMode="auto">
          <a:xfrm>
            <a:off x="4559300" y="2640013"/>
            <a:ext cx="627063" cy="385762"/>
            <a:chOff x="3390" y="718"/>
            <a:chExt cx="789" cy="486"/>
          </a:xfrm>
        </p:grpSpPr>
        <p:sp>
          <p:nvSpPr>
            <p:cNvPr id="9493" name="Oval 7"/>
            <p:cNvSpPr>
              <a:spLocks noChangeAspect="1" noChangeArrowheads="1"/>
            </p:cNvSpPr>
            <p:nvPr/>
          </p:nvSpPr>
          <p:spPr bwMode="auto">
            <a:xfrm>
              <a:off x="3390" y="810"/>
              <a:ext cx="343" cy="221"/>
            </a:xfrm>
            <a:prstGeom prst="ellipse">
              <a:avLst/>
            </a:prstGeom>
            <a:gradFill rotWithShape="0">
              <a:gsLst>
                <a:gs pos="0">
                  <a:srgbClr val="FDE3BA"/>
                </a:gs>
                <a:gs pos="100000">
                  <a:srgbClr val="4B4437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94" name="Oval 8"/>
            <p:cNvSpPr>
              <a:spLocks noChangeAspect="1" noChangeArrowheads="1"/>
            </p:cNvSpPr>
            <p:nvPr/>
          </p:nvSpPr>
          <p:spPr bwMode="auto">
            <a:xfrm>
              <a:off x="3436" y="977"/>
              <a:ext cx="343" cy="222"/>
            </a:xfrm>
            <a:prstGeom prst="ellipse">
              <a:avLst/>
            </a:prstGeom>
            <a:gradFill rotWithShape="0">
              <a:gsLst>
                <a:gs pos="0">
                  <a:srgbClr val="FDE3BA"/>
                </a:gs>
                <a:gs pos="100000">
                  <a:srgbClr val="4B4437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95" name="Oval 9"/>
            <p:cNvSpPr>
              <a:spLocks noChangeAspect="1" noChangeArrowheads="1"/>
            </p:cNvSpPr>
            <p:nvPr/>
          </p:nvSpPr>
          <p:spPr bwMode="auto">
            <a:xfrm>
              <a:off x="3563" y="983"/>
              <a:ext cx="343" cy="221"/>
            </a:xfrm>
            <a:prstGeom prst="ellipse">
              <a:avLst/>
            </a:prstGeom>
            <a:gradFill rotWithShape="0">
              <a:gsLst>
                <a:gs pos="0">
                  <a:srgbClr val="FDE3BA"/>
                </a:gs>
                <a:gs pos="100000">
                  <a:srgbClr val="4B4437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96" name="Oval 10"/>
            <p:cNvSpPr>
              <a:spLocks noChangeAspect="1" noChangeArrowheads="1"/>
            </p:cNvSpPr>
            <p:nvPr/>
          </p:nvSpPr>
          <p:spPr bwMode="auto">
            <a:xfrm>
              <a:off x="3487" y="718"/>
              <a:ext cx="343" cy="221"/>
            </a:xfrm>
            <a:prstGeom prst="ellipse">
              <a:avLst/>
            </a:prstGeom>
            <a:gradFill rotWithShape="0">
              <a:gsLst>
                <a:gs pos="0">
                  <a:srgbClr val="FDE3BA"/>
                </a:gs>
                <a:gs pos="100000">
                  <a:srgbClr val="4B4437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97" name="Oval 11"/>
            <p:cNvSpPr>
              <a:spLocks noChangeAspect="1" noChangeArrowheads="1"/>
            </p:cNvSpPr>
            <p:nvPr/>
          </p:nvSpPr>
          <p:spPr bwMode="auto">
            <a:xfrm>
              <a:off x="3722" y="899"/>
              <a:ext cx="344" cy="221"/>
            </a:xfrm>
            <a:prstGeom prst="ellipse">
              <a:avLst/>
            </a:prstGeom>
            <a:gradFill rotWithShape="0">
              <a:gsLst>
                <a:gs pos="0">
                  <a:srgbClr val="FDE3BA"/>
                </a:gs>
                <a:gs pos="100000">
                  <a:srgbClr val="4B4437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98" name="Oval 12"/>
            <p:cNvSpPr>
              <a:spLocks noChangeAspect="1" noChangeArrowheads="1"/>
            </p:cNvSpPr>
            <p:nvPr/>
          </p:nvSpPr>
          <p:spPr bwMode="auto">
            <a:xfrm>
              <a:off x="3836" y="810"/>
              <a:ext cx="343" cy="221"/>
            </a:xfrm>
            <a:prstGeom prst="ellipse">
              <a:avLst/>
            </a:prstGeom>
            <a:gradFill rotWithShape="0">
              <a:gsLst>
                <a:gs pos="0">
                  <a:srgbClr val="FDE3BA"/>
                </a:gs>
                <a:gs pos="100000">
                  <a:srgbClr val="4B4437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99" name="Oval 13"/>
            <p:cNvSpPr>
              <a:spLocks noChangeAspect="1" noChangeArrowheads="1"/>
            </p:cNvSpPr>
            <p:nvPr/>
          </p:nvSpPr>
          <p:spPr bwMode="auto">
            <a:xfrm>
              <a:off x="3733" y="721"/>
              <a:ext cx="343" cy="221"/>
            </a:xfrm>
            <a:prstGeom prst="ellipse">
              <a:avLst/>
            </a:prstGeom>
            <a:gradFill rotWithShape="0">
              <a:gsLst>
                <a:gs pos="0">
                  <a:srgbClr val="FDE3BA"/>
                </a:gs>
                <a:gs pos="100000">
                  <a:srgbClr val="4B4437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1" name="Rectangle 14"/>
          <p:cNvSpPr>
            <a:spLocks noChangeAspect="1" noChangeArrowheads="1"/>
          </p:cNvSpPr>
          <p:nvPr/>
        </p:nvSpPr>
        <p:spPr bwMode="auto">
          <a:xfrm>
            <a:off x="2197100" y="4621213"/>
            <a:ext cx="36988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550" tIns="41275" rIns="82550" bIns="41275"/>
          <a:lstStyle/>
          <a:p>
            <a:pPr defTabSz="739775"/>
            <a:r>
              <a:rPr lang="en-US" sz="2200">
                <a:solidFill>
                  <a:schemeClr val="bg1"/>
                </a:solidFill>
                <a:latin typeface="Times New Roman" pitchFamily="18" charset="0"/>
              </a:rPr>
              <a:t>Male</a:t>
            </a:r>
          </a:p>
        </p:txBody>
      </p:sp>
      <p:sp>
        <p:nvSpPr>
          <p:cNvPr id="9222" name="Rectangle 15"/>
          <p:cNvSpPr>
            <a:spLocks noChangeAspect="1" noChangeArrowheads="1"/>
          </p:cNvSpPr>
          <p:nvPr/>
        </p:nvSpPr>
        <p:spPr bwMode="auto">
          <a:xfrm>
            <a:off x="2044700" y="3554413"/>
            <a:ext cx="4937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550" tIns="41275" rIns="82550" bIns="41275"/>
          <a:lstStyle/>
          <a:p>
            <a:pPr defTabSz="739775"/>
            <a:r>
              <a:rPr lang="en-US" sz="2200">
                <a:solidFill>
                  <a:schemeClr val="bg1"/>
                </a:solidFill>
                <a:latin typeface="Times New Roman" pitchFamily="18" charset="0"/>
              </a:rPr>
              <a:t>Female</a:t>
            </a:r>
          </a:p>
        </p:txBody>
      </p:sp>
      <p:sp>
        <p:nvSpPr>
          <p:cNvPr id="9223" name="Rectangle 16"/>
          <p:cNvSpPr>
            <a:spLocks noChangeAspect="1" noChangeArrowheads="1"/>
          </p:cNvSpPr>
          <p:nvPr/>
        </p:nvSpPr>
        <p:spPr bwMode="auto">
          <a:xfrm>
            <a:off x="6954838" y="3937000"/>
            <a:ext cx="40798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550" tIns="41275" rIns="82550" bIns="41275"/>
          <a:lstStyle/>
          <a:p>
            <a:pPr defTabSz="739775"/>
            <a:r>
              <a:rPr lang="en-US" sz="2200">
                <a:solidFill>
                  <a:schemeClr val="bg1"/>
                </a:solidFill>
                <a:latin typeface="Times New Roman" pitchFamily="18" charset="0"/>
              </a:rPr>
              <a:t>Larva</a:t>
            </a:r>
          </a:p>
        </p:txBody>
      </p:sp>
      <p:sp>
        <p:nvSpPr>
          <p:cNvPr id="9224" name="Rectangle 17"/>
          <p:cNvSpPr>
            <a:spLocks noChangeAspect="1" noChangeArrowheads="1"/>
          </p:cNvSpPr>
          <p:nvPr/>
        </p:nvSpPr>
        <p:spPr bwMode="auto">
          <a:xfrm>
            <a:off x="4483100" y="5307013"/>
            <a:ext cx="5016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550" tIns="41275" rIns="82550" bIns="41275"/>
          <a:lstStyle/>
          <a:p>
            <a:pPr defTabSz="739775"/>
            <a:r>
              <a:rPr lang="en-US" sz="2200">
                <a:solidFill>
                  <a:schemeClr val="bg1"/>
                </a:solidFill>
                <a:latin typeface="Times New Roman" pitchFamily="18" charset="0"/>
              </a:rPr>
              <a:t>Nymph</a:t>
            </a:r>
          </a:p>
        </p:txBody>
      </p:sp>
      <p:sp>
        <p:nvSpPr>
          <p:cNvPr id="9225" name="Rectangle 18"/>
          <p:cNvSpPr>
            <a:spLocks noChangeAspect="1" noChangeArrowheads="1"/>
          </p:cNvSpPr>
          <p:nvPr/>
        </p:nvSpPr>
        <p:spPr bwMode="auto">
          <a:xfrm>
            <a:off x="4787900" y="3173413"/>
            <a:ext cx="307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550" tIns="41275" rIns="82550" bIns="41275"/>
          <a:lstStyle/>
          <a:p>
            <a:pPr defTabSz="739775"/>
            <a:r>
              <a:rPr lang="en-US" sz="2200">
                <a:solidFill>
                  <a:schemeClr val="bg1"/>
                </a:solidFill>
                <a:latin typeface="Times New Roman" pitchFamily="18" charset="0"/>
              </a:rPr>
              <a:t>Egg</a:t>
            </a:r>
          </a:p>
        </p:txBody>
      </p:sp>
      <p:sp>
        <p:nvSpPr>
          <p:cNvPr id="9226" name="Line 19"/>
          <p:cNvSpPr>
            <a:spLocks noChangeAspect="1" noChangeShapeType="1"/>
          </p:cNvSpPr>
          <p:nvPr/>
        </p:nvSpPr>
        <p:spPr bwMode="auto">
          <a:xfrm flipV="1">
            <a:off x="2757828" y="3036094"/>
            <a:ext cx="1177925" cy="1968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20"/>
          <p:cNvSpPr>
            <a:spLocks noChangeAspect="1" noChangeShapeType="1"/>
          </p:cNvSpPr>
          <p:nvPr/>
        </p:nvSpPr>
        <p:spPr bwMode="auto">
          <a:xfrm>
            <a:off x="5530398" y="3111963"/>
            <a:ext cx="1219200" cy="6286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21"/>
          <p:cNvSpPr>
            <a:spLocks noChangeAspect="1" noChangeShapeType="1"/>
          </p:cNvSpPr>
          <p:nvPr/>
        </p:nvSpPr>
        <p:spPr bwMode="auto">
          <a:xfrm flipH="1">
            <a:off x="5626100" y="4351338"/>
            <a:ext cx="1011238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Line 22"/>
          <p:cNvSpPr>
            <a:spLocks noChangeAspect="1" noChangeShapeType="1"/>
          </p:cNvSpPr>
          <p:nvPr/>
        </p:nvSpPr>
        <p:spPr bwMode="auto">
          <a:xfrm flipH="1" flipV="1">
            <a:off x="2681288" y="4241800"/>
            <a:ext cx="1573212" cy="58896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Text Box 276"/>
          <p:cNvSpPr txBox="1">
            <a:spLocks noChangeArrowheads="1"/>
          </p:cNvSpPr>
          <p:nvPr/>
        </p:nvSpPr>
        <p:spPr bwMode="auto">
          <a:xfrm>
            <a:off x="1092200" y="5407025"/>
            <a:ext cx="99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400">
                <a:latin typeface="Times New Roman" pitchFamily="18" charset="0"/>
              </a:rPr>
              <a:t>Adults</a:t>
            </a:r>
          </a:p>
        </p:txBody>
      </p:sp>
      <p:sp>
        <p:nvSpPr>
          <p:cNvPr id="9235" name="AutoShape 279"/>
          <p:cNvSpPr>
            <a:spLocks noChangeArrowheads="1"/>
          </p:cNvSpPr>
          <p:nvPr/>
        </p:nvSpPr>
        <p:spPr bwMode="auto">
          <a:xfrm flipV="1">
            <a:off x="2501900" y="914400"/>
            <a:ext cx="1752600" cy="2087563"/>
          </a:xfrm>
          <a:prstGeom prst="upArrowCallout">
            <a:avLst>
              <a:gd name="adj1" fmla="val 25000"/>
              <a:gd name="adj2" fmla="val 25000"/>
              <a:gd name="adj3" fmla="val 18750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Text Box 280"/>
          <p:cNvSpPr txBox="1">
            <a:spLocks noChangeArrowheads="1"/>
          </p:cNvSpPr>
          <p:nvPr/>
        </p:nvSpPr>
        <p:spPr bwMode="auto">
          <a:xfrm>
            <a:off x="2439082" y="956332"/>
            <a:ext cx="1815418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</a:rPr>
              <a:t>Feed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</a:rPr>
              <a:t>Develop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</a:rPr>
              <a:t>Lay eggs</a:t>
            </a:r>
          </a:p>
        </p:txBody>
      </p:sp>
      <p:sp>
        <p:nvSpPr>
          <p:cNvPr id="9237" name="AutoShape 281"/>
          <p:cNvSpPr>
            <a:spLocks noChangeArrowheads="1"/>
          </p:cNvSpPr>
          <p:nvPr/>
        </p:nvSpPr>
        <p:spPr bwMode="auto">
          <a:xfrm>
            <a:off x="5854700" y="4525962"/>
            <a:ext cx="1219200" cy="1925637"/>
          </a:xfrm>
          <a:prstGeom prst="upArrowCallout">
            <a:avLst>
              <a:gd name="adj1" fmla="val 25000"/>
              <a:gd name="adj2" fmla="val 25000"/>
              <a:gd name="adj3" fmla="val 18750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AutoShape 282"/>
          <p:cNvSpPr>
            <a:spLocks noChangeArrowheads="1"/>
          </p:cNvSpPr>
          <p:nvPr/>
        </p:nvSpPr>
        <p:spPr bwMode="auto">
          <a:xfrm>
            <a:off x="2806700" y="4602162"/>
            <a:ext cx="1219200" cy="1951038"/>
          </a:xfrm>
          <a:prstGeom prst="upArrowCallout">
            <a:avLst>
              <a:gd name="adj1" fmla="val 25000"/>
              <a:gd name="adj2" fmla="val 25000"/>
              <a:gd name="adj3" fmla="val 18750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9" name="Text Box 283"/>
          <p:cNvSpPr txBox="1">
            <a:spLocks noChangeArrowheads="1"/>
          </p:cNvSpPr>
          <p:nvPr/>
        </p:nvSpPr>
        <p:spPr bwMode="auto">
          <a:xfrm>
            <a:off x="2782354" y="5205139"/>
            <a:ext cx="1226619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</a:rPr>
              <a:t>Feed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</a:rPr>
              <a:t>Develop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</a:rPr>
              <a:t>molt</a:t>
            </a:r>
          </a:p>
        </p:txBody>
      </p:sp>
      <p:sp>
        <p:nvSpPr>
          <p:cNvPr id="9240" name="Text Box 284"/>
          <p:cNvSpPr txBox="1">
            <a:spLocks noChangeArrowheads="1"/>
          </p:cNvSpPr>
          <p:nvPr/>
        </p:nvSpPr>
        <p:spPr bwMode="auto">
          <a:xfrm>
            <a:off x="5830354" y="5128939"/>
            <a:ext cx="1226619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</a:rPr>
              <a:t>Feed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</a:rPr>
              <a:t>Develop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</a:rPr>
              <a:t>molt</a:t>
            </a:r>
          </a:p>
        </p:txBody>
      </p:sp>
      <p:sp>
        <p:nvSpPr>
          <p:cNvPr id="9241" name="Text Box 285"/>
          <p:cNvSpPr txBox="1">
            <a:spLocks noChangeArrowheads="1"/>
          </p:cNvSpPr>
          <p:nvPr/>
        </p:nvSpPr>
        <p:spPr bwMode="auto">
          <a:xfrm>
            <a:off x="6055225" y="1932930"/>
            <a:ext cx="9188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</a:rPr>
              <a:t>Hatch</a:t>
            </a:r>
          </a:p>
        </p:txBody>
      </p:sp>
      <p:sp>
        <p:nvSpPr>
          <p:cNvPr id="9242" name="Text Box 286"/>
          <p:cNvSpPr txBox="1">
            <a:spLocks noChangeArrowheads="1"/>
          </p:cNvSpPr>
          <p:nvPr/>
        </p:nvSpPr>
        <p:spPr bwMode="auto">
          <a:xfrm>
            <a:off x="7391400" y="5867400"/>
            <a:ext cx="16177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i="1" dirty="0" err="1">
                <a:solidFill>
                  <a:schemeClr val="bg1"/>
                </a:solidFill>
                <a:latin typeface="Century Schoolbook" pitchFamily="18" charset="0"/>
              </a:rPr>
              <a:t>Dermacentor</a:t>
            </a:r>
            <a:r>
              <a:rPr lang="en-US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r>
              <a:rPr lang="en-US" i="1" dirty="0" smtClean="0">
                <a:solidFill>
                  <a:schemeClr val="bg1"/>
                </a:solidFill>
                <a:latin typeface="Century Schoolbook" pitchFamily="18" charset="0"/>
              </a:rPr>
              <a:t/>
            </a:r>
            <a:br>
              <a:rPr lang="en-US" i="1" dirty="0" smtClean="0"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en-US" i="1" dirty="0" err="1" smtClean="0">
                <a:solidFill>
                  <a:schemeClr val="bg1"/>
                </a:solidFill>
                <a:latin typeface="Century Schoolbook" pitchFamily="18" charset="0"/>
              </a:rPr>
              <a:t>variabilis</a:t>
            </a:r>
            <a:endParaRPr lang="en-US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9243" name="TextBox 282"/>
          <p:cNvSpPr txBox="1">
            <a:spLocks noChangeArrowheads="1"/>
          </p:cNvSpPr>
          <p:nvPr/>
        </p:nvSpPr>
        <p:spPr bwMode="auto">
          <a:xfrm>
            <a:off x="6514646" y="849090"/>
            <a:ext cx="1609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 err="1">
                <a:solidFill>
                  <a:schemeClr val="bg1"/>
                </a:solidFill>
                <a:latin typeface="Century Schoolbook" pitchFamily="18" charset="0"/>
              </a:rPr>
              <a:t>Ixodidae</a:t>
            </a:r>
            <a:endParaRPr lang="en-US" sz="2800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0244"/>
          <a:stretch/>
        </p:blipFill>
        <p:spPr bwMode="auto">
          <a:xfrm>
            <a:off x="457200" y="4493499"/>
            <a:ext cx="1547812" cy="213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3" t="59869" r="8346" b="5186"/>
          <a:stretch/>
        </p:blipFill>
        <p:spPr bwMode="auto">
          <a:xfrm>
            <a:off x="4483100" y="3861149"/>
            <a:ext cx="1047298" cy="12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4" b="39174"/>
          <a:stretch/>
        </p:blipFill>
        <p:spPr bwMode="auto">
          <a:xfrm>
            <a:off x="427041" y="1981200"/>
            <a:ext cx="1617659" cy="217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68168" r="62161" b="12782"/>
          <a:stretch/>
        </p:blipFill>
        <p:spPr bwMode="auto">
          <a:xfrm>
            <a:off x="7124102" y="3164286"/>
            <a:ext cx="558181" cy="68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1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7488" y="381000"/>
            <a:ext cx="8621712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200" kern="0" dirty="0">
                <a:solidFill>
                  <a:srgbClr val="FFFF00"/>
                </a:solidFill>
                <a:latin typeface="Century Schoolbook" panose="02040604050505020304" pitchFamily="18" charset="0"/>
                <a:ea typeface="+mj-ea"/>
                <a:cs typeface="+mj-cs"/>
              </a:rPr>
              <a:t>Management of Ticks: Chemical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62038" y="1371600"/>
            <a:ext cx="7167562" cy="467836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rgbClr val="FFFF00"/>
                </a:solidFill>
                <a:latin typeface="Century Schoolbook" panose="02040604050505020304" pitchFamily="18" charset="0"/>
              </a:rPr>
              <a:t>Most effective and rapid way to reduce tick </a:t>
            </a:r>
            <a:r>
              <a:rPr lang="en-US" sz="3200" kern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numbers.</a:t>
            </a:r>
            <a:endParaRPr lang="en-US" sz="3200" kern="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Chemicals should be chosen for effectiveness against ticks, and for their relative safety to people and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animals.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rgbClr val="FFFF00"/>
                </a:solidFill>
                <a:latin typeface="Century Schoolbook" panose="02040604050505020304" pitchFamily="18" charset="0"/>
              </a:rPr>
              <a:t>These products should give 3-4 weeks of protection, reducing frequency of </a:t>
            </a:r>
            <a:r>
              <a:rPr lang="en-US" sz="3200" kern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follow-up </a:t>
            </a:r>
            <a:r>
              <a:rPr lang="en-US" sz="3200" kern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applications.</a:t>
            </a:r>
            <a:endParaRPr lang="en-US" sz="3200" kern="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47663" y="381000"/>
            <a:ext cx="8491537" cy="1143000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defRPr/>
            </a:pPr>
            <a:r>
              <a:rPr lang="en-US" sz="4200" kern="0" dirty="0">
                <a:solidFill>
                  <a:srgbClr val="FFFF00"/>
                </a:solidFill>
                <a:latin typeface="Century Schoolbook" panose="02040604050505020304" pitchFamily="18" charset="0"/>
                <a:ea typeface="+mj-ea"/>
                <a:cs typeface="+mj-cs"/>
              </a:rPr>
              <a:t>Chemical Safety Plans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708025" y="1219200"/>
            <a:ext cx="7769225" cy="4343400"/>
          </a:xfrm>
          <a:prstGeom prst="rect">
            <a:avLst/>
          </a:prstGeom>
          <a:noFill/>
          <a:ln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Education of control staff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Knowledge of chemicals to be used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Application rates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Adverse reactions surveillance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Personal protective equipment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Limit access to sprayed areas until dry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Caution signs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Clearing of area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Proper disposal of materials</a:t>
            </a:r>
          </a:p>
        </p:txBody>
      </p:sp>
    </p:spTree>
    <p:extLst>
      <p:ext uri="{BB962C8B-B14F-4D97-AF65-F5344CB8AC3E}">
        <p14:creationId xmlns:p14="http://schemas.microsoft.com/office/powerpoint/2010/main" val="341582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33375" y="152400"/>
            <a:ext cx="8505825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200" kern="0" dirty="0">
                <a:solidFill>
                  <a:srgbClr val="FFFF00"/>
                </a:solidFill>
                <a:latin typeface="Century Schoolbook" panose="02040604050505020304" pitchFamily="18" charset="0"/>
                <a:ea typeface="+mj-ea"/>
                <a:cs typeface="+mj-cs"/>
              </a:rPr>
              <a:t>Applications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90600" y="914400"/>
            <a:ext cx="7769225" cy="411321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6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Indoors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Treatment of cracks and crevices,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edges.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Do not treat food preparation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areas.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6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Outdoors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Treatment of tick-infested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areas.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Treatment of animal sleeping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areas.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Do not treat ground water or areas where contaminated runoff could occur.</a:t>
            </a:r>
          </a:p>
        </p:txBody>
      </p:sp>
    </p:spTree>
    <p:extLst>
      <p:ext uri="{BB962C8B-B14F-4D97-AF65-F5344CB8AC3E}">
        <p14:creationId xmlns:p14="http://schemas.microsoft.com/office/powerpoint/2010/main" val="405037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Treatment of premises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altLang="en-US" sz="3600" dirty="0" smtClean="0">
                <a:latin typeface="Century Schoolbook" panose="02040604050505020304" pitchFamily="18" charset="0"/>
              </a:rPr>
              <a:t>Indoor</a:t>
            </a:r>
          </a:p>
          <a:p>
            <a:pPr lvl="1"/>
            <a:r>
              <a:rPr lang="en-US" altLang="en-US" sz="3200" dirty="0" smtClean="0">
                <a:latin typeface="Century Schoolbook" panose="02040604050505020304" pitchFamily="18" charset="0"/>
              </a:rPr>
              <a:t>Dusts/powders</a:t>
            </a:r>
          </a:p>
          <a:p>
            <a:pPr lvl="2"/>
            <a:r>
              <a:rPr lang="en-US" altLang="en-US" sz="2800" dirty="0" smtClean="0">
                <a:latin typeface="Century Schoolbook" panose="02040604050505020304" pitchFamily="18" charset="0"/>
              </a:rPr>
              <a:t>Desiccants/scarification</a:t>
            </a:r>
          </a:p>
          <a:p>
            <a:pPr lvl="2"/>
            <a:r>
              <a:rPr lang="en-US" altLang="en-US" sz="2800" dirty="0" smtClean="0">
                <a:latin typeface="Century Schoolbook" panose="02040604050505020304" pitchFamily="18" charset="0"/>
              </a:rPr>
              <a:t>Desiccants + chemical </a:t>
            </a:r>
            <a:br>
              <a:rPr lang="en-US" altLang="en-US" sz="2800" dirty="0" smtClean="0">
                <a:latin typeface="Century Schoolbook" panose="02040604050505020304" pitchFamily="18" charset="0"/>
              </a:rPr>
            </a:br>
            <a:r>
              <a:rPr lang="en-US" altLang="en-US" sz="2800" dirty="0" smtClean="0">
                <a:latin typeface="Century Schoolbook" panose="02040604050505020304" pitchFamily="18" charset="0"/>
              </a:rPr>
              <a:t>pesticide</a:t>
            </a:r>
          </a:p>
          <a:p>
            <a:pPr lvl="1"/>
            <a:r>
              <a:rPr lang="en-US" altLang="en-US" sz="3200" dirty="0" smtClean="0">
                <a:latin typeface="Century Schoolbook" panose="02040604050505020304" pitchFamily="18" charset="0"/>
              </a:rPr>
              <a:t>Sprays</a:t>
            </a:r>
          </a:p>
          <a:p>
            <a:pPr lvl="2"/>
            <a:r>
              <a:rPr lang="en-US" altLang="en-US" sz="2800" dirty="0" smtClean="0">
                <a:latin typeface="Century Schoolbook" panose="02040604050505020304" pitchFamily="18" charset="0"/>
              </a:rPr>
              <a:t>Pyrethrins</a:t>
            </a:r>
          </a:p>
          <a:p>
            <a:pPr lvl="2"/>
            <a:r>
              <a:rPr lang="en-US" altLang="en-US" sz="2800" dirty="0" smtClean="0">
                <a:latin typeface="Century Schoolbook" panose="02040604050505020304" pitchFamily="18" charset="0"/>
              </a:rPr>
              <a:t>Pyrethroids</a:t>
            </a:r>
          </a:p>
          <a:p>
            <a:pPr lvl="2"/>
            <a:endParaRPr lang="en-US" altLang="en-US" sz="2800" dirty="0" smtClean="0">
              <a:latin typeface="Century Schoolbook" panose="02040604050505020304" pitchFamily="18" charset="0"/>
            </a:endParaRPr>
          </a:p>
        </p:txBody>
      </p:sp>
      <p:sp>
        <p:nvSpPr>
          <p:cNvPr id="69637" name="TextBox 4"/>
          <p:cNvSpPr txBox="1">
            <a:spLocks noChangeArrowheads="1"/>
          </p:cNvSpPr>
          <p:nvPr/>
        </p:nvSpPr>
        <p:spPr bwMode="auto">
          <a:xfrm>
            <a:off x="652463" y="6313488"/>
            <a:ext cx="7997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Use of trade names does not imply endorsement by CDC or other agencies.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00400"/>
            <a:ext cx="2667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Treatment of premises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924800" cy="4713288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latin typeface="Century Schoolbook" panose="02040604050505020304" pitchFamily="18" charset="0"/>
              </a:rPr>
              <a:t>Outdoor</a:t>
            </a:r>
          </a:p>
          <a:p>
            <a:pPr lvl="1">
              <a:defRPr/>
            </a:pPr>
            <a:r>
              <a:rPr lang="en-US" sz="32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Sprays</a:t>
            </a:r>
          </a:p>
          <a:p>
            <a:pPr lvl="2">
              <a:defRPr/>
            </a:pPr>
            <a:r>
              <a:rPr lang="en-US" sz="2800" dirty="0" err="1" smtClean="0">
                <a:solidFill>
                  <a:srgbClr val="FFFF00"/>
                </a:solidFill>
                <a:latin typeface="Century Schoolbook" panose="02040604050505020304" pitchFamily="18" charset="0"/>
              </a:rPr>
              <a:t>Pyrethrins</a:t>
            </a:r>
            <a:r>
              <a:rPr lang="en-US" sz="28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Century Schoolbook" panose="02040604050505020304" pitchFamily="18" charset="0"/>
              </a:rPr>
              <a:t>Bifenthrin</a:t>
            </a:r>
            <a:r>
              <a:rPr lang="en-US" sz="28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Century Schoolbook" panose="02040604050505020304" pitchFamily="18" charset="0"/>
              </a:rPr>
              <a:t>Permethrin</a:t>
            </a:r>
            <a:r>
              <a:rPr lang="en-US" sz="28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, Lambda-</a:t>
            </a:r>
            <a:r>
              <a:rPr lang="en-US" sz="2800" dirty="0" err="1" smtClean="0">
                <a:solidFill>
                  <a:srgbClr val="FFFF00"/>
                </a:solidFill>
                <a:latin typeface="Century Schoolbook" panose="02040604050505020304" pitchFamily="18" charset="0"/>
              </a:rPr>
              <a:t>Cyhalothrin</a:t>
            </a:r>
            <a:r>
              <a:rPr lang="en-US" sz="28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Century Schoolbook" panose="02040604050505020304" pitchFamily="18" charset="0"/>
              </a:rPr>
              <a:t>carbaryl</a:t>
            </a:r>
            <a:endParaRPr lang="en-US" sz="2800" dirty="0" smtClean="0">
              <a:solidFill>
                <a:srgbClr val="FFFF00"/>
              </a:solidFill>
              <a:latin typeface="Century Schoolbook" panose="02040604050505020304" pitchFamily="18" charset="0"/>
            </a:endParaRPr>
          </a:p>
          <a:p>
            <a:pPr lvl="1">
              <a:defRPr/>
            </a:pPr>
            <a:r>
              <a:rPr lang="en-US" sz="3200" dirty="0" smtClean="0">
                <a:latin typeface="Century Schoolbook" panose="02040604050505020304" pitchFamily="18" charset="0"/>
              </a:rPr>
              <a:t>Granules</a:t>
            </a:r>
          </a:p>
          <a:p>
            <a:pPr lvl="2">
              <a:defRPr/>
            </a:pPr>
            <a:r>
              <a:rPr lang="en-US" sz="2800" dirty="0" err="1" smtClean="0">
                <a:latin typeface="Century Schoolbook" panose="02040604050505020304" pitchFamily="18" charset="0"/>
              </a:rPr>
              <a:t>Carbaryl</a:t>
            </a:r>
            <a:r>
              <a:rPr lang="en-US" sz="2800" dirty="0" smtClean="0">
                <a:latin typeface="Century Schoolbook" panose="02040604050505020304" pitchFamily="18" charset="0"/>
              </a:rPr>
              <a:t>, </a:t>
            </a:r>
            <a:r>
              <a:rPr lang="en-US" sz="2800" dirty="0" err="1" smtClean="0">
                <a:latin typeface="Century Schoolbook" panose="02040604050505020304" pitchFamily="18" charset="0"/>
              </a:rPr>
              <a:t>Bifenthrin</a:t>
            </a:r>
            <a:r>
              <a:rPr lang="en-US" sz="2800" dirty="0" smtClean="0">
                <a:latin typeface="Century Schoolbook" panose="02040604050505020304" pitchFamily="18" charset="0"/>
              </a:rPr>
              <a:t>, </a:t>
            </a:r>
            <a:r>
              <a:rPr lang="en-US" sz="2800" dirty="0" err="1" smtClean="0">
                <a:latin typeface="Century Schoolbook" panose="02040604050505020304" pitchFamily="18" charset="0"/>
              </a:rPr>
              <a:t>Permethrin</a:t>
            </a:r>
            <a:r>
              <a:rPr lang="en-US" sz="2800" dirty="0" smtClean="0">
                <a:latin typeface="Century Schoolbook" panose="02040604050505020304" pitchFamily="18" charset="0"/>
              </a:rPr>
              <a:t>, Lambda-</a:t>
            </a:r>
            <a:r>
              <a:rPr lang="en-US" sz="2800" dirty="0" err="1" smtClean="0">
                <a:latin typeface="Century Schoolbook" panose="02040604050505020304" pitchFamily="18" charset="0"/>
              </a:rPr>
              <a:t>Cyhalothrin</a:t>
            </a:r>
            <a:r>
              <a:rPr lang="en-US" sz="2800" dirty="0" smtClean="0">
                <a:latin typeface="Century Schoolbook" panose="02040604050505020304" pitchFamily="18" charset="0"/>
              </a:rPr>
              <a:t> </a:t>
            </a:r>
          </a:p>
          <a:p>
            <a:pPr lvl="1">
              <a:defRPr/>
            </a:pPr>
            <a:r>
              <a:rPr lang="en-US" sz="3200" dirty="0" smtClean="0">
                <a:latin typeface="Century Schoolbook" panose="02040604050505020304" pitchFamily="18" charset="0"/>
              </a:rPr>
              <a:t>Dusts</a:t>
            </a:r>
          </a:p>
          <a:p>
            <a:pPr lvl="2">
              <a:defRPr/>
            </a:pPr>
            <a:r>
              <a:rPr lang="en-US" sz="2800" dirty="0" err="1" smtClean="0">
                <a:latin typeface="Century Schoolbook" panose="02040604050505020304" pitchFamily="18" charset="0"/>
              </a:rPr>
              <a:t>Carbaryl</a:t>
            </a:r>
            <a:r>
              <a:rPr lang="en-US" sz="2800" dirty="0" smtClean="0">
                <a:latin typeface="Century Schoolbook" panose="02040604050505020304" pitchFamily="18" charset="0"/>
              </a:rPr>
              <a:t>, </a:t>
            </a:r>
            <a:r>
              <a:rPr lang="en-US" sz="2800" dirty="0" err="1" smtClean="0">
                <a:latin typeface="Century Schoolbook" panose="02040604050505020304" pitchFamily="18" charset="0"/>
              </a:rPr>
              <a:t>Permethrin</a:t>
            </a:r>
            <a:r>
              <a:rPr lang="en-US" sz="2800" dirty="0" smtClean="0">
                <a:latin typeface="Century Schoolbook" panose="02040604050505020304" pitchFamily="18" charset="0"/>
              </a:rPr>
              <a:t>, </a:t>
            </a:r>
            <a:r>
              <a:rPr lang="en-US" sz="2800" dirty="0" err="1" smtClean="0">
                <a:latin typeface="Century Schoolbook" panose="02040604050505020304" pitchFamily="18" charset="0"/>
              </a:rPr>
              <a:t>Deltamethrin</a:t>
            </a:r>
            <a:endParaRPr lang="en-US" sz="2800" dirty="0" smtClean="0">
              <a:latin typeface="Century Schoolbook" panose="02040604050505020304" pitchFamily="18" charset="0"/>
            </a:endParaRPr>
          </a:p>
          <a:p>
            <a:pPr marL="457200" lvl="1" indent="0">
              <a:buFont typeface="Wingdings" pitchFamily="2" charset="2"/>
              <a:buNone/>
              <a:defRPr/>
            </a:pPr>
            <a:endParaRPr lang="en-US" sz="3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2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15"/>
          <p:cNvSpPr>
            <a:spLocks noChangeArrowheads="1"/>
          </p:cNvSpPr>
          <p:nvPr/>
        </p:nvSpPr>
        <p:spPr bwMode="auto">
          <a:xfrm>
            <a:off x="304800" y="2133600"/>
            <a:ext cx="6096000" cy="1752600"/>
          </a:xfrm>
          <a:prstGeom prst="parallelogram">
            <a:avLst>
              <a:gd name="adj" fmla="val 86957"/>
            </a:avLst>
          </a:prstGeom>
          <a:gradFill rotWithShape="1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71683" name="AutoShape 6"/>
          <p:cNvSpPr>
            <a:spLocks noChangeArrowheads="1"/>
          </p:cNvSpPr>
          <p:nvPr/>
        </p:nvSpPr>
        <p:spPr bwMode="auto">
          <a:xfrm>
            <a:off x="1295400" y="2895600"/>
            <a:ext cx="228600" cy="762000"/>
          </a:xfrm>
          <a:prstGeom prst="can">
            <a:avLst>
              <a:gd name="adj" fmla="val 83333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1684" name="AutoShape 10"/>
          <p:cNvSpPr>
            <a:spLocks noChangeArrowheads="1"/>
          </p:cNvSpPr>
          <p:nvPr/>
        </p:nvSpPr>
        <p:spPr bwMode="auto">
          <a:xfrm>
            <a:off x="2286000" y="2895600"/>
            <a:ext cx="228600" cy="762000"/>
          </a:xfrm>
          <a:prstGeom prst="can">
            <a:avLst>
              <a:gd name="adj" fmla="val 83333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1685" name="AutoShape 11"/>
          <p:cNvSpPr>
            <a:spLocks noChangeArrowheads="1"/>
          </p:cNvSpPr>
          <p:nvPr/>
        </p:nvSpPr>
        <p:spPr bwMode="auto">
          <a:xfrm>
            <a:off x="3505200" y="2895600"/>
            <a:ext cx="228600" cy="762000"/>
          </a:xfrm>
          <a:prstGeom prst="can">
            <a:avLst>
              <a:gd name="adj" fmla="val 83333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1686" name="AutoShape 12"/>
          <p:cNvSpPr>
            <a:spLocks noChangeArrowheads="1"/>
          </p:cNvSpPr>
          <p:nvPr/>
        </p:nvSpPr>
        <p:spPr bwMode="auto">
          <a:xfrm>
            <a:off x="4419600" y="2895600"/>
            <a:ext cx="228600" cy="762000"/>
          </a:xfrm>
          <a:prstGeom prst="can">
            <a:avLst>
              <a:gd name="adj" fmla="val 83333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1687" name="AutoShape 14"/>
          <p:cNvSpPr>
            <a:spLocks noChangeArrowheads="1"/>
          </p:cNvSpPr>
          <p:nvPr/>
        </p:nvSpPr>
        <p:spPr bwMode="auto">
          <a:xfrm>
            <a:off x="5029200" y="2286000"/>
            <a:ext cx="228600" cy="762000"/>
          </a:xfrm>
          <a:prstGeom prst="can">
            <a:avLst>
              <a:gd name="adj" fmla="val 83333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grpSp>
        <p:nvGrpSpPr>
          <p:cNvPr id="71688" name="Group 34"/>
          <p:cNvGrpSpPr>
            <a:grpSpLocks/>
          </p:cNvGrpSpPr>
          <p:nvPr/>
        </p:nvGrpSpPr>
        <p:grpSpPr bwMode="auto">
          <a:xfrm>
            <a:off x="1066800" y="1066800"/>
            <a:ext cx="4267200" cy="2057400"/>
            <a:chOff x="672" y="672"/>
            <a:chExt cx="2688" cy="1296"/>
          </a:xfrm>
        </p:grpSpPr>
        <p:sp>
          <p:nvSpPr>
            <p:cNvPr id="71696" name="AutoShape 4"/>
            <p:cNvSpPr>
              <a:spLocks noChangeArrowheads="1"/>
            </p:cNvSpPr>
            <p:nvPr/>
          </p:nvSpPr>
          <p:spPr bwMode="auto">
            <a:xfrm>
              <a:off x="672" y="672"/>
              <a:ext cx="2688" cy="1293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71697" name="Rectangle 16"/>
            <p:cNvSpPr>
              <a:spLocks noChangeArrowheads="1"/>
            </p:cNvSpPr>
            <p:nvPr/>
          </p:nvSpPr>
          <p:spPr bwMode="auto">
            <a:xfrm>
              <a:off x="1728" y="1344"/>
              <a:ext cx="288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71698" name="Rectangle 17"/>
            <p:cNvSpPr>
              <a:spLocks noChangeArrowheads="1"/>
            </p:cNvSpPr>
            <p:nvPr/>
          </p:nvSpPr>
          <p:spPr bwMode="auto">
            <a:xfrm>
              <a:off x="960" y="1344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71699" name="Rectangle 19"/>
            <p:cNvSpPr>
              <a:spLocks noChangeArrowheads="1"/>
            </p:cNvSpPr>
            <p:nvPr/>
          </p:nvSpPr>
          <p:spPr bwMode="auto">
            <a:xfrm>
              <a:off x="1296" y="1344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71700" name="Rectangle 20"/>
            <p:cNvSpPr>
              <a:spLocks noChangeArrowheads="1"/>
            </p:cNvSpPr>
            <p:nvPr/>
          </p:nvSpPr>
          <p:spPr bwMode="auto">
            <a:xfrm>
              <a:off x="2208" y="1344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71701" name="Rectangle 21"/>
            <p:cNvSpPr>
              <a:spLocks noChangeArrowheads="1"/>
            </p:cNvSpPr>
            <p:nvPr/>
          </p:nvSpPr>
          <p:spPr bwMode="auto">
            <a:xfrm>
              <a:off x="2592" y="1344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1689" name="Rectangle 30"/>
          <p:cNvSpPr>
            <a:spLocks noChangeArrowheads="1"/>
          </p:cNvSpPr>
          <p:nvPr/>
        </p:nvSpPr>
        <p:spPr bwMode="auto">
          <a:xfrm>
            <a:off x="762000" y="4572000"/>
            <a:ext cx="304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1690" name="Text Box 31"/>
          <p:cNvSpPr txBox="1">
            <a:spLocks noChangeArrowheads="1"/>
          </p:cNvSpPr>
          <p:nvPr/>
        </p:nvSpPr>
        <p:spPr bwMode="auto">
          <a:xfrm>
            <a:off x="1205730" y="4419599"/>
            <a:ext cx="79382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Schoolbook" panose="02040604050505020304" pitchFamily="18" charset="0"/>
              </a:rPr>
              <a:t>Area to treat (under house and 6-10 feet beyond edge of house</a:t>
            </a:r>
            <a:r>
              <a:rPr lang="en-US" altLang="en-US" sz="24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).</a:t>
            </a:r>
            <a:endParaRPr lang="en-US" altLang="en-US" sz="24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1691" name="Text Box 32"/>
          <p:cNvSpPr txBox="1">
            <a:spLocks noChangeArrowheads="1"/>
          </p:cNvSpPr>
          <p:nvPr/>
        </p:nvSpPr>
        <p:spPr bwMode="auto">
          <a:xfrm>
            <a:off x="381000" y="381000"/>
            <a:ext cx="75889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Control of ticks around houses on piers</a:t>
            </a:r>
          </a:p>
        </p:txBody>
      </p:sp>
      <p:sp>
        <p:nvSpPr>
          <p:cNvPr id="71692" name="Text Box 33"/>
          <p:cNvSpPr txBox="1">
            <a:spLocks noChangeArrowheads="1"/>
          </p:cNvSpPr>
          <p:nvPr/>
        </p:nvSpPr>
        <p:spPr bwMode="auto">
          <a:xfrm>
            <a:off x="514715" y="5410200"/>
            <a:ext cx="824828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Also treat under and around dog houses, porches, decks, or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other </a:t>
            </a: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shady places that dogs lay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regularly.</a:t>
            </a: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1693" name="AutoShape 42"/>
          <p:cNvSpPr>
            <a:spLocks noChangeArrowheads="1"/>
          </p:cNvSpPr>
          <p:nvPr/>
        </p:nvSpPr>
        <p:spPr bwMode="auto">
          <a:xfrm>
            <a:off x="6781800" y="2895600"/>
            <a:ext cx="1752600" cy="609600"/>
          </a:xfrm>
          <a:prstGeom prst="parallelogram">
            <a:avLst>
              <a:gd name="adj" fmla="val 71875"/>
            </a:avLst>
          </a:prstGeom>
          <a:gradFill rotWithShape="1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1694" name="AutoShape 43"/>
          <p:cNvSpPr>
            <a:spLocks noChangeArrowheads="1"/>
          </p:cNvSpPr>
          <p:nvPr/>
        </p:nvSpPr>
        <p:spPr bwMode="auto">
          <a:xfrm>
            <a:off x="7391400" y="2743200"/>
            <a:ext cx="609600" cy="6096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1695" name="Rectangle 44"/>
          <p:cNvSpPr>
            <a:spLocks noChangeArrowheads="1"/>
          </p:cNvSpPr>
          <p:nvPr/>
        </p:nvSpPr>
        <p:spPr bwMode="auto">
          <a:xfrm>
            <a:off x="7500938" y="3048000"/>
            <a:ext cx="228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14705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18"/>
          <p:cNvSpPr>
            <a:spLocks noChangeArrowheads="1"/>
          </p:cNvSpPr>
          <p:nvPr/>
        </p:nvSpPr>
        <p:spPr bwMode="auto">
          <a:xfrm>
            <a:off x="6781800" y="2895600"/>
            <a:ext cx="1752600" cy="609600"/>
          </a:xfrm>
          <a:prstGeom prst="parallelogram">
            <a:avLst>
              <a:gd name="adj" fmla="val 71875"/>
            </a:avLst>
          </a:prstGeom>
          <a:gradFill rotWithShape="1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2707" name="AutoShape 11"/>
          <p:cNvSpPr>
            <a:spLocks noChangeArrowheads="1"/>
          </p:cNvSpPr>
          <p:nvPr/>
        </p:nvSpPr>
        <p:spPr bwMode="auto">
          <a:xfrm>
            <a:off x="304800" y="2133600"/>
            <a:ext cx="6096000" cy="1752600"/>
          </a:xfrm>
          <a:prstGeom prst="parallelogram">
            <a:avLst>
              <a:gd name="adj" fmla="val 86957"/>
            </a:avLst>
          </a:prstGeom>
          <a:gradFill rotWithShape="1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1143000" y="1371600"/>
            <a:ext cx="4267200" cy="2057400"/>
            <a:chOff x="672" y="672"/>
            <a:chExt cx="2688" cy="1296"/>
          </a:xfrm>
        </p:grpSpPr>
        <p:sp>
          <p:nvSpPr>
            <p:cNvPr id="72715" name="AutoShape 5"/>
            <p:cNvSpPr>
              <a:spLocks noChangeArrowheads="1"/>
            </p:cNvSpPr>
            <p:nvPr/>
          </p:nvSpPr>
          <p:spPr bwMode="auto">
            <a:xfrm>
              <a:off x="672" y="672"/>
              <a:ext cx="2688" cy="1293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72716" name="Rectangle 6"/>
            <p:cNvSpPr>
              <a:spLocks noChangeArrowheads="1"/>
            </p:cNvSpPr>
            <p:nvPr/>
          </p:nvSpPr>
          <p:spPr bwMode="auto">
            <a:xfrm>
              <a:off x="1728" y="1344"/>
              <a:ext cx="288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72717" name="Rectangle 7"/>
            <p:cNvSpPr>
              <a:spLocks noChangeArrowheads="1"/>
            </p:cNvSpPr>
            <p:nvPr/>
          </p:nvSpPr>
          <p:spPr bwMode="auto">
            <a:xfrm>
              <a:off x="960" y="1344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72718" name="Rectangle 8"/>
            <p:cNvSpPr>
              <a:spLocks noChangeArrowheads="1"/>
            </p:cNvSpPr>
            <p:nvPr/>
          </p:nvSpPr>
          <p:spPr bwMode="auto">
            <a:xfrm>
              <a:off x="1296" y="1344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72719" name="Rectangle 9"/>
            <p:cNvSpPr>
              <a:spLocks noChangeArrowheads="1"/>
            </p:cNvSpPr>
            <p:nvPr/>
          </p:nvSpPr>
          <p:spPr bwMode="auto">
            <a:xfrm>
              <a:off x="2208" y="1344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72720" name="Rectangle 10"/>
            <p:cNvSpPr>
              <a:spLocks noChangeArrowheads="1"/>
            </p:cNvSpPr>
            <p:nvPr/>
          </p:nvSpPr>
          <p:spPr bwMode="auto">
            <a:xfrm>
              <a:off x="2592" y="1344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2709" name="Text Box 12"/>
          <p:cNvSpPr txBox="1">
            <a:spLocks noChangeArrowheads="1"/>
          </p:cNvSpPr>
          <p:nvPr/>
        </p:nvSpPr>
        <p:spPr bwMode="auto">
          <a:xfrm>
            <a:off x="417513" y="423863"/>
            <a:ext cx="77251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Century Schoolbook" panose="02040604050505020304" pitchFamily="18" charset="0"/>
              </a:rPr>
              <a:t>Control of ticks around houses on slabs </a:t>
            </a:r>
          </a:p>
        </p:txBody>
      </p:sp>
      <p:sp>
        <p:nvSpPr>
          <p:cNvPr id="72710" name="Rectangle 13"/>
          <p:cNvSpPr>
            <a:spLocks noChangeArrowheads="1"/>
          </p:cNvSpPr>
          <p:nvPr/>
        </p:nvSpPr>
        <p:spPr bwMode="auto">
          <a:xfrm>
            <a:off x="762000" y="4572000"/>
            <a:ext cx="304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2711" name="Text Box 14"/>
          <p:cNvSpPr txBox="1">
            <a:spLocks noChangeArrowheads="1"/>
          </p:cNvSpPr>
          <p:nvPr/>
        </p:nvSpPr>
        <p:spPr bwMode="auto">
          <a:xfrm>
            <a:off x="1073150" y="4343400"/>
            <a:ext cx="7461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Schoolbook" panose="02040604050505020304" pitchFamily="18" charset="0"/>
              </a:rPr>
              <a:t>Area to treat (band 6-10 feet beyond edge of house</a:t>
            </a:r>
            <a:r>
              <a:rPr lang="en-US" altLang="en-US" sz="24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).</a:t>
            </a:r>
            <a:endParaRPr lang="en-US" altLang="en-US" sz="24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2712" name="Text Box 15"/>
          <p:cNvSpPr txBox="1">
            <a:spLocks noChangeArrowheads="1"/>
          </p:cNvSpPr>
          <p:nvPr/>
        </p:nvSpPr>
        <p:spPr bwMode="auto">
          <a:xfrm>
            <a:off x="1050926" y="5294313"/>
            <a:ext cx="74316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Also treat under and around dog houses, porches, decks, or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other </a:t>
            </a:r>
            <a:r>
              <a:rPr lang="en-US" alt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shady places that dogs lay </a:t>
            </a:r>
            <a:r>
              <a:rPr lang="en-US" altLang="en-US" sz="2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regularly.</a:t>
            </a:r>
            <a:endParaRPr lang="en-US" alt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2713" name="AutoShape 16"/>
          <p:cNvSpPr>
            <a:spLocks noChangeArrowheads="1"/>
          </p:cNvSpPr>
          <p:nvPr/>
        </p:nvSpPr>
        <p:spPr bwMode="auto">
          <a:xfrm>
            <a:off x="7391400" y="2743200"/>
            <a:ext cx="609600" cy="6096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2714" name="Rectangle 19"/>
          <p:cNvSpPr>
            <a:spLocks noChangeArrowheads="1"/>
          </p:cNvSpPr>
          <p:nvPr/>
        </p:nvSpPr>
        <p:spPr bwMode="auto">
          <a:xfrm>
            <a:off x="7500938" y="3048000"/>
            <a:ext cx="228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40920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Granular formulations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4525963"/>
          </a:xfrm>
        </p:spPr>
        <p:txBody>
          <a:bodyPr/>
          <a:lstStyle/>
          <a:p>
            <a:r>
              <a:rPr lang="en-US" altLang="en-US" b="0" dirty="0" smtClean="0">
                <a:latin typeface="Century Schoolbook" panose="02040604050505020304" pitchFamily="18" charset="0"/>
              </a:rPr>
              <a:t>Can be applied by homeowner</a:t>
            </a:r>
          </a:p>
          <a:p>
            <a:r>
              <a:rPr lang="en-US" altLang="en-US" b="0" dirty="0" smtClean="0">
                <a:latin typeface="Century Schoolbook" panose="02040604050505020304" pitchFamily="18" charset="0"/>
              </a:rPr>
              <a:t>Can be purchased in shaker containers</a:t>
            </a:r>
          </a:p>
          <a:p>
            <a:r>
              <a:rPr lang="en-US" altLang="en-US" b="0" dirty="0" smtClean="0">
                <a:latin typeface="Century Schoolbook" panose="02040604050505020304" pitchFamily="18" charset="0"/>
              </a:rPr>
              <a:t>Penetrates ground vegetation</a:t>
            </a:r>
          </a:p>
          <a:p>
            <a:r>
              <a:rPr lang="en-US" altLang="en-US" b="0" dirty="0" smtClean="0">
                <a:latin typeface="Century Schoolbook" panose="02040604050505020304" pitchFamily="18" charset="0"/>
              </a:rPr>
              <a:t>Effectively used in early part of the RMSF response</a:t>
            </a:r>
          </a:p>
          <a:p>
            <a:r>
              <a:rPr lang="en-US" altLang="en-US" b="0" dirty="0" smtClean="0">
                <a:latin typeface="Century Schoolbook" panose="02040604050505020304" pitchFamily="18" charset="0"/>
              </a:rPr>
              <a:t>Apply appropriate dosage!</a:t>
            </a:r>
          </a:p>
          <a:p>
            <a:r>
              <a:rPr lang="en-US" altLang="en-US" b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Must be watered in to </a:t>
            </a:r>
            <a:r>
              <a:rPr lang="en-US" altLang="en-US" b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/>
            </a:r>
            <a:br>
              <a:rPr lang="en-US" altLang="en-US" b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</a:br>
            <a:r>
              <a:rPr lang="en-US" altLang="en-US" b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release </a:t>
            </a:r>
            <a:r>
              <a:rPr lang="en-US" altLang="en-US" b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chemical</a:t>
            </a:r>
          </a:p>
          <a:p>
            <a:endParaRPr lang="en-US" altLang="en-US" b="0" dirty="0" smtClean="0">
              <a:latin typeface="Century Schoolbook" panose="02040604050505020304" pitchFamily="18" charset="0"/>
            </a:endParaRPr>
          </a:p>
          <a:p>
            <a:endParaRPr lang="en-US" altLang="en-US" b="0" dirty="0" smtClean="0">
              <a:latin typeface="Century Schoolbook" panose="02040604050505020304" pitchFamily="18" charset="0"/>
            </a:endParaRPr>
          </a:p>
          <a:p>
            <a:endParaRPr lang="en-US" altLang="en-US" b="0" dirty="0" smtClean="0">
              <a:latin typeface="Century Schoolbook" panose="02040604050505020304" pitchFamily="18" charset="0"/>
            </a:endParaRPr>
          </a:p>
          <a:p>
            <a:pPr>
              <a:buFont typeface="Wingdings" pitchFamily="2" charset="2"/>
              <a:buNone/>
            </a:pPr>
            <a:endParaRPr lang="en-US" altLang="en-US" b="0" dirty="0" smtClean="0">
              <a:latin typeface="Century Schoolbook" panose="02040604050505020304" pitchFamily="18" charset="0"/>
            </a:endParaRPr>
          </a:p>
          <a:p>
            <a:pPr>
              <a:buFont typeface="Wingdings" pitchFamily="2" charset="2"/>
              <a:buNone/>
            </a:pPr>
            <a:endParaRPr lang="en-US" altLang="en-US" b="0" dirty="0" smtClean="0">
              <a:latin typeface="Century Schoolbook" panose="02040604050505020304" pitchFamily="18" charset="0"/>
            </a:endParaRPr>
          </a:p>
          <a:p>
            <a:endParaRPr lang="en-US" altLang="en-US" b="0" dirty="0" smtClean="0">
              <a:latin typeface="Century Schoolbook" panose="020406040505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9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Application of pesticides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altLang="en-US" b="0" dirty="0" smtClean="0">
                <a:latin typeface="Century Schoolbook" panose="02040604050505020304" pitchFamily="18" charset="0"/>
              </a:rPr>
              <a:t>Re-apply 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if ticks 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return.</a:t>
            </a:r>
            <a:endParaRPr lang="en-US" altLang="en-US" b="0" dirty="0" smtClean="0">
              <a:latin typeface="Century Schoolbook" panose="02040604050505020304" pitchFamily="18" charset="0"/>
            </a:endParaRPr>
          </a:p>
          <a:p>
            <a:r>
              <a:rPr lang="en-US" altLang="en-US" b="0" dirty="0" smtClean="0">
                <a:latin typeface="Century Schoolbook" panose="02040604050505020304" pitchFamily="18" charset="0"/>
              </a:rPr>
              <a:t>Many products will not kill eggs, so hatching ticks may appear after 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treatment.</a:t>
            </a:r>
            <a:endParaRPr lang="en-US" altLang="en-US" b="0" dirty="0" smtClean="0">
              <a:latin typeface="Century Schoolbook" panose="02040604050505020304" pitchFamily="18" charset="0"/>
            </a:endParaRPr>
          </a:p>
          <a:p>
            <a:r>
              <a:rPr lang="en-US" altLang="en-US" b="0" dirty="0" smtClean="0">
                <a:latin typeface="Century Schoolbook" panose="02040604050505020304" pitchFamily="18" charset="0"/>
              </a:rPr>
              <a:t>New ticks may drop in the treated </a:t>
            </a:r>
            <a:r>
              <a:rPr lang="en-US" altLang="en-US" b="0" dirty="0" smtClean="0">
                <a:latin typeface="Century Schoolbook" panose="02040604050505020304" pitchFamily="18" charset="0"/>
              </a:rPr>
              <a:t>area.</a:t>
            </a:r>
            <a:endParaRPr lang="en-US" altLang="en-US" b="0" dirty="0" smtClean="0">
              <a:latin typeface="Century Schoolbook" panose="020406040505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95799"/>
            <a:ext cx="3886200" cy="168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3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The real problem</a:t>
            </a:r>
          </a:p>
        </p:txBody>
      </p:sp>
      <p:pic>
        <p:nvPicPr>
          <p:cNvPr id="77827" name="Picture 163" descr="8651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t="21094" r="34666" b="14063"/>
          <a:stretch>
            <a:fillRect/>
          </a:stretch>
        </p:blipFill>
        <p:spPr bwMode="auto">
          <a:xfrm>
            <a:off x="457200" y="2209800"/>
            <a:ext cx="3962400" cy="3931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74" y="1828800"/>
            <a:ext cx="4111978" cy="358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7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entury Schoolbook" pitchFamily="18" charset="0"/>
              </a:rPr>
              <a:t>Factors for Tick Survival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800" y="20272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entury Schoolbook" pitchFamily="18" charset="0"/>
              </a:rPr>
              <a:t>Humidity</a:t>
            </a:r>
          </a:p>
          <a:p>
            <a:pPr eaLnBrk="1" hangingPunct="1"/>
            <a:r>
              <a:rPr lang="en-US" dirty="0" smtClean="0">
                <a:latin typeface="Century Schoolbook" pitchFamily="18" charset="0"/>
              </a:rPr>
              <a:t>Temperature</a:t>
            </a:r>
          </a:p>
          <a:p>
            <a:pPr eaLnBrk="1" hangingPunct="1"/>
            <a:r>
              <a:rPr lang="en-US" dirty="0" smtClean="0">
                <a:latin typeface="Century Schoolbook" pitchFamily="18" charset="0"/>
              </a:rPr>
              <a:t>Available hosts</a:t>
            </a:r>
          </a:p>
          <a:p>
            <a:pPr eaLnBrk="1" hangingPunct="1"/>
            <a:r>
              <a:rPr lang="en-US" dirty="0" smtClean="0">
                <a:latin typeface="Century Schoolbook" pitchFamily="18" charset="0"/>
              </a:rPr>
              <a:t>Hiding spots</a:t>
            </a:r>
          </a:p>
          <a:p>
            <a:pPr eaLnBrk="1" hangingPunct="1"/>
            <a:r>
              <a:rPr lang="en-US" dirty="0" smtClean="0">
                <a:latin typeface="Century Schoolbook" pitchFamily="18" charset="0"/>
              </a:rPr>
              <a:t>Predation</a:t>
            </a:r>
          </a:p>
          <a:p>
            <a:pPr eaLnBrk="1" hangingPunct="1"/>
            <a:r>
              <a:rPr lang="en-US" dirty="0" smtClean="0">
                <a:latin typeface="Century Schoolbook" pitchFamily="18" charset="0"/>
              </a:rPr>
              <a:t>Natural disease</a:t>
            </a:r>
          </a:p>
          <a:p>
            <a:pPr eaLnBrk="1" hangingPunct="1"/>
            <a:r>
              <a:rPr lang="en-US" dirty="0" smtClean="0">
                <a:latin typeface="Century Schoolbook" pitchFamily="18" charset="0"/>
              </a:rPr>
              <a:t>Pathogen-induced mortality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7625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7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Dogs and RMSF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1143000"/>
            <a:ext cx="8153400" cy="437197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Dogs, like people, can become infected with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RMSF.</a:t>
            </a:r>
            <a:endParaRPr lang="en-US" sz="2800" kern="0" dirty="0">
              <a:solidFill>
                <a:schemeClr val="bg1"/>
              </a:solidFill>
              <a:latin typeface="Century Schoolbook" panose="02040604050505020304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Causes illness and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death 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in infected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dogs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Recovered dogs are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immune 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to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reinfection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Dogs can circulate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</a:br>
            <a:r>
              <a:rPr lang="en-US" sz="2800" kern="0" dirty="0" err="1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rickettsiae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 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in their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bloodstream 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for 6-11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days 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upon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itchFamily="18" charset="0"/>
              </a:rPr>
              <a:t>infection.</a:t>
            </a:r>
            <a:endParaRPr lang="en-US" sz="2800" kern="0" dirty="0">
              <a:solidFill>
                <a:schemeClr val="bg1"/>
              </a:solidFill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r="8853"/>
          <a:stretch/>
        </p:blipFill>
        <p:spPr bwMode="auto">
          <a:xfrm>
            <a:off x="4495800" y="2514600"/>
            <a:ext cx="441544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4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347663" y="381000"/>
            <a:ext cx="8491537" cy="1143000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defRPr/>
            </a:pPr>
            <a:r>
              <a:rPr lang="en-US" sz="4200" kern="0" dirty="0">
                <a:solidFill>
                  <a:srgbClr val="FFFF00"/>
                </a:solidFill>
                <a:latin typeface="Century Schoolbook" panose="02040604050505020304" pitchFamily="18" charset="0"/>
                <a:ea typeface="+mj-ea"/>
                <a:cs typeface="+mj-cs"/>
              </a:rPr>
              <a:t>Management of Ticks on Dogs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347663" y="1295400"/>
            <a:ext cx="7769225" cy="4113212"/>
          </a:xfrm>
          <a:prstGeom prst="rect">
            <a:avLst/>
          </a:prstGeom>
          <a:noFill/>
          <a:ln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More difficult portion of the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effort.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Household dogs will be easier to treat than free-roaming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dogs.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Large number of dogs in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area.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Many approaches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require 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direct  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contact 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with the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dog.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4" y="3633456"/>
            <a:ext cx="4643711" cy="299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18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2000" cy="1143000"/>
          </a:xfrm>
        </p:spPr>
        <p:txBody>
          <a:bodyPr/>
          <a:lstStyle/>
          <a:p>
            <a:r>
              <a:rPr lang="en-US" altLang="en-US" dirty="0" err="1" smtClean="0">
                <a:latin typeface="Century Schoolbook" panose="02040604050505020304" pitchFamily="18" charset="0"/>
              </a:rPr>
              <a:t>Topicals</a:t>
            </a:r>
            <a:endParaRPr lang="en-US" altLang="en-US" dirty="0" smtClean="0">
              <a:latin typeface="Century Schoolbook" panose="02040604050505020304" pitchFamily="18" charset="0"/>
            </a:endParaRP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924800" cy="5018088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Pyrethrins</a:t>
            </a: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Permethrin, </a:t>
            </a:r>
            <a:br>
              <a:rPr lang="en-US" altLang="en-US" dirty="0" smtClean="0">
                <a:latin typeface="Century Schoolbook" panose="02040604050505020304" pitchFamily="18" charset="0"/>
              </a:rPr>
            </a:br>
            <a:r>
              <a:rPr lang="en-US" altLang="en-US" dirty="0" smtClean="0">
                <a:latin typeface="Century Schoolbook" panose="02040604050505020304" pitchFamily="18" charset="0"/>
              </a:rPr>
              <a:t>Permethrin + </a:t>
            </a:r>
            <a:br>
              <a:rPr lang="en-US" altLang="en-US" dirty="0" smtClean="0">
                <a:latin typeface="Century Schoolbook" panose="02040604050505020304" pitchFamily="18" charset="0"/>
              </a:rPr>
            </a:br>
            <a:r>
              <a:rPr lang="en-US" altLang="en-US" dirty="0" err="1" smtClean="0">
                <a:latin typeface="Century Schoolbook" panose="02040604050505020304" pitchFamily="18" charset="0"/>
              </a:rPr>
              <a:t>pyriproxyfen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Fipronil</a:t>
            </a: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Fipronil + </a:t>
            </a:r>
            <a:r>
              <a:rPr lang="en-US" altLang="en-US" dirty="0" err="1" smtClean="0">
                <a:latin typeface="Century Schoolbook" panose="02040604050505020304" pitchFamily="18" charset="0"/>
              </a:rPr>
              <a:t>methoprene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r>
              <a:rPr lang="en-US" altLang="en-US" dirty="0" smtClean="0">
                <a:latin typeface="Century Schoolbook" panose="02040604050505020304" pitchFamily="18" charset="0"/>
              </a:rPr>
              <a:t>Fipronil + </a:t>
            </a:r>
            <a:r>
              <a:rPr lang="en-US" altLang="en-US" dirty="0" err="1" smtClean="0">
                <a:latin typeface="Century Schoolbook" panose="02040604050505020304" pitchFamily="18" charset="0"/>
              </a:rPr>
              <a:t>amitraz</a:t>
            </a:r>
            <a:r>
              <a:rPr lang="en-US" altLang="en-US" dirty="0" smtClean="0">
                <a:latin typeface="Century Schoolbook" panose="02040604050505020304" pitchFamily="18" charset="0"/>
              </a:rPr>
              <a:t> + </a:t>
            </a:r>
            <a:r>
              <a:rPr lang="en-US" altLang="en-US" dirty="0" err="1" smtClean="0">
                <a:latin typeface="Century Schoolbook" panose="02040604050505020304" pitchFamily="18" charset="0"/>
              </a:rPr>
              <a:t>methoprene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r>
              <a:rPr lang="en-US" altLang="en-US" dirty="0" err="1" smtClean="0">
                <a:latin typeface="Century Schoolbook" panose="02040604050505020304" pitchFamily="18" charset="0"/>
              </a:rPr>
              <a:t>Metaflumizone</a:t>
            </a:r>
            <a:r>
              <a:rPr lang="en-US" altLang="en-US" dirty="0" smtClean="0">
                <a:latin typeface="Century Schoolbook" panose="02040604050505020304" pitchFamily="18" charset="0"/>
              </a:rPr>
              <a:t> + </a:t>
            </a:r>
            <a:r>
              <a:rPr lang="en-US" altLang="en-US" dirty="0" err="1" smtClean="0">
                <a:latin typeface="Century Schoolbook" panose="02040604050505020304" pitchFamily="18" charset="0"/>
              </a:rPr>
              <a:t>amitraz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r>
              <a:rPr lang="en-US" altLang="en-US" dirty="0" err="1" smtClean="0">
                <a:latin typeface="Century Schoolbook" panose="02040604050505020304" pitchFamily="18" charset="0"/>
              </a:rPr>
              <a:t>Selamectin</a:t>
            </a:r>
            <a:endParaRPr lang="en-US" altLang="en-US" dirty="0" smtClean="0">
              <a:latin typeface="Century Schoolbook" panose="02040604050505020304" pitchFamily="18" charset="0"/>
            </a:endParaRPr>
          </a:p>
          <a:p>
            <a:endParaRPr lang="en-US" altLang="en-US" dirty="0" smtClean="0">
              <a:latin typeface="Century Schoolbook" panose="020406040505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83219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4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5334000" cy="1143000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Collars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021638" cy="4625975"/>
          </a:xfrm>
        </p:spPr>
        <p:txBody>
          <a:bodyPr/>
          <a:lstStyle/>
          <a:p>
            <a:r>
              <a:rPr lang="en-US" altLang="en-US" sz="2800" dirty="0" err="1" smtClean="0">
                <a:latin typeface="Century Schoolbook" panose="02040604050505020304" pitchFamily="18" charset="0"/>
              </a:rPr>
              <a:t>Tetrachlorvinphos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</a:t>
            </a:r>
            <a:br>
              <a:rPr lang="en-US" altLang="en-US" sz="2800" dirty="0" smtClean="0">
                <a:latin typeface="Century Schoolbook" panose="02040604050505020304" pitchFamily="18" charset="0"/>
              </a:rPr>
            </a:br>
            <a:r>
              <a:rPr lang="en-US" altLang="en-US" sz="2800" dirty="0" smtClean="0">
                <a:latin typeface="Century Schoolbook" panose="02040604050505020304" pitchFamily="18" charset="0"/>
              </a:rPr>
              <a:t>(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Hartz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Ultraguard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)</a:t>
            </a:r>
          </a:p>
          <a:p>
            <a:r>
              <a:rPr lang="en-US" altLang="en-US" sz="2800" dirty="0" err="1" smtClean="0">
                <a:latin typeface="Century Schoolbook" panose="02040604050505020304" pitchFamily="18" charset="0"/>
              </a:rPr>
              <a:t>Tetrachlorvinphos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+ </a:t>
            </a:r>
            <a:br>
              <a:rPr lang="en-US" altLang="en-US" sz="2800" dirty="0" smtClean="0">
                <a:latin typeface="Century Schoolbook" panose="02040604050505020304" pitchFamily="18" charset="0"/>
              </a:rPr>
            </a:br>
            <a:r>
              <a:rPr lang="en-US" altLang="en-US" sz="2800" dirty="0" smtClean="0">
                <a:latin typeface="Century Schoolbook" panose="02040604050505020304" pitchFamily="18" charset="0"/>
              </a:rPr>
              <a:t>(S)-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methoprene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(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Hartz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Ultraguard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Plus)</a:t>
            </a:r>
          </a:p>
          <a:p>
            <a:r>
              <a:rPr lang="en-US" altLang="en-US" sz="2800" dirty="0" smtClean="0">
                <a:latin typeface="Century Schoolbook" panose="02040604050505020304" pitchFamily="18" charset="0"/>
              </a:rPr>
              <a:t>Propoxur (Zodiac, Breakaway Plus)</a:t>
            </a:r>
          </a:p>
          <a:p>
            <a:r>
              <a:rPr lang="en-US" altLang="en-US" sz="2800" dirty="0" err="1" smtClean="0">
                <a:latin typeface="Century Schoolbook" panose="02040604050505020304" pitchFamily="18" charset="0"/>
              </a:rPr>
              <a:t>Amitraz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(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Preventic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)</a:t>
            </a:r>
          </a:p>
          <a:p>
            <a:r>
              <a:rPr lang="en-US" altLang="en-US" sz="2800" dirty="0" err="1" smtClean="0">
                <a:latin typeface="Century Schoolbook" panose="02040604050505020304" pitchFamily="18" charset="0"/>
              </a:rPr>
              <a:t>Amitraz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+ 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pyriproxifen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(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Preventic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Plus)</a:t>
            </a:r>
          </a:p>
          <a:p>
            <a:r>
              <a:rPr lang="en-US" altLang="en-US" sz="2800" dirty="0" smtClean="0">
                <a:latin typeface="Century Schoolbook" panose="02040604050505020304" pitchFamily="18" charset="0"/>
              </a:rPr>
              <a:t>Deltamethrin (Adams Delta Force, 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Preventef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-D, 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Scalibor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)</a:t>
            </a:r>
          </a:p>
          <a:p>
            <a:r>
              <a:rPr lang="en-US" altLang="en-US" sz="2800" dirty="0" err="1" smtClean="0">
                <a:latin typeface="Century Schoolbook" panose="02040604050505020304" pitchFamily="18" charset="0"/>
              </a:rPr>
              <a:t>Flumethrin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+ propoxur (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Kiltix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)</a:t>
            </a:r>
          </a:p>
          <a:p>
            <a:r>
              <a:rPr lang="en-US" altLang="en-US" sz="2800" dirty="0" err="1" smtClean="0">
                <a:latin typeface="Century Schoolbook" panose="02040604050505020304" pitchFamily="18" charset="0"/>
              </a:rPr>
              <a:t>Flumethrin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 + imidacloprid (</a:t>
            </a:r>
            <a:r>
              <a:rPr lang="en-US" altLang="en-US" sz="2800" dirty="0" err="1" smtClean="0">
                <a:latin typeface="Century Schoolbook" panose="02040604050505020304" pitchFamily="18" charset="0"/>
              </a:rPr>
              <a:t>Seresto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)</a:t>
            </a:r>
          </a:p>
        </p:txBody>
      </p:sp>
      <p:sp>
        <p:nvSpPr>
          <p:cNvPr id="86020" name="TextBox 3"/>
          <p:cNvSpPr txBox="1">
            <a:spLocks noChangeArrowheads="1"/>
          </p:cNvSpPr>
          <p:nvPr/>
        </p:nvSpPr>
        <p:spPr bwMode="auto">
          <a:xfrm>
            <a:off x="406400" y="6240463"/>
            <a:ext cx="8224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Mention of trade names does not imply endorsement by CDC or other agencies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52400"/>
            <a:ext cx="18669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0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Century Schoolbook" panose="02040604050505020304" pitchFamily="18" charset="0"/>
              </a:rPr>
              <a:t>Collars:  Important reminders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altLang="en-US" sz="2800" dirty="0" smtClean="0">
                <a:latin typeface="Century Schoolbook" panose="02040604050505020304" pitchFamily="18" charset="0"/>
              </a:rPr>
              <a:t>Pay attention to the </a:t>
            </a:r>
            <a:r>
              <a:rPr lang="en-US" altLang="en-US" sz="28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active ingredients 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in flea/tick collars.  Pesticides effective for fleas may not be effective for ticks.</a:t>
            </a:r>
          </a:p>
          <a:p>
            <a:r>
              <a:rPr lang="en-US" altLang="en-US" sz="28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Dogs and cats are not the same.  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Some dog products are highly toxic to cats.  </a:t>
            </a:r>
          </a:p>
          <a:p>
            <a:r>
              <a:rPr lang="en-US" altLang="en-US" sz="28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Never use collars on humans!!!</a:t>
            </a:r>
          </a:p>
          <a:p>
            <a:r>
              <a:rPr lang="en-US" altLang="en-US" sz="2800" dirty="0" smtClean="0">
                <a:latin typeface="Century Schoolbook" panose="02040604050505020304" pitchFamily="18" charset="0"/>
              </a:rPr>
              <a:t>Replace collars on schedule (dated collars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).</a:t>
            </a:r>
            <a:endParaRPr lang="en-US" altLang="en-US" sz="2800" dirty="0" smtClean="0">
              <a:latin typeface="Century Schoolbook" panose="02040604050505020304" pitchFamily="18" charset="0"/>
            </a:endParaRPr>
          </a:p>
          <a:p>
            <a:r>
              <a:rPr lang="en-US" altLang="en-US" sz="2800" dirty="0" smtClean="0">
                <a:latin typeface="Century Schoolbook" panose="02040604050505020304" pitchFamily="18" charset="0"/>
              </a:rPr>
              <a:t>Company claims of duration are often based on lab studies, weathering and sunlight reduce the </a:t>
            </a:r>
            <a:r>
              <a:rPr lang="en-US" altLang="en-US" sz="2800" dirty="0" smtClean="0">
                <a:latin typeface="Century Schoolbook" panose="02040604050505020304" pitchFamily="18" charset="0"/>
              </a:rPr>
              <a:t>duration.</a:t>
            </a:r>
            <a:endParaRPr lang="en-US" altLang="en-US" sz="2800" dirty="0" smtClean="0">
              <a:latin typeface="Century Schoolbook" panose="02040604050505020304" pitchFamily="18" charset="0"/>
            </a:endParaRPr>
          </a:p>
          <a:p>
            <a:endParaRPr lang="en-US" altLang="en-US" sz="2800" dirty="0" smtClean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63538" y="381000"/>
            <a:ext cx="8475662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000" kern="0" dirty="0">
                <a:solidFill>
                  <a:srgbClr val="FFFF00"/>
                </a:solidFill>
                <a:latin typeface="Century Schoolbook" panose="02040604050505020304" pitchFamily="18" charset="0"/>
                <a:ea typeface="+mj-ea"/>
                <a:cs typeface="+mj-cs"/>
              </a:rPr>
              <a:t>Reminder: Dog Population Control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22288" y="1520825"/>
            <a:ext cx="8316912" cy="480695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Animal control efforts and tick management efforts go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hand-in-hand.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Decrease in dog numbers will result in a reduction of tick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numbers.</a:t>
            </a: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rgbClr val="FFFF00"/>
                </a:solidFill>
                <a:latin typeface="Century Schoolbook" panose="02040604050505020304" pitchFamily="18" charset="0"/>
              </a:rPr>
              <a:t>Spay/neuter programs can stabilize the </a:t>
            </a:r>
            <a:r>
              <a:rPr lang="en-US" sz="3200" kern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situation.</a:t>
            </a:r>
            <a:endParaRPr lang="en-US" sz="3200" kern="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Animal-directed efforts can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provide </a:t>
            </a:r>
            <a:r>
              <a:rPr lang="en-US" sz="32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a long-term </a:t>
            </a:r>
            <a:r>
              <a:rPr lang="en-US" sz="32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effect.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sz="32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90116" name="Picture 4" descr="GermanShepardDover995461-0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01" y="4800600"/>
            <a:ext cx="20256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44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200" kern="0" dirty="0">
                <a:solidFill>
                  <a:srgbClr val="FFFF00"/>
                </a:solidFill>
                <a:latin typeface="Century Schoolbook" panose="02040604050505020304" pitchFamily="18" charset="0"/>
                <a:ea typeface="+mj-ea"/>
                <a:cs typeface="+mj-cs"/>
              </a:rPr>
              <a:t>AZ:  Challenges for control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838200"/>
            <a:ext cx="8156575" cy="59436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Magnitude of the stray dog problem and lack of animal control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(one 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location: 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est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. 25,000 dogs with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2500 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removals/year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). </a:t>
            </a:r>
            <a:endParaRPr lang="en-US" sz="28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Limited political will and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sustained 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effort for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community-wide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control.</a:t>
            </a:r>
            <a:endParaRPr lang="en-US" sz="28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Difficulty in treating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individual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animals.</a:t>
            </a:r>
            <a:endParaRPr lang="en-US" sz="28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Retreatment,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identification</a:t>
            </a:r>
            <a:r>
              <a:rPr lang="en-US" sz="2800" kern="0" dirty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en-US" sz="2800" kern="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logistics.</a:t>
            </a:r>
            <a:endParaRPr lang="en-US" sz="28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800" kern="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Cost.</a:t>
            </a:r>
            <a:endParaRPr lang="en-US" sz="2800" kern="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endParaRPr lang="en-US" sz="28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endParaRPr lang="en-US" sz="28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endParaRPr lang="en-US" sz="2800" kern="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05000"/>
            <a:ext cx="3462337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94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1099"/>
            <a:ext cx="5715000" cy="381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46677"/>
            <a:ext cx="5181600" cy="2530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62163"/>
            <a:ext cx="2830409" cy="2099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3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543800" cy="63976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entury Schoolbook" panose="02040604050505020304" pitchFamily="18" charset="0"/>
              </a:rPr>
              <a:t>Useful Resources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1" y="1066800"/>
            <a:ext cx="8874437" cy="5410200"/>
          </a:xfrm>
        </p:spPr>
        <p:txBody>
          <a:bodyPr/>
          <a:lstStyle/>
          <a:p>
            <a:pPr lvl="1" eaLnBrk="1" hangingPunct="1"/>
            <a:r>
              <a:rPr lang="en-US" sz="3200" dirty="0">
                <a:latin typeface="Century Schoolbook" panose="02040604050505020304" pitchFamily="18" charset="0"/>
              </a:rPr>
              <a:t>http://www.cdc.gov/rmsf/</a:t>
            </a:r>
            <a:endParaRPr lang="en-US" sz="1600" dirty="0" smtClean="0">
              <a:latin typeface="Century Schoolbook" panose="02040604050505020304" pitchFamily="18" charset="0"/>
            </a:endParaRPr>
          </a:p>
          <a:p>
            <a:pPr marL="457200" lvl="1" indent="0" eaLnBrk="1" hangingPunct="1">
              <a:buNone/>
            </a:pPr>
            <a:endParaRPr lang="en-US" sz="3200" dirty="0" smtClean="0">
              <a:latin typeface="Century Schoolbook" panose="02040604050505020304" pitchFamily="18" charset="0"/>
            </a:endParaRPr>
          </a:p>
          <a:p>
            <a:pPr lvl="1" eaLnBrk="1" hangingPunct="1"/>
            <a:endParaRPr lang="en-US" sz="3600" dirty="0" smtClean="0">
              <a:latin typeface="Century Schoolbook" panose="02040604050505020304" pitchFamily="18" charset="0"/>
            </a:endParaRPr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65390"/>
            <a:ext cx="4993670" cy="3340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5" t="-2970" r="22867" b="2970"/>
          <a:stretch/>
        </p:blipFill>
        <p:spPr bwMode="auto">
          <a:xfrm rot="5400000">
            <a:off x="615458" y="2018884"/>
            <a:ext cx="2849882" cy="3231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9" t="58835" r="31415" b="28457"/>
          <a:stretch/>
        </p:blipFill>
        <p:spPr bwMode="auto">
          <a:xfrm>
            <a:off x="3799115" y="1760501"/>
            <a:ext cx="4963885" cy="146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419600" y="0"/>
            <a:ext cx="4645024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entury Schoolbook" pitchFamily="18" charset="0"/>
              </a:rPr>
              <a:t>Find the tick</a:t>
            </a:r>
          </a:p>
        </p:txBody>
      </p:sp>
      <p:pic>
        <p:nvPicPr>
          <p:cNvPr id="8195" name="Content Placeholder 3" descr="787px-Ar_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7339" r="16077" b="8266"/>
          <a:stretch>
            <a:fillRect/>
          </a:stretch>
        </p:blipFill>
        <p:spPr>
          <a:xfrm>
            <a:off x="320152" y="4866415"/>
            <a:ext cx="1751109" cy="1830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bedbug FI Gary Alpert.jpg"/>
          <p:cNvPicPr>
            <a:picLocks noChangeAspect="1"/>
          </p:cNvPicPr>
          <p:nvPr/>
        </p:nvPicPr>
        <p:blipFill>
          <a:blip r:embed="rId4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3381"/>
            <a:ext cx="1781815" cy="235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Body louse 2 CD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455679"/>
            <a:ext cx="1264486" cy="1807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in481 Mange mite Sao Paulo.jpg"/>
          <p:cNvPicPr>
            <a:picLocks noChangeAspect="1"/>
          </p:cNvPicPr>
          <p:nvPr/>
        </p:nvPicPr>
        <p:blipFill>
          <a:blip r:embed="rId6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r="2000" b="17999"/>
          <a:stretch>
            <a:fillRect/>
          </a:stretch>
        </p:blipFill>
        <p:spPr bwMode="auto">
          <a:xfrm>
            <a:off x="404018" y="3022281"/>
            <a:ext cx="1477963" cy="151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Dermacentor variabili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360" y="4278312"/>
            <a:ext cx="2347992" cy="2277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0" descr="LyraEDISServlet J C Butler UFL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005" y="685800"/>
            <a:ext cx="1024411" cy="1673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1" descr="PHIL_4077_lores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96303"/>
            <a:ext cx="2006794" cy="1487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2" descr="parasitellu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689" y="4723824"/>
            <a:ext cx="1433673" cy="1691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2" t="20322" b="18001"/>
          <a:stretch/>
        </p:blipFill>
        <p:spPr bwMode="auto">
          <a:xfrm>
            <a:off x="4324767" y="4558757"/>
            <a:ext cx="1911350" cy="1973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90" y="2895600"/>
            <a:ext cx="2057528" cy="1382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4682" y="2460882"/>
            <a:ext cx="1659688" cy="2105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3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670560"/>
            <a:ext cx="4419600" cy="1143000"/>
          </a:xfrm>
        </p:spPr>
        <p:txBody>
          <a:bodyPr/>
          <a:lstStyle/>
          <a:p>
            <a:pPr algn="l" eaLnBrk="1" hangingPunct="1"/>
            <a:r>
              <a:rPr lang="en-US" dirty="0" smtClean="0">
                <a:latin typeface="Century Schoolbook" pitchFamily="18" charset="0"/>
              </a:rPr>
              <a:t>Effects of </a:t>
            </a:r>
            <a:br>
              <a:rPr lang="en-US" dirty="0" smtClean="0">
                <a:latin typeface="Century Schoolbook" pitchFamily="18" charset="0"/>
              </a:rPr>
            </a:br>
            <a:r>
              <a:rPr lang="en-US" dirty="0" smtClean="0">
                <a:latin typeface="Century Schoolbook" pitchFamily="18" charset="0"/>
              </a:rPr>
              <a:t>tick </a:t>
            </a:r>
            <a:br>
              <a:rPr lang="en-US" dirty="0" smtClean="0">
                <a:latin typeface="Century Schoolbook" pitchFamily="18" charset="0"/>
              </a:rPr>
            </a:br>
            <a:r>
              <a:rPr lang="en-US" dirty="0" smtClean="0">
                <a:latin typeface="Century Schoolbook" pitchFamily="18" charset="0"/>
              </a:rPr>
              <a:t>infestation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04800" y="26368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entury Schoolbook" pitchFamily="18" charset="0"/>
              </a:rPr>
              <a:t>Worry</a:t>
            </a:r>
          </a:p>
          <a:p>
            <a:pPr eaLnBrk="1" hangingPunct="1"/>
            <a:r>
              <a:rPr lang="en-US" dirty="0" smtClean="0">
                <a:latin typeface="Century Schoolbook" pitchFamily="18" charset="0"/>
              </a:rPr>
              <a:t>Blood loss</a:t>
            </a:r>
          </a:p>
          <a:p>
            <a:pPr eaLnBrk="1" hangingPunct="1"/>
            <a:r>
              <a:rPr lang="en-US" dirty="0" smtClean="0">
                <a:latin typeface="Century Schoolbook" pitchFamily="18" charset="0"/>
              </a:rPr>
              <a:t>Salivary toxicant</a:t>
            </a:r>
          </a:p>
          <a:p>
            <a:pPr eaLnBrk="1" hangingPunct="1"/>
            <a:r>
              <a:rPr lang="en-US" dirty="0" smtClean="0">
                <a:latin typeface="Century Schoolbook" pitchFamily="18" charset="0"/>
              </a:rPr>
              <a:t>Immune response</a:t>
            </a:r>
          </a:p>
          <a:p>
            <a:pPr eaLnBrk="1" hangingPunct="1"/>
            <a:r>
              <a:rPr lang="en-US" dirty="0" smtClean="0">
                <a:latin typeface="Century Schoolbook" pitchFamily="18" charset="0"/>
              </a:rPr>
              <a:t>Wounding (secondary pathogen entry)</a:t>
            </a:r>
          </a:p>
          <a:p>
            <a:pPr eaLnBrk="1" hangingPunct="1"/>
            <a:r>
              <a:rPr lang="en-US" dirty="0" smtClean="0">
                <a:latin typeface="Century Schoolbook" pitchFamily="18" charset="0"/>
              </a:rPr>
              <a:t>Pathogen transmission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85800"/>
            <a:ext cx="4695825" cy="319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7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adial 1">
    <a:dk1>
      <a:srgbClr val="000000"/>
    </a:dk1>
    <a:lt1>
      <a:srgbClr val="FFFFFF"/>
    </a:lt1>
    <a:dk2>
      <a:srgbClr val="FFFFFF"/>
    </a:dk2>
    <a:lt2>
      <a:srgbClr val="669999"/>
    </a:lt2>
    <a:accent1>
      <a:srgbClr val="99CCFF"/>
    </a:accent1>
    <a:accent2>
      <a:srgbClr val="9999FF"/>
    </a:accent2>
    <a:accent3>
      <a:srgbClr val="FFFFFF"/>
    </a:accent3>
    <a:accent4>
      <a:srgbClr val="000000"/>
    </a:accent4>
    <a:accent5>
      <a:srgbClr val="CAE2FF"/>
    </a:accent5>
    <a:accent6>
      <a:srgbClr val="8A8AE7"/>
    </a:accent6>
    <a:hlink>
      <a:srgbClr val="996666"/>
    </a:hlink>
    <a:folHlink>
      <a:srgbClr val="6666CC"/>
    </a:folHlink>
  </a:clrScheme>
  <a:fontScheme name="Rad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5466</TotalTime>
  <Words>2201</Words>
  <Application>Microsoft Office PowerPoint</Application>
  <PresentationFormat>On-screen Show (4:3)</PresentationFormat>
  <Paragraphs>421</Paragraphs>
  <Slides>78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9" baseType="lpstr">
      <vt:lpstr>Arial</vt:lpstr>
      <vt:lpstr>Comic Sans MS</vt:lpstr>
      <vt:lpstr>InsectileSolid</vt:lpstr>
      <vt:lpstr>Wingdings</vt:lpstr>
      <vt:lpstr>Book Antiqua</vt:lpstr>
      <vt:lpstr>Century Schoolbook</vt:lpstr>
      <vt:lpstr>Times New Roman</vt:lpstr>
      <vt:lpstr>Default Design</vt:lpstr>
      <vt:lpstr>1_Default Design</vt:lpstr>
      <vt:lpstr>2_Default Design</vt:lpstr>
      <vt:lpstr>Chart</vt:lpstr>
      <vt:lpstr>PowerPoint Presentation</vt:lpstr>
      <vt:lpstr>PowerPoint Presentation</vt:lpstr>
      <vt:lpstr>PowerPoint Presentation</vt:lpstr>
      <vt:lpstr>Trends in Tick-borne Diseases</vt:lpstr>
      <vt:lpstr>Ticks!</vt:lpstr>
      <vt:lpstr>General Life Cycle of a Tick</vt:lpstr>
      <vt:lpstr>Factors for Tick Survival</vt:lpstr>
      <vt:lpstr>Find the tick</vt:lpstr>
      <vt:lpstr>Effects of  tick  infestation</vt:lpstr>
      <vt:lpstr>Tick Paralysis</vt:lpstr>
      <vt:lpstr>Tick Bite Allergies and Reactions</vt:lpstr>
      <vt:lpstr>PowerPoint Presentation</vt:lpstr>
      <vt:lpstr>PowerPoint Presentation</vt:lpstr>
      <vt:lpstr>PowerPoint Presentation</vt:lpstr>
      <vt:lpstr>Disease Occurrence</vt:lpstr>
      <vt:lpstr>Proper Tick  Removal</vt:lpstr>
      <vt:lpstr>Tick Testing and Tick Bite Prophylaxis</vt:lpstr>
      <vt:lpstr>When to Suspect Tick-borne Illness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RMSF in Arizona</vt:lpstr>
      <vt:lpstr>RMSF in Arizona</vt:lpstr>
      <vt:lpstr>RMSF in Arizona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Prevention and Control:   Individual</vt:lpstr>
      <vt:lpstr>PowerPoint Presentation</vt:lpstr>
      <vt:lpstr>PowerPoint Presentation</vt:lpstr>
      <vt:lpstr>Personal Repellent Use</vt:lpstr>
      <vt:lpstr>PowerPoint Presentation</vt:lpstr>
      <vt:lpstr>Prevention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assessment</vt:lpstr>
      <vt:lpstr>PowerPoint Presentation</vt:lpstr>
      <vt:lpstr>What are we looking for?</vt:lpstr>
      <vt:lpstr>Home assessment</vt:lpstr>
      <vt:lpstr>Home assessment</vt:lpstr>
      <vt:lpstr>PowerPoint Presentation</vt:lpstr>
      <vt:lpstr>PowerPoint Presentation</vt:lpstr>
      <vt:lpstr>PowerPoint Presentation</vt:lpstr>
      <vt:lpstr>PowerPoint Presentation</vt:lpstr>
      <vt:lpstr>Management of Habitat</vt:lpstr>
      <vt:lpstr>Management of free-living ticks</vt:lpstr>
      <vt:lpstr>Targeted approach</vt:lpstr>
      <vt:lpstr>PowerPoint Presentation</vt:lpstr>
      <vt:lpstr>Who does it?</vt:lpstr>
      <vt:lpstr>Tools for management</vt:lpstr>
      <vt:lpstr>PowerPoint Presentation</vt:lpstr>
      <vt:lpstr>PowerPoint Presentation</vt:lpstr>
      <vt:lpstr>PowerPoint Presentation</vt:lpstr>
      <vt:lpstr>Treatment of premises</vt:lpstr>
      <vt:lpstr>Treatment of premises</vt:lpstr>
      <vt:lpstr>PowerPoint Presentation</vt:lpstr>
      <vt:lpstr>PowerPoint Presentation</vt:lpstr>
      <vt:lpstr>Granular formulations</vt:lpstr>
      <vt:lpstr>Application of pesticides</vt:lpstr>
      <vt:lpstr>The real problem</vt:lpstr>
      <vt:lpstr>Dogs and RMSF</vt:lpstr>
      <vt:lpstr>PowerPoint Presentation</vt:lpstr>
      <vt:lpstr>Topicals</vt:lpstr>
      <vt:lpstr>Collars</vt:lpstr>
      <vt:lpstr>Collars:  Important reminders</vt:lpstr>
      <vt:lpstr>PowerPoint Presentation</vt:lpstr>
      <vt:lpstr>PowerPoint Presentation</vt:lpstr>
      <vt:lpstr>PowerPoint Presentation</vt:lpstr>
      <vt:lpstr>Useful Resources</vt:lpstr>
    </vt:vector>
  </TitlesOfParts>
  <Company>ITSO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L. Hannah Gould</dc:creator>
  <cp:lastModifiedBy>Dawn Gouge</cp:lastModifiedBy>
  <cp:revision>214</cp:revision>
  <dcterms:created xsi:type="dcterms:W3CDTF">2006-06-04T01:21:26Z</dcterms:created>
  <dcterms:modified xsi:type="dcterms:W3CDTF">2014-07-13T17:06:39Z</dcterms:modified>
</cp:coreProperties>
</file>