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autoCompressPictures="0">
  <p:sldMasterIdLst>
    <p:sldMasterId id="2147483648" r:id="rId1"/>
  </p:sldMasterIdLst>
  <p:notesMasterIdLst>
    <p:notesMasterId r:id="rId42"/>
  </p:notesMasterIdLst>
  <p:handoutMasterIdLst>
    <p:handoutMasterId r:id="rId43"/>
  </p:handoutMasterIdLst>
  <p:sldIdLst>
    <p:sldId id="256" r:id="rId2"/>
    <p:sldId id="286" r:id="rId3"/>
    <p:sldId id="287" r:id="rId4"/>
    <p:sldId id="285" r:id="rId5"/>
    <p:sldId id="294" r:id="rId6"/>
    <p:sldId id="297" r:id="rId7"/>
    <p:sldId id="264" r:id="rId8"/>
    <p:sldId id="335" r:id="rId9"/>
    <p:sldId id="293" r:id="rId10"/>
    <p:sldId id="331" r:id="rId11"/>
    <p:sldId id="289" r:id="rId12"/>
    <p:sldId id="269" r:id="rId13"/>
    <p:sldId id="300" r:id="rId14"/>
    <p:sldId id="303" r:id="rId15"/>
    <p:sldId id="301" r:id="rId16"/>
    <p:sldId id="302" r:id="rId17"/>
    <p:sldId id="291" r:id="rId18"/>
    <p:sldId id="321" r:id="rId19"/>
    <p:sldId id="310" r:id="rId20"/>
    <p:sldId id="319" r:id="rId21"/>
    <p:sldId id="332" r:id="rId22"/>
    <p:sldId id="322" r:id="rId23"/>
    <p:sldId id="323" r:id="rId24"/>
    <p:sldId id="325" r:id="rId25"/>
    <p:sldId id="304" r:id="rId26"/>
    <p:sldId id="311" r:id="rId27"/>
    <p:sldId id="305" r:id="rId28"/>
    <p:sldId id="326" r:id="rId29"/>
    <p:sldId id="312" r:id="rId30"/>
    <p:sldId id="313" r:id="rId31"/>
    <p:sldId id="306" r:id="rId32"/>
    <p:sldId id="314" r:id="rId33"/>
    <p:sldId id="315" r:id="rId34"/>
    <p:sldId id="327" r:id="rId35"/>
    <p:sldId id="328" r:id="rId36"/>
    <p:sldId id="336" r:id="rId37"/>
    <p:sldId id="337" r:id="rId38"/>
    <p:sldId id="318" r:id="rId39"/>
    <p:sldId id="284" r:id="rId40"/>
    <p:sldId id="26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0726" autoAdjust="0"/>
  </p:normalViewPr>
  <p:slideViewPr>
    <p:cSldViewPr snapToGrid="0" snapToObjects="1">
      <p:cViewPr>
        <p:scale>
          <a:sx n="75" d="100"/>
          <a:sy n="75" d="100"/>
        </p:scale>
        <p:origin x="-14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C8A166-8BDE-F847-8313-4917C3D5A54C}" type="datetime1">
              <a:rPr lang="en-US" smtClean="0"/>
              <a:t>7/13/2014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Li and Gouge, Manage Head Lice</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6B708C-EFF2-6B42-8801-1265D38186C4}" type="slidenum">
              <a:rPr lang="en-US" smtClean="0"/>
              <a:t>‹#›</a:t>
            </a:fld>
            <a:endParaRPr lang="en-US"/>
          </a:p>
        </p:txBody>
      </p:sp>
    </p:spTree>
    <p:extLst>
      <p:ext uri="{BB962C8B-B14F-4D97-AF65-F5344CB8AC3E}">
        <p14:creationId xmlns:p14="http://schemas.microsoft.com/office/powerpoint/2010/main" val="32367036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A9CB11-0455-C142-8E3B-69548D12614C}" type="datetime1">
              <a:rPr lang="en-US" smtClean="0"/>
              <a:t>7/13/2014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Li and Gouge, Manage Head Lice</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FB89C7-A3B4-E346-A5A2-72640D236A69}" type="slidenum">
              <a:rPr lang="en-US" smtClean="0"/>
              <a:t>‹#›</a:t>
            </a:fld>
            <a:endParaRPr lang="en-US"/>
          </a:p>
        </p:txBody>
      </p:sp>
    </p:spTree>
    <p:extLst>
      <p:ext uri="{BB962C8B-B14F-4D97-AF65-F5344CB8AC3E}">
        <p14:creationId xmlns:p14="http://schemas.microsoft.com/office/powerpoint/2010/main" val="4193616791"/>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n.wikipedia.org/wiki/Carbaryl" TargetMode="External"/><Relationship Id="rId13" Type="http://schemas.openxmlformats.org/officeDocument/2006/relationships/hyperlink" Target="http://en.wikipedia.org/wiki/Phenothrin" TargetMode="External"/><Relationship Id="rId3" Type="http://schemas.openxmlformats.org/officeDocument/2006/relationships/hyperlink" Target="http://en.wikipedia.org/wiki/Organochlorine" TargetMode="External"/><Relationship Id="rId7" Type="http://schemas.openxmlformats.org/officeDocument/2006/relationships/hyperlink" Target="http://en.wikipedia.org/wiki/Carbamate" TargetMode="External"/><Relationship Id="rId12" Type="http://schemas.openxmlformats.org/officeDocument/2006/relationships/hyperlink" Target="http://en.wikipedia.org/wiki/Permethr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Malathion" TargetMode="External"/><Relationship Id="rId11" Type="http://schemas.openxmlformats.org/officeDocument/2006/relationships/hyperlink" Target="http://en.wikipedia.org/wiki/Pyrethroids" TargetMode="External"/><Relationship Id="rId5" Type="http://schemas.openxmlformats.org/officeDocument/2006/relationships/hyperlink" Target="http://en.wikipedia.org/wiki/Organophosphates" TargetMode="External"/><Relationship Id="rId10" Type="http://schemas.openxmlformats.org/officeDocument/2006/relationships/hyperlink" Target="http://en.wikipedia.org/wiki/Pyrethrum" TargetMode="External"/><Relationship Id="rId4" Type="http://schemas.openxmlformats.org/officeDocument/2006/relationships/hyperlink" Target="http://en.wikipedia.org/wiki/Lindane" TargetMode="External"/><Relationship Id="rId9" Type="http://schemas.openxmlformats.org/officeDocument/2006/relationships/hyperlink" Target="http://en.wikipedia.org/wiki/Pyrethrin" TargetMode="External"/><Relationship Id="rId14" Type="http://schemas.openxmlformats.org/officeDocument/2006/relationships/hyperlink" Target="http://en.wikipedia.org/w/index.php?title=Bio-allethrin&amp;action=edit&amp;redlink=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3</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06765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eggs are incubated by body heat and hatch in 10 to 14 days.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eggs hatch, nymphs leave the shell casing, grow for about 9 to 12 days, and mate, and then females lay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eggs.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12</a:t>
            </a:fld>
            <a:endParaRPr lang="en-US"/>
          </a:p>
        </p:txBody>
      </p:sp>
    </p:spTree>
    <p:extLst>
      <p:ext uri="{BB962C8B-B14F-4D97-AF65-F5344CB8AC3E}">
        <p14:creationId xmlns:p14="http://schemas.microsoft.com/office/powerpoint/2010/main" val="192148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is lice transmitted from</a:t>
            </a:r>
            <a:r>
              <a:rPr lang="en-US" baseline="0" dirty="0" smtClean="0"/>
              <a:t> one person to another?</a:t>
            </a:r>
            <a:r>
              <a:rPr lang="en-US" dirty="0" smtClean="0"/>
              <a:t> The transmission from hats, combs, pillows, etc. is possible – but much less likely.</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latin typeface="Garamond" charset="0"/>
              </a:rPr>
              <a:t>Lice are spread through direct hair to hair contact.  Head lice is also commonly spread by indirect contact such as sharing things like hats, combs, hairbrushes, hair accessories, and headphones.</a:t>
            </a:r>
            <a:r>
              <a:rPr lang="en-CA" b="1" baseline="0" dirty="0" smtClean="0">
                <a:latin typeface="Garamond" charset="0"/>
              </a:rPr>
              <a:t> </a:t>
            </a:r>
            <a:r>
              <a:rPr lang="en-US" i="0" dirty="0" smtClean="0">
                <a:latin typeface="Comic Sans MS" charset="0"/>
              </a:rPr>
              <a:t>Head lice are like trapeze artists - they swing from hair to hair using their strong claws.</a:t>
            </a:r>
            <a:r>
              <a:rPr lang="en-US" i="0" baseline="0" dirty="0" smtClean="0">
                <a:latin typeface="Comic Sans MS" charset="0"/>
              </a:rPr>
              <a:t> </a:t>
            </a:r>
            <a:r>
              <a:rPr lang="en-US" i="0" dirty="0" smtClean="0">
                <a:latin typeface="Comic Sans MS" charset="0"/>
              </a:rPr>
              <a:t>Head lice need close head-to-head contact to spread from one person to another.</a:t>
            </a:r>
            <a:r>
              <a:rPr lang="en-US" i="0" baseline="0" dirty="0" smtClean="0">
                <a:latin typeface="Comic Sans MS" charset="0"/>
              </a:rPr>
              <a:t> </a:t>
            </a:r>
            <a:r>
              <a:rPr lang="en-US" i="0" dirty="0" smtClean="0">
                <a:latin typeface="Comic Sans MS" charset="0"/>
              </a:rPr>
              <a:t>Electrostatic charge from combing dry hair can fling head lice up to 1 </a:t>
            </a:r>
            <a:r>
              <a:rPr lang="en-US" i="0" dirty="0" err="1" smtClean="0">
                <a:latin typeface="Comic Sans MS" charset="0"/>
              </a:rPr>
              <a:t>metre</a:t>
            </a:r>
            <a:r>
              <a:rPr lang="en-US" i="0" dirty="0" smtClean="0">
                <a:latin typeface="Comic Sans MS" charset="0"/>
              </a:rPr>
              <a:t>.</a:t>
            </a:r>
            <a:r>
              <a:rPr lang="en-US" i="0" baseline="0" dirty="0" smtClean="0">
                <a:latin typeface="Comic Sans MS" charset="0"/>
              </a:rPr>
              <a:t> </a:t>
            </a:r>
            <a:r>
              <a:rPr lang="en-US" i="0" dirty="0" smtClean="0">
                <a:latin typeface="Comic Sans MS" charset="0"/>
              </a:rPr>
              <a:t>Only the young lice and adult lice can move from one head to another.</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278086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fld id="{807EBAEF-7124-D04C-A8CE-C25100A6BDBF}" type="slidenum">
              <a:rPr lang="en-CA">
                <a:latin typeface="Arial" charset="0"/>
                <a:cs typeface="Arial" charset="0"/>
              </a:rPr>
              <a:pPr eaLnBrk="1" hangingPunct="1"/>
              <a:t>14</a:t>
            </a:fld>
            <a:endParaRPr lang="en-CA">
              <a:latin typeface="Arial" charset="0"/>
              <a:cs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smtClean="0">
                <a:solidFill>
                  <a:schemeClr val="tx1"/>
                </a:solidFill>
                <a:latin typeface="+mn-lt"/>
                <a:ea typeface="+mn-ea"/>
                <a:cs typeface="+mn-cs"/>
              </a:rPr>
              <a:t>Research has shown that on average 1% of students are usually infested with head lice.  If screeners indicate 10-30 of students in a class infested the chances are the screener is looking at something that is not head lice.</a:t>
            </a:r>
            <a:endParaRPr lang="en-US" dirty="0"/>
          </a:p>
        </p:txBody>
      </p:sp>
      <p:sp>
        <p:nvSpPr>
          <p:cNvPr id="2" name="Footer Placeholder 1"/>
          <p:cNvSpPr>
            <a:spLocks noGrp="1"/>
          </p:cNvSpPr>
          <p:nvPr>
            <p:ph type="ftr" sz="quarter" idx="10"/>
          </p:nvPr>
        </p:nvSpPr>
        <p:spPr/>
        <p:txBody>
          <a:bodyPr/>
          <a:lstStyle/>
          <a:p>
            <a:r>
              <a:rPr lang="en-US" smtClean="0"/>
              <a:t>Li and Gouge, Manage Head Lice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louse can crawl quickly! Up to 30 cm per minute, which makes them difficult to catch. You can slow them down considerably, blowing dry hair with a blow dryer. </a:t>
            </a:r>
            <a:endParaRPr lang="en-US" dirty="0" smtClean="0"/>
          </a:p>
          <a:p>
            <a:r>
              <a:rPr lang="en-US" dirty="0" smtClean="0"/>
              <a:t>Usually children have no more than 10 to 20 live lice.</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288833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Shampoo hair first. Do not use a product with conditioners if you are going to use a lice treatment. Begin with good lighting for your inspection. A lamp or good natural light from a window works. Use a hand lens or magnifying glass to help detect nits and lice. Remove tangles with a comb or hairbrush. Divide the hair in sections and fasten the hair that is not being worked on. </a:t>
            </a:r>
          </a:p>
          <a:p>
            <a:pPr lvl="0"/>
            <a:r>
              <a:rPr lang="en-US" sz="1200" kern="1200" dirty="0" smtClean="0">
                <a:solidFill>
                  <a:schemeClr val="tx1"/>
                </a:solidFill>
                <a:effectLst/>
                <a:latin typeface="+mn-lt"/>
                <a:ea typeface="+mn-ea"/>
                <a:cs typeface="+mn-cs"/>
              </a:rPr>
              <a:t>Look for nits near the scalp. Eggs more than 1/2 inch away from the scalp are nearly always hatched or dead and do not, by themselves, indicate an active infestation or a need for treatment. If, however, adults or lots of nits (more than 5 nits occurring in the area of a dime) are found, this is a call to action. Also check </a:t>
            </a:r>
            <a:r>
              <a:rPr lang="en-US" sz="1200" u="sng" kern="1200" dirty="0" smtClean="0">
                <a:solidFill>
                  <a:schemeClr val="tx1"/>
                </a:solidFill>
                <a:effectLst/>
                <a:latin typeface="+mn-lt"/>
                <a:ea typeface="+mn-ea"/>
                <a:cs typeface="+mn-cs"/>
              </a:rPr>
              <a:t>everyone</a:t>
            </a:r>
            <a:r>
              <a:rPr lang="en-US" sz="1200" kern="1200" dirty="0" smtClean="0">
                <a:solidFill>
                  <a:schemeClr val="tx1"/>
                </a:solidFill>
                <a:effectLst/>
                <a:latin typeface="+mn-lt"/>
                <a:ea typeface="+mn-ea"/>
                <a:cs typeface="+mn-cs"/>
              </a:rPr>
              <a:t> in the household, including adults.  </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13699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18</a:t>
            </a:fld>
            <a:endParaRPr lang="en-US"/>
          </a:p>
        </p:txBody>
      </p:sp>
    </p:spTree>
    <p:extLst>
      <p:ext uri="{BB962C8B-B14F-4D97-AF65-F5344CB8AC3E}">
        <p14:creationId xmlns:p14="http://schemas.microsoft.com/office/powerpoint/2010/main" val="354058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Nits further than ¼ inch from head, are probably hatched and no longer </a:t>
            </a:r>
            <a:r>
              <a:rPr lang="en-US" sz="1200" u="sng" dirty="0" smtClean="0"/>
              <a:t>viable </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208593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Today, insecticides used for the treatment of head lice include </a:t>
            </a:r>
            <a:r>
              <a:rPr lang="en-US" sz="1200" kern="1200" dirty="0" smtClean="0">
                <a:solidFill>
                  <a:schemeClr val="tx1"/>
                </a:solidFill>
                <a:latin typeface="+mn-lt"/>
                <a:ea typeface="+mn-ea"/>
                <a:cs typeface="+mn-cs"/>
                <a:hlinkClick r:id="rId3"/>
              </a:rPr>
              <a:t>organochlorines (</a:t>
            </a:r>
            <a:r>
              <a:rPr lang="en-US" sz="1200" kern="1200" dirty="0" smtClean="0">
                <a:solidFill>
                  <a:schemeClr val="tx1"/>
                </a:solidFill>
                <a:latin typeface="+mn-lt"/>
                <a:ea typeface="+mn-ea"/>
                <a:cs typeface="+mn-cs"/>
                <a:hlinkClick r:id="rId4"/>
              </a:rPr>
              <a:t>lindane), </a:t>
            </a:r>
            <a:r>
              <a:rPr lang="en-US" sz="1200" kern="1200" dirty="0" smtClean="0">
                <a:solidFill>
                  <a:schemeClr val="tx1"/>
                </a:solidFill>
                <a:latin typeface="+mn-lt"/>
                <a:ea typeface="+mn-ea"/>
                <a:cs typeface="+mn-cs"/>
                <a:hlinkClick r:id="rId5"/>
              </a:rPr>
              <a:t>organophosphates (</a:t>
            </a:r>
            <a:r>
              <a:rPr lang="en-US" sz="1200" kern="1200" dirty="0" smtClean="0">
                <a:solidFill>
                  <a:schemeClr val="tx1"/>
                </a:solidFill>
                <a:latin typeface="+mn-lt"/>
                <a:ea typeface="+mn-ea"/>
                <a:cs typeface="+mn-cs"/>
                <a:hlinkClick r:id="rId6"/>
              </a:rPr>
              <a:t>malathion), </a:t>
            </a:r>
            <a:r>
              <a:rPr lang="en-US" sz="1200" kern="1200" dirty="0" smtClean="0">
                <a:solidFill>
                  <a:schemeClr val="tx1"/>
                </a:solidFill>
                <a:latin typeface="+mn-lt"/>
                <a:ea typeface="+mn-ea"/>
                <a:cs typeface="+mn-cs"/>
                <a:hlinkClick r:id="rId7"/>
              </a:rPr>
              <a:t>carbamates (</a:t>
            </a:r>
            <a:r>
              <a:rPr lang="en-US" sz="1200" kern="1200" dirty="0" smtClean="0">
                <a:solidFill>
                  <a:schemeClr val="tx1"/>
                </a:solidFill>
                <a:latin typeface="+mn-lt"/>
                <a:ea typeface="+mn-ea"/>
                <a:cs typeface="+mn-cs"/>
                <a:hlinkClick r:id="rId8"/>
              </a:rPr>
              <a:t>carbaryl), </a:t>
            </a:r>
            <a:r>
              <a:rPr lang="en-US" sz="1200" kern="1200" dirty="0" smtClean="0">
                <a:solidFill>
                  <a:schemeClr val="tx1"/>
                </a:solidFill>
                <a:latin typeface="+mn-lt"/>
                <a:ea typeface="+mn-ea"/>
                <a:cs typeface="+mn-cs"/>
                <a:hlinkClick r:id="rId9"/>
              </a:rPr>
              <a:t>pyrethrins (</a:t>
            </a:r>
            <a:r>
              <a:rPr lang="en-US" sz="1200" kern="1200" dirty="0" smtClean="0">
                <a:solidFill>
                  <a:schemeClr val="tx1"/>
                </a:solidFill>
                <a:latin typeface="+mn-lt"/>
                <a:ea typeface="+mn-ea"/>
                <a:cs typeface="+mn-cs"/>
                <a:hlinkClick r:id="rId10"/>
              </a:rPr>
              <a:t>pyrethrum), and </a:t>
            </a:r>
            <a:r>
              <a:rPr lang="en-US" sz="1200" kern="1200" dirty="0" smtClean="0">
                <a:solidFill>
                  <a:schemeClr val="tx1"/>
                </a:solidFill>
                <a:latin typeface="+mn-lt"/>
                <a:ea typeface="+mn-ea"/>
                <a:cs typeface="+mn-cs"/>
                <a:hlinkClick r:id="rId11"/>
              </a:rPr>
              <a:t>pyrethroids (</a:t>
            </a:r>
            <a:r>
              <a:rPr lang="en-US" sz="1200" kern="1200" dirty="0" smtClean="0">
                <a:solidFill>
                  <a:schemeClr val="tx1"/>
                </a:solidFill>
                <a:latin typeface="+mn-lt"/>
                <a:ea typeface="+mn-ea"/>
                <a:cs typeface="+mn-cs"/>
                <a:hlinkClick r:id="rId12"/>
              </a:rPr>
              <a:t>permethrin, </a:t>
            </a:r>
            <a:r>
              <a:rPr lang="en-US" sz="1200" kern="1200" dirty="0" smtClean="0">
                <a:solidFill>
                  <a:schemeClr val="tx1"/>
                </a:solidFill>
                <a:latin typeface="+mn-lt"/>
                <a:ea typeface="+mn-ea"/>
                <a:cs typeface="+mn-cs"/>
                <a:hlinkClick r:id="rId13"/>
              </a:rPr>
              <a:t>phenothrin, </a:t>
            </a:r>
            <a:r>
              <a:rPr lang="en-US" sz="1200" kern="1200" dirty="0" smtClean="0">
                <a:solidFill>
                  <a:schemeClr val="tx1"/>
                </a:solidFill>
                <a:latin typeface="+mn-lt"/>
                <a:ea typeface="+mn-ea"/>
                <a:cs typeface="+mn-cs"/>
                <a:hlinkClick r:id="rId14"/>
              </a:rPr>
              <a:t>bio-allethrin).</a:t>
            </a:r>
          </a:p>
          <a:p>
            <a:r>
              <a:rPr lang="en-US" sz="1200" kern="1200" dirty="0" smtClean="0">
                <a:solidFill>
                  <a:schemeClr val="tx1"/>
                </a:solidFill>
                <a:latin typeface="+mn-lt"/>
                <a:ea typeface="+mn-ea"/>
                <a:cs typeface="+mn-cs"/>
              </a:rPr>
              <a:t>The only agents approved by the FDA for treatment of </a:t>
            </a:r>
            <a:r>
              <a:rPr lang="en-US" sz="1200" kern="1200" dirty="0" err="1" smtClean="0">
                <a:solidFill>
                  <a:schemeClr val="tx1"/>
                </a:solidFill>
                <a:latin typeface="+mn-lt"/>
                <a:ea typeface="+mn-ea"/>
                <a:cs typeface="+mn-cs"/>
              </a:rPr>
              <a:t>pediculosis</a:t>
            </a:r>
            <a:r>
              <a:rPr lang="en-US" sz="1200" kern="1200" dirty="0" smtClean="0">
                <a:solidFill>
                  <a:schemeClr val="tx1"/>
                </a:solidFill>
                <a:latin typeface="+mn-lt"/>
                <a:ea typeface="+mn-ea"/>
                <a:cs typeface="+mn-cs"/>
              </a:rPr>
              <a:t> are </a:t>
            </a:r>
            <a:r>
              <a:rPr lang="en-US" sz="1200" kern="1200" dirty="0" err="1" smtClean="0">
                <a:solidFill>
                  <a:schemeClr val="tx1"/>
                </a:solidFill>
                <a:latin typeface="+mn-lt"/>
                <a:ea typeface="+mn-ea"/>
                <a:cs typeface="+mn-cs"/>
              </a:rPr>
              <a:t>lindane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malathion</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Laboratory and clinical studies found that many of the </a:t>
            </a:r>
            <a:r>
              <a:rPr lang="en-US" sz="1200" kern="1200" dirty="0" err="1" smtClean="0">
                <a:solidFill>
                  <a:schemeClr val="tx1"/>
                </a:solidFill>
                <a:latin typeface="+mn-lt"/>
                <a:ea typeface="+mn-ea"/>
                <a:cs typeface="+mn-cs"/>
              </a:rPr>
              <a:t>pediculicides</a:t>
            </a:r>
            <a:r>
              <a:rPr lang="en-US" sz="1200" kern="1200" dirty="0" smtClean="0">
                <a:solidFill>
                  <a:schemeClr val="tx1"/>
                </a:solidFill>
                <a:latin typeface="+mn-lt"/>
                <a:ea typeface="+mn-ea"/>
                <a:cs typeface="+mn-cs"/>
              </a:rPr>
              <a:t> in the market are either not fully effective or are ineffective when they are used according to the instructions.[3][4][5][6]</a:t>
            </a:r>
          </a:p>
          <a:p>
            <a:r>
              <a:rPr lang="en-US" sz="1200" kern="1200" dirty="0" err="1" smtClean="0">
                <a:solidFill>
                  <a:schemeClr val="tx1"/>
                </a:solidFill>
                <a:latin typeface="+mn-lt"/>
                <a:ea typeface="+mn-ea"/>
                <a:cs typeface="+mn-cs"/>
              </a:rPr>
              <a:t>Pediculicides</a:t>
            </a:r>
            <a:r>
              <a:rPr lang="en-US" sz="1200" kern="1200" dirty="0" smtClean="0">
                <a:solidFill>
                  <a:schemeClr val="tx1"/>
                </a:solidFill>
                <a:latin typeface="+mn-lt"/>
                <a:ea typeface="+mn-ea"/>
                <a:cs typeface="+mn-cs"/>
              </a:rPr>
              <a:t> may rapidly lose their efficacy because of the development of resistance. Resistance of head lice to insecticides such as </a:t>
            </a:r>
            <a:r>
              <a:rPr lang="en-US" sz="1200" kern="1200" dirty="0" err="1" smtClean="0">
                <a:solidFill>
                  <a:schemeClr val="tx1"/>
                </a:solidFill>
                <a:latin typeface="+mn-lt"/>
                <a:ea typeface="+mn-ea"/>
                <a:cs typeface="+mn-cs"/>
              </a:rPr>
              <a:t>lindane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malathion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phenothrin</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permethrin</a:t>
            </a:r>
            <a:r>
              <a:rPr lang="en-US" sz="1200" kern="1200" dirty="0" smtClean="0">
                <a:solidFill>
                  <a:schemeClr val="tx1"/>
                </a:solidFill>
                <a:latin typeface="+mn-lt"/>
                <a:ea typeface="+mn-ea"/>
                <a:cs typeface="+mn-cs"/>
              </a:rPr>
              <a:t> has been reported.[7][8][9]</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Home remedies such as mayonnaise, petroleum jelly, olive oil, tea tree oil, vinegar, or aromatherapy have been shown to make it hard for lice to breath.  No evidence suggests it effectively kills all nits or lice.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201685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352115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22</a:t>
            </a:fld>
            <a:endParaRPr lang="en-US"/>
          </a:p>
        </p:txBody>
      </p:sp>
    </p:spTree>
    <p:extLst>
      <p:ext uri="{BB962C8B-B14F-4D97-AF65-F5344CB8AC3E}">
        <p14:creationId xmlns:p14="http://schemas.microsoft.com/office/powerpoint/2010/main" val="1746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the Centers for Disease Control and Prevention (CDC), “an estimated 6 million to 12 million infestations occur each year in the United States among children 3 to 11 years of age.” </a:t>
            </a:r>
            <a:r>
              <a:rPr lang="en-US" dirty="0" smtClean="0"/>
              <a:t>Girls are infested more often than boys.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Corbe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charset="0"/>
              </a:rPr>
              <a:t>Head lice infestations are common in many parts of the world. Head lice can infest people of all ages, but children are prone to infestations due to their</a:t>
            </a:r>
            <a:r>
              <a:rPr lang="en-US" sz="1200" baseline="0" dirty="0" smtClean="0">
                <a:latin typeface="Corbel" charset="0"/>
              </a:rPr>
              <a:t> play activity and close contact.</a:t>
            </a:r>
            <a:r>
              <a:rPr lang="en-US" sz="1200" dirty="0" smtClean="0">
                <a:latin typeface="Corbel" charset="0"/>
              </a:rPr>
              <a:t> Getting head lice is not related to cleanliness of the person or his or her environment.</a:t>
            </a:r>
          </a:p>
          <a:p>
            <a:pPr eaLnBrk="1" hangingPunct="1">
              <a:lnSpc>
                <a:spcPct val="90000"/>
              </a:lnSpc>
            </a:pPr>
            <a:endParaRPr lang="en-US" sz="1200" dirty="0" smtClean="0">
              <a:latin typeface="Corbel" charset="0"/>
            </a:endParaRPr>
          </a:p>
          <a:p>
            <a:pPr eaLnBrk="1" hangingPunct="1">
              <a:lnSpc>
                <a:spcPct val="90000"/>
              </a:lnSpc>
            </a:pPr>
            <a:r>
              <a:rPr lang="en-US" sz="1200" dirty="0" smtClean="0">
                <a:latin typeface="Corbel" charset="0"/>
              </a:rPr>
              <a:t>Head lice can</a:t>
            </a:r>
            <a:r>
              <a:rPr lang="en-US" sz="1200" baseline="0" dirty="0" smtClean="0">
                <a:latin typeface="Corbel" charset="0"/>
              </a:rPr>
              <a:t> cause discomfort, e.g. </a:t>
            </a:r>
            <a:r>
              <a:rPr lang="en-US" sz="1200" kern="1200" dirty="0" smtClean="0">
                <a:solidFill>
                  <a:schemeClr val="tx1"/>
                </a:solidFill>
                <a:effectLst/>
                <a:latin typeface="+mn-lt"/>
                <a:ea typeface="+mn-ea"/>
                <a:cs typeface="+mn-cs"/>
              </a:rPr>
              <a:t>irritation, scratching, sleepless nights, and subsequent secondary infection. </a:t>
            </a:r>
          </a:p>
          <a:p>
            <a:pPr eaLnBrk="1" hangingPunct="1">
              <a:lnSpc>
                <a:spcPct val="90000"/>
              </a:lnSpc>
            </a:pPr>
            <a:endParaRPr lang="en-US" sz="1200" dirty="0" smtClean="0">
              <a:latin typeface="Corbel" charset="0"/>
            </a:endParaRPr>
          </a:p>
          <a:p>
            <a:r>
              <a:rPr lang="en-US" sz="1200" kern="1200" dirty="0" smtClean="0">
                <a:solidFill>
                  <a:schemeClr val="tx1"/>
                </a:solidFill>
                <a:effectLst/>
                <a:latin typeface="+mn-lt"/>
                <a:ea typeface="+mn-ea"/>
                <a:cs typeface="+mn-cs"/>
              </a:rPr>
              <a:t>In fact, the problem of head lice can be so rampant among preschool and school-aged children that often schools must work in conjunction with many families to control an infestation. </a:t>
            </a:r>
          </a:p>
          <a:p>
            <a:pPr eaLnBrk="1" hangingPunct="1">
              <a:lnSpc>
                <a:spcPct val="90000"/>
              </a:lnSpc>
            </a:pPr>
            <a:endParaRPr lang="en-US" sz="1200" kern="1200" dirty="0" smtClean="0">
              <a:solidFill>
                <a:schemeClr val="tx1"/>
              </a:solidFill>
              <a:effectLst/>
              <a:latin typeface="+mn-lt"/>
              <a:ea typeface="+mn-ea"/>
              <a:cs typeface="+mn-cs"/>
            </a:endParaRPr>
          </a:p>
          <a:p>
            <a:pPr eaLnBrk="1" hangingPunct="1">
              <a:lnSpc>
                <a:spcPct val="90000"/>
              </a:lnSpc>
            </a:pPr>
            <a:endParaRPr lang="fr-CA" sz="1200" dirty="0" smtClean="0">
              <a:latin typeface="Corbel" charset="0"/>
            </a:endParaRPr>
          </a:p>
        </p:txBody>
      </p:sp>
      <p:sp>
        <p:nvSpPr>
          <p:cNvPr id="4" name="Slide Number Placeholder 3"/>
          <p:cNvSpPr>
            <a:spLocks noGrp="1"/>
          </p:cNvSpPr>
          <p:nvPr>
            <p:ph type="sldNum" sz="quarter" idx="10"/>
          </p:nvPr>
        </p:nvSpPr>
        <p:spPr/>
        <p:txBody>
          <a:bodyPr/>
          <a:lstStyle/>
          <a:p>
            <a:fld id="{6AFB89C7-A3B4-E346-A5A2-72640D236A69}" type="slidenum">
              <a:rPr lang="en-US" smtClean="0"/>
              <a:t>4</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3628957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If live lice persist following treatment with over the counter products, parents should discuss with doctors.</a:t>
            </a:r>
          </a:p>
          <a:p>
            <a:r>
              <a:rPr lang="en-US" sz="1200" kern="1200" dirty="0" err="1" smtClean="0">
                <a:solidFill>
                  <a:schemeClr val="tx1"/>
                </a:solidFill>
                <a:effectLst/>
                <a:latin typeface="+mn-lt"/>
                <a:ea typeface="+mn-ea"/>
                <a:cs typeface="+mn-cs"/>
              </a:rPr>
              <a:t>Ulesfia</a:t>
            </a:r>
            <a:r>
              <a:rPr lang="en-US" sz="1200" kern="1200" dirty="0" smtClean="0">
                <a:solidFill>
                  <a:schemeClr val="tx1"/>
                </a:solidFill>
                <a:effectLst/>
                <a:latin typeface="+mn-lt"/>
                <a:ea typeface="+mn-ea"/>
                <a:cs typeface="+mn-cs"/>
              </a:rPr>
              <a:t>® (benzyl alcohol)is a non-</a:t>
            </a:r>
            <a:r>
              <a:rPr lang="en-US" sz="1200" kern="1200" dirty="0" err="1" smtClean="0">
                <a:solidFill>
                  <a:schemeClr val="tx1"/>
                </a:solidFill>
                <a:effectLst/>
                <a:latin typeface="+mn-lt"/>
                <a:ea typeface="+mn-ea"/>
                <a:cs typeface="+mn-cs"/>
              </a:rPr>
              <a:t>neurotoxic,highly</a:t>
            </a:r>
            <a:r>
              <a:rPr lang="en-US" sz="1200" kern="1200" dirty="0" smtClean="0">
                <a:solidFill>
                  <a:schemeClr val="tx1"/>
                </a:solidFill>
                <a:effectLst/>
                <a:latin typeface="+mn-lt"/>
                <a:ea typeface="+mn-ea"/>
                <a:cs typeface="+mn-cs"/>
              </a:rPr>
              <a:t> effective lotion used for the topical treatment of head lice infestation in patients 6 months of age and older. </a:t>
            </a:r>
            <a:r>
              <a:rPr lang="en-US" sz="1200" kern="1200" dirty="0" err="1" smtClean="0">
                <a:solidFill>
                  <a:schemeClr val="tx1"/>
                </a:solidFill>
                <a:effectLst/>
                <a:latin typeface="+mn-lt"/>
                <a:ea typeface="+mn-ea"/>
                <a:cs typeface="+mn-cs"/>
              </a:rPr>
              <a:t>Ulesfia</a:t>
            </a:r>
            <a:r>
              <a:rPr lang="en-US" sz="1200" kern="1200" dirty="0" smtClean="0">
                <a:solidFill>
                  <a:schemeClr val="tx1"/>
                </a:solidFill>
                <a:effectLst/>
                <a:latin typeface="+mn-lt"/>
                <a:ea typeface="+mn-ea"/>
                <a:cs typeface="+mn-cs"/>
              </a:rPr>
              <a:t>® like most treatments is not </a:t>
            </a:r>
            <a:r>
              <a:rPr lang="en-US" sz="1200" kern="1200" dirty="0" err="1" smtClean="0">
                <a:solidFill>
                  <a:schemeClr val="tx1"/>
                </a:solidFill>
                <a:effectLst/>
                <a:latin typeface="+mn-lt"/>
                <a:ea typeface="+mn-ea"/>
                <a:cs typeface="+mn-cs"/>
              </a:rPr>
              <a:t>ovicidal</a:t>
            </a:r>
            <a:r>
              <a:rPr lang="en-US" sz="1200" kern="1200" dirty="0" smtClean="0">
                <a:solidFill>
                  <a:schemeClr val="tx1"/>
                </a:solidFill>
                <a:effectLst/>
                <a:latin typeface="+mn-lt"/>
                <a:ea typeface="+mn-ea"/>
                <a:cs typeface="+mn-cs"/>
              </a:rPr>
              <a:t>(does not kill the eggs), so 2 treatments are necessary. This product is a prescription only treatment but is currently one of the most effective products with fewer side-effects. </a:t>
            </a:r>
            <a:endParaRPr lang="en-US" dirty="0" smtClean="0"/>
          </a:p>
          <a:p>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pyrethrin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permethrin</a:t>
            </a:r>
            <a:r>
              <a:rPr lang="en-US" sz="1200" kern="1200" dirty="0" smtClean="0">
                <a:solidFill>
                  <a:schemeClr val="tx1"/>
                </a:solidFill>
                <a:effectLst/>
                <a:latin typeface="+mn-lt"/>
                <a:ea typeface="+mn-ea"/>
                <a:cs typeface="+mn-cs"/>
              </a:rPr>
              <a:t> shampoos, lice should die within 10 to 30 minutes after treatment. If you find live lice after 30 minutes, resistance may be occurring and you should discontinue use of that product. Switch to a different kind of product e.g. benzyl alcohol </a:t>
            </a:r>
            <a:r>
              <a:rPr lang="en-US" sz="1200" kern="1200" dirty="0" err="1" smtClean="0">
                <a:solidFill>
                  <a:schemeClr val="tx1"/>
                </a:solidFill>
                <a:effectLst/>
                <a:latin typeface="+mn-lt"/>
                <a:ea typeface="+mn-ea"/>
                <a:cs typeface="+mn-cs"/>
              </a:rPr>
              <a:t>Ulesvia</a:t>
            </a:r>
            <a:r>
              <a:rPr lang="en-US" sz="1200" kern="1200" dirty="0" smtClean="0">
                <a:solidFill>
                  <a:schemeClr val="tx1"/>
                </a:solidFill>
                <a:effectLst/>
                <a:latin typeface="+mn-lt"/>
                <a:ea typeface="+mn-ea"/>
                <a:cs typeface="+mn-cs"/>
              </a:rPr>
              <a:t> prescription). Never resort to dangerous practices such as applying other insecticides, or materials such as kerosene! </a:t>
            </a:r>
            <a:endParaRPr lang="en-US"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35211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want to avoid insecticides entirely, try using soap shampoos that contain coconut or olive oils. Begin with four shampoo applications, each about 3 days apart. Each successive shampooing kills newly- hatched nymphs. Hair drying and brushing is a very effective way of killing lice mechanically. </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28</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35211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lice from the head by combing</a:t>
            </a:r>
          </a:p>
          <a:p>
            <a:r>
              <a:rPr lang="en-US" sz="1200" dirty="0" smtClean="0"/>
              <a:t>Combing with a nit comb can sometimes be effective in removing viable nits and lice</a:t>
            </a:r>
          </a:p>
          <a:p>
            <a:r>
              <a:rPr lang="en-US" sz="1200" dirty="0" smtClean="0"/>
              <a:t>Comb daily until no live lice are discovered ( 2 weeks)</a:t>
            </a:r>
          </a:p>
          <a:p>
            <a:r>
              <a:rPr lang="en-US" sz="1200" dirty="0" smtClean="0"/>
              <a:t>Recheck in 2-3 weeks after you think they are gone</a:t>
            </a:r>
          </a:p>
          <a:p>
            <a:r>
              <a:rPr lang="en-US" sz="1200" kern="1200" dirty="0" smtClean="0">
                <a:solidFill>
                  <a:schemeClr val="tx1"/>
                </a:solidFill>
                <a:effectLst/>
                <a:latin typeface="+mn-lt"/>
                <a:ea typeface="+mn-ea"/>
                <a:cs typeface="+mn-cs"/>
              </a:rPr>
              <a:t>Combing is critical to controlling head lice because 20 to 30% of lice can still be alive after shampooing (especially with the </a:t>
            </a:r>
            <a:r>
              <a:rPr lang="en-US" sz="1200" kern="1200" dirty="0" err="1" smtClean="0">
                <a:solidFill>
                  <a:schemeClr val="tx1"/>
                </a:solidFill>
                <a:effectLst/>
                <a:latin typeface="+mn-lt"/>
                <a:ea typeface="+mn-ea"/>
                <a:cs typeface="+mn-cs"/>
              </a:rPr>
              <a:t>pyrethrin</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permethrin</a:t>
            </a:r>
            <a:r>
              <a:rPr lang="en-US" sz="1200" kern="1200" dirty="0" smtClean="0">
                <a:solidFill>
                  <a:schemeClr val="tx1"/>
                </a:solidFill>
                <a:effectLst/>
                <a:latin typeface="+mn-lt"/>
                <a:ea typeface="+mn-ea"/>
                <a:cs typeface="+mn-cs"/>
              </a:rPr>
              <a:t> based products). Note: using a lice comb to remove the insects can take up to several hours a day, depending on the thickness and curliness of the hair. Time for a movie marathon or board game evening.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1643512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addition to removal of lice and nits, environmental controls are important, too.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Home disinfection: remove lice and nits from the house household environment</a:t>
            </a:r>
          </a:p>
          <a:p>
            <a:r>
              <a:rPr lang="en-US" sz="1200" kern="1200" dirty="0" smtClean="0">
                <a:solidFill>
                  <a:schemeClr val="tx1"/>
                </a:solidFill>
                <a:effectLst/>
                <a:latin typeface="+mn-lt"/>
                <a:ea typeface="+mn-ea"/>
                <a:cs typeface="+mn-cs"/>
              </a:rPr>
              <a:t>Once an infestation is detected, all clothes should be washed in hot soapy water. Pillowcases, sheets, blankets and other bedding material should also be washed and placed in the clothes dryer on the "high heat" cycle to kill the lice and their eggs. Any non-washable items should be dry cleaned or sealed in plastic bags and placed in the freezer at 5 </a:t>
            </a:r>
            <a:r>
              <a:rPr lang="en-US" sz="1200" kern="1200" dirty="0" err="1" smtClean="0">
                <a:solidFill>
                  <a:schemeClr val="tx1"/>
                </a:solidFill>
                <a:effectLst/>
                <a:latin typeface="+mn-lt"/>
                <a:ea typeface="+mn-ea"/>
                <a:cs typeface="+mn-cs"/>
              </a:rPr>
              <a:t>degreeF</a:t>
            </a:r>
            <a:r>
              <a:rPr lang="en-US" sz="1200" kern="1200" dirty="0" smtClean="0">
                <a:solidFill>
                  <a:schemeClr val="tx1"/>
                </a:solidFill>
                <a:effectLst/>
                <a:latin typeface="+mn-lt"/>
                <a:ea typeface="+mn-ea"/>
                <a:cs typeface="+mn-cs"/>
              </a:rPr>
              <a:t> or lower for 10 hours or more (a good option for headphones). Vacuuming the home will remove shed hair that has nits attached. Remember if the lice are off the body for 48 hour they are all dead, so simply leaving things that cannot be laundered (very large stuffed animals, duvets, furniture etc.) in a bag or off-limits for 48 hours will do the trick.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smtClean="0">
                <a:latin typeface="Garamond" charset="0"/>
              </a:rPr>
              <a:t>Although head lice do not live long off the scalp; to avoid re-infection or transmission to other person it is recommended to clean all hats, combs/brushes, pillowcases, bed sheets, stuffed animals etc. Avoid the use of insecticide sprays.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Wash in hot water all bedding, towels and clothing that came into contact with the infected person's head, within 48 hours of starting treatment. Items such as combs, brushes, and head accessories may be treated by sealing in plastic bags for 2-4 weeks, boiling in water for 5 minutes or soaking in rubbing alcohol for 1 hour. Lice are a common childhood problem. Now you know how to tackle the treatment if it comes to your home.</a:t>
            </a:r>
            <a:endParaRPr lang="en-CA" sz="1200" dirty="0" smtClean="0">
              <a:latin typeface="Garamond" charset="0"/>
            </a:endParaRP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31</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1643512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Nits are easier to spot, especially at the nape of the neck or behind the ears, within 1 cm of the scalp. </a:t>
            </a:r>
            <a:endParaRPr lang="en-US" dirty="0" smtClean="0"/>
          </a:p>
          <a:p>
            <a:r>
              <a:rPr lang="en-US" sz="1200" kern="1200" dirty="0" smtClean="0">
                <a:solidFill>
                  <a:schemeClr val="tx1"/>
                </a:solidFill>
                <a:effectLst/>
                <a:latin typeface="+mn-lt"/>
                <a:ea typeface="+mn-ea"/>
                <a:cs typeface="+mn-cs"/>
              </a:rPr>
              <a:t>Nits found more than 1 cm from the scalp are unlikely to be viable.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32</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1643512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Missouri Survey:</a:t>
            </a:r>
          </a:p>
          <a:p>
            <a:r>
              <a:rPr lang="en-US" sz="1200" dirty="0" smtClean="0"/>
              <a:t>91% screen regularly</a:t>
            </a:r>
          </a:p>
          <a:p>
            <a:r>
              <a:rPr lang="en-US" sz="1200" dirty="0" smtClean="0"/>
              <a:t>60% screen at beginning of school year</a:t>
            </a:r>
          </a:p>
          <a:p>
            <a:r>
              <a:rPr lang="en-US" sz="1200" dirty="0" smtClean="0"/>
              <a:t>23% screen monthly</a:t>
            </a:r>
          </a:p>
          <a:p>
            <a:r>
              <a:rPr lang="en-US" sz="1200" dirty="0" smtClean="0"/>
              <a:t>81% screen according to a </a:t>
            </a:r>
            <a:r>
              <a:rPr lang="ja-JP" altLang="en-US" sz="1200" dirty="0" smtClean="0">
                <a:latin typeface="Arial"/>
              </a:rPr>
              <a:t>“</a:t>
            </a:r>
            <a:r>
              <a:rPr lang="en-US" sz="1200" dirty="0" smtClean="0"/>
              <a:t>situation</a:t>
            </a:r>
            <a:r>
              <a:rPr lang="ja-JP" altLang="en-US" sz="1200" dirty="0" smtClean="0">
                <a:latin typeface="Arial"/>
              </a:rPr>
              <a:t>”</a:t>
            </a:r>
            <a:endParaRPr lang="en-US" sz="1200" dirty="0" smtClean="0"/>
          </a:p>
          <a:p>
            <a:endParaRPr lang="en-US" sz="1200" dirty="0" smtClean="0"/>
          </a:p>
          <a:p>
            <a:r>
              <a:rPr lang="en-US" dirty="0" smtClean="0"/>
              <a:t>Students missing school due</a:t>
            </a:r>
            <a:r>
              <a:rPr lang="en-US" baseline="0" dirty="0" smtClean="0"/>
              <a:t> to identification of lice or nits,. 85% of districts removed students from class for the presence of nits.</a:t>
            </a:r>
          </a:p>
          <a:p>
            <a:r>
              <a:rPr lang="en-US" sz="1200" kern="1200" dirty="0" smtClean="0">
                <a:solidFill>
                  <a:schemeClr val="tx1"/>
                </a:solidFill>
                <a:latin typeface="+mn-lt"/>
                <a:ea typeface="+mn-ea"/>
                <a:cs typeface="+mn-cs"/>
              </a:rPr>
              <a:t>A “no nit” policy is one that excludes students from school based on the presence of lice eggs whether or not live lice are present. The Department of State Health Services (DSHS) does not recommend a “no nit” policy. We do recognize, however, that school districts may adopt one as a local option.</a:t>
            </a:r>
          </a:p>
          <a:p>
            <a:r>
              <a:rPr lang="en-US" sz="1200" kern="1200" dirty="0" smtClean="0">
                <a:solidFill>
                  <a:schemeClr val="tx1"/>
                </a:solidFill>
                <a:latin typeface="+mn-lt"/>
                <a:ea typeface="+mn-ea"/>
                <a:cs typeface="+mn-cs"/>
              </a:rPr>
              <a:t>DSHS does not have authority to impose a set policy regarding head lice on districts. DSHS does, however, urge school districts to ensure that its policy does not cause children to miss class unnecessarily or encourage the embarrassment and isolation of students who suffer from repeated head lice infestations.</a:t>
            </a:r>
          </a:p>
          <a:p>
            <a:r>
              <a:rPr lang="en-US" sz="1200" kern="1200" dirty="0" smtClean="0">
                <a:solidFill>
                  <a:schemeClr val="tx1"/>
                </a:solidFill>
                <a:latin typeface="+mn-lt"/>
                <a:ea typeface="+mn-ea"/>
                <a:cs typeface="+mn-cs"/>
              </a:rPr>
              <a:t>Head lice infestation is a social issue not a health threat. “No nit” policies place a disproportionate amount of emphasis on head lice management than on real health concerns which should be a higher priority. This over-emphasis can lead to unproductive use of time by school staff and parents, missed classes, unnecessary absences, and parents missing work.</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American Academy of Pediatrics recommends that no healthy child be excluded from or allowed to miss school because of head lice, and that </a:t>
            </a:r>
            <a:r>
              <a:rPr lang="ja-JP" altLang="en-US" sz="1200" dirty="0" smtClean="0">
                <a:latin typeface="Arial"/>
              </a:rPr>
              <a:t>“</a:t>
            </a:r>
            <a:r>
              <a:rPr lang="en-US" sz="1200" dirty="0" smtClean="0"/>
              <a:t>no nit policies</a:t>
            </a:r>
            <a:r>
              <a:rPr lang="ja-JP" altLang="en-US" sz="1200" dirty="0" smtClean="0">
                <a:latin typeface="Arial"/>
              </a:rPr>
              <a:t>”</a:t>
            </a:r>
            <a:r>
              <a:rPr lang="en-US" sz="1200" dirty="0" smtClean="0"/>
              <a:t> for return to school be discouraged </a:t>
            </a:r>
          </a:p>
          <a:p>
            <a:endParaRPr lang="en-US" dirty="0" smtClean="0"/>
          </a:p>
          <a:p>
            <a:r>
              <a:rPr lang="en-US" sz="1200" kern="1200" dirty="0" smtClean="0">
                <a:solidFill>
                  <a:schemeClr val="tx1"/>
                </a:solidFill>
                <a:latin typeface="+mn-lt"/>
                <a:ea typeface="+mn-ea"/>
                <a:cs typeface="+mn-cs"/>
              </a:rPr>
              <a:t>Research has shown that on average 1% of students are usually infested with head lice.  </a:t>
            </a:r>
            <a:r>
              <a:rPr lang="en-US" sz="1200" kern="1200" smtClean="0">
                <a:solidFill>
                  <a:schemeClr val="tx1"/>
                </a:solidFill>
                <a:latin typeface="+mn-lt"/>
                <a:ea typeface="+mn-ea"/>
                <a:cs typeface="+mn-cs"/>
              </a:rPr>
              <a:t>If screeners indicate 10-30 of students in a class infested the chances are the screener is looking at something that is not head lice.</a:t>
            </a:r>
            <a:endParaRPr lang="en-US" baseline="0"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t>34</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728637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Such a policy has </a:t>
            </a:r>
            <a:r>
              <a:rPr lang="en-US" sz="1200" b="1" i="1" dirty="0" smtClean="0"/>
              <a:t>not</a:t>
            </a:r>
            <a:r>
              <a:rPr lang="en-US" sz="1200" dirty="0" smtClean="0"/>
              <a:t> been supported by research and is not recommended by experts.</a:t>
            </a:r>
          </a:p>
          <a:p>
            <a:r>
              <a:rPr lang="en-US" sz="1200" dirty="0" smtClean="0"/>
              <a:t>Misdiagnosis of nits is common. </a:t>
            </a:r>
          </a:p>
          <a:p>
            <a:r>
              <a:rPr lang="en-US" sz="1200" dirty="0" smtClean="0"/>
              <a:t>Encourages use of  potentially dangerous pesticides for no reason.</a:t>
            </a:r>
          </a:p>
          <a:p>
            <a:r>
              <a:rPr lang="en-US" sz="1200" dirty="0" smtClean="0"/>
              <a:t>Causes children to miss school needlessly.</a:t>
            </a:r>
          </a:p>
          <a:p>
            <a:endParaRPr lang="en-US" dirty="0" smtClean="0"/>
          </a:p>
          <a:p>
            <a:r>
              <a:rPr lang="en-US" dirty="0" smtClean="0"/>
              <a:t>Harvard</a:t>
            </a:r>
            <a:r>
              <a:rPr lang="ja-JP" altLang="en-US" dirty="0" smtClean="0">
                <a:latin typeface="Arial"/>
              </a:rPr>
              <a:t>’</a:t>
            </a:r>
            <a:r>
              <a:rPr lang="en-US" dirty="0" smtClean="0"/>
              <a:t>s School of Public Health obtained samples from  health care professionals and the public of </a:t>
            </a:r>
            <a:r>
              <a:rPr lang="ja-JP" altLang="en-US" dirty="0" smtClean="0">
                <a:latin typeface="Arial"/>
              </a:rPr>
              <a:t>“</a:t>
            </a:r>
            <a:r>
              <a:rPr lang="en-US" dirty="0" smtClean="0"/>
              <a:t>lice and nits</a:t>
            </a:r>
            <a:r>
              <a:rPr lang="ja-JP" altLang="en-US" dirty="0" smtClean="0">
                <a:latin typeface="Arial"/>
              </a:rPr>
              <a:t>”</a:t>
            </a:r>
            <a:r>
              <a:rPr lang="en-US" dirty="0" smtClean="0"/>
              <a:t>.  </a:t>
            </a:r>
          </a:p>
          <a:p>
            <a:r>
              <a:rPr lang="en-US" dirty="0" smtClean="0"/>
              <a:t>Most samples came from schools.</a:t>
            </a:r>
          </a:p>
          <a:p>
            <a:r>
              <a:rPr lang="en-US" dirty="0" smtClean="0"/>
              <a:t>Lice or eggs were present in </a:t>
            </a:r>
            <a:r>
              <a:rPr lang="en-US" b="1" dirty="0" smtClean="0"/>
              <a:t>less than</a:t>
            </a:r>
            <a:r>
              <a:rPr lang="en-US" dirty="0" smtClean="0"/>
              <a:t> </a:t>
            </a:r>
            <a:r>
              <a:rPr lang="en-US" b="1" dirty="0" smtClean="0"/>
              <a:t>two thirds.</a:t>
            </a:r>
          </a:p>
          <a:p>
            <a:r>
              <a:rPr lang="en-US" b="1" dirty="0" smtClean="0"/>
              <a:t>Less than half</a:t>
            </a:r>
            <a:r>
              <a:rPr lang="en-US" dirty="0" smtClean="0"/>
              <a:t> had either a louse or potentially viable egg.  </a:t>
            </a:r>
          </a:p>
          <a:p>
            <a:endParaRPr lang="en-US" dirty="0" smtClean="0"/>
          </a:p>
          <a:p>
            <a:r>
              <a:rPr lang="en-US" dirty="0" smtClean="0"/>
              <a:t>The researchers found that over-the-counter medications were used as much in those with active infestations as those without viable lice or eggs.</a:t>
            </a:r>
          </a:p>
          <a:p>
            <a:r>
              <a:rPr lang="en-US" dirty="0" smtClean="0"/>
              <a:t>Misdiagnosis leads to the possibility of </a:t>
            </a:r>
            <a:r>
              <a:rPr lang="en-US" b="1" i="1" dirty="0" smtClean="0"/>
              <a:t>overuse of </a:t>
            </a:r>
            <a:r>
              <a:rPr lang="en-US" b="1" i="1" dirty="0" err="1" smtClean="0"/>
              <a:t>pediculocides</a:t>
            </a:r>
            <a:r>
              <a:rPr lang="en-US" dirty="0" smtClean="0"/>
              <a:t>  and </a:t>
            </a:r>
            <a:r>
              <a:rPr lang="en-US" b="1" dirty="0" smtClean="0"/>
              <a:t>inappropriate exclusion from school.</a:t>
            </a:r>
            <a:endParaRPr lang="en-US" dirty="0" smtClean="0"/>
          </a:p>
          <a:p>
            <a:r>
              <a:rPr lang="en-US" dirty="0" smtClean="0"/>
              <a:t>The same researchers have found that the kids sitting next to kids with live lice are NOT more likely to get it than anyone else.</a:t>
            </a:r>
          </a:p>
          <a:p>
            <a:endParaRPr lang="en-US" dirty="0" smtClean="0"/>
          </a:p>
          <a:p>
            <a:r>
              <a:rPr lang="en-US" dirty="0" smtClean="0"/>
              <a:t>It is transmitted when there is direct head-to-head contact where LIVE lice are concerned. </a:t>
            </a:r>
          </a:p>
          <a:p>
            <a:r>
              <a:rPr lang="en-US" dirty="0" smtClean="0"/>
              <a:t>Nits cannot be passed to another person.</a:t>
            </a:r>
          </a:p>
          <a:p>
            <a:r>
              <a:rPr lang="en-US" dirty="0" smtClean="0"/>
              <a:t>According to the Center For Disease Control most transmission occurs in the home environment. (friends, sleep overs, camps, etc..)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National Association of School Nurses state that nit free policies disrupt the education process and should not be viewed as an essential strategy in the management of head lice</a:t>
            </a:r>
          </a:p>
          <a:p>
            <a:pPr>
              <a:lnSpc>
                <a:spcPct val="90000"/>
              </a:lnSpc>
            </a:pPr>
            <a:r>
              <a:rPr lang="en-US" sz="1200" dirty="0" smtClean="0"/>
              <a:t>Health and Health Care in Schools:</a:t>
            </a:r>
          </a:p>
          <a:p>
            <a:pPr>
              <a:lnSpc>
                <a:spcPct val="90000"/>
              </a:lnSpc>
              <a:buFont typeface="Wingdings" charset="0"/>
              <a:buNone/>
            </a:pPr>
            <a:r>
              <a:rPr lang="ja-JP" altLang="en-US" sz="1200" dirty="0" smtClean="0">
                <a:latin typeface="Arial"/>
              </a:rPr>
              <a:t>“</a:t>
            </a:r>
            <a:r>
              <a:rPr lang="en-US" sz="1200" dirty="0" smtClean="0"/>
              <a:t> Children with nits do not pose an immediate risk to the health of others, therefore, excluding these children from school and requiring them to be treated with </a:t>
            </a:r>
            <a:r>
              <a:rPr lang="en-US" sz="1200" dirty="0" err="1" smtClean="0"/>
              <a:t>pesticidal</a:t>
            </a:r>
            <a:r>
              <a:rPr lang="en-US" sz="1200" dirty="0" smtClean="0"/>
              <a:t> product is probably excessive</a:t>
            </a:r>
            <a:r>
              <a:rPr lang="ja-JP" altLang="en-US" sz="1200" dirty="0" smtClean="0">
                <a:latin typeface="Arial"/>
              </a:rPr>
              <a:t>”</a:t>
            </a:r>
            <a:r>
              <a:rPr lang="en-US" sz="120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35</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1690051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37</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1364067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 not pile them on top of each other.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During outbreaks, minimize use of shared headgear (such as earphones, helmets, etc.) and clothing (such as hats and costumes in drama classes). Always hand vacuum such headgear between users. </a:t>
            </a:r>
          </a:p>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38</a:t>
            </a:fld>
            <a:endParaRPr lang="en-US"/>
          </a:p>
        </p:txBody>
      </p:sp>
    </p:spTree>
    <p:extLst>
      <p:ext uri="{BB962C8B-B14F-4D97-AF65-F5344CB8AC3E}">
        <p14:creationId xmlns:p14="http://schemas.microsoft.com/office/powerpoint/2010/main" val="798784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 not pile them on top of each other.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During outbreaks, minimize use of shared headgear (such as earphones, helmets, etc.) and clothing (such as hats and costumes in drama classes). Always hand vacuum such headgear between users. </a:t>
            </a:r>
          </a:p>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39</a:t>
            </a:fld>
            <a:endParaRPr lang="en-US"/>
          </a:p>
        </p:txBody>
      </p:sp>
    </p:spTree>
    <p:extLst>
      <p:ext uri="{BB962C8B-B14F-4D97-AF65-F5344CB8AC3E}">
        <p14:creationId xmlns:p14="http://schemas.microsoft.com/office/powerpoint/2010/main" val="79878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dirty="0" smtClean="0">
                <a:latin typeface="Corbel" charset="0"/>
              </a:rPr>
              <a:t>Head louse infection is more a societal than an infectious disease problem</a:t>
            </a:r>
          </a:p>
          <a:p>
            <a:pPr eaLnBrk="1" hangingPunct="1">
              <a:lnSpc>
                <a:spcPct val="90000"/>
              </a:lnSpc>
              <a:buFont typeface="Tahoma" charset="0"/>
              <a:buNone/>
            </a:pPr>
            <a:r>
              <a:rPr lang="en-US" dirty="0" smtClean="0">
                <a:latin typeface="Corbel" charset="0"/>
              </a:rPr>
              <a:t> </a:t>
            </a:r>
            <a:endParaRPr lang="fr-CA" dirty="0" smtClean="0">
              <a:latin typeface="Corbel" charset="0"/>
            </a:endParaRPr>
          </a:p>
          <a:p>
            <a:pPr eaLnBrk="1" hangingPunct="1">
              <a:buFontTx/>
              <a:buChar char="•"/>
            </a:pPr>
            <a:r>
              <a:rPr lang="en-US" dirty="0" smtClean="0">
                <a:ea typeface="ＭＳ Ｐゴシック" charset="0"/>
              </a:rPr>
              <a:t>Excessive public and professional reactions lead to an inflated perception of prevalence, to unnecessary, inappropriate or ineffective action, and to a great deal of unwarranted anxiety and distress. These actions and reactions in themselves cause problems, especially from the misuse and overuse of treatments. </a:t>
            </a:r>
          </a:p>
          <a:p>
            <a:pPr eaLnBrk="1" hangingPunct="1">
              <a:buFontTx/>
              <a:buChar char="•"/>
            </a:pPr>
            <a:endParaRPr lang="fr-CA" dirty="0" smtClean="0">
              <a:ea typeface="ＭＳ Ｐゴシック" charset="0"/>
            </a:endParaRPr>
          </a:p>
          <a:p>
            <a:pPr eaLnBrk="1" hangingPunct="1">
              <a:buFontTx/>
              <a:buChar char="•"/>
            </a:pPr>
            <a:r>
              <a:rPr lang="en-US" dirty="0" smtClean="0">
                <a:ea typeface="ＭＳ Ｐゴシック" charset="0"/>
              </a:rPr>
              <a:t>American Pediatrics -</a:t>
            </a:r>
            <a:r>
              <a:rPr lang="en-US" b="1" dirty="0" smtClean="0">
                <a:ea typeface="ＭＳ Ｐゴシック" charset="0"/>
              </a:rPr>
              <a:t> </a:t>
            </a:r>
            <a:r>
              <a:rPr lang="en-US" dirty="0" smtClean="0">
                <a:ea typeface="ＭＳ Ｐゴシック" charset="0"/>
              </a:rPr>
              <a:t>Itching can develop in a sensitized individual.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5</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000001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fld id="{E997CDE5-334D-7045-8D24-69046A840964}" type="slidenum">
              <a:rPr lang="en-CA">
                <a:latin typeface="Arial" charset="0"/>
                <a:cs typeface="Arial" charset="0"/>
              </a:rPr>
              <a:pPr eaLnBrk="1" hangingPunct="1"/>
              <a:t>41</a:t>
            </a:fld>
            <a:endParaRPr lang="en-CA">
              <a:latin typeface="Arial" charset="0"/>
              <a:cs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2" name="Footer Placeholder 1"/>
          <p:cNvSpPr>
            <a:spLocks noGrp="1"/>
          </p:cNvSpPr>
          <p:nvPr>
            <p:ph type="ftr" sz="quarter" idx="10"/>
          </p:nvPr>
        </p:nvSpPr>
        <p:spPr/>
        <p:txBody>
          <a:bodyPr/>
          <a:lstStyle/>
          <a:p>
            <a:r>
              <a:rPr lang="en-US" smtClean="0"/>
              <a:t>Li and Gouge, Manage Head Lice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bite the scalp</a:t>
            </a:r>
            <a:r>
              <a:rPr lang="en-US" sz="1200" kern="1200" baseline="0" dirty="0" smtClean="0">
                <a:solidFill>
                  <a:schemeClr val="tx1"/>
                </a:solidFill>
                <a:effectLst/>
                <a:latin typeface="+mn-lt"/>
                <a:ea typeface="+mn-ea"/>
                <a:cs typeface="+mn-cs"/>
              </a:rPr>
              <a:t> of the humans</a:t>
            </a:r>
            <a:r>
              <a:rPr lang="en-US" sz="1200" kern="1200" dirty="0" smtClean="0">
                <a:solidFill>
                  <a:schemeClr val="tx1"/>
                </a:solidFill>
                <a:effectLst/>
                <a:latin typeface="+mn-lt"/>
                <a:ea typeface="+mn-ea"/>
                <a:cs typeface="+mn-cs"/>
              </a:rPr>
              <a:t> . Head lice prefer to live on the hair of the head, although they have been known to wander to other parts of the body.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don’t have wings or powerful jumping legs, so they move around by clinging to hairs with specially adapted claw-like legs</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6</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387883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feed every 4 – 6 hours so must remain in close contact with the host.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unable to survive away from a human host for more than about 48 hours (thus, they cannot live within rugs, carpets, or school buses). </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7</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23723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are not found on animals or household pets, and are not transmitted from pets to humans.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t>8</a:t>
            </a:fld>
            <a:endParaRPr lang="en-US"/>
          </a:p>
        </p:txBody>
      </p:sp>
      <p:sp>
        <p:nvSpPr>
          <p:cNvPr id="5" name="Footer Placeholder 4"/>
          <p:cNvSpPr>
            <a:spLocks noGrp="1"/>
          </p:cNvSpPr>
          <p:nvPr>
            <p:ph type="ftr" sz="quarter" idx="11"/>
          </p:nvPr>
        </p:nvSpPr>
        <p:spPr/>
        <p:txBody>
          <a:bodyPr/>
          <a:lstStyle/>
          <a:p>
            <a:r>
              <a:rPr lang="en-US" smtClean="0"/>
              <a:t>Li and Gouge, Manage Head Lice</a:t>
            </a:r>
            <a:endParaRPr lang="en-US"/>
          </a:p>
        </p:txBody>
      </p:sp>
    </p:spTree>
    <p:extLst>
      <p:ext uri="{BB962C8B-B14F-4D97-AF65-F5344CB8AC3E}">
        <p14:creationId xmlns:p14="http://schemas.microsoft.com/office/powerpoint/2010/main" val="423723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fld id="{8694A5B9-E36E-5E42-9E6F-C9EC732F9FAC}" type="slidenum">
              <a:rPr lang="en-CA">
                <a:latin typeface="Arial" charset="0"/>
                <a:cs typeface="Arial" charset="0"/>
              </a:rPr>
              <a:pPr eaLnBrk="1" hangingPunct="1"/>
              <a:t>9</a:t>
            </a:fld>
            <a:endParaRPr lang="en-CA">
              <a:latin typeface="Arial" charset="0"/>
              <a:cs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a:buNone/>
            </a:pPr>
            <a:r>
              <a:rPr lang="en-US" b="1" dirty="0" smtClean="0"/>
              <a:t>Egg (commonly known as nit)</a:t>
            </a:r>
            <a:endParaRPr lang="en-US" sz="800" b="1" dirty="0" smtClean="0"/>
          </a:p>
          <a:p>
            <a:pPr marL="457200" indent="-457200"/>
            <a:r>
              <a:rPr lang="en-CA" sz="1200" dirty="0" smtClean="0"/>
              <a:t>Adult lice lay eggs (nits) that attach directly to individual strands of hair.</a:t>
            </a:r>
            <a:r>
              <a:rPr lang="en-CA" sz="1200" baseline="0" dirty="0" smtClean="0"/>
              <a:t> </a:t>
            </a:r>
            <a:r>
              <a:rPr lang="en-CA" altLang="ja-JP" sz="1200" dirty="0" smtClean="0"/>
              <a:t>Eggs stick to the hair shaft, close to the scalp (for warmth).</a:t>
            </a:r>
          </a:p>
          <a:p>
            <a:pPr marL="457200" indent="-457200"/>
            <a:r>
              <a:rPr lang="en-CA" altLang="ja-JP" sz="1200" dirty="0" smtClean="0"/>
              <a:t>Nits are camouflaged with pigment to match the hair color of the infested person.</a:t>
            </a:r>
            <a:r>
              <a:rPr lang="en-CA" altLang="ja-JP" sz="1200" baseline="0" dirty="0" smtClean="0"/>
              <a:t> </a:t>
            </a:r>
            <a:r>
              <a:rPr lang="en-CA" altLang="ja-JP" sz="1200" dirty="0" smtClean="0"/>
              <a:t>Most easily seen at the posterior hairline.</a:t>
            </a:r>
          </a:p>
          <a:p>
            <a:pPr marL="457200" indent="-457200"/>
            <a:r>
              <a:rPr lang="en-CA" altLang="ja-JP" sz="1200" dirty="0" smtClean="0"/>
              <a:t>Eggs hatch in approximately 7-10 days.</a:t>
            </a:r>
            <a:r>
              <a:rPr lang="en-CA" altLang="ja-JP" sz="1200" baseline="0" dirty="0" smtClean="0"/>
              <a:t> </a:t>
            </a:r>
            <a:r>
              <a:rPr lang="en-CA" sz="1200" dirty="0" smtClean="0"/>
              <a:t>Empty nit casings are easier to see.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altLang="ja-JP" dirty="0" smtClean="0"/>
              <a:t>Nits look similar to dandruff but are firmly attached to the hair strand. Empty nit</a:t>
            </a:r>
            <a:r>
              <a:rPr lang="en-CA" altLang="ja-JP" baseline="0" dirty="0" smtClean="0"/>
              <a:t> casings are easier to see, white against darker hair.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eggs hatch, nymphs leave the shell casing, grow for about 9 to 12 days, and mate, and then females lay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eggs. </a:t>
            </a:r>
            <a:r>
              <a:rPr lang="en-CA" sz="1200" dirty="0" smtClean="0"/>
              <a:t>Immature stage of a louse (baby lice after hatching).</a:t>
            </a:r>
            <a:r>
              <a:rPr lang="en-CA" sz="1200" baseline="0" dirty="0" smtClean="0"/>
              <a:t> </a:t>
            </a:r>
            <a:r>
              <a:rPr lang="en-CA" sz="1200" dirty="0" smtClean="0"/>
              <a:t>Look similar to an adult, only smaller and are unable to reproduce.</a:t>
            </a:r>
            <a:r>
              <a:rPr lang="en-CA" sz="1200" baseline="0" dirty="0" smtClean="0"/>
              <a:t> </a:t>
            </a:r>
            <a:r>
              <a:rPr lang="en-CA" sz="1200" dirty="0" smtClean="0"/>
              <a:t>Mature into an adult about 10-12 days after hatching. Must feed on human blood to survive and grow.</a:t>
            </a:r>
          </a:p>
          <a:p>
            <a:pPr marL="0" indent="0" eaLnBrk="1" hangingPunct="1">
              <a:buNone/>
            </a:pPr>
            <a:r>
              <a:rPr lang="en-CA" b="1" dirty="0" smtClean="0"/>
              <a:t>Adult</a:t>
            </a:r>
            <a:endParaRPr lang="en-CA" sz="800" b="1" dirty="0" smtClean="0"/>
          </a:p>
          <a:p>
            <a:r>
              <a:rPr lang="en-CA" sz="1200" dirty="0" smtClean="0"/>
              <a:t>Move quickly. Difficult to see.</a:t>
            </a:r>
            <a:r>
              <a:rPr lang="en-CA" sz="1200" baseline="0" dirty="0" smtClean="0"/>
              <a:t> </a:t>
            </a:r>
            <a:r>
              <a:rPr lang="en-CA" sz="1200" dirty="0" smtClean="0"/>
              <a:t>Size of a sesame seed (2-3 mm long). Tan in color.</a:t>
            </a:r>
            <a:r>
              <a:rPr lang="en-CA" sz="1200" baseline="0" dirty="0" smtClean="0"/>
              <a:t> </a:t>
            </a:r>
            <a:r>
              <a:rPr lang="en-CA" sz="1200" dirty="0" smtClean="0"/>
              <a:t>Feed several times a day. Nymphs feed more often.</a:t>
            </a:r>
          </a:p>
          <a:p>
            <a:r>
              <a:rPr lang="en-CA" sz="1200" dirty="0" smtClean="0"/>
              <a:t>Adult females live up to 30 days if untreated.</a:t>
            </a:r>
            <a:r>
              <a:rPr lang="en-CA" sz="1200" baseline="0" dirty="0" smtClean="0"/>
              <a:t> </a:t>
            </a:r>
            <a:r>
              <a:rPr lang="en-CA" sz="1200" dirty="0" smtClean="0"/>
              <a:t>Adult females lay about 6 eggs a day.</a:t>
            </a:r>
          </a:p>
          <a:p>
            <a:r>
              <a:rPr lang="en-CA" sz="1200" b="1" dirty="0" smtClean="0"/>
              <a:t>Cannot survive away from the scalp (will die within 2 days).  </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Adult lice have 6 legs and are approximately the size of a sesame seed (2 to 4mm) and are tan in color. Once hatched, lice are often difficult to see as they change their color to match the environment. </a:t>
            </a:r>
            <a:br>
              <a:rPr lang="en-CA" dirty="0" smtClean="0"/>
            </a:br>
            <a:r>
              <a:rPr lang="en-CA" dirty="0" smtClean="0"/>
              <a:t>If untreated, adult lice can live for up to 30 days on a human head. </a:t>
            </a:r>
            <a:br>
              <a:rPr lang="en-CA" dirty="0" smtClean="0"/>
            </a:br>
            <a:r>
              <a:rPr lang="en-US" sz="1200" dirty="0" smtClean="0"/>
              <a:t>Fewer than a dozen active lice on the head at any time</a:t>
            </a:r>
          </a:p>
          <a:p>
            <a:endParaRPr lang="en-CA" sz="1200" b="1" dirty="0" smtClean="0"/>
          </a:p>
          <a:p>
            <a:pPr eaLnBrk="1" hangingPunct="1"/>
            <a:endParaRPr lang="en-US" dirty="0" smtClean="0"/>
          </a:p>
          <a:p>
            <a:pPr eaLnBrk="1" hangingPunct="1"/>
            <a:endParaRPr lang="en-US" dirty="0"/>
          </a:p>
        </p:txBody>
      </p:sp>
      <p:sp>
        <p:nvSpPr>
          <p:cNvPr id="2" name="Footer Placeholder 1"/>
          <p:cNvSpPr>
            <a:spLocks noGrp="1"/>
          </p:cNvSpPr>
          <p:nvPr>
            <p:ph type="ftr" sz="quarter" idx="10"/>
          </p:nvPr>
        </p:nvSpPr>
        <p:spPr/>
        <p:txBody>
          <a:bodyPr/>
          <a:lstStyle/>
          <a:p>
            <a:r>
              <a:rPr lang="en-US" smtClean="0"/>
              <a:t>Li and Gouge, Manage Head Lice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Head lice can be found anywhere in the hair</a:t>
            </a:r>
          </a:p>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10</a:t>
            </a:fld>
            <a:endParaRPr lang="en-US"/>
          </a:p>
        </p:txBody>
      </p:sp>
    </p:spTree>
    <p:extLst>
      <p:ext uri="{BB962C8B-B14F-4D97-AF65-F5344CB8AC3E}">
        <p14:creationId xmlns:p14="http://schemas.microsoft.com/office/powerpoint/2010/main" val="285085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altLang="ja-JP" dirty="0" smtClean="0"/>
              <a:t>Whitish/grey or tan in color. Oval in shape. About the size of a grain of sand. Nits are firmly attached to the hair strand. </a:t>
            </a:r>
          </a:p>
          <a:p>
            <a:endParaRPr lang="en-US" dirty="0"/>
          </a:p>
        </p:txBody>
      </p:sp>
      <p:sp>
        <p:nvSpPr>
          <p:cNvPr id="4" name="Footer Placeholder 3"/>
          <p:cNvSpPr>
            <a:spLocks noGrp="1"/>
          </p:cNvSpPr>
          <p:nvPr>
            <p:ph type="ftr" sz="quarter" idx="10"/>
          </p:nvPr>
        </p:nvSpPr>
        <p:spPr/>
        <p:txBody>
          <a:bodyPr/>
          <a:lstStyle/>
          <a:p>
            <a:r>
              <a:rPr lang="en-US" smtClean="0"/>
              <a:t>Li and Gouge, Manage Head Lice</a:t>
            </a:r>
            <a:endParaRPr lang="en-US"/>
          </a:p>
        </p:txBody>
      </p:sp>
      <p:sp>
        <p:nvSpPr>
          <p:cNvPr id="5" name="Slide Number Placeholder 4"/>
          <p:cNvSpPr>
            <a:spLocks noGrp="1"/>
          </p:cNvSpPr>
          <p:nvPr>
            <p:ph type="sldNum" sz="quarter" idx="11"/>
          </p:nvPr>
        </p:nvSpPr>
        <p:spPr/>
        <p:txBody>
          <a:bodyPr/>
          <a:lstStyle/>
          <a:p>
            <a:fld id="{6AFB89C7-A3B4-E346-A5A2-72640D236A69}" type="slidenum">
              <a:rPr lang="en-US" smtClean="0"/>
              <a:t>11</a:t>
            </a:fld>
            <a:endParaRPr lang="en-US"/>
          </a:p>
        </p:txBody>
      </p:sp>
    </p:spTree>
    <p:extLst>
      <p:ext uri="{BB962C8B-B14F-4D97-AF65-F5344CB8AC3E}">
        <p14:creationId xmlns:p14="http://schemas.microsoft.com/office/powerpoint/2010/main" val="274381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32778B-D98C-6548-952C-6ABA495448F0}" type="datetime1">
              <a:rPr lang="en-US" smtClean="0"/>
              <a:t>7/13/2014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72782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E775C-40CC-BD4B-809C-92A03E0057E5}" type="datetime1">
              <a:rPr lang="en-US" smtClean="0"/>
              <a:t>7/13/2014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410706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367AC-F71A-C646-B6BB-B192D7340D3A}" type="datetime1">
              <a:rPr lang="en-US" smtClean="0"/>
              <a:t>7/13/2014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63164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9988" y="1946275"/>
            <a:ext cx="3810000" cy="4114800"/>
          </a:xfrm>
        </p:spPr>
        <p:txBody>
          <a:bodyPr/>
          <a:lstStyle/>
          <a:p>
            <a:endParaRPr lang="en-US"/>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fld id="{219A633E-6274-964E-ABE8-6AD89F59AF05}" type="datetime1">
              <a:rPr lang="en-US" smtClean="0"/>
              <a:t>7/13/2014</a:t>
            </a:fld>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F86FEC65-0EAA-9744-9192-93D5A98B5A77}" type="slidenum">
              <a:rPr lang="en-US"/>
              <a:pPr/>
              <a:t>‹#›</a:t>
            </a:fld>
            <a:endParaRPr lang="en-US"/>
          </a:p>
        </p:txBody>
      </p:sp>
    </p:spTree>
    <p:extLst>
      <p:ext uri="{BB962C8B-B14F-4D97-AF65-F5344CB8AC3E}">
        <p14:creationId xmlns:p14="http://schemas.microsoft.com/office/powerpoint/2010/main" val="48301279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2388" y="1946275"/>
            <a:ext cx="3810000" cy="4114800"/>
          </a:xfrm>
        </p:spPr>
        <p:txBody>
          <a:bodyPr/>
          <a:lstStyle/>
          <a:p>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fld id="{8B0B967F-D33B-9E4E-9F96-6A94AC307C43}" type="datetime1">
              <a:rPr lang="en-US" smtClean="0"/>
              <a:t>7/13/2014</a:t>
            </a:fld>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BF4C4EB2-FD02-3F45-97A2-CA4B2066524C}" type="slidenum">
              <a:rPr lang="en-US"/>
              <a:pPr/>
              <a:t>‹#›</a:t>
            </a:fld>
            <a:endParaRPr lang="en-US"/>
          </a:p>
        </p:txBody>
      </p:sp>
    </p:spTree>
    <p:extLst>
      <p:ext uri="{BB962C8B-B14F-4D97-AF65-F5344CB8AC3E}">
        <p14:creationId xmlns:p14="http://schemas.microsoft.com/office/powerpoint/2010/main" val="114552813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03FDA-04EA-3543-9B4E-4CA9D5D47F97}" type="datetime1">
              <a:rPr lang="en-US" smtClean="0"/>
              <a:t>7/13/2014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13763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9CCE51-F693-D14D-BB1C-A6B7041BD0EA}" type="datetime1">
              <a:rPr lang="en-US" smtClean="0"/>
              <a:t>7/13/2014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77738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353F75-880B-C245-B0E9-4C4F4C5312B7}" type="datetime1">
              <a:rPr lang="en-US" smtClean="0"/>
              <a:t>7/13/2014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405297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7141E0-A1DB-214B-A5A2-4DCF1BCEE71E}" type="datetime1">
              <a:rPr lang="en-US" smtClean="0"/>
              <a:t>7/13/2014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314355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1ED31F-DBA5-3D4A-8A9F-D1DEBF3F2B7D}" type="datetime1">
              <a:rPr lang="en-US" smtClean="0"/>
              <a:t>7/13/2014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11584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E6821-A5E6-A441-9DBA-8D693453695B}" type="datetime1">
              <a:rPr lang="en-US" smtClean="0"/>
              <a:t>7/13/2014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5238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139D2-A482-9342-A50C-F7731C5CF733}" type="datetime1">
              <a:rPr lang="en-US" smtClean="0"/>
              <a:t>7/13/2014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51586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E8BC8-EB91-6542-8D2A-0C3EB960F739}" type="datetime1">
              <a:rPr lang="en-US" smtClean="0"/>
              <a:t>7/13/2014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399457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31AE3-111D-1C49-A36E-4F00C624C5A5}" type="datetime1">
              <a:rPr lang="en-US" smtClean="0"/>
              <a:t>7/13/2014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4433B-75CE-9944-937B-706490F7BF0E}" type="slidenum">
              <a:rPr lang="en-US" smtClean="0"/>
              <a:t>‹#›</a:t>
            </a:fld>
            <a:endParaRPr lang="en-US"/>
          </a:p>
        </p:txBody>
      </p:sp>
    </p:spTree>
    <p:extLst>
      <p:ext uri="{BB962C8B-B14F-4D97-AF65-F5344CB8AC3E}">
        <p14:creationId xmlns:p14="http://schemas.microsoft.com/office/powerpoint/2010/main" val="940085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eidenhealth.com/Images/BTS_Pics/lice.jpg" TargetMode="Externa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8.wmf"/></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3.w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54.wmf"/></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www.cdc.gov/ncidod/dpd/parasites/headlice/factsht_head_lice_treating.htm" TargetMode="External"/><Relationship Id="rId2" Type="http://schemas.openxmlformats.org/officeDocument/2006/relationships/hyperlink" Target="http://cals.arizona.edu/apmc/docs/2013SepAZSchoolIPMNewsletter.pdf" TargetMode="External"/><Relationship Id="rId1" Type="http://schemas.openxmlformats.org/officeDocument/2006/relationships/slideLayout" Target="../slideLayouts/slideLayout2.xml"/><Relationship Id="rId6" Type="http://schemas.openxmlformats.org/officeDocument/2006/relationships/hyperlink" Target="http://www.headlice.org/downloads/nonitpolicy.htm" TargetMode="External"/><Relationship Id="rId5" Type="http://schemas.openxmlformats.org/officeDocument/2006/relationships/hyperlink" Target="http://www.nasn.org/positions/2004pediculosis.htm" TargetMode="External"/><Relationship Id="rId4" Type="http://schemas.openxmlformats.org/officeDocument/2006/relationships/hyperlink" Target="http://www.nasn.org/po%20sitions/nitfree.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cephoto3.jpg"/>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0" y="0"/>
            <a:ext cx="9157415" cy="6858000"/>
          </a:xfrm>
          <a:prstGeom prst="rect">
            <a:avLst/>
          </a:prstGeom>
        </p:spPr>
      </p:pic>
      <p:sp>
        <p:nvSpPr>
          <p:cNvPr id="2" name="Title 1"/>
          <p:cNvSpPr>
            <a:spLocks noGrp="1"/>
          </p:cNvSpPr>
          <p:nvPr>
            <p:ph type="ctrTitle"/>
          </p:nvPr>
        </p:nvSpPr>
        <p:spPr>
          <a:xfrm>
            <a:off x="4250267" y="372534"/>
            <a:ext cx="4656666" cy="2816482"/>
          </a:xfrm>
        </p:spPr>
        <p:txBody>
          <a:bodyPr>
            <a:normAutofit/>
          </a:bodyPr>
          <a:lstStyle/>
          <a:p>
            <a:r>
              <a:rPr lang="en-US" b="1" dirty="0" smtClean="0">
                <a:solidFill>
                  <a:srgbClr val="000000"/>
                </a:solidFill>
              </a:rPr>
              <a:t>Keep your wits,</a:t>
            </a:r>
            <a:br>
              <a:rPr lang="en-US" b="1" dirty="0" smtClean="0">
                <a:solidFill>
                  <a:srgbClr val="000000"/>
                </a:solidFill>
              </a:rPr>
            </a:br>
            <a:r>
              <a:rPr lang="en-US" b="1" dirty="0" smtClean="0">
                <a:solidFill>
                  <a:srgbClr val="000000"/>
                </a:solidFill>
              </a:rPr>
              <a:t>Lose the Nits!</a:t>
            </a:r>
            <a:br>
              <a:rPr lang="en-US" b="1" dirty="0" smtClean="0">
                <a:solidFill>
                  <a:srgbClr val="000000"/>
                </a:solidFill>
              </a:rPr>
            </a:br>
            <a:r>
              <a:rPr lang="en-US" b="1" dirty="0" smtClean="0">
                <a:solidFill>
                  <a:srgbClr val="000000"/>
                </a:solidFill>
              </a:rPr>
              <a:t>Manage Head lice</a:t>
            </a:r>
            <a:endParaRPr lang="en-US" b="1" dirty="0">
              <a:solidFill>
                <a:srgbClr val="000000"/>
              </a:solidFill>
            </a:endParaRPr>
          </a:p>
        </p:txBody>
      </p:sp>
      <p:sp>
        <p:nvSpPr>
          <p:cNvPr id="3" name="Subtitle 2"/>
          <p:cNvSpPr>
            <a:spLocks noGrp="1"/>
          </p:cNvSpPr>
          <p:nvPr>
            <p:ph type="subTitle" idx="1"/>
          </p:nvPr>
        </p:nvSpPr>
        <p:spPr>
          <a:xfrm>
            <a:off x="0" y="4274706"/>
            <a:ext cx="6400800" cy="1752600"/>
          </a:xfrm>
        </p:spPr>
        <p:txBody>
          <a:bodyPr/>
          <a:lstStyle/>
          <a:p>
            <a:r>
              <a:rPr lang="en-US" dirty="0" err="1" smtClean="0">
                <a:solidFill>
                  <a:schemeClr val="tx1"/>
                </a:solidFill>
              </a:rPr>
              <a:t>Shujuan</a:t>
            </a:r>
            <a:r>
              <a:rPr lang="en-US" dirty="0" smtClean="0">
                <a:solidFill>
                  <a:schemeClr val="tx1"/>
                </a:solidFill>
              </a:rPr>
              <a:t> (Lucy) Li</a:t>
            </a:r>
          </a:p>
          <a:p>
            <a:r>
              <a:rPr lang="en-US" dirty="0" smtClean="0">
                <a:solidFill>
                  <a:schemeClr val="tx1"/>
                </a:solidFill>
              </a:rPr>
              <a:t>Dawn Gouge</a:t>
            </a:r>
          </a:p>
          <a:p>
            <a:r>
              <a:rPr lang="en-US" dirty="0" smtClean="0">
                <a:solidFill>
                  <a:schemeClr val="tx1"/>
                </a:solidFill>
              </a:rPr>
              <a:t>University of Arizona</a:t>
            </a:r>
          </a:p>
          <a:p>
            <a:endParaRPr lang="en-US" dirty="0"/>
          </a:p>
        </p:txBody>
      </p:sp>
      <p:pic>
        <p:nvPicPr>
          <p:cNvPr id="4" name="Picture 11" descr="dreamstime_101335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358" y="3486875"/>
            <a:ext cx="3203575" cy="2649537"/>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650747" y="372534"/>
            <a:ext cx="3430185" cy="3649133"/>
          </a:xfrm>
          <a:prstGeom prst="rect">
            <a:avLst/>
          </a:prstGeom>
        </p:spPr>
      </p:pic>
    </p:spTree>
    <p:extLst>
      <p:ext uri="{BB962C8B-B14F-4D97-AF65-F5344CB8AC3E}">
        <p14:creationId xmlns:p14="http://schemas.microsoft.com/office/powerpoint/2010/main" val="61163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29200" y="3238499"/>
            <a:ext cx="2595033" cy="2595033"/>
          </a:xfrm>
          <a:prstGeom prst="rect">
            <a:avLst/>
          </a:prstGeom>
          <a:effectLst>
            <a:softEdge rad="88900"/>
          </a:effectLst>
        </p:spPr>
      </p:pic>
      <p:sp>
        <p:nvSpPr>
          <p:cNvPr id="3" name="Content Placeholder 2"/>
          <p:cNvSpPr>
            <a:spLocks noGrp="1"/>
          </p:cNvSpPr>
          <p:nvPr>
            <p:ph idx="1"/>
          </p:nvPr>
        </p:nvSpPr>
        <p:spPr>
          <a:xfrm>
            <a:off x="203200" y="431798"/>
            <a:ext cx="8703732" cy="5401734"/>
          </a:xfrm>
        </p:spPr>
        <p:txBody>
          <a:bodyPr>
            <a:normAutofit/>
          </a:bodyPr>
          <a:lstStyle/>
          <a:p>
            <a:r>
              <a:rPr lang="en-US" sz="3000" dirty="0" smtClean="0"/>
              <a:t>Lice </a:t>
            </a:r>
            <a:r>
              <a:rPr lang="en-US" sz="3000" dirty="0"/>
              <a:t>feed by injecting small amounts of saliva and taking tiny amounts of blood from the scalp every few hours. </a:t>
            </a:r>
            <a:r>
              <a:rPr lang="en-US" sz="3000" dirty="0" smtClean="0"/>
              <a:t>This </a:t>
            </a:r>
            <a:r>
              <a:rPr lang="en-US" sz="3000" dirty="0"/>
              <a:t>saliva may create an itchy irritation. </a:t>
            </a:r>
            <a:endParaRPr lang="en-US" sz="3000" dirty="0" smtClean="0"/>
          </a:p>
          <a:p>
            <a:endParaRPr lang="en-US" sz="1000" dirty="0"/>
          </a:p>
          <a:p>
            <a:r>
              <a:rPr lang="en-US" sz="3000" dirty="0"/>
              <a:t>With a first case of head lice, itching may not develop for 4 to 6 weeks</a:t>
            </a:r>
            <a:r>
              <a:rPr lang="en-US" sz="3000" dirty="0" smtClean="0"/>
              <a:t>, because </a:t>
            </a:r>
            <a:r>
              <a:rPr lang="en-US" sz="3000" dirty="0"/>
              <a:t>it takes time to </a:t>
            </a:r>
            <a:r>
              <a:rPr lang="en-US" sz="3000" dirty="0" smtClean="0"/>
              <a:t>                                              develop </a:t>
            </a:r>
            <a:r>
              <a:rPr lang="en-US" sz="3000" dirty="0"/>
              <a:t>a sensitivity </a:t>
            </a:r>
            <a:r>
              <a:rPr lang="en-US" sz="3000" dirty="0" smtClean="0"/>
              <a:t>to                                              louse </a:t>
            </a:r>
            <a:r>
              <a:rPr lang="en-US" sz="3000" dirty="0"/>
              <a:t>saliva. </a:t>
            </a:r>
            <a:endParaRPr lang="en-US" sz="3000" dirty="0" smtClean="0"/>
          </a:p>
          <a:p>
            <a:endParaRPr lang="en-US" sz="1000" dirty="0" smtClean="0"/>
          </a:p>
          <a:p>
            <a:r>
              <a:rPr lang="en-US" sz="3000" dirty="0" smtClean="0"/>
              <a:t>If not treated, life cycle                                              may repeat itself every </a:t>
            </a:r>
            <a:r>
              <a:rPr lang="en-US" sz="3000" dirty="0"/>
              <a:t> </a:t>
            </a:r>
            <a:r>
              <a:rPr lang="en-US" sz="3000" dirty="0" smtClean="0"/>
              <a:t>                                                      3 weeks.                                                                                                              </a:t>
            </a:r>
            <a:endParaRPr lang="en-US" sz="3000" dirty="0"/>
          </a:p>
        </p:txBody>
      </p:sp>
      <p:pic>
        <p:nvPicPr>
          <p:cNvPr id="5" name="Picture 4"/>
          <p:cNvPicPr>
            <a:picLocks noChangeAspect="1"/>
          </p:cNvPicPr>
          <p:nvPr/>
        </p:nvPicPr>
        <p:blipFill>
          <a:blip r:embed="rId4"/>
          <a:stretch>
            <a:fillRect/>
          </a:stretch>
        </p:blipFill>
        <p:spPr>
          <a:xfrm>
            <a:off x="6805083" y="4542366"/>
            <a:ext cx="2146300" cy="2146300"/>
          </a:xfrm>
          <a:prstGeom prst="rect">
            <a:avLst/>
          </a:prstGeom>
          <a:effectLst>
            <a:softEdge rad="127000"/>
          </a:effectLst>
        </p:spPr>
      </p:pic>
    </p:spTree>
    <p:extLst>
      <p:ext uri="{BB962C8B-B14F-4D97-AF65-F5344CB8AC3E}">
        <p14:creationId xmlns:p14="http://schemas.microsoft.com/office/powerpoint/2010/main" val="116660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lstStyle/>
          <a:p>
            <a:r>
              <a:rPr lang="en-US" dirty="0" smtClean="0"/>
              <a:t>Transmission (Spread) of Head Lice</a:t>
            </a:r>
            <a:endParaRPr lang="en-US" dirty="0"/>
          </a:p>
        </p:txBody>
      </p:sp>
      <p:sp>
        <p:nvSpPr>
          <p:cNvPr id="3" name="Content Placeholder 2"/>
          <p:cNvSpPr>
            <a:spLocks noGrp="1"/>
          </p:cNvSpPr>
          <p:nvPr>
            <p:ph idx="1"/>
          </p:nvPr>
        </p:nvSpPr>
        <p:spPr>
          <a:xfrm>
            <a:off x="203200" y="1175809"/>
            <a:ext cx="5604933" cy="5186361"/>
          </a:xfrm>
        </p:spPr>
        <p:txBody>
          <a:bodyPr>
            <a:normAutofit fontScale="92500"/>
          </a:bodyPr>
          <a:lstStyle/>
          <a:p>
            <a:r>
              <a:rPr lang="en-US" dirty="0" smtClean="0"/>
              <a:t>Head-to-head </a:t>
            </a:r>
            <a:r>
              <a:rPr lang="en-US" dirty="0"/>
              <a:t>contact with an infested </a:t>
            </a:r>
            <a:r>
              <a:rPr lang="en-US" dirty="0" smtClean="0"/>
              <a:t>person and sleepovers are the BIG transfer risks.</a:t>
            </a:r>
          </a:p>
          <a:p>
            <a:endParaRPr lang="en-US" sz="1000" dirty="0"/>
          </a:p>
          <a:p>
            <a:r>
              <a:rPr lang="en-US" dirty="0"/>
              <a:t>Only </a:t>
            </a:r>
            <a:r>
              <a:rPr lang="en-US" b="1" u="sng" dirty="0"/>
              <a:t>LIVING LICE </a:t>
            </a:r>
            <a:r>
              <a:rPr lang="en-US" dirty="0"/>
              <a:t>can transfer from one person to </a:t>
            </a:r>
            <a:r>
              <a:rPr lang="en-US" dirty="0" smtClean="0"/>
              <a:t>another.</a:t>
            </a:r>
          </a:p>
          <a:p>
            <a:endParaRPr lang="en-US" sz="1000" dirty="0"/>
          </a:p>
          <a:p>
            <a:r>
              <a:rPr lang="en-US" dirty="0" smtClean="0"/>
              <a:t>The </a:t>
            </a:r>
            <a:r>
              <a:rPr lang="en-US" dirty="0"/>
              <a:t>transmission from hats, combs, pillows, </a:t>
            </a:r>
            <a:r>
              <a:rPr lang="en-US" dirty="0" smtClean="0"/>
              <a:t>etc. is possible.</a:t>
            </a:r>
          </a:p>
          <a:p>
            <a:endParaRPr lang="en-US" sz="1000" dirty="0"/>
          </a:p>
          <a:p>
            <a:r>
              <a:rPr lang="en-US" dirty="0"/>
              <a:t>Nits cannot be passed onto someone </a:t>
            </a:r>
            <a:r>
              <a:rPr lang="en-US" dirty="0" smtClean="0"/>
              <a:t>else. </a:t>
            </a:r>
            <a:endParaRPr lang="en-US" dirty="0"/>
          </a:p>
          <a:p>
            <a:pPr marL="0" indent="0">
              <a:buNone/>
            </a:pPr>
            <a:endParaRPr lang="en-US" dirty="0"/>
          </a:p>
        </p:txBody>
      </p:sp>
      <p:pic>
        <p:nvPicPr>
          <p:cNvPr id="8" name="Picture 7" descr="sesamestreet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5486">
            <a:off x="4843738" y="5229215"/>
            <a:ext cx="2199718" cy="1617829"/>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111323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2801">
            <a:off x="6411168" y="1312125"/>
            <a:ext cx="2068129" cy="16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6587067" y="2975889"/>
            <a:ext cx="2421467" cy="2589107"/>
          </a:xfrm>
          <a:prstGeom prst="rect">
            <a:avLst/>
          </a:prstGeom>
          <a:effectLst>
            <a:softEdge rad="152400"/>
          </a:effectLst>
        </p:spPr>
      </p:pic>
    </p:spTree>
    <p:extLst>
      <p:ext uri="{BB962C8B-B14F-4D97-AF65-F5344CB8AC3E}">
        <p14:creationId xmlns:p14="http://schemas.microsoft.com/office/powerpoint/2010/main" val="2672000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Rot="1" noChangeArrowheads="1"/>
          </p:cNvSpPr>
          <p:nvPr>
            <p:ph idx="1"/>
          </p:nvPr>
        </p:nvSpPr>
        <p:spPr>
          <a:xfrm>
            <a:off x="323850" y="643466"/>
            <a:ext cx="8312150" cy="4962727"/>
          </a:xfrm>
        </p:spPr>
        <p:txBody>
          <a:bodyPr>
            <a:normAutofit fontScale="92500" lnSpcReduction="20000"/>
          </a:bodyPr>
          <a:lstStyle/>
          <a:p>
            <a:r>
              <a:rPr lang="en-US" dirty="0"/>
              <a:t>According to CDC, most transmissions occurs in the home environment (friends, sleep-overs, camps, etc.).</a:t>
            </a:r>
          </a:p>
          <a:p>
            <a:pPr eaLnBrk="1" hangingPunct="1"/>
            <a:endParaRPr lang="en-CA" sz="1100" dirty="0" smtClean="0"/>
          </a:p>
          <a:p>
            <a:pPr eaLnBrk="1" hangingPunct="1"/>
            <a:r>
              <a:rPr lang="en-CA" dirty="0" smtClean="0"/>
              <a:t>Head </a:t>
            </a:r>
            <a:r>
              <a:rPr lang="en-CA" dirty="0"/>
              <a:t>lice </a:t>
            </a:r>
            <a:r>
              <a:rPr lang="en-CA" dirty="0" smtClean="0"/>
              <a:t>are </a:t>
            </a:r>
            <a:r>
              <a:rPr lang="en-CA" dirty="0"/>
              <a:t>very communicable (spreads easily) in situations where people are in close contact with other people. </a:t>
            </a:r>
            <a:endParaRPr lang="en-CA" dirty="0" smtClean="0"/>
          </a:p>
          <a:p>
            <a:pPr eaLnBrk="1" hangingPunct="1"/>
            <a:endParaRPr lang="en-CA" sz="1200" dirty="0"/>
          </a:p>
          <a:p>
            <a:pPr eaLnBrk="1" hangingPunct="1"/>
            <a:r>
              <a:rPr lang="en-CA" dirty="0" smtClean="0"/>
              <a:t>Head </a:t>
            </a:r>
            <a:r>
              <a:rPr lang="en-CA" dirty="0"/>
              <a:t>lice </a:t>
            </a:r>
            <a:r>
              <a:rPr lang="en-CA" dirty="0" smtClean="0"/>
              <a:t>are </a:t>
            </a:r>
            <a:r>
              <a:rPr lang="en-CA" dirty="0"/>
              <a:t>most common </a:t>
            </a:r>
            <a:br>
              <a:rPr lang="en-CA" dirty="0"/>
            </a:br>
            <a:r>
              <a:rPr lang="en-CA" dirty="0"/>
              <a:t>amongst school age children </a:t>
            </a:r>
            <a:br>
              <a:rPr lang="en-CA" dirty="0"/>
            </a:br>
            <a:r>
              <a:rPr lang="en-CA" dirty="0"/>
              <a:t>or young children attending</a:t>
            </a:r>
            <a:br>
              <a:rPr lang="en-CA" dirty="0"/>
            </a:br>
            <a:r>
              <a:rPr lang="en-CA" dirty="0" smtClean="0"/>
              <a:t>child </a:t>
            </a:r>
            <a:r>
              <a:rPr lang="en-CA" dirty="0"/>
              <a:t>care </a:t>
            </a:r>
            <a:r>
              <a:rPr lang="en-CA" dirty="0" smtClean="0"/>
              <a:t>services</a:t>
            </a:r>
            <a:br>
              <a:rPr lang="en-CA" dirty="0" smtClean="0"/>
            </a:br>
            <a:r>
              <a:rPr lang="en-CA" dirty="0" smtClean="0"/>
              <a:t>(</a:t>
            </a:r>
            <a:r>
              <a:rPr lang="en-CA" dirty="0"/>
              <a:t>1 in 10 children).</a:t>
            </a:r>
            <a:r>
              <a:rPr lang="en-CA" sz="2400" dirty="0"/>
              <a:t> </a:t>
            </a:r>
          </a:p>
        </p:txBody>
      </p:sp>
      <p:pic>
        <p:nvPicPr>
          <p:cNvPr id="11268" name="Picture 5" descr="kid-playground-425ds072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847" y="3335867"/>
            <a:ext cx="3717780" cy="270721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731328"/>
      </p:ext>
    </p:extLst>
  </p:cSld>
  <p:clrMapOvr>
    <a:masterClrMapping/>
  </p:clrMapOvr>
  <p:transition>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36133"/>
            <a:ext cx="8229600" cy="4953001"/>
          </a:xfrm>
        </p:spPr>
        <p:txBody>
          <a:bodyPr>
            <a:normAutofit lnSpcReduction="10000"/>
          </a:bodyPr>
          <a:lstStyle/>
          <a:p>
            <a:r>
              <a:rPr lang="en-US" dirty="0"/>
              <a:t>Periodic inspections for early detection </a:t>
            </a:r>
            <a:r>
              <a:rPr lang="en-US" dirty="0" smtClean="0"/>
              <a:t>           of adult </a:t>
            </a:r>
            <a:r>
              <a:rPr lang="en-US" dirty="0"/>
              <a:t>lice are far easier than dealing with advanced infestations. </a:t>
            </a:r>
            <a:endParaRPr lang="en-US" dirty="0" smtClean="0"/>
          </a:p>
          <a:p>
            <a:endParaRPr lang="en-US" sz="1000" dirty="0" smtClean="0"/>
          </a:p>
          <a:p>
            <a:r>
              <a:rPr lang="en-US" dirty="0" smtClean="0"/>
              <a:t>During </a:t>
            </a:r>
            <a:r>
              <a:rPr lang="en-US" dirty="0"/>
              <a:t>the early fall months (August to November) children should be inspected weekly by parents</a:t>
            </a:r>
            <a:r>
              <a:rPr lang="en-US" dirty="0" smtClean="0"/>
              <a:t>.</a:t>
            </a:r>
          </a:p>
          <a:p>
            <a:endParaRPr lang="en-US" sz="1100" dirty="0" smtClean="0"/>
          </a:p>
          <a:p>
            <a:r>
              <a:rPr lang="en-CA" i="1" dirty="0"/>
              <a:t>Prevention </a:t>
            </a:r>
            <a:r>
              <a:rPr lang="en-CA" i="1" dirty="0" smtClean="0"/>
              <a:t>(home screening</a:t>
            </a:r>
            <a:r>
              <a:rPr lang="en-CA" i="1" dirty="0"/>
              <a:t>) is the </a:t>
            </a:r>
            <a:r>
              <a:rPr lang="en-CA" i="1" dirty="0" smtClean="0"/>
              <a:t>                      best way </a:t>
            </a:r>
            <a:r>
              <a:rPr lang="en-CA" i="1" dirty="0"/>
              <a:t>to reduce the spread </a:t>
            </a:r>
            <a:r>
              <a:rPr lang="en-CA" i="1" dirty="0" smtClean="0"/>
              <a:t>of                                   lice infestation</a:t>
            </a:r>
            <a:r>
              <a:rPr lang="en-CA" i="1" dirty="0"/>
              <a:t>.</a:t>
            </a:r>
            <a:r>
              <a:rPr lang="en-CA" dirty="0"/>
              <a:t> </a:t>
            </a:r>
            <a:endParaRPr lang="en-US" dirty="0"/>
          </a:p>
        </p:txBody>
      </p:sp>
      <p:sp>
        <p:nvSpPr>
          <p:cNvPr id="4" name="Title 1"/>
          <p:cNvSpPr txBox="1">
            <a:spLocks/>
          </p:cNvSpPr>
          <p:nvPr/>
        </p:nvSpPr>
        <p:spPr>
          <a:xfrm>
            <a:off x="609600" y="-33867"/>
            <a:ext cx="5842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Checking for Head Lice</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570133" y="3991081"/>
            <a:ext cx="2370667" cy="2477454"/>
          </a:xfrm>
          <a:prstGeom prst="rect">
            <a:avLst/>
          </a:prstGeom>
          <a:noFill/>
          <a:ln>
            <a:noFill/>
          </a:ln>
          <a:effectLst>
            <a:softEdge rad="63500"/>
          </a:effectLst>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1850803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467" y="152400"/>
            <a:ext cx="8873066" cy="5012267"/>
          </a:xfrm>
        </p:spPr>
        <p:txBody>
          <a:bodyPr>
            <a:normAutofit fontScale="92500" lnSpcReduction="10000"/>
          </a:bodyPr>
          <a:lstStyle/>
          <a:p>
            <a:pPr marL="274320" indent="-274320" fontAlgn="auto">
              <a:spcAft>
                <a:spcPts val="0"/>
              </a:spcAft>
              <a:buFont typeface="Wingdings 2"/>
              <a:buChar char=""/>
              <a:defRPr/>
            </a:pPr>
            <a:r>
              <a:rPr lang="en-US" sz="3000" dirty="0"/>
              <a:t>To confirm a case of head lice, you need to find </a:t>
            </a:r>
            <a:r>
              <a:rPr lang="en-US" sz="3000" u="sng" dirty="0"/>
              <a:t>live </a:t>
            </a:r>
            <a:r>
              <a:rPr lang="en-US" sz="3000" u="sng" dirty="0" smtClean="0"/>
              <a:t>adult lice</a:t>
            </a:r>
            <a:r>
              <a:rPr lang="en-US" sz="3000" dirty="0"/>
              <a:t>. Children can have a few nits without actually having a case of head lice.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Good lighting is important when you are checking.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Head lice move fast and are hard to see. They are usually found very close to the scalp, at the bottom of the neck and behind the ears.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To look for nits, part hair in </a:t>
            </a:r>
            <a:r>
              <a:rPr lang="en-US" sz="3000" dirty="0" smtClean="0"/>
              <a:t>small sections</a:t>
            </a:r>
            <a:r>
              <a:rPr lang="en-US" sz="3000" dirty="0"/>
              <a:t>, moving from one side of </a:t>
            </a:r>
            <a:r>
              <a:rPr lang="en-US" sz="3000" dirty="0" smtClean="0"/>
              <a:t>the </a:t>
            </a:r>
            <a:r>
              <a:rPr lang="en-US" sz="3000" dirty="0"/>
              <a:t>head to the other. </a:t>
            </a:r>
            <a:r>
              <a:rPr lang="en-US" sz="3000" dirty="0" smtClean="0"/>
              <a:t>Check carefully</a:t>
            </a:r>
            <a:r>
              <a:rPr lang="en-US" sz="3000" dirty="0"/>
              <a:t>, looking close to the scalp. </a:t>
            </a:r>
          </a:p>
          <a:p>
            <a:endParaRPr lang="en-US" dirty="0"/>
          </a:p>
        </p:txBody>
      </p:sp>
      <p:pic>
        <p:nvPicPr>
          <p:cNvPr id="6" name="Picture 5" descr="lice3x-topper-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3775075" cy="1847850"/>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4-10-08-head-lice-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4608511"/>
            <a:ext cx="2560638" cy="2243138"/>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13" y="4614862"/>
            <a:ext cx="2808287" cy="2236787"/>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912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534" y="389465"/>
            <a:ext cx="8822265" cy="4064000"/>
          </a:xfrm>
        </p:spPr>
        <p:txBody>
          <a:bodyPr>
            <a:normAutofit fontScale="47500" lnSpcReduction="20000"/>
          </a:bodyPr>
          <a:lstStyle/>
          <a:p>
            <a:r>
              <a:rPr lang="en-US" sz="5900" dirty="0" smtClean="0"/>
              <a:t>Look </a:t>
            </a:r>
            <a:r>
              <a:rPr lang="en-US" sz="5900" dirty="0"/>
              <a:t>for nits near the scalp. Eggs more </a:t>
            </a:r>
            <a:r>
              <a:rPr lang="en-US" sz="5900" dirty="0" smtClean="0"/>
              <a:t>than </a:t>
            </a:r>
            <a:r>
              <a:rPr lang="en-US" sz="5900" dirty="0" smtClean="0">
                <a:latin typeface="Arial"/>
                <a:cs typeface="Arial"/>
              </a:rPr>
              <a:t>½ </a:t>
            </a:r>
            <a:r>
              <a:rPr lang="en-US" sz="5900" dirty="0" smtClean="0"/>
              <a:t>inch </a:t>
            </a:r>
            <a:r>
              <a:rPr lang="en-US" sz="5900" dirty="0"/>
              <a:t>away from the scalp are nearly always hatched or dead and do not, by themselves, indicate an active infestation or a need for treatment. </a:t>
            </a:r>
            <a:endParaRPr lang="en-US" sz="5900" dirty="0" smtClean="0"/>
          </a:p>
          <a:p>
            <a:pPr lvl="0">
              <a:lnSpc>
                <a:spcPct val="120000"/>
              </a:lnSpc>
              <a:spcBef>
                <a:spcPts val="480"/>
              </a:spcBef>
              <a:spcAft>
                <a:spcPts val="600"/>
              </a:spcAft>
            </a:pPr>
            <a:endParaRPr lang="en-US" sz="2100" dirty="0"/>
          </a:p>
          <a:p>
            <a:pPr lvl="0">
              <a:lnSpc>
                <a:spcPct val="120000"/>
              </a:lnSpc>
              <a:spcBef>
                <a:spcPts val="0"/>
              </a:spcBef>
              <a:spcAft>
                <a:spcPts val="600"/>
              </a:spcAft>
            </a:pPr>
            <a:r>
              <a:rPr lang="en-US" sz="5900" dirty="0" smtClean="0"/>
              <a:t>If adults or </a:t>
            </a:r>
            <a:r>
              <a:rPr lang="en-US" sz="5900" dirty="0"/>
              <a:t>lots of nits (more than 5 nits </a:t>
            </a:r>
            <a:r>
              <a:rPr lang="en-US" sz="5900" dirty="0" smtClean="0"/>
              <a:t>occurring </a:t>
            </a:r>
            <a:r>
              <a:rPr lang="en-US" sz="5900" dirty="0"/>
              <a:t>in the </a:t>
            </a:r>
            <a:r>
              <a:rPr lang="en-US" sz="5900" dirty="0" smtClean="0"/>
              <a:t>area of </a:t>
            </a:r>
            <a:r>
              <a:rPr lang="en-US" sz="5900" dirty="0"/>
              <a:t>a dime) are found, this is a </a:t>
            </a:r>
            <a:r>
              <a:rPr lang="en-US" sz="5900" dirty="0" smtClean="0"/>
              <a:t>call </a:t>
            </a:r>
            <a:r>
              <a:rPr lang="en-US" sz="5900" dirty="0"/>
              <a:t>to action. </a:t>
            </a:r>
            <a:endParaRPr lang="en-US" sz="5900" dirty="0" smtClean="0"/>
          </a:p>
          <a:p>
            <a:pPr lvl="0">
              <a:lnSpc>
                <a:spcPct val="120000"/>
              </a:lnSpc>
              <a:spcBef>
                <a:spcPts val="0"/>
              </a:spcBef>
              <a:spcAft>
                <a:spcPts val="600"/>
              </a:spcAft>
            </a:pPr>
            <a:endParaRPr lang="en-US" sz="2100" dirty="0" smtClean="0"/>
          </a:p>
          <a:p>
            <a:pPr lvl="0">
              <a:lnSpc>
                <a:spcPct val="120000"/>
              </a:lnSpc>
              <a:spcBef>
                <a:spcPts val="0"/>
              </a:spcBef>
              <a:spcAft>
                <a:spcPts val="600"/>
              </a:spcAft>
            </a:pPr>
            <a:r>
              <a:rPr lang="en-US" sz="5900" dirty="0" smtClean="0"/>
              <a:t>Also check </a:t>
            </a:r>
            <a:r>
              <a:rPr lang="en-US" sz="5900" u="sng" dirty="0" smtClean="0"/>
              <a:t>everyone</a:t>
            </a:r>
            <a:r>
              <a:rPr lang="en-US" sz="5900" dirty="0" smtClean="0"/>
              <a:t> </a:t>
            </a:r>
            <a:r>
              <a:rPr lang="en-US" sz="5900" dirty="0"/>
              <a:t>in the household</a:t>
            </a:r>
            <a:r>
              <a:rPr lang="en-US" sz="5900" dirty="0" smtClean="0"/>
              <a:t>, including </a:t>
            </a:r>
            <a:r>
              <a:rPr lang="en-US" sz="5900" dirty="0"/>
              <a:t>adults</a:t>
            </a:r>
            <a:r>
              <a:rPr lang="en-US" sz="5900" dirty="0" smtClean="0"/>
              <a:t>.</a:t>
            </a:r>
            <a:endParaRPr lang="en-US" dirty="0"/>
          </a:p>
        </p:txBody>
      </p:sp>
      <p:pic>
        <p:nvPicPr>
          <p:cNvPr id="6" name="Picture 5" descr="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985" y="4453465"/>
            <a:ext cx="2728631" cy="2201334"/>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icephot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399" y="4385732"/>
            <a:ext cx="3322767" cy="2201333"/>
          </a:xfrm>
          <a:prstGeom prst="rect">
            <a:avLst/>
          </a:prstGeom>
          <a:effectLst>
            <a:softEdge rad="114300"/>
          </a:effectLst>
        </p:spPr>
      </p:pic>
    </p:spTree>
    <p:extLst>
      <p:ext uri="{BB962C8B-B14F-4D97-AF65-F5344CB8AC3E}">
        <p14:creationId xmlns:p14="http://schemas.microsoft.com/office/powerpoint/2010/main" val="3102800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8" y="557741"/>
            <a:ext cx="5300132" cy="5538260"/>
          </a:xfrm>
        </p:spPr>
        <p:txBody>
          <a:bodyPr>
            <a:normAutofit/>
          </a:bodyPr>
          <a:lstStyle/>
          <a:p>
            <a:pPr>
              <a:lnSpc>
                <a:spcPct val="90000"/>
              </a:lnSpc>
            </a:pPr>
            <a:r>
              <a:rPr lang="en-CA" sz="2800" dirty="0"/>
              <a:t>While screening children, if you think you may have found nits or lice contact your </a:t>
            </a:r>
            <a:r>
              <a:rPr lang="en-CA" sz="2800" dirty="0" smtClean="0"/>
              <a:t>team leader </a:t>
            </a:r>
            <a:r>
              <a:rPr lang="en-CA" sz="2800" dirty="0"/>
              <a:t>or school health nurse </a:t>
            </a:r>
            <a:r>
              <a:rPr lang="en-CA" sz="2800" dirty="0" smtClean="0"/>
              <a:t>for </a:t>
            </a:r>
            <a:r>
              <a:rPr lang="en-CA" sz="2800" dirty="0"/>
              <a:t>additional support</a:t>
            </a:r>
            <a:r>
              <a:rPr lang="en-CA" sz="2800" dirty="0" smtClean="0"/>
              <a:t>.</a:t>
            </a:r>
          </a:p>
          <a:p>
            <a:pPr>
              <a:lnSpc>
                <a:spcPct val="90000"/>
              </a:lnSpc>
            </a:pPr>
            <a:endParaRPr lang="en-CA" sz="1000" dirty="0"/>
          </a:p>
          <a:p>
            <a:pPr>
              <a:lnSpc>
                <a:spcPct val="90000"/>
              </a:lnSpc>
            </a:pPr>
            <a:r>
              <a:rPr lang="en-CA" sz="2800" dirty="0" smtClean="0"/>
              <a:t>Confidentiality</a:t>
            </a:r>
            <a:r>
              <a:rPr lang="en-CA" sz="2800" dirty="0"/>
              <a:t>! </a:t>
            </a:r>
            <a:endParaRPr lang="en-CA" sz="2800" dirty="0" smtClean="0"/>
          </a:p>
          <a:p>
            <a:pPr>
              <a:lnSpc>
                <a:spcPct val="90000"/>
              </a:lnSpc>
            </a:pPr>
            <a:endParaRPr lang="en-CA" sz="1000" dirty="0"/>
          </a:p>
          <a:p>
            <a:pPr>
              <a:lnSpc>
                <a:spcPct val="90000"/>
              </a:lnSpc>
            </a:pPr>
            <a:r>
              <a:rPr lang="en-CA" sz="2800" dirty="0" smtClean="0"/>
              <a:t>Ensure </a:t>
            </a:r>
            <a:r>
              <a:rPr lang="en-CA" sz="2800" dirty="0"/>
              <a:t>sensitivity </a:t>
            </a:r>
            <a:r>
              <a:rPr lang="en-CA" sz="2800" dirty="0" smtClean="0"/>
              <a:t>surrounding the child</a:t>
            </a:r>
            <a:r>
              <a:rPr lang="en-US" sz="2800" dirty="0" smtClean="0"/>
              <a:t>’</a:t>
            </a:r>
            <a:r>
              <a:rPr lang="en-CA" altLang="ja-JP" sz="2800" dirty="0" smtClean="0"/>
              <a:t>s </a:t>
            </a:r>
            <a:r>
              <a:rPr lang="en-CA" altLang="ja-JP" sz="2800" dirty="0"/>
              <a:t>feelings</a:t>
            </a:r>
            <a:r>
              <a:rPr lang="en-CA" altLang="ja-JP" sz="2800" dirty="0" smtClean="0"/>
              <a:t>. Anyone can get </a:t>
            </a:r>
            <a:r>
              <a:rPr lang="en-CA" altLang="ja-JP" sz="2800" dirty="0"/>
              <a:t>lice and no one is immune (children or adults). </a:t>
            </a:r>
            <a:r>
              <a:rPr lang="en-CA" altLang="ja-JP" sz="2800" dirty="0" smtClean="0"/>
              <a:t>Lack </a:t>
            </a:r>
            <a:r>
              <a:rPr lang="en-CA" altLang="ja-JP" sz="2800" dirty="0"/>
              <a:t>of cleanliness does not cause head lice (stigma). </a:t>
            </a:r>
          </a:p>
          <a:p>
            <a:endParaRPr lang="en-US" dirty="0"/>
          </a:p>
        </p:txBody>
      </p:sp>
      <p:pic>
        <p:nvPicPr>
          <p:cNvPr id="6" name="Picture 5" descr="lic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34" y="1685007"/>
            <a:ext cx="2607734" cy="3411927"/>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878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274637"/>
            <a:ext cx="8889999" cy="1130829"/>
          </a:xfrm>
        </p:spPr>
        <p:txBody>
          <a:bodyPr>
            <a:normAutofit/>
          </a:bodyPr>
          <a:lstStyle/>
          <a:p>
            <a:r>
              <a:rPr lang="en-US" dirty="0" smtClean="0"/>
              <a:t>Found lice? </a:t>
            </a:r>
            <a:endParaRPr lang="en-US" sz="3600" dirty="0"/>
          </a:p>
        </p:txBody>
      </p:sp>
      <p:pic>
        <p:nvPicPr>
          <p:cNvPr id="5" name="Picture 6"/>
          <p:cNvPicPr>
            <a:picLocks noChangeAspect="1" noChangeArrowheads="1"/>
          </p:cNvPicPr>
          <p:nvPr/>
        </p:nvPicPr>
        <p:blipFill>
          <a:blip r:embed="rId3" cstate="print"/>
          <a:srcRect/>
          <a:stretch>
            <a:fillRect/>
          </a:stretch>
        </p:blipFill>
        <p:spPr bwMode="auto">
          <a:xfrm>
            <a:off x="5627782" y="1405466"/>
            <a:ext cx="2669551" cy="3256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Figure B - Lice on nail"/>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92665" y="1605077"/>
            <a:ext cx="4566244" cy="3056522"/>
          </a:xfrm>
          <a:noFill/>
          <a:effectLst>
            <a:softEdge rad="63500"/>
          </a:effectLst>
        </p:spPr>
      </p:pic>
      <p:sp>
        <p:nvSpPr>
          <p:cNvPr id="7" name="Rectangle 6"/>
          <p:cNvSpPr/>
          <p:nvPr/>
        </p:nvSpPr>
        <p:spPr>
          <a:xfrm>
            <a:off x="118533" y="4961467"/>
            <a:ext cx="9025466" cy="1077218"/>
          </a:xfrm>
          <a:prstGeom prst="rect">
            <a:avLst/>
          </a:prstGeom>
        </p:spPr>
        <p:txBody>
          <a:bodyPr wrap="square">
            <a:spAutoFit/>
          </a:bodyPr>
          <a:lstStyle/>
          <a:p>
            <a:pPr algn="ctr"/>
            <a:r>
              <a:rPr lang="en-US" sz="3200" dirty="0"/>
              <a:t>Treatment is recommended only for individuals found with </a:t>
            </a:r>
            <a:r>
              <a:rPr lang="en-US" sz="3200" b="1" u="sng" dirty="0">
                <a:solidFill>
                  <a:srgbClr val="0000FF"/>
                </a:solidFill>
              </a:rPr>
              <a:t>live </a:t>
            </a:r>
            <a:r>
              <a:rPr lang="en-US" sz="3200" b="1" u="sng" dirty="0" smtClean="0">
                <a:solidFill>
                  <a:srgbClr val="0000FF"/>
                </a:solidFill>
              </a:rPr>
              <a:t>lice</a:t>
            </a:r>
            <a:endParaRPr lang="en-US" sz="3200" b="1" u="sng" dirty="0">
              <a:solidFill>
                <a:srgbClr val="0000FF"/>
              </a:solidFill>
            </a:endParaRPr>
          </a:p>
        </p:txBody>
      </p:sp>
    </p:spTree>
    <p:extLst>
      <p:ext uri="{BB962C8B-B14F-4D97-AF65-F5344CB8AC3E}">
        <p14:creationId xmlns:p14="http://schemas.microsoft.com/office/powerpoint/2010/main" val="1413974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9" y="977901"/>
            <a:ext cx="8365066" cy="897466"/>
          </a:xfrm>
        </p:spPr>
        <p:txBody>
          <a:bodyPr>
            <a:normAutofit fontScale="90000"/>
          </a:bodyPr>
          <a:lstStyle/>
          <a:p>
            <a:pPr algn="l"/>
            <a:r>
              <a:rPr lang="en-US" dirty="0" smtClean="0"/>
              <a:t/>
            </a:r>
            <a:br>
              <a:rPr lang="en-US" dirty="0" smtClean="0"/>
            </a:br>
            <a:r>
              <a:rPr lang="en-US" dirty="0" err="1" smtClean="0"/>
              <a:t>Pediculicides</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575735" y="1875367"/>
            <a:ext cx="5774265" cy="4754564"/>
          </a:xfrm>
        </p:spPr>
        <p:txBody>
          <a:bodyPr>
            <a:normAutofit fontScale="92500" lnSpcReduction="10000"/>
          </a:bodyPr>
          <a:lstStyle/>
          <a:p>
            <a:r>
              <a:rPr lang="en-US" dirty="0" smtClean="0"/>
              <a:t>Chemical treatments</a:t>
            </a:r>
          </a:p>
          <a:p>
            <a:endParaRPr lang="en-US" sz="1100" dirty="0" smtClean="0"/>
          </a:p>
          <a:p>
            <a:r>
              <a:rPr lang="en-US" dirty="0" smtClean="0"/>
              <a:t>Natural products</a:t>
            </a:r>
          </a:p>
          <a:p>
            <a:pPr marL="857250" lvl="1" indent="-457200"/>
            <a:r>
              <a:rPr lang="en-CA" dirty="0"/>
              <a:t>mayonnaise, petroleum jelly, </a:t>
            </a:r>
            <a:r>
              <a:rPr lang="en-CA" dirty="0" smtClean="0"/>
              <a:t>vinegar, olive </a:t>
            </a:r>
            <a:r>
              <a:rPr lang="en-CA" dirty="0"/>
              <a:t>oil, tea tree oil</a:t>
            </a:r>
            <a:r>
              <a:rPr lang="en-CA" dirty="0" smtClean="0"/>
              <a:t>, </a:t>
            </a:r>
            <a:r>
              <a:rPr lang="en-CA" dirty="0"/>
              <a:t>or </a:t>
            </a:r>
            <a:r>
              <a:rPr lang="en-CA" dirty="0" smtClean="0"/>
              <a:t>aromatherapy</a:t>
            </a:r>
          </a:p>
          <a:p>
            <a:pPr marL="857250" lvl="1" indent="-457200"/>
            <a:endParaRPr lang="en-US" sz="1100" dirty="0" smtClean="0"/>
          </a:p>
          <a:p>
            <a:r>
              <a:rPr lang="en-US" dirty="0" smtClean="0"/>
              <a:t>Alcohol</a:t>
            </a:r>
          </a:p>
          <a:p>
            <a:pPr lvl="1"/>
            <a:r>
              <a:rPr lang="en-US" dirty="0" smtClean="0"/>
              <a:t> benzyl alcohol</a:t>
            </a:r>
          </a:p>
          <a:p>
            <a:pPr lvl="1"/>
            <a:endParaRPr lang="en-US" sz="1100" dirty="0" smtClean="0"/>
          </a:p>
          <a:p>
            <a:r>
              <a:rPr lang="en-US" u="sng" dirty="0" smtClean="0"/>
              <a:t>Never</a:t>
            </a:r>
            <a:r>
              <a:rPr lang="en-US" dirty="0" smtClean="0"/>
              <a:t> use gasoline or spray insecticides to treat lice.</a:t>
            </a:r>
            <a:endParaRPr lang="en-CA" dirty="0" smtClean="0"/>
          </a:p>
        </p:txBody>
      </p:sp>
      <p:pic>
        <p:nvPicPr>
          <p:cNvPr id="5" name="Picture 4"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2239434"/>
            <a:ext cx="2095500" cy="3873500"/>
          </a:xfrm>
          <a:prstGeom prst="rect">
            <a:avLst/>
          </a:prstGeom>
          <a:effectLst>
            <a:softEdge rad="139700"/>
          </a:effectLst>
        </p:spPr>
      </p:pic>
      <p:sp>
        <p:nvSpPr>
          <p:cNvPr id="6" name="Title 1"/>
          <p:cNvSpPr txBox="1">
            <a:spLocks/>
          </p:cNvSpPr>
          <p:nvPr/>
        </p:nvSpPr>
        <p:spPr>
          <a:xfrm>
            <a:off x="457200" y="2063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Treatment of Head Lice</a:t>
            </a:r>
            <a:endParaRPr lang="en-US" dirty="0"/>
          </a:p>
        </p:txBody>
      </p:sp>
    </p:spTree>
    <p:extLst>
      <p:ext uri="{BB962C8B-B14F-4D97-AF65-F5344CB8AC3E}">
        <p14:creationId xmlns:p14="http://schemas.microsoft.com/office/powerpoint/2010/main" val="295874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
            <a:ext cx="8229600" cy="1143000"/>
          </a:xfrm>
        </p:spPr>
        <p:txBody>
          <a:bodyPr/>
          <a:lstStyle/>
          <a:p>
            <a:r>
              <a:rPr lang="en-US" dirty="0" smtClean="0"/>
              <a:t>Treatment of Head Lice</a:t>
            </a:r>
            <a:endParaRPr lang="en-US" dirty="0"/>
          </a:p>
        </p:txBody>
      </p:sp>
      <p:sp>
        <p:nvSpPr>
          <p:cNvPr id="3" name="Content Placeholder 2"/>
          <p:cNvSpPr>
            <a:spLocks noGrp="1"/>
          </p:cNvSpPr>
          <p:nvPr>
            <p:ph idx="1"/>
          </p:nvPr>
        </p:nvSpPr>
        <p:spPr>
          <a:xfrm>
            <a:off x="254000" y="1163640"/>
            <a:ext cx="8432800" cy="4962524"/>
          </a:xfrm>
        </p:spPr>
        <p:txBody>
          <a:bodyPr>
            <a:normAutofit/>
          </a:bodyPr>
          <a:lstStyle/>
          <a:p>
            <a:pPr marL="0" indent="0">
              <a:buNone/>
            </a:pPr>
            <a:r>
              <a:rPr lang="en-US" b="1" dirty="0" smtClean="0"/>
              <a:t>Lice shampoos</a:t>
            </a:r>
          </a:p>
          <a:p>
            <a:pPr lvl="1"/>
            <a:r>
              <a:rPr lang="en-US" dirty="0" smtClean="0"/>
              <a:t>Contain insecticides (</a:t>
            </a:r>
            <a:r>
              <a:rPr lang="en-US" dirty="0" err="1" smtClean="0"/>
              <a:t>Pyrethrins</a:t>
            </a:r>
            <a:r>
              <a:rPr lang="en-US" dirty="0" smtClean="0"/>
              <a:t>, </a:t>
            </a:r>
            <a:r>
              <a:rPr lang="en-US" dirty="0" err="1" smtClean="0"/>
              <a:t>Permethrin</a:t>
            </a:r>
            <a:r>
              <a:rPr lang="en-US" dirty="0" smtClean="0"/>
              <a:t>, </a:t>
            </a:r>
            <a:r>
              <a:rPr lang="en-US" dirty="0" err="1" smtClean="0"/>
              <a:t>Lindane</a:t>
            </a:r>
            <a:r>
              <a:rPr lang="en-US" dirty="0" smtClean="0"/>
              <a:t>, </a:t>
            </a:r>
            <a:r>
              <a:rPr lang="en-US" dirty="0" err="1" smtClean="0"/>
              <a:t>Malathion</a:t>
            </a:r>
            <a:r>
              <a:rPr lang="en-US" dirty="0" smtClean="0"/>
              <a:t>, </a:t>
            </a:r>
            <a:r>
              <a:rPr lang="en-US" dirty="0" err="1" smtClean="0"/>
              <a:t>etc</a:t>
            </a:r>
            <a:r>
              <a:rPr lang="en-US" dirty="0" smtClean="0"/>
              <a:t>). </a:t>
            </a:r>
          </a:p>
          <a:p>
            <a:pPr lvl="1"/>
            <a:r>
              <a:rPr lang="en-US" dirty="0" smtClean="0"/>
              <a:t>Be cautious when applying treatments.</a:t>
            </a:r>
          </a:p>
          <a:p>
            <a:pPr lvl="1"/>
            <a:r>
              <a:rPr lang="en-US" dirty="0" smtClean="0"/>
              <a:t>Directions must be followed exactly.</a:t>
            </a:r>
          </a:p>
          <a:p>
            <a:pPr lvl="1"/>
            <a:r>
              <a:rPr lang="en-US" dirty="0"/>
              <a:t>Susceptible lice </a:t>
            </a:r>
            <a:r>
              <a:rPr lang="en-US" dirty="0" smtClean="0"/>
              <a:t>should die within 10 to 30 min after treatment.</a:t>
            </a:r>
          </a:p>
          <a:p>
            <a:pPr lvl="1"/>
            <a:r>
              <a:rPr lang="en-US" dirty="0" smtClean="0"/>
              <a:t>A second treatment may be                                      required in 10 to 14 days.</a:t>
            </a:r>
          </a:p>
          <a:p>
            <a:pPr lvl="1"/>
            <a:r>
              <a:rPr lang="en-US" dirty="0" smtClean="0"/>
              <a:t>Resistance </a:t>
            </a:r>
            <a:r>
              <a:rPr lang="en-US" dirty="0"/>
              <a:t>may be </a:t>
            </a:r>
            <a:r>
              <a:rPr lang="en-US" dirty="0" smtClean="0"/>
              <a:t>occurring.</a:t>
            </a:r>
            <a:endParaRPr lang="en-US" dirty="0"/>
          </a:p>
          <a:p>
            <a:pPr marL="457200" lvl="1" indent="0">
              <a:buNone/>
            </a:pPr>
            <a:endParaRPr lang="en-US" dirty="0" smtClean="0"/>
          </a:p>
        </p:txBody>
      </p:sp>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1751">
            <a:off x="5659477" y="4462542"/>
            <a:ext cx="3150239" cy="2017947"/>
          </a:xfrm>
          <a:prstGeom prst="rect">
            <a:avLst/>
          </a:prstGeom>
        </p:spPr>
      </p:pic>
    </p:spTree>
    <p:extLst>
      <p:ext uri="{BB962C8B-B14F-4D97-AF65-F5344CB8AC3E}">
        <p14:creationId xmlns:p14="http://schemas.microsoft.com/office/powerpoint/2010/main" val="2575246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 Problem of Society</a:t>
            </a:r>
            <a:endParaRPr lang="en-US" dirty="0"/>
          </a:p>
        </p:txBody>
      </p:sp>
      <p:sp>
        <p:nvSpPr>
          <p:cNvPr id="3" name="Content Placeholder 2"/>
          <p:cNvSpPr>
            <a:spLocks noGrp="1"/>
          </p:cNvSpPr>
          <p:nvPr>
            <p:ph idx="1"/>
          </p:nvPr>
        </p:nvSpPr>
        <p:spPr>
          <a:xfrm>
            <a:off x="169334" y="1143000"/>
            <a:ext cx="6705600" cy="5105400"/>
          </a:xfrm>
        </p:spPr>
        <p:txBody>
          <a:bodyPr>
            <a:normAutofit fontScale="92500" lnSpcReduction="10000"/>
          </a:bodyPr>
          <a:lstStyle/>
          <a:p>
            <a:r>
              <a:rPr lang="en-US" dirty="0"/>
              <a:t>More commonly found in children of preschool and early elementary age </a:t>
            </a:r>
            <a:r>
              <a:rPr lang="en-US" dirty="0" smtClean="0"/>
              <a:t/>
            </a:r>
            <a:br>
              <a:rPr lang="en-US" dirty="0" smtClean="0"/>
            </a:br>
            <a:r>
              <a:rPr lang="en-US" dirty="0" smtClean="0"/>
              <a:t>(</a:t>
            </a:r>
            <a:r>
              <a:rPr lang="en-US" dirty="0"/>
              <a:t>3-11 years old)</a:t>
            </a:r>
            <a:r>
              <a:rPr lang="en-US" dirty="0" smtClean="0"/>
              <a:t>.</a:t>
            </a:r>
          </a:p>
          <a:p>
            <a:endParaRPr lang="en-US" sz="1100" dirty="0"/>
          </a:p>
          <a:p>
            <a:r>
              <a:rPr lang="en-US" dirty="0" smtClean="0"/>
              <a:t>It can happen to anyone</a:t>
            </a:r>
            <a:r>
              <a:rPr lang="en-US" dirty="0"/>
              <a:t>! Parents, siblings and caregivers sometimes acquire</a:t>
            </a:r>
            <a:r>
              <a:rPr lang="en-US" dirty="0" smtClean="0"/>
              <a:t>.</a:t>
            </a:r>
          </a:p>
          <a:p>
            <a:endParaRPr lang="en-US" sz="1100" dirty="0" smtClean="0"/>
          </a:p>
          <a:p>
            <a:r>
              <a:rPr lang="en-US" dirty="0" smtClean="0"/>
              <a:t>The most common symptoms are itching and sleeplessness.</a:t>
            </a:r>
          </a:p>
          <a:p>
            <a:endParaRPr lang="en-US" sz="1100" dirty="0" smtClean="0"/>
          </a:p>
          <a:p>
            <a:r>
              <a:rPr lang="en-US" dirty="0" smtClean="0"/>
              <a:t>Scratching leads to secondary bacterial skin infection.</a:t>
            </a:r>
            <a:endParaRPr lang="en-US" dirty="0"/>
          </a:p>
        </p:txBody>
      </p:sp>
      <p:pic>
        <p:nvPicPr>
          <p:cNvPr id="4" name="Picture 3"/>
          <p:cNvPicPr>
            <a:picLocks noChangeAspect="1"/>
          </p:cNvPicPr>
          <p:nvPr/>
        </p:nvPicPr>
        <p:blipFill>
          <a:blip r:embed="rId3"/>
          <a:stretch>
            <a:fillRect/>
          </a:stretch>
        </p:blipFill>
        <p:spPr>
          <a:xfrm>
            <a:off x="6874933" y="1600199"/>
            <a:ext cx="2048934" cy="4153245"/>
          </a:xfrm>
          <a:prstGeom prst="rect">
            <a:avLst/>
          </a:prstGeom>
        </p:spPr>
      </p:pic>
    </p:spTree>
    <p:extLst>
      <p:ext uri="{BB962C8B-B14F-4D97-AF65-F5344CB8AC3E}">
        <p14:creationId xmlns:p14="http://schemas.microsoft.com/office/powerpoint/2010/main" val="948329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152400"/>
            <a:ext cx="8720666" cy="1270000"/>
          </a:xfrm>
        </p:spPr>
        <p:txBody>
          <a:bodyPr>
            <a:normAutofit fontScale="90000"/>
          </a:bodyPr>
          <a:lstStyle/>
          <a:p>
            <a:pPr algn="l"/>
            <a:r>
              <a:rPr lang="en-US" dirty="0" smtClean="0"/>
              <a:t/>
            </a:r>
            <a:br>
              <a:rPr lang="en-US" dirty="0" smtClean="0"/>
            </a:br>
            <a:r>
              <a:rPr lang="en-US" dirty="0" smtClean="0"/>
              <a:t>  </a:t>
            </a:r>
            <a:r>
              <a:rPr lang="en-US" dirty="0" err="1" smtClean="0"/>
              <a:t>Pyrethrins</a:t>
            </a:r>
            <a:r>
              <a:rPr lang="en-US" dirty="0" smtClean="0"/>
              <a:t> </a:t>
            </a:r>
            <a:r>
              <a:rPr lang="en-US" dirty="0"/>
              <a:t>Plus </a:t>
            </a:r>
            <a:r>
              <a:rPr lang="en-US" dirty="0" err="1"/>
              <a:t>Piperonyl</a:t>
            </a:r>
            <a:r>
              <a:rPr lang="en-US" dirty="0"/>
              <a:t> </a:t>
            </a:r>
            <a:r>
              <a:rPr lang="en-US" dirty="0" err="1" smtClean="0"/>
              <a:t>Butoxide</a:t>
            </a:r>
            <a:r>
              <a:rPr lang="en-US" dirty="0" smtClean="0"/>
              <a:t> OTC</a:t>
            </a:r>
            <a:br>
              <a:rPr lang="en-US" dirty="0" smtClean="0"/>
            </a:br>
            <a:r>
              <a:rPr lang="en-US" dirty="0" smtClean="0"/>
              <a:t> </a:t>
            </a:r>
            <a:endParaRPr lang="en-US" dirty="0"/>
          </a:p>
        </p:txBody>
      </p:sp>
      <p:sp>
        <p:nvSpPr>
          <p:cNvPr id="3" name="Content Placeholder 2"/>
          <p:cNvSpPr>
            <a:spLocks noGrp="1"/>
          </p:cNvSpPr>
          <p:nvPr>
            <p:ph idx="1"/>
          </p:nvPr>
        </p:nvSpPr>
        <p:spPr>
          <a:xfrm>
            <a:off x="135466" y="935861"/>
            <a:ext cx="8856135" cy="5689600"/>
          </a:xfrm>
        </p:spPr>
        <p:txBody>
          <a:bodyPr>
            <a:normAutofit/>
          </a:bodyPr>
          <a:lstStyle/>
          <a:p>
            <a:pPr>
              <a:lnSpc>
                <a:spcPct val="110000"/>
              </a:lnSpc>
            </a:pPr>
            <a:r>
              <a:rPr lang="en-US" sz="2800" dirty="0" smtClean="0"/>
              <a:t>Natural </a:t>
            </a:r>
            <a:r>
              <a:rPr lang="en-US" sz="2800" dirty="0"/>
              <a:t>extracts </a:t>
            </a:r>
            <a:r>
              <a:rPr lang="en-US" sz="2800" dirty="0" smtClean="0"/>
              <a:t>from                                                                                              chrysanthemum</a:t>
            </a:r>
            <a:r>
              <a:rPr lang="en-US" sz="2800" dirty="0"/>
              <a:t>, (e.g. RID)</a:t>
            </a:r>
            <a:r>
              <a:rPr lang="en-US" sz="2800" dirty="0" smtClean="0"/>
              <a:t>.</a:t>
            </a:r>
          </a:p>
          <a:p>
            <a:pPr>
              <a:lnSpc>
                <a:spcPct val="110000"/>
              </a:lnSpc>
            </a:pPr>
            <a:endParaRPr lang="en-US" sz="1000" dirty="0"/>
          </a:p>
          <a:p>
            <a:pPr>
              <a:lnSpc>
                <a:spcPct val="110000"/>
              </a:lnSpc>
            </a:pPr>
            <a:r>
              <a:rPr lang="en-US" sz="2800" dirty="0"/>
              <a:t>Neurotoxic to lice. </a:t>
            </a:r>
            <a:endParaRPr lang="en-US" sz="2800" dirty="0" smtClean="0"/>
          </a:p>
          <a:p>
            <a:pPr>
              <a:lnSpc>
                <a:spcPct val="110000"/>
              </a:lnSpc>
            </a:pPr>
            <a:endParaRPr lang="en-US" sz="1000" dirty="0"/>
          </a:p>
          <a:p>
            <a:pPr>
              <a:lnSpc>
                <a:spcPct val="110000"/>
              </a:lnSpc>
            </a:pPr>
            <a:r>
              <a:rPr lang="en-US" sz="2800" dirty="0"/>
              <a:t>Possible allergic reaction in </a:t>
            </a:r>
            <a:r>
              <a:rPr lang="en-US" sz="2800" dirty="0" smtClean="0"/>
              <a:t>                                                  patients </a:t>
            </a:r>
            <a:r>
              <a:rPr lang="en-US" sz="2800" dirty="0"/>
              <a:t>who are sensitive </a:t>
            </a:r>
            <a:r>
              <a:rPr lang="en-US" sz="2800" dirty="0" smtClean="0"/>
              <a:t>to                                                                                                               ragweed</a:t>
            </a:r>
            <a:r>
              <a:rPr lang="en-US" sz="2800" dirty="0"/>
              <a:t>, or chrysanthemums</a:t>
            </a:r>
            <a:r>
              <a:rPr lang="en-US" sz="2800" dirty="0" smtClean="0"/>
              <a:t>.</a:t>
            </a:r>
          </a:p>
          <a:p>
            <a:pPr>
              <a:lnSpc>
                <a:spcPct val="110000"/>
              </a:lnSpc>
            </a:pPr>
            <a:endParaRPr lang="en-US" sz="1000" dirty="0"/>
          </a:p>
          <a:p>
            <a:pPr>
              <a:lnSpc>
                <a:spcPct val="110000"/>
              </a:lnSpc>
            </a:pPr>
            <a:r>
              <a:rPr lang="en-US" sz="2800" dirty="0" smtClean="0"/>
              <a:t>Mostly </a:t>
            </a:r>
            <a:r>
              <a:rPr lang="en-US" sz="2800" dirty="0"/>
              <a:t>shampoos that are applied to dry hair and left on for 10 </a:t>
            </a:r>
            <a:r>
              <a:rPr lang="en-US" sz="2800" dirty="0" smtClean="0"/>
              <a:t>minutes before </a:t>
            </a:r>
            <a:r>
              <a:rPr lang="en-US" sz="2800" dirty="0"/>
              <a:t>rinsing out, over a sink rather than in the shower to limit exposure, and with cool rather than hot water to minimize absorption. </a:t>
            </a:r>
          </a:p>
          <a:p>
            <a:endParaRPr lang="en-US" dirty="0"/>
          </a:p>
        </p:txBody>
      </p:sp>
      <p:pic>
        <p:nvPicPr>
          <p:cNvPr id="5" name="Picture 4" descr="animal-graphics-lice-421706.gi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35450" y="1117600"/>
            <a:ext cx="2697680" cy="3028803"/>
          </a:xfrm>
          <a:prstGeom prst="rect">
            <a:avLst/>
          </a:prstGeom>
        </p:spPr>
      </p:pic>
      <p:pic>
        <p:nvPicPr>
          <p:cNvPr id="7" name="Picture 6"/>
          <p:cNvPicPr>
            <a:picLocks noChangeAspect="1"/>
          </p:cNvPicPr>
          <p:nvPr/>
        </p:nvPicPr>
        <p:blipFill>
          <a:blip r:embed="rId4"/>
          <a:stretch>
            <a:fillRect/>
          </a:stretch>
        </p:blipFill>
        <p:spPr>
          <a:xfrm>
            <a:off x="7533130" y="1117600"/>
            <a:ext cx="1458471" cy="2880930"/>
          </a:xfrm>
          <a:prstGeom prst="rect">
            <a:avLst/>
          </a:prstGeom>
          <a:effectLst>
            <a:softEdge rad="88900"/>
          </a:effectLst>
        </p:spPr>
      </p:pic>
    </p:spTree>
    <p:extLst>
      <p:ext uri="{BB962C8B-B14F-4D97-AF65-F5344CB8AC3E}">
        <p14:creationId xmlns:p14="http://schemas.microsoft.com/office/powerpoint/2010/main" val="266500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7" y="355601"/>
            <a:ext cx="5469466" cy="5943600"/>
          </a:xfrm>
        </p:spPr>
        <p:txBody>
          <a:bodyPr>
            <a:normAutofit/>
          </a:bodyPr>
          <a:lstStyle/>
          <a:p>
            <a:pPr>
              <a:lnSpc>
                <a:spcPct val="110000"/>
              </a:lnSpc>
            </a:pPr>
            <a:r>
              <a:rPr lang="en-US" sz="3000" dirty="0"/>
              <a:t>Not </a:t>
            </a:r>
            <a:r>
              <a:rPr lang="en-US" sz="3000" dirty="0" err="1"/>
              <a:t>ovicidal</a:t>
            </a:r>
            <a:r>
              <a:rPr lang="en-US" sz="3000" dirty="0"/>
              <a:t> (newly laid eggs do not have a nervous system for several days); 20% to 30% of the eggs remain </a:t>
            </a:r>
            <a:r>
              <a:rPr lang="en-US" sz="3000" dirty="0" smtClean="0"/>
              <a:t>viable after treatment</a:t>
            </a:r>
            <a:r>
              <a:rPr lang="en-US" sz="3000" dirty="0"/>
              <a:t>. This necessitates a second treatment after 7 to 10 days. </a:t>
            </a:r>
            <a:endParaRPr lang="en-US" sz="3000" dirty="0" smtClean="0"/>
          </a:p>
          <a:p>
            <a:pPr>
              <a:lnSpc>
                <a:spcPct val="110000"/>
              </a:lnSpc>
            </a:pPr>
            <a:endParaRPr lang="en-US" sz="1000" dirty="0"/>
          </a:p>
          <a:p>
            <a:pPr>
              <a:lnSpc>
                <a:spcPct val="110000"/>
              </a:lnSpc>
            </a:pPr>
            <a:r>
              <a:rPr lang="en-US" sz="3000" dirty="0"/>
              <a:t>Resistance of adult lice to these products has been </a:t>
            </a:r>
            <a:r>
              <a:rPr lang="en-US" sz="3000" dirty="0" smtClean="0"/>
              <a:t>reported</a:t>
            </a:r>
            <a:r>
              <a:rPr lang="en-US" sz="3000" dirty="0"/>
              <a:t> </a:t>
            </a:r>
            <a:r>
              <a:rPr lang="en-US" sz="3000" dirty="0" smtClean="0"/>
              <a:t>as wide-spread.</a:t>
            </a:r>
            <a:endParaRPr lang="en-US" sz="3000" dirty="0"/>
          </a:p>
          <a:p>
            <a:endParaRPr lang="en-US" dirty="0"/>
          </a:p>
        </p:txBody>
      </p:sp>
      <p:pic>
        <p:nvPicPr>
          <p:cNvPr id="4" name="Picture 3"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800" y="355601"/>
            <a:ext cx="2260600" cy="3606800"/>
          </a:xfrm>
          <a:prstGeom prst="rect">
            <a:avLst/>
          </a:prstGeom>
          <a:effectLst/>
        </p:spPr>
      </p:pic>
      <p:pic>
        <p:nvPicPr>
          <p:cNvPr id="2" name="Picture 1"/>
          <p:cNvPicPr>
            <a:picLocks noChangeAspect="1"/>
          </p:cNvPicPr>
          <p:nvPr/>
        </p:nvPicPr>
        <p:blipFill>
          <a:blip r:embed="rId3"/>
          <a:stretch>
            <a:fillRect/>
          </a:stretch>
        </p:blipFill>
        <p:spPr>
          <a:xfrm>
            <a:off x="5655733" y="3962401"/>
            <a:ext cx="3339256" cy="2269068"/>
          </a:xfrm>
          <a:prstGeom prst="rect">
            <a:avLst/>
          </a:prstGeom>
          <a:effectLst>
            <a:softEdge rad="114300"/>
          </a:effectLst>
        </p:spPr>
      </p:pic>
    </p:spTree>
    <p:extLst>
      <p:ext uri="{BB962C8B-B14F-4D97-AF65-F5344CB8AC3E}">
        <p14:creationId xmlns:p14="http://schemas.microsoft.com/office/powerpoint/2010/main" val="201854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0"/>
            <a:ext cx="8365067" cy="982133"/>
          </a:xfrm>
        </p:spPr>
        <p:txBody>
          <a:bodyPr>
            <a:normAutofit/>
          </a:bodyPr>
          <a:lstStyle/>
          <a:p>
            <a:pPr algn="l"/>
            <a:r>
              <a:rPr lang="en-US" sz="4000" dirty="0"/>
              <a:t>Permethrin (1</a:t>
            </a:r>
            <a:r>
              <a:rPr lang="en-US" sz="4000" dirty="0" smtClean="0"/>
              <a:t>%) OTC</a:t>
            </a:r>
            <a:endParaRPr lang="en-US" sz="4000" dirty="0"/>
          </a:p>
        </p:txBody>
      </p:sp>
      <p:sp>
        <p:nvSpPr>
          <p:cNvPr id="3" name="Content Placeholder 2"/>
          <p:cNvSpPr>
            <a:spLocks noGrp="1"/>
          </p:cNvSpPr>
          <p:nvPr>
            <p:ph idx="1"/>
          </p:nvPr>
        </p:nvSpPr>
        <p:spPr>
          <a:xfrm>
            <a:off x="135466" y="982133"/>
            <a:ext cx="9008533" cy="5757334"/>
          </a:xfrm>
        </p:spPr>
        <p:txBody>
          <a:bodyPr>
            <a:normAutofit fontScale="47500" lnSpcReduction="20000"/>
          </a:bodyPr>
          <a:lstStyle/>
          <a:p>
            <a:r>
              <a:rPr lang="en-US" sz="5500" dirty="0" smtClean="0"/>
              <a:t>A </a:t>
            </a:r>
            <a:r>
              <a:rPr lang="en-US" sz="5500" dirty="0"/>
              <a:t>synthetic </a:t>
            </a:r>
            <a:r>
              <a:rPr lang="en-US" sz="5500" dirty="0" err="1"/>
              <a:t>pyrethroid</a:t>
            </a:r>
            <a:r>
              <a:rPr lang="en-US" sz="5500" dirty="0"/>
              <a:t>, 1% </a:t>
            </a:r>
            <a:r>
              <a:rPr lang="en-US" sz="5500" dirty="0" err="1"/>
              <a:t>permethrin</a:t>
            </a:r>
            <a:r>
              <a:rPr lang="en-US" sz="5500" dirty="0"/>
              <a:t> (e.g. Nix) is currently the recommended treatment of choice for head lice by pediatricians. </a:t>
            </a:r>
          </a:p>
          <a:p>
            <a:endParaRPr lang="en-US" sz="2100" dirty="0" smtClean="0"/>
          </a:p>
          <a:p>
            <a:r>
              <a:rPr lang="en-US" sz="5500" dirty="0" smtClean="0"/>
              <a:t>It </a:t>
            </a:r>
            <a:r>
              <a:rPr lang="en-US" sz="5500" dirty="0"/>
              <a:t>has a lower mammalian toxicity than </a:t>
            </a:r>
            <a:r>
              <a:rPr lang="en-US" sz="5500" dirty="0" err="1"/>
              <a:t>pyrethrins</a:t>
            </a:r>
            <a:r>
              <a:rPr lang="en-US" sz="5500" dirty="0" smtClean="0"/>
              <a:t>.</a:t>
            </a:r>
          </a:p>
          <a:p>
            <a:endParaRPr lang="en-US" sz="2100" dirty="0" smtClean="0"/>
          </a:p>
          <a:p>
            <a:r>
              <a:rPr lang="en-US" sz="5500" dirty="0" smtClean="0"/>
              <a:t>Does </a:t>
            </a:r>
            <a:r>
              <a:rPr lang="en-US" sz="5500" dirty="0"/>
              <a:t>not cause allergic reactions in individuals with plant allergies. </a:t>
            </a:r>
          </a:p>
          <a:p>
            <a:endParaRPr lang="en-US" sz="2100" dirty="0" smtClean="0"/>
          </a:p>
          <a:p>
            <a:r>
              <a:rPr lang="en-US" sz="5100" dirty="0" smtClean="0"/>
              <a:t>The </a:t>
            </a:r>
            <a:r>
              <a:rPr lang="en-US" sz="5100" dirty="0"/>
              <a:t>product is a cream rinse applied to hair that is first shampooed with a non-conditioning shampoo and then towel dried. It is left on for 10 minutes and then rinsed off, and it leaves a residue on the hair that is designed to kill nymphs emerging</a:t>
            </a:r>
            <a:r>
              <a:rPr lang="en-US" sz="4700" dirty="0"/>
              <a:t>. </a:t>
            </a:r>
          </a:p>
          <a:p>
            <a:endParaRPr lang="en-US" sz="2100" dirty="0" smtClean="0"/>
          </a:p>
          <a:p>
            <a:r>
              <a:rPr lang="en-US" sz="5500" dirty="0" smtClean="0"/>
              <a:t>20</a:t>
            </a:r>
            <a:r>
              <a:rPr lang="en-US" sz="5500" dirty="0"/>
              <a:t>% to 30% of eggs </a:t>
            </a:r>
            <a:r>
              <a:rPr lang="en-US" sz="5500" dirty="0" smtClean="0"/>
              <a:t>are not </a:t>
            </a:r>
            <a:r>
              <a:rPr lang="en-US" sz="5500" dirty="0"/>
              <a:t>killed with the first application. It is suggested that the application be repeated if live lice are seen 7 to 10 days later. </a:t>
            </a:r>
          </a:p>
          <a:p>
            <a:endParaRPr lang="en-US" sz="2100" dirty="0" smtClean="0"/>
          </a:p>
          <a:p>
            <a:r>
              <a:rPr lang="en-US" sz="5100" dirty="0" smtClean="0"/>
              <a:t>Wide-spread resistance </a:t>
            </a:r>
            <a:r>
              <a:rPr lang="en-US" sz="5100" dirty="0"/>
              <a:t>to 1% </a:t>
            </a:r>
            <a:r>
              <a:rPr lang="en-US" sz="5100" dirty="0" err="1"/>
              <a:t>permethrin</a:t>
            </a:r>
            <a:r>
              <a:rPr lang="en-US" sz="5100" dirty="0"/>
              <a:t> has been reported</a:t>
            </a:r>
            <a:r>
              <a:rPr lang="en-US" sz="5100" dirty="0" smtClean="0"/>
              <a:t>.</a:t>
            </a:r>
            <a:endParaRPr lang="en-US" sz="5100" dirty="0"/>
          </a:p>
        </p:txBody>
      </p:sp>
    </p:spTree>
    <p:extLst>
      <p:ext uri="{BB962C8B-B14F-4D97-AF65-F5344CB8AC3E}">
        <p14:creationId xmlns:p14="http://schemas.microsoft.com/office/powerpoint/2010/main" val="730530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321733"/>
            <a:ext cx="8398933" cy="711200"/>
          </a:xfrm>
        </p:spPr>
        <p:txBody>
          <a:bodyPr>
            <a:normAutofit fontScale="90000"/>
          </a:bodyPr>
          <a:lstStyle/>
          <a:p>
            <a:pPr algn="l"/>
            <a:r>
              <a:rPr lang="en-US" dirty="0" err="1"/>
              <a:t>Lindane</a:t>
            </a:r>
            <a:r>
              <a:rPr lang="en-US" dirty="0"/>
              <a:t> (1</a:t>
            </a:r>
            <a:r>
              <a:rPr lang="en-US" dirty="0" smtClean="0"/>
              <a:t>%) Prescription</a:t>
            </a:r>
            <a:r>
              <a:rPr lang="en-US" dirty="0"/>
              <a:t/>
            </a:r>
            <a:br>
              <a:rPr lang="en-US" dirty="0"/>
            </a:br>
            <a:endParaRPr lang="en-US" dirty="0"/>
          </a:p>
        </p:txBody>
      </p:sp>
      <p:sp>
        <p:nvSpPr>
          <p:cNvPr id="3" name="Content Placeholder 2"/>
          <p:cNvSpPr>
            <a:spLocks noGrp="1"/>
          </p:cNvSpPr>
          <p:nvPr>
            <p:ph idx="1"/>
          </p:nvPr>
        </p:nvSpPr>
        <p:spPr>
          <a:xfrm>
            <a:off x="169333" y="812801"/>
            <a:ext cx="8686800" cy="5706532"/>
          </a:xfrm>
        </p:spPr>
        <p:txBody>
          <a:bodyPr>
            <a:normAutofit/>
          </a:bodyPr>
          <a:lstStyle/>
          <a:p>
            <a:r>
              <a:rPr lang="en-US" sz="2800" dirty="0" err="1" smtClean="0"/>
              <a:t>Lindane</a:t>
            </a:r>
            <a:r>
              <a:rPr lang="en-US" sz="2800" dirty="0" smtClean="0"/>
              <a:t> (e.g. </a:t>
            </a:r>
            <a:r>
              <a:rPr lang="en-US" sz="2800" dirty="0" err="1" smtClean="0"/>
              <a:t>Kwell</a:t>
            </a:r>
            <a:r>
              <a:rPr lang="en-US" sz="2800" dirty="0" smtClean="0"/>
              <a:t>) is an </a:t>
            </a:r>
            <a:r>
              <a:rPr lang="en-US" sz="2800" dirty="0" err="1" smtClean="0"/>
              <a:t>organochloride</a:t>
            </a:r>
            <a:r>
              <a:rPr lang="en-US" sz="2800" dirty="0" smtClean="0"/>
              <a:t> that has central nervous system toxicity in humans; several cases of severe seizures in children using </a:t>
            </a:r>
            <a:r>
              <a:rPr lang="en-US" sz="2800" dirty="0" err="1" smtClean="0"/>
              <a:t>lindane</a:t>
            </a:r>
            <a:r>
              <a:rPr lang="en-US" sz="2800" dirty="0" smtClean="0"/>
              <a:t> are reported each year. </a:t>
            </a:r>
          </a:p>
          <a:p>
            <a:endParaRPr lang="en-US" sz="1000" dirty="0" smtClean="0"/>
          </a:p>
          <a:p>
            <a:r>
              <a:rPr lang="en-US" sz="2800" dirty="0" smtClean="0"/>
              <a:t>Prescription shampoo that should be left on for no more than 10 minutes with repeated application in 7 to 10 days. </a:t>
            </a:r>
          </a:p>
          <a:p>
            <a:endParaRPr lang="en-US" sz="1000" dirty="0" smtClean="0"/>
          </a:p>
          <a:p>
            <a:r>
              <a:rPr lang="en-US" sz="2800" dirty="0" smtClean="0"/>
              <a:t>It has low </a:t>
            </a:r>
            <a:r>
              <a:rPr lang="en-US" sz="2800" dirty="0" err="1" smtClean="0"/>
              <a:t>ovicidal</a:t>
            </a:r>
            <a:r>
              <a:rPr lang="en-US" sz="2800" dirty="0" smtClean="0"/>
              <a:t> activity (30% to 50% of eggs are not killed), and resistance has been reported worldwide for many years. </a:t>
            </a:r>
          </a:p>
          <a:p>
            <a:endParaRPr lang="en-US" sz="1000" dirty="0" smtClean="0"/>
          </a:p>
          <a:p>
            <a:r>
              <a:rPr lang="en-US" sz="2800" dirty="0" smtClean="0"/>
              <a:t>Personally, I do not think it should </a:t>
            </a:r>
            <a:r>
              <a:rPr lang="en-US" sz="2800" u="sng" dirty="0" smtClean="0"/>
              <a:t>ever</a:t>
            </a:r>
            <a:r>
              <a:rPr lang="en-US" sz="2800" dirty="0" smtClean="0"/>
              <a:t> be used. </a:t>
            </a:r>
          </a:p>
          <a:p>
            <a:endParaRPr lang="en-US" dirty="0"/>
          </a:p>
          <a:p>
            <a:endParaRPr lang="en-US" dirty="0"/>
          </a:p>
        </p:txBody>
      </p:sp>
    </p:spTree>
    <p:extLst>
      <p:ext uri="{BB962C8B-B14F-4D97-AF65-F5344CB8AC3E}">
        <p14:creationId xmlns:p14="http://schemas.microsoft.com/office/powerpoint/2010/main" val="198294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54505"/>
            <a:ext cx="8348133" cy="961495"/>
          </a:xfrm>
        </p:spPr>
        <p:txBody>
          <a:bodyPr>
            <a:normAutofit/>
          </a:bodyPr>
          <a:lstStyle/>
          <a:p>
            <a:pPr algn="l"/>
            <a:r>
              <a:rPr lang="en-US" sz="4000" dirty="0"/>
              <a:t>Malathion (0.5%) Prescription </a:t>
            </a:r>
          </a:p>
        </p:txBody>
      </p:sp>
      <p:sp>
        <p:nvSpPr>
          <p:cNvPr id="3" name="Content Placeholder 2"/>
          <p:cNvSpPr>
            <a:spLocks noGrp="1"/>
          </p:cNvSpPr>
          <p:nvPr>
            <p:ph idx="1"/>
          </p:nvPr>
        </p:nvSpPr>
        <p:spPr>
          <a:xfrm>
            <a:off x="203199" y="1016000"/>
            <a:ext cx="8720667" cy="5571067"/>
          </a:xfrm>
        </p:spPr>
        <p:txBody>
          <a:bodyPr>
            <a:noAutofit/>
          </a:bodyPr>
          <a:lstStyle/>
          <a:p>
            <a:pPr marL="457200" indent="-457200"/>
            <a:r>
              <a:rPr lang="en-US" sz="2800" dirty="0"/>
              <a:t>The organophosphate (cholinesterase inhibitor) 0.5% </a:t>
            </a:r>
            <a:r>
              <a:rPr lang="en-US" sz="2800" dirty="0" err="1"/>
              <a:t>malathion</a:t>
            </a:r>
            <a:r>
              <a:rPr lang="en-US" sz="2800" dirty="0"/>
              <a:t> (e.g. </a:t>
            </a:r>
            <a:r>
              <a:rPr lang="en-US" sz="2800" dirty="0" err="1"/>
              <a:t>Ovide</a:t>
            </a:r>
            <a:r>
              <a:rPr lang="en-US" sz="2800" dirty="0"/>
              <a:t>)</a:t>
            </a:r>
            <a:r>
              <a:rPr lang="en-US" sz="2800" dirty="0" smtClean="0"/>
              <a:t>.</a:t>
            </a:r>
          </a:p>
          <a:p>
            <a:pPr marL="457200" indent="-457200"/>
            <a:endParaRPr lang="en-US" sz="1000" dirty="0"/>
          </a:p>
          <a:p>
            <a:pPr marL="457200" indent="-457200"/>
            <a:r>
              <a:rPr lang="en-US" sz="2800" dirty="0"/>
              <a:t>Prescription lotion that is applied to the hair, left to air dry, then washed off after 8 to 12 hours</a:t>
            </a:r>
            <a:r>
              <a:rPr lang="en-US" sz="2800" dirty="0" smtClean="0"/>
              <a:t>.</a:t>
            </a:r>
          </a:p>
          <a:p>
            <a:pPr marL="457200" indent="-457200"/>
            <a:endParaRPr lang="en-US" sz="1000" dirty="0"/>
          </a:p>
          <a:p>
            <a:pPr marL="457200" indent="-457200"/>
            <a:r>
              <a:rPr lang="en-US" sz="2800" dirty="0" err="1"/>
              <a:t>Malathion</a:t>
            </a:r>
            <a:r>
              <a:rPr lang="en-US" sz="2800" dirty="0"/>
              <a:t> has a high </a:t>
            </a:r>
            <a:r>
              <a:rPr lang="en-US" sz="2800" dirty="0" err="1"/>
              <a:t>ovicidal</a:t>
            </a:r>
            <a:r>
              <a:rPr lang="en-US" sz="2800" dirty="0"/>
              <a:t> activity, but the product should be reapplied if live lice are seen in 7 to 10 days</a:t>
            </a:r>
            <a:r>
              <a:rPr lang="en-US" sz="2800" dirty="0" smtClean="0"/>
              <a:t>.</a:t>
            </a:r>
          </a:p>
          <a:p>
            <a:pPr marL="457200" indent="-457200"/>
            <a:endParaRPr lang="en-US" sz="1000" dirty="0"/>
          </a:p>
          <a:p>
            <a:pPr marL="457200" indent="-457200"/>
            <a:r>
              <a:rPr lang="en-US" sz="2800" dirty="0"/>
              <a:t>The major concerns are the high alcohol content of the product, making it highly flammable, and the risk of severe respiratory depression</a:t>
            </a:r>
            <a:r>
              <a:rPr lang="en-US" sz="2800" dirty="0" smtClean="0"/>
              <a:t>.</a:t>
            </a:r>
          </a:p>
          <a:p>
            <a:pPr marL="457200" indent="-457200"/>
            <a:endParaRPr lang="en-US" sz="1000" dirty="0"/>
          </a:p>
          <a:p>
            <a:r>
              <a:rPr lang="en-US" sz="2800" dirty="0" smtClean="0"/>
              <a:t> Personally</a:t>
            </a:r>
            <a:r>
              <a:rPr lang="en-US" sz="2800" dirty="0"/>
              <a:t>, I do not think this should be used.</a:t>
            </a:r>
          </a:p>
          <a:p>
            <a:endParaRPr lang="en-US" sz="2800" dirty="0"/>
          </a:p>
        </p:txBody>
      </p:sp>
    </p:spTree>
    <p:extLst>
      <p:ext uri="{BB962C8B-B14F-4D97-AF65-F5344CB8AC3E}">
        <p14:creationId xmlns:p14="http://schemas.microsoft.com/office/powerpoint/2010/main" val="61989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70933"/>
            <a:ext cx="6536267" cy="6231467"/>
          </a:xfrm>
        </p:spPr>
        <p:txBody>
          <a:bodyPr>
            <a:normAutofit/>
          </a:bodyPr>
          <a:lstStyle/>
          <a:p>
            <a:pPr marL="0" indent="0">
              <a:buNone/>
            </a:pPr>
            <a:r>
              <a:rPr lang="en-US" b="1" dirty="0" smtClean="0"/>
              <a:t>Alcohol based lice shampoo </a:t>
            </a:r>
          </a:p>
          <a:p>
            <a:pPr marL="914400" lvl="1" indent="-514350"/>
            <a:r>
              <a:rPr lang="en-US" dirty="0" smtClean="0"/>
              <a:t>Resistant lice may need prescription treatment.</a:t>
            </a:r>
          </a:p>
          <a:p>
            <a:pPr marL="914400" lvl="1" indent="-514350"/>
            <a:r>
              <a:rPr lang="en-US" dirty="0" smtClean="0"/>
              <a:t>Benzyl alcohol (</a:t>
            </a:r>
            <a:r>
              <a:rPr lang="en-US" dirty="0" err="1" smtClean="0"/>
              <a:t>Ulesfia</a:t>
            </a:r>
            <a:r>
              <a:rPr lang="en-US" dirty="0"/>
              <a:t>, 5% </a:t>
            </a:r>
            <a:r>
              <a:rPr lang="en-US" dirty="0" smtClean="0"/>
              <a:t>solution): non-neurotoxic, highly effective lotion.</a:t>
            </a:r>
          </a:p>
          <a:p>
            <a:pPr marL="914400" lvl="1" indent="-514350"/>
            <a:r>
              <a:rPr lang="en-US" dirty="0"/>
              <a:t>K</a:t>
            </a:r>
            <a:r>
              <a:rPr lang="en-US" dirty="0" smtClean="0"/>
              <a:t>ills the live lice.</a:t>
            </a:r>
          </a:p>
          <a:p>
            <a:pPr marL="914400" lvl="1" indent="-514350"/>
            <a:r>
              <a:rPr lang="en-US" dirty="0" smtClean="0"/>
              <a:t>Not </a:t>
            </a:r>
            <a:r>
              <a:rPr lang="en-US" dirty="0" err="1" smtClean="0"/>
              <a:t>ovicidal</a:t>
            </a:r>
            <a:r>
              <a:rPr lang="en-US" dirty="0" smtClean="0"/>
              <a:t> (doesn’t kill eggs).</a:t>
            </a:r>
          </a:p>
          <a:p>
            <a:pPr marL="914400" lvl="1" indent="-514350"/>
            <a:r>
              <a:rPr lang="en-US" dirty="0" smtClean="0"/>
              <a:t>2 treatments are necessary.</a:t>
            </a:r>
          </a:p>
          <a:p>
            <a:pPr marL="914400" lvl="1" indent="-514350"/>
            <a:r>
              <a:rPr lang="en-US" dirty="0" smtClean="0"/>
              <a:t>Consult your doctors before                   using it.</a:t>
            </a:r>
          </a:p>
          <a:p>
            <a:pPr marL="914400" lvl="1" indent="-514350"/>
            <a:r>
              <a:rPr lang="en-US" dirty="0" smtClean="0"/>
              <a:t>No resistance reported.</a:t>
            </a:r>
          </a:p>
          <a:p>
            <a:pPr marL="914400" lvl="1" indent="-514350"/>
            <a:endParaRPr lang="en-US" dirty="0"/>
          </a:p>
        </p:txBody>
      </p:sp>
      <p:sp>
        <p:nvSpPr>
          <p:cNvPr id="5" name="TextBox 4"/>
          <p:cNvSpPr txBox="1"/>
          <p:nvPr/>
        </p:nvSpPr>
        <p:spPr>
          <a:xfrm>
            <a:off x="5435600" y="6299200"/>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6874934" y="794859"/>
            <a:ext cx="1964267" cy="2416048"/>
          </a:xfrm>
          <a:prstGeom prst="rect">
            <a:avLst/>
          </a:prstGeom>
        </p:spPr>
      </p:pic>
      <p:pic>
        <p:nvPicPr>
          <p:cNvPr id="4" name="Picture 3"/>
          <p:cNvPicPr>
            <a:picLocks noChangeAspect="1"/>
          </p:cNvPicPr>
          <p:nvPr/>
        </p:nvPicPr>
        <p:blipFill>
          <a:blip r:embed="rId4"/>
          <a:stretch>
            <a:fillRect/>
          </a:stretch>
        </p:blipFill>
        <p:spPr>
          <a:xfrm>
            <a:off x="5998962" y="3426807"/>
            <a:ext cx="2755573" cy="2872393"/>
          </a:xfrm>
          <a:prstGeom prst="rect">
            <a:avLst/>
          </a:prstGeom>
          <a:effectLst>
            <a:softEdge rad="101600"/>
          </a:effectLst>
        </p:spPr>
      </p:pic>
    </p:spTree>
    <p:extLst>
      <p:ext uri="{BB962C8B-B14F-4D97-AF65-F5344CB8AC3E}">
        <p14:creationId xmlns:p14="http://schemas.microsoft.com/office/powerpoint/2010/main" val="3191865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3471333"/>
          </a:xfrm>
        </p:spPr>
        <p:txBody>
          <a:bodyPr>
            <a:normAutofit/>
          </a:bodyPr>
          <a:lstStyle/>
          <a:p>
            <a:pPr marL="0" indent="0">
              <a:buNone/>
            </a:pPr>
            <a:r>
              <a:rPr lang="en-US" b="1" dirty="0" smtClean="0"/>
              <a:t>Alternative treatments</a:t>
            </a:r>
          </a:p>
          <a:p>
            <a:pPr marL="914400" lvl="1" indent="-514350"/>
            <a:r>
              <a:rPr lang="en-US" dirty="0" smtClean="0"/>
              <a:t>Soap shampoos containing coconut or olive oils.</a:t>
            </a:r>
          </a:p>
          <a:p>
            <a:pPr marL="914400" lvl="1" indent="-514350"/>
            <a:r>
              <a:rPr lang="en-US" dirty="0" smtClean="0"/>
              <a:t>Begin </a:t>
            </a:r>
            <a:r>
              <a:rPr lang="en-US" dirty="0"/>
              <a:t>with four shampoo </a:t>
            </a:r>
            <a:r>
              <a:rPr lang="en-US" dirty="0" smtClean="0"/>
              <a:t>applications, each about 3 days apart.</a:t>
            </a:r>
          </a:p>
          <a:p>
            <a:pPr marL="914400" lvl="1" indent="-514350"/>
            <a:r>
              <a:rPr lang="en-US" dirty="0" smtClean="0"/>
              <a:t>Kills </a:t>
            </a:r>
            <a:r>
              <a:rPr lang="en-US" dirty="0"/>
              <a:t>newly-hatched </a:t>
            </a:r>
            <a:r>
              <a:rPr lang="en-US" dirty="0" smtClean="0"/>
              <a:t>nymphs.</a:t>
            </a:r>
          </a:p>
          <a:p>
            <a:pPr marL="914400" lvl="1" indent="-514350"/>
            <a:r>
              <a:rPr lang="en-US" dirty="0" smtClean="0"/>
              <a:t>Kill lice mechanically: Hair drying and brushing.</a:t>
            </a:r>
          </a:p>
          <a:p>
            <a:pPr marL="0" indent="0">
              <a:buNone/>
            </a:pPr>
            <a:endParaRPr lang="en-US" dirty="0" smtClean="0"/>
          </a:p>
          <a:p>
            <a:pPr lvl="3"/>
            <a:endParaRPr lang="en-US" dirty="0" smtClean="0"/>
          </a:p>
          <a:p>
            <a:endParaRPr lang="en-US" dirty="0" smtClean="0"/>
          </a:p>
        </p:txBody>
      </p:sp>
      <p:pic>
        <p:nvPicPr>
          <p:cNvPr id="5" name="Picture 4"/>
          <p:cNvPicPr>
            <a:picLocks noChangeAspect="1"/>
          </p:cNvPicPr>
          <p:nvPr/>
        </p:nvPicPr>
        <p:blipFill>
          <a:blip r:embed="rId3"/>
          <a:stretch>
            <a:fillRect/>
          </a:stretch>
        </p:blipFill>
        <p:spPr>
          <a:xfrm>
            <a:off x="5571067" y="3843867"/>
            <a:ext cx="3454400" cy="2349500"/>
          </a:xfrm>
          <a:prstGeom prst="rect">
            <a:avLst/>
          </a:prstGeom>
          <a:effectLst>
            <a:softEdge rad="381000"/>
          </a:effectLst>
        </p:spPr>
      </p:pic>
      <p:sp>
        <p:nvSpPr>
          <p:cNvPr id="6" name="TextBox 5"/>
          <p:cNvSpPr txBox="1"/>
          <p:nvPr/>
        </p:nvSpPr>
        <p:spPr>
          <a:xfrm>
            <a:off x="253999" y="3432400"/>
            <a:ext cx="8585201" cy="3354765"/>
          </a:xfrm>
          <a:prstGeom prst="rect">
            <a:avLst/>
          </a:prstGeom>
          <a:noFill/>
        </p:spPr>
        <p:txBody>
          <a:bodyPr wrap="square" rtlCol="0">
            <a:spAutoFit/>
          </a:bodyPr>
          <a:lstStyle/>
          <a:p>
            <a:r>
              <a:rPr lang="en-CA" sz="2800" dirty="0"/>
              <a:t>Home remedies such as mayonnaise, petroleum jelly, olive oil, tea tree oil, vinegar, or aromatherapy have been shown to make it hard for lice to breath.  </a:t>
            </a:r>
            <a:r>
              <a:rPr lang="en-CA" sz="2800" dirty="0" smtClean="0"/>
              <a:t>                               No </a:t>
            </a:r>
            <a:r>
              <a:rPr lang="en-CA" sz="2800" dirty="0"/>
              <a:t>evidence suggests it effectively </a:t>
            </a:r>
            <a:r>
              <a:rPr lang="en-CA" sz="2800" dirty="0" smtClean="0"/>
              <a:t>                                         kills </a:t>
            </a:r>
            <a:r>
              <a:rPr lang="en-CA" sz="2800" dirty="0"/>
              <a:t>all nits or lice</a:t>
            </a:r>
            <a:r>
              <a:rPr lang="en-CA" sz="2800" dirty="0" smtClean="0"/>
              <a:t>. </a:t>
            </a:r>
          </a:p>
          <a:p>
            <a:endParaRPr lang="en-CA" sz="800" dirty="0" smtClean="0"/>
          </a:p>
          <a:p>
            <a:r>
              <a:rPr lang="en-CA" sz="2800" b="1" dirty="0" smtClean="0"/>
              <a:t>Standard hair conditioner is as effective.</a:t>
            </a:r>
            <a:endParaRPr lang="en-CA" sz="2800" b="1" dirty="0"/>
          </a:p>
          <a:p>
            <a:endParaRPr lang="en-US" dirty="0"/>
          </a:p>
          <a:p>
            <a:endParaRPr lang="en-US" dirty="0"/>
          </a:p>
        </p:txBody>
      </p:sp>
    </p:spTree>
    <p:extLst>
      <p:ext uri="{BB962C8B-B14F-4D97-AF65-F5344CB8AC3E}">
        <p14:creationId xmlns:p14="http://schemas.microsoft.com/office/powerpoint/2010/main" val="2979957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69333"/>
            <a:ext cx="8365067" cy="6451600"/>
          </a:xfrm>
        </p:spPr>
        <p:txBody>
          <a:bodyPr>
            <a:normAutofit/>
          </a:bodyPr>
          <a:lstStyle/>
          <a:p>
            <a:pPr marL="0" indent="0">
              <a:buNone/>
            </a:pPr>
            <a:r>
              <a:rPr lang="en-US" b="1" dirty="0" smtClean="0"/>
              <a:t>Manual Removal</a:t>
            </a:r>
          </a:p>
          <a:p>
            <a:pPr marL="514350" indent="-514350">
              <a:buFont typeface="+mj-lt"/>
              <a:buAutoNum type="arabicPeriod"/>
            </a:pPr>
            <a:r>
              <a:rPr lang="en-US" sz="2800" dirty="0" smtClean="0"/>
              <a:t>None of the </a:t>
            </a:r>
            <a:r>
              <a:rPr lang="en-US" sz="2800" dirty="0" err="1" smtClean="0"/>
              <a:t>pediculicides</a:t>
            </a:r>
            <a:r>
              <a:rPr lang="en-US" sz="2800" dirty="0" smtClean="0"/>
              <a:t> are 100% </a:t>
            </a:r>
            <a:r>
              <a:rPr lang="en-US" sz="2800" dirty="0" err="1" smtClean="0"/>
              <a:t>ovicidal</a:t>
            </a:r>
            <a:r>
              <a:rPr lang="en-US" sz="2800" dirty="0" smtClean="0"/>
              <a:t>.</a:t>
            </a:r>
          </a:p>
          <a:p>
            <a:pPr marL="514350" indent="-514350">
              <a:buFont typeface="+mj-lt"/>
              <a:buAutoNum type="arabicPeriod"/>
            </a:pPr>
            <a:r>
              <a:rPr lang="en-US" sz="2800" dirty="0" smtClean="0"/>
              <a:t>Manual removal of nits (especially the ones within 1 cm of the scalp) after treatment with any product is recommended. </a:t>
            </a:r>
          </a:p>
          <a:p>
            <a:pPr marL="514350" indent="-514350">
              <a:buFont typeface="+mj-lt"/>
              <a:buAutoNum type="arabicPeriod"/>
            </a:pPr>
            <a:r>
              <a:rPr lang="en-US" sz="2800" dirty="0" smtClean="0"/>
              <a:t>Special, fine-toothed “nit combs” are needed (</a:t>
            </a:r>
            <a:r>
              <a:rPr lang="en-US" sz="2800" dirty="0" err="1" smtClean="0"/>
              <a:t>LiceMeisterTM</a:t>
            </a:r>
            <a:r>
              <a:rPr lang="en-US" sz="2800" dirty="0" smtClean="0"/>
              <a:t> combs).</a:t>
            </a:r>
          </a:p>
          <a:p>
            <a:pPr marL="514350" indent="-514350">
              <a:buFont typeface="+mj-lt"/>
              <a:buAutoNum type="arabicPeriod"/>
            </a:pPr>
            <a:r>
              <a:rPr lang="en-US" sz="2800" dirty="0" smtClean="0"/>
              <a:t>Combing and brushing wet                                          hair damages lice. Hair drying                               injures adults and nymphs. </a:t>
            </a:r>
          </a:p>
          <a:p>
            <a:pPr marL="514350" indent="-514350">
              <a:buFont typeface="+mj-lt"/>
              <a:buAutoNum type="arabicPeriod"/>
            </a:pPr>
            <a:r>
              <a:rPr lang="en-US" sz="2800" dirty="0" smtClean="0"/>
              <a:t>Nit removal aids are designed                                               to loosen the attachment of                                        the nit to the hair shaft.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5926666" y="3437178"/>
            <a:ext cx="2912533" cy="2980554"/>
          </a:xfrm>
          <a:prstGeom prst="rect">
            <a:avLst/>
          </a:prstGeom>
          <a:effectLst>
            <a:softEdge rad="203200"/>
          </a:effectLst>
        </p:spPr>
      </p:pic>
    </p:spTree>
    <p:extLst>
      <p:ext uri="{BB962C8B-B14F-4D97-AF65-F5344CB8AC3E}">
        <p14:creationId xmlns:p14="http://schemas.microsoft.com/office/powerpoint/2010/main" val="3252872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99" y="464720"/>
            <a:ext cx="8669868" cy="4165600"/>
          </a:xfrm>
        </p:spPr>
        <p:txBody>
          <a:bodyPr>
            <a:normAutofit/>
          </a:bodyPr>
          <a:lstStyle/>
          <a:p>
            <a:r>
              <a:rPr lang="en-US" sz="2800" dirty="0" smtClean="0"/>
              <a:t>Vinegar </a:t>
            </a:r>
            <a:r>
              <a:rPr lang="en-US" sz="2800" dirty="0"/>
              <a:t>or vinegar-based products (e.g. Clear Lice Egg Remover Gel) are applied to the hair for 3 minutes before combing out the nits. No clinical benefit has been demonstrated. </a:t>
            </a:r>
            <a:endParaRPr lang="en-US" sz="2800" dirty="0" smtClean="0"/>
          </a:p>
          <a:p>
            <a:endParaRPr lang="en-US" sz="1000" dirty="0"/>
          </a:p>
          <a:p>
            <a:r>
              <a:rPr lang="en-US" sz="2800" dirty="0" smtClean="0"/>
              <a:t>Combing </a:t>
            </a:r>
            <a:r>
              <a:rPr lang="en-US" sz="2800" dirty="0"/>
              <a:t>is critical to control head </a:t>
            </a:r>
            <a:r>
              <a:rPr lang="en-US" sz="2800" dirty="0" smtClean="0"/>
              <a:t>lice.</a:t>
            </a:r>
          </a:p>
          <a:p>
            <a:endParaRPr lang="en-US" sz="1000" dirty="0"/>
          </a:p>
          <a:p>
            <a:r>
              <a:rPr lang="en-US" sz="2800" dirty="0"/>
              <a:t>Comb daily until no live lice are discovered (2 weeks</a:t>
            </a:r>
            <a:r>
              <a:rPr lang="en-US" sz="2800" dirty="0" smtClean="0"/>
              <a:t>).</a:t>
            </a:r>
          </a:p>
          <a:p>
            <a:endParaRPr lang="en-US" sz="1000" dirty="0"/>
          </a:p>
          <a:p>
            <a:r>
              <a:rPr lang="en-US" sz="2800" dirty="0"/>
              <a:t>Recheck in 2-3 weeks after you think they are </a:t>
            </a:r>
            <a:r>
              <a:rPr lang="en-US" sz="2800" dirty="0" smtClean="0"/>
              <a:t>gone.</a:t>
            </a:r>
            <a:endParaRPr lang="en-US" sz="2800" dirty="0"/>
          </a:p>
          <a:p>
            <a:endParaRPr lang="en-US" dirty="0"/>
          </a:p>
        </p:txBody>
      </p:sp>
      <p:sp>
        <p:nvSpPr>
          <p:cNvPr id="4" name="TextBox 3"/>
          <p:cNvSpPr txBox="1"/>
          <p:nvPr/>
        </p:nvSpPr>
        <p:spPr>
          <a:xfrm>
            <a:off x="8923867" y="6604000"/>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2404534" y="4630320"/>
            <a:ext cx="4773600" cy="2227680"/>
          </a:xfrm>
          <a:prstGeom prst="rect">
            <a:avLst/>
          </a:prstGeom>
          <a:effectLst>
            <a:softEdge rad="139700"/>
          </a:effectLst>
        </p:spPr>
      </p:pic>
    </p:spTree>
    <p:extLst>
      <p:ext uri="{BB962C8B-B14F-4D97-AF65-F5344CB8AC3E}">
        <p14:creationId xmlns:p14="http://schemas.microsoft.com/office/powerpoint/2010/main" val="1398986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4" y="220133"/>
            <a:ext cx="8568266" cy="6062134"/>
          </a:xfrm>
        </p:spPr>
        <p:txBody>
          <a:bodyPr>
            <a:normAutofit/>
          </a:bodyPr>
          <a:lstStyle/>
          <a:p>
            <a:pPr marL="0" indent="0">
              <a:buNone/>
            </a:pPr>
            <a:r>
              <a:rPr lang="en-US" b="1" dirty="0" smtClean="0"/>
              <a:t>Home disinfection</a:t>
            </a:r>
          </a:p>
          <a:p>
            <a:pPr marL="0" indent="0">
              <a:buNone/>
            </a:pPr>
            <a:endParaRPr lang="en-US" sz="1000" b="1" dirty="0" smtClean="0"/>
          </a:p>
          <a:p>
            <a:pPr marL="514350" indent="-514350">
              <a:buFont typeface="+mj-lt"/>
              <a:buAutoNum type="arabicPeriod"/>
            </a:pPr>
            <a:r>
              <a:rPr lang="en-US" dirty="0" smtClean="0"/>
              <a:t>Wash items in hot soapy water and dry in a hot dryer for 15 minutes.</a:t>
            </a:r>
          </a:p>
          <a:p>
            <a:pPr marL="514350" indent="-514350">
              <a:buFont typeface="+mj-lt"/>
              <a:buAutoNum type="arabicPeriod"/>
            </a:pPr>
            <a:r>
              <a:rPr lang="en-US" dirty="0" smtClean="0"/>
              <a:t>Launder and dry on a high heat, 130 degree F.</a:t>
            </a:r>
          </a:p>
          <a:p>
            <a:pPr marL="514350" indent="-514350">
              <a:buFont typeface="+mj-lt"/>
              <a:buAutoNum type="arabicPeriod"/>
            </a:pPr>
            <a:r>
              <a:rPr lang="en-US" dirty="0" smtClean="0"/>
              <a:t>Store items in plastic bags for 2 weeks.</a:t>
            </a:r>
          </a:p>
          <a:p>
            <a:pPr marL="514350" indent="-514350">
              <a:buFont typeface="+mj-lt"/>
              <a:buAutoNum type="arabicPeriod"/>
            </a:pPr>
            <a:r>
              <a:rPr lang="en-US" dirty="0" smtClean="0"/>
              <a:t>Vacuum the surfaces where                                    </a:t>
            </a:r>
            <a:r>
              <a:rPr lang="en-CA" dirty="0" smtClean="0">
                <a:latin typeface="Garamond" charset="0"/>
              </a:rPr>
              <a:t> </a:t>
            </a:r>
            <a:r>
              <a:rPr lang="en-CA" dirty="0"/>
              <a:t>heads may have rested </a:t>
            </a:r>
            <a:br>
              <a:rPr lang="en-CA" dirty="0"/>
            </a:br>
            <a:r>
              <a:rPr lang="en-CA" dirty="0" smtClean="0"/>
              <a:t>(</a:t>
            </a:r>
            <a:r>
              <a:rPr lang="en-CA" dirty="0"/>
              <a:t>sofas, helmets, car seats, </a:t>
            </a:r>
            <a:r>
              <a:rPr lang="en-CA" dirty="0" smtClean="0"/>
              <a:t>                                    </a:t>
            </a:r>
            <a:r>
              <a:rPr lang="en-CA" dirty="0" err="1" smtClean="0"/>
              <a:t>etc</a:t>
            </a:r>
            <a:r>
              <a:rPr lang="en-CA" dirty="0"/>
              <a:t>). </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5" name="Picture 5" descr="maytagever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47" y="3945467"/>
            <a:ext cx="3572853" cy="2472267"/>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89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32933"/>
            <a:ext cx="8382000" cy="5537201"/>
          </a:xfrm>
        </p:spPr>
        <p:txBody>
          <a:bodyPr>
            <a:normAutofit lnSpcReduction="10000"/>
          </a:bodyPr>
          <a:lstStyle/>
          <a:p>
            <a:r>
              <a:rPr lang="en-US" dirty="0"/>
              <a:t>Head </a:t>
            </a:r>
            <a:r>
              <a:rPr lang="en-US" dirty="0" smtClean="0"/>
              <a:t>lice: embarrassment; unnecessary days lost from school; pesticide exposure; millions of dollars spent on remedies.</a:t>
            </a:r>
          </a:p>
          <a:p>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r>
              <a:rPr lang="en-US" dirty="0" smtClean="0"/>
              <a:t>Know how to manage it!</a:t>
            </a:r>
            <a:endParaRPr lang="en-US" dirty="0"/>
          </a:p>
          <a:p>
            <a:r>
              <a:rPr lang="en-US" dirty="0"/>
              <a:t>You can ditch the itch!!!</a:t>
            </a:r>
          </a:p>
          <a:p>
            <a:endParaRPr lang="en-US" dirty="0"/>
          </a:p>
        </p:txBody>
      </p:sp>
      <p:sp>
        <p:nvSpPr>
          <p:cNvPr id="5" name="Title 1"/>
          <p:cNvSpPr>
            <a:spLocks noGrp="1"/>
          </p:cNvSpPr>
          <p:nvPr>
            <p:ph type="title"/>
          </p:nvPr>
        </p:nvSpPr>
        <p:spPr>
          <a:xfrm>
            <a:off x="457200" y="0"/>
            <a:ext cx="8229600" cy="1143000"/>
          </a:xfrm>
        </p:spPr>
        <p:txBody>
          <a:bodyPr/>
          <a:lstStyle/>
          <a:p>
            <a:r>
              <a:rPr lang="en-US" dirty="0" smtClean="0"/>
              <a:t>A Problem of Society Cont.</a:t>
            </a:r>
            <a:endParaRPr lang="en-US" dirty="0"/>
          </a:p>
        </p:txBody>
      </p:sp>
      <p:pic>
        <p:nvPicPr>
          <p:cNvPr id="7" name="Picture 6"/>
          <p:cNvPicPr>
            <a:picLocks noChangeAspect="1"/>
          </p:cNvPicPr>
          <p:nvPr/>
        </p:nvPicPr>
        <p:blipFill>
          <a:blip r:embed="rId3"/>
          <a:stretch>
            <a:fillRect/>
          </a:stretch>
        </p:blipFill>
        <p:spPr>
          <a:xfrm>
            <a:off x="1540932" y="2730501"/>
            <a:ext cx="3386667" cy="2116667"/>
          </a:xfrm>
          <a:prstGeom prst="rect">
            <a:avLst/>
          </a:prstGeom>
          <a:effectLst>
            <a:softEdge rad="101600"/>
          </a:effectLst>
        </p:spPr>
      </p:pic>
      <p:pic>
        <p:nvPicPr>
          <p:cNvPr id="6" name="Picture 5" descr="girls_carto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304" y="2611967"/>
            <a:ext cx="2825496" cy="3730752"/>
          </a:xfrm>
          <a:prstGeom prst="rect">
            <a:avLst/>
          </a:prstGeom>
          <a:effectLst>
            <a:softEdge rad="114300"/>
          </a:effectLst>
        </p:spPr>
      </p:pic>
    </p:spTree>
    <p:extLst>
      <p:ext uri="{BB962C8B-B14F-4D97-AF65-F5344CB8AC3E}">
        <p14:creationId xmlns:p14="http://schemas.microsoft.com/office/powerpoint/2010/main" val="329087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7" y="169334"/>
            <a:ext cx="8720666" cy="5774268"/>
          </a:xfrm>
        </p:spPr>
        <p:txBody>
          <a:bodyPr/>
          <a:lstStyle/>
          <a:p>
            <a:pPr marL="0" indent="0">
              <a:buNone/>
            </a:pPr>
            <a:r>
              <a:rPr lang="en-US" b="1" dirty="0" smtClean="0"/>
              <a:t>Check regularly</a:t>
            </a:r>
          </a:p>
          <a:p>
            <a:pPr marL="514350" indent="-514350">
              <a:buFont typeface="+mj-lt"/>
              <a:buAutoNum type="arabicPeriod"/>
            </a:pPr>
            <a:r>
              <a:rPr lang="en-US" dirty="0" smtClean="0"/>
              <a:t>Daily head checks and nit removal until infestation is gone.</a:t>
            </a:r>
          </a:p>
          <a:p>
            <a:pPr marL="514350" indent="-514350">
              <a:buFont typeface="+mj-lt"/>
              <a:buAutoNum type="arabicPeriod"/>
            </a:pPr>
            <a:r>
              <a:rPr lang="en-US" dirty="0" smtClean="0"/>
              <a:t>Followed by weekly head checks to detect re-infestation.</a:t>
            </a:r>
          </a:p>
          <a:p>
            <a:pPr marL="514350" indent="-514350">
              <a:buFont typeface="+mj-lt"/>
              <a:buAutoNum type="arabicPeriod"/>
            </a:pPr>
            <a:r>
              <a:rPr lang="en-US" dirty="0" smtClean="0"/>
              <a:t>Continue weekly head checks of the whole family.</a:t>
            </a:r>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7" name="Picture 6"/>
          <p:cNvPicPr>
            <a:picLocks noChangeAspect="1" noChangeArrowheads="1"/>
          </p:cNvPicPr>
          <p:nvPr/>
        </p:nvPicPr>
        <p:blipFill>
          <a:blip r:embed="rId3" cstate="print"/>
          <a:srcRect/>
          <a:stretch>
            <a:fillRect/>
          </a:stretch>
        </p:blipFill>
        <p:spPr bwMode="auto">
          <a:xfrm>
            <a:off x="5115286" y="3989630"/>
            <a:ext cx="3317514" cy="2484050"/>
          </a:xfrm>
          <a:prstGeom prst="rect">
            <a:avLst/>
          </a:prstGeom>
          <a:ln w="190500" cap="sq">
            <a:solidFill>
              <a:srgbClr val="C8C6BD"/>
            </a:solidFill>
            <a:prstDash val="solid"/>
            <a:miter lim="800000"/>
          </a:ln>
          <a:effectLst>
            <a:outerShdw blurRad="254000" algn="bl" rotWithShape="0">
              <a:srgbClr val="000000">
                <a:alpha val="43000"/>
              </a:srgbClr>
            </a:outerShdw>
            <a:softEdge rad="508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4"/>
          <a:stretch>
            <a:fillRect/>
          </a:stretch>
        </p:blipFill>
        <p:spPr>
          <a:xfrm>
            <a:off x="1303867" y="3989630"/>
            <a:ext cx="3175000" cy="2667000"/>
          </a:xfrm>
          <a:prstGeom prst="rect">
            <a:avLst/>
          </a:prstGeom>
        </p:spPr>
      </p:pic>
    </p:spTree>
    <p:extLst>
      <p:ext uri="{BB962C8B-B14F-4D97-AF65-F5344CB8AC3E}">
        <p14:creationId xmlns:p14="http://schemas.microsoft.com/office/powerpoint/2010/main" val="261589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5"/>
            <a:ext cx="8229600" cy="1143000"/>
          </a:xfrm>
        </p:spPr>
        <p:txBody>
          <a:bodyPr/>
          <a:lstStyle/>
          <a:p>
            <a:r>
              <a:rPr lang="en-US" dirty="0" smtClean="0"/>
              <a:t>Managing Head Lice in Schools</a:t>
            </a:r>
            <a:endParaRPr lang="en-US" dirty="0"/>
          </a:p>
        </p:txBody>
      </p:sp>
      <p:sp>
        <p:nvSpPr>
          <p:cNvPr id="3" name="Content Placeholder 2"/>
          <p:cNvSpPr>
            <a:spLocks noGrp="1"/>
          </p:cNvSpPr>
          <p:nvPr>
            <p:ph idx="1"/>
          </p:nvPr>
        </p:nvSpPr>
        <p:spPr>
          <a:xfrm>
            <a:off x="4182533" y="1447800"/>
            <a:ext cx="4673600" cy="4525963"/>
          </a:xfrm>
        </p:spPr>
        <p:txBody>
          <a:bodyPr/>
          <a:lstStyle/>
          <a:p>
            <a:r>
              <a:rPr lang="en-US" dirty="0"/>
              <a:t>When parents of elementary school aged children are surveyed as to what childhood health issues concern them most, head lice usually </a:t>
            </a:r>
            <a:r>
              <a:rPr lang="en-US" dirty="0" smtClean="0"/>
              <a:t>rank </a:t>
            </a:r>
            <a:r>
              <a:rPr lang="en-US" dirty="0"/>
              <a:t>higher than much more serious conditions.</a:t>
            </a:r>
          </a:p>
          <a:p>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993471047"/>
              </p:ext>
            </p:extLst>
          </p:nvPr>
        </p:nvGraphicFramePr>
        <p:xfrm>
          <a:off x="203200" y="1888067"/>
          <a:ext cx="3810000" cy="3505200"/>
        </p:xfrm>
        <a:graphic>
          <a:graphicData uri="http://schemas.openxmlformats.org/presentationml/2006/ole">
            <mc:AlternateContent xmlns:mc="http://schemas.openxmlformats.org/markup-compatibility/2006">
              <mc:Choice xmlns:v="urn:schemas-microsoft-com:vml" Requires="v">
                <p:oleObj spid="_x0000_s1181" name="Clip" r:id="rId3" imgW="4753080" imgH="4371840" progId="MS_ClipArt_Gallery.2">
                  <p:embed/>
                </p:oleObj>
              </mc:Choice>
              <mc:Fallback>
                <p:oleObj name="Clip" r:id="rId3" imgW="4753080" imgH="437184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888067"/>
                        <a:ext cx="3810000" cy="3505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97663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7"/>
            <a:ext cx="8229600" cy="1143000"/>
          </a:xfrm>
        </p:spPr>
        <p:txBody>
          <a:bodyPr/>
          <a:lstStyle/>
          <a:p>
            <a:r>
              <a:rPr lang="en-US" dirty="0" smtClean="0"/>
              <a:t>Managing Head Lice in Schools</a:t>
            </a:r>
            <a:endParaRPr lang="en-US" dirty="0"/>
          </a:p>
        </p:txBody>
      </p:sp>
      <p:sp>
        <p:nvSpPr>
          <p:cNvPr id="3" name="Content Placeholder 2"/>
          <p:cNvSpPr>
            <a:spLocks noGrp="1"/>
          </p:cNvSpPr>
          <p:nvPr>
            <p:ph idx="1"/>
          </p:nvPr>
        </p:nvSpPr>
        <p:spPr>
          <a:xfrm>
            <a:off x="4639734" y="1381668"/>
            <a:ext cx="4182534" cy="4917532"/>
          </a:xfrm>
        </p:spPr>
        <p:txBody>
          <a:bodyPr>
            <a:normAutofit fontScale="92500" lnSpcReduction="10000"/>
          </a:bodyPr>
          <a:lstStyle/>
          <a:p>
            <a:r>
              <a:rPr lang="en-US" dirty="0" smtClean="0"/>
              <a:t>School district policies on head lice vary throughout Arizona.</a:t>
            </a:r>
          </a:p>
          <a:p>
            <a:endParaRPr lang="en-US" sz="1000" dirty="0" smtClean="0"/>
          </a:p>
          <a:p>
            <a:r>
              <a:rPr lang="en-US" dirty="0" smtClean="0"/>
              <a:t>Majority of students involved.</a:t>
            </a:r>
          </a:p>
          <a:p>
            <a:endParaRPr lang="en-US" sz="1000" dirty="0" smtClean="0"/>
          </a:p>
          <a:p>
            <a:endParaRPr lang="en-US" sz="1000" dirty="0" smtClean="0"/>
          </a:p>
          <a:p>
            <a:r>
              <a:rPr lang="en-US" dirty="0" smtClean="0"/>
              <a:t>1% of students are usually infested.</a:t>
            </a:r>
          </a:p>
          <a:p>
            <a:endParaRPr lang="en-US" sz="1200" dirty="0" smtClean="0"/>
          </a:p>
          <a:p>
            <a:r>
              <a:rPr lang="en-US" dirty="0" smtClean="0"/>
              <a:t>Some have “no nit policies”.</a:t>
            </a:r>
          </a:p>
        </p:txBody>
      </p:sp>
      <p:pic>
        <p:nvPicPr>
          <p:cNvPr id="10" name="Picture 9"/>
          <p:cNvPicPr>
            <a:picLocks noChangeAspect="1"/>
          </p:cNvPicPr>
          <p:nvPr/>
        </p:nvPicPr>
        <p:blipFill>
          <a:blip r:embed="rId3"/>
          <a:stretch>
            <a:fillRect/>
          </a:stretch>
        </p:blipFill>
        <p:spPr>
          <a:xfrm>
            <a:off x="457200" y="2349198"/>
            <a:ext cx="4100898" cy="3558433"/>
          </a:xfrm>
          <a:prstGeom prst="rect">
            <a:avLst/>
          </a:prstGeom>
        </p:spPr>
      </p:pic>
      <p:pic>
        <p:nvPicPr>
          <p:cNvPr id="11" name="Picture 11" descr="dreamstime_101335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81668"/>
            <a:ext cx="1811329" cy="1498071"/>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046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lstStyle/>
          <a:p>
            <a:r>
              <a:rPr lang="en-US" dirty="0"/>
              <a:t>Why </a:t>
            </a:r>
            <a:r>
              <a:rPr lang="en-US" dirty="0" smtClean="0"/>
              <a:t>Ban the </a:t>
            </a:r>
            <a:r>
              <a:rPr lang="en-US" dirty="0"/>
              <a:t>No-Nit Policy?</a:t>
            </a:r>
          </a:p>
        </p:txBody>
      </p:sp>
      <p:sp>
        <p:nvSpPr>
          <p:cNvPr id="3" name="Content Placeholder 2"/>
          <p:cNvSpPr>
            <a:spLocks noGrp="1"/>
          </p:cNvSpPr>
          <p:nvPr>
            <p:ph idx="1"/>
          </p:nvPr>
        </p:nvSpPr>
        <p:spPr>
          <a:xfrm>
            <a:off x="3822171" y="1180572"/>
            <a:ext cx="5033962" cy="4945592"/>
          </a:xfrm>
        </p:spPr>
        <p:txBody>
          <a:bodyPr>
            <a:normAutofit fontScale="92500"/>
          </a:bodyPr>
          <a:lstStyle/>
          <a:p>
            <a:pPr lvl="1"/>
            <a:r>
              <a:rPr lang="en-US" sz="3000" dirty="0" smtClean="0"/>
              <a:t>Not supported by research.</a:t>
            </a:r>
          </a:p>
          <a:p>
            <a:pPr lvl="1"/>
            <a:r>
              <a:rPr lang="en-US" sz="3000" dirty="0" smtClean="0"/>
              <a:t>Not recommended by experts.</a:t>
            </a:r>
          </a:p>
          <a:p>
            <a:pPr lvl="1"/>
            <a:r>
              <a:rPr lang="en-US" sz="3000" dirty="0" smtClean="0"/>
              <a:t>Misdiagnosis of nits is common.</a:t>
            </a:r>
          </a:p>
          <a:p>
            <a:pPr lvl="1"/>
            <a:r>
              <a:rPr lang="en-US" sz="3000" dirty="0" smtClean="0"/>
              <a:t>Encourage use of potentially dangerous pesticides.</a:t>
            </a:r>
          </a:p>
          <a:p>
            <a:pPr lvl="1"/>
            <a:r>
              <a:rPr lang="en-US" sz="3000" dirty="0" smtClean="0"/>
              <a:t>Causes children to miss school needlessly.</a:t>
            </a:r>
          </a:p>
          <a:p>
            <a:pPr lvl="1"/>
            <a:r>
              <a:rPr lang="en-US" sz="3000" dirty="0" smtClean="0"/>
              <a:t>Costs school large</a:t>
            </a:r>
          </a:p>
          <a:p>
            <a:pPr lvl="1"/>
            <a:endParaRPr lang="en-US" dirty="0" smtClean="0"/>
          </a:p>
          <a:p>
            <a:pPr lvl="1"/>
            <a:endParaRPr lang="en-US" dirty="0" smtClean="0"/>
          </a:p>
          <a:p>
            <a:pPr lvl="1"/>
            <a:endParaRPr lang="en-US" dirty="0" smtClean="0"/>
          </a:p>
          <a:p>
            <a:pPr lvl="1"/>
            <a:endParaRPr lang="en-US" dirty="0"/>
          </a:p>
          <a:p>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3773858819"/>
              </p:ext>
            </p:extLst>
          </p:nvPr>
        </p:nvGraphicFramePr>
        <p:xfrm>
          <a:off x="882547" y="1554028"/>
          <a:ext cx="2787223" cy="3842809"/>
        </p:xfrm>
        <a:graphic>
          <a:graphicData uri="http://schemas.openxmlformats.org/presentationml/2006/ole">
            <mc:AlternateContent xmlns:mc="http://schemas.openxmlformats.org/markup-compatibility/2006">
              <mc:Choice xmlns:v="urn:schemas-microsoft-com:vml" Requires="v">
                <p:oleObj spid="_x0000_s19613" name="Clip" r:id="rId4" imgW="1886040" imgH="2600280" progId="MS_ClipArt_Gallery.2">
                  <p:embed/>
                </p:oleObj>
              </mc:Choice>
              <mc:Fallback>
                <p:oleObj name="Clip" r:id="rId4" imgW="1886040" imgH="26002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47" y="1554028"/>
                        <a:ext cx="2787223" cy="3842809"/>
                      </a:xfrm>
                      <a:prstGeom prst="rect">
                        <a:avLst/>
                      </a:prstGeom>
                      <a:noFill/>
                      <a:ln>
                        <a:noFill/>
                      </a:ln>
                      <a:effectLst/>
                      <a:extLst/>
                    </p:spPr>
                  </p:pic>
                </p:oleObj>
              </mc:Fallback>
            </mc:AlternateContent>
          </a:graphicData>
        </a:graphic>
      </p:graphicFrame>
      <p:pic>
        <p:nvPicPr>
          <p:cNvPr id="6" name="Picture 5" descr="CC0005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2254" y="5396837"/>
            <a:ext cx="757213" cy="1091409"/>
          </a:xfrm>
          <a:prstGeom prst="rect">
            <a:avLst/>
          </a:prstGeom>
        </p:spPr>
      </p:pic>
    </p:spTree>
    <p:extLst>
      <p:ext uri="{BB962C8B-B14F-4D97-AF65-F5344CB8AC3E}">
        <p14:creationId xmlns:p14="http://schemas.microsoft.com/office/powerpoint/2010/main" val="2695046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a:bodyPr>
          <a:lstStyle/>
          <a:p>
            <a:r>
              <a:rPr lang="en-US" dirty="0"/>
              <a:t>School Management </a:t>
            </a:r>
            <a:r>
              <a:rPr lang="en-US" dirty="0" smtClean="0"/>
              <a:t>Plan</a:t>
            </a:r>
            <a:endParaRPr lang="en-US" dirty="0"/>
          </a:p>
        </p:txBody>
      </p:sp>
      <p:sp>
        <p:nvSpPr>
          <p:cNvPr id="3" name="Content Placeholder 2"/>
          <p:cNvSpPr>
            <a:spLocks noGrp="1"/>
          </p:cNvSpPr>
          <p:nvPr>
            <p:ph idx="1"/>
          </p:nvPr>
        </p:nvSpPr>
        <p:spPr>
          <a:xfrm>
            <a:off x="135467" y="1016001"/>
            <a:ext cx="8737600" cy="5485872"/>
          </a:xfrm>
        </p:spPr>
        <p:txBody>
          <a:bodyPr>
            <a:normAutofit/>
          </a:bodyPr>
          <a:lstStyle/>
          <a:p>
            <a:r>
              <a:rPr lang="en-US" sz="2800" dirty="0" smtClean="0"/>
              <a:t>Screening </a:t>
            </a:r>
            <a:r>
              <a:rPr lang="en-US" sz="2800" dirty="0"/>
              <a:t>for nits is not an accurate way of predicting which children will become infested</a:t>
            </a:r>
            <a:r>
              <a:rPr lang="en-US" sz="2800" dirty="0" smtClean="0"/>
              <a:t>.</a:t>
            </a:r>
          </a:p>
          <a:p>
            <a:endParaRPr lang="en-US" sz="1000" dirty="0"/>
          </a:p>
          <a:p>
            <a:r>
              <a:rPr lang="en-US" sz="2800" dirty="0"/>
              <a:t>Children having 5 nits or more within 1 cm</a:t>
            </a:r>
            <a:r>
              <a:rPr lang="en-US" sz="2800" baseline="30000" dirty="0"/>
              <a:t>2</a:t>
            </a:r>
            <a:r>
              <a:rPr lang="en-US" sz="2800" dirty="0"/>
              <a:t> of the scalp are significantly more likely to develop an infestation, still only 1/3 of these higher-risk children convert</a:t>
            </a:r>
            <a:r>
              <a:rPr lang="en-US" sz="2800" dirty="0" smtClean="0"/>
              <a:t>.</a:t>
            </a:r>
          </a:p>
          <a:p>
            <a:endParaRPr lang="en-US" sz="1000" dirty="0"/>
          </a:p>
          <a:p>
            <a:r>
              <a:rPr lang="en-US" sz="2800" dirty="0" smtClean="0"/>
              <a:t>Approximately </a:t>
            </a:r>
            <a:r>
              <a:rPr lang="en-US" sz="2800" dirty="0"/>
              <a:t>18% of kids with nits alone, will convert to an active infestation. </a:t>
            </a:r>
            <a:endParaRPr lang="en-US" sz="2800" dirty="0" smtClean="0"/>
          </a:p>
          <a:p>
            <a:pPr marL="0" indent="0">
              <a:buNone/>
            </a:pPr>
            <a:endParaRPr lang="en-US" sz="1000" dirty="0" smtClean="0"/>
          </a:p>
          <a:p>
            <a:r>
              <a:rPr lang="en-US" sz="2800" dirty="0" smtClean="0"/>
              <a:t>Generally</a:t>
            </a:r>
            <a:r>
              <a:rPr lang="en-US" sz="2800" dirty="0"/>
              <a:t>, around 30% of school </a:t>
            </a:r>
            <a:r>
              <a:rPr lang="en-US" sz="2800" dirty="0" smtClean="0"/>
              <a:t>                                                              children </a:t>
            </a:r>
            <a:r>
              <a:rPr lang="en-US" sz="2800" dirty="0"/>
              <a:t>with nits will have </a:t>
            </a:r>
            <a:r>
              <a:rPr lang="en-US" sz="2800" dirty="0" smtClean="0"/>
              <a:t>                                                         concomitant </a:t>
            </a:r>
            <a:r>
              <a:rPr lang="en-US" sz="2800" dirty="0"/>
              <a:t>lice. </a:t>
            </a:r>
          </a:p>
          <a:p>
            <a:endParaRPr lang="en-US" dirty="0"/>
          </a:p>
          <a:p>
            <a:endParaRPr lang="en-US" dirty="0"/>
          </a:p>
        </p:txBody>
      </p:sp>
      <p:pic>
        <p:nvPicPr>
          <p:cNvPr id="4" name="Picture 3"/>
          <p:cNvPicPr>
            <a:picLocks noChangeAspect="1"/>
          </p:cNvPicPr>
          <p:nvPr/>
        </p:nvPicPr>
        <p:blipFill>
          <a:blip r:embed="rId2"/>
          <a:stretch>
            <a:fillRect/>
          </a:stretch>
        </p:blipFill>
        <p:spPr>
          <a:xfrm>
            <a:off x="6380910" y="4368799"/>
            <a:ext cx="1950289" cy="2370143"/>
          </a:xfrm>
          <a:prstGeom prst="rect">
            <a:avLst/>
          </a:prstGeom>
        </p:spPr>
      </p:pic>
    </p:spTree>
    <p:extLst>
      <p:ext uri="{BB962C8B-B14F-4D97-AF65-F5344CB8AC3E}">
        <p14:creationId xmlns:p14="http://schemas.microsoft.com/office/powerpoint/2010/main" val="2916574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171"/>
            <a:ext cx="8940800" cy="1452562"/>
          </a:xfrm>
        </p:spPr>
        <p:txBody>
          <a:bodyPr>
            <a:normAutofit fontScale="90000"/>
          </a:bodyPr>
          <a:lstStyle/>
          <a:p>
            <a:pPr algn="l"/>
            <a:r>
              <a:rPr lang="en-US" dirty="0"/>
              <a:t/>
            </a:r>
            <a:br>
              <a:rPr lang="en-US" dirty="0"/>
            </a:br>
            <a:r>
              <a:rPr lang="en-US" dirty="0" smtClean="0"/>
              <a:t>Should </a:t>
            </a:r>
            <a:r>
              <a:rPr lang="en-US" dirty="0"/>
              <a:t>classroom or school-</a:t>
            </a:r>
            <a:r>
              <a:rPr lang="en-US" dirty="0" smtClean="0"/>
              <a:t>wide screening </a:t>
            </a:r>
            <a:r>
              <a:rPr lang="en-US" dirty="0"/>
              <a:t>be discouraged? </a:t>
            </a:r>
            <a:br>
              <a:rPr lang="en-US" dirty="0"/>
            </a:br>
            <a:endParaRPr lang="en-US" dirty="0"/>
          </a:p>
        </p:txBody>
      </p:sp>
      <p:sp>
        <p:nvSpPr>
          <p:cNvPr id="3" name="Content Placeholder 2"/>
          <p:cNvSpPr>
            <a:spLocks noGrp="1"/>
          </p:cNvSpPr>
          <p:nvPr>
            <p:ph idx="1"/>
          </p:nvPr>
        </p:nvSpPr>
        <p:spPr>
          <a:xfrm>
            <a:off x="203200" y="1600200"/>
            <a:ext cx="8805334" cy="4919133"/>
          </a:xfrm>
        </p:spPr>
        <p:txBody>
          <a:bodyPr>
            <a:normAutofit fontScale="92500" lnSpcReduction="10000"/>
          </a:bodyPr>
          <a:lstStyle/>
          <a:p>
            <a:r>
              <a:rPr lang="en-US" dirty="0" smtClean="0"/>
              <a:t>Providing </a:t>
            </a:r>
            <a:r>
              <a:rPr lang="en-US" dirty="0"/>
              <a:t>information to families on the diagnosis, treatment, and prevention of head lice is a good plan. </a:t>
            </a:r>
          </a:p>
          <a:p>
            <a:r>
              <a:rPr lang="en-US" dirty="0"/>
              <a:t>Parents and the school nurses should be encouraged to check their children’s heads for lice if the child is symptomatic. </a:t>
            </a:r>
            <a:endParaRPr lang="en-US" dirty="0" smtClean="0"/>
          </a:p>
          <a:p>
            <a:r>
              <a:rPr lang="en-US" dirty="0" smtClean="0"/>
              <a:t>Parents need to be educated.                                        This is not a hygiene issue.</a:t>
            </a:r>
          </a:p>
          <a:p>
            <a:r>
              <a:rPr lang="en-US" dirty="0" smtClean="0"/>
              <a:t>Children need to be educated                                       about sharing hats, helmets, etc.</a:t>
            </a:r>
            <a:endParaRPr lang="en-US" dirty="0"/>
          </a:p>
          <a:p>
            <a:endParaRPr lang="en-US" dirty="0"/>
          </a:p>
        </p:txBody>
      </p:sp>
      <p:graphicFrame>
        <p:nvGraphicFramePr>
          <p:cNvPr id="4" name="Object 4"/>
          <p:cNvGraphicFramePr>
            <a:graphicFrameLocks noChangeAspect="1"/>
          </p:cNvGraphicFramePr>
          <p:nvPr>
            <p:extLst>
              <p:ext uri="{D42A27DB-BD31-4B8C-83A1-F6EECF244321}">
                <p14:modId xmlns:p14="http://schemas.microsoft.com/office/powerpoint/2010/main" val="1483923733"/>
              </p:ext>
            </p:extLst>
          </p:nvPr>
        </p:nvGraphicFramePr>
        <p:xfrm>
          <a:off x="6060546" y="4122116"/>
          <a:ext cx="2795588" cy="2397217"/>
        </p:xfrm>
        <a:graphic>
          <a:graphicData uri="http://schemas.openxmlformats.org/presentationml/2006/ole">
            <mc:AlternateContent xmlns:mc="http://schemas.openxmlformats.org/markup-compatibility/2006">
              <mc:Choice xmlns:v="urn:schemas-microsoft-com:vml" Requires="v">
                <p:oleObj spid="_x0000_s26753" name="Clip" r:id="rId4" imgW="5743440" imgH="4924440" progId="MS_ClipArt_Gallery.2">
                  <p:embed/>
                </p:oleObj>
              </mc:Choice>
              <mc:Fallback>
                <p:oleObj name="Clip" r:id="rId4" imgW="5743440" imgH="49244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546" y="4122116"/>
                        <a:ext cx="2795588" cy="239721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425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lstStyle/>
          <a:p>
            <a:r>
              <a:rPr lang="en-US" dirty="0" smtClean="0"/>
              <a:t>Classroom Management</a:t>
            </a:r>
            <a:endParaRPr lang="en-US" dirty="0"/>
          </a:p>
        </p:txBody>
      </p:sp>
      <p:sp>
        <p:nvSpPr>
          <p:cNvPr id="3" name="Content Placeholder 2"/>
          <p:cNvSpPr>
            <a:spLocks noGrp="1"/>
          </p:cNvSpPr>
          <p:nvPr>
            <p:ph idx="1"/>
          </p:nvPr>
        </p:nvSpPr>
        <p:spPr>
          <a:xfrm>
            <a:off x="203201" y="1270000"/>
            <a:ext cx="8720666" cy="4961468"/>
          </a:xfrm>
        </p:spPr>
        <p:txBody>
          <a:bodyPr>
            <a:noAutofit/>
          </a:bodyPr>
          <a:lstStyle/>
          <a:p>
            <a:pPr marL="514350" indent="-514350">
              <a:buFont typeface="+mj-lt"/>
              <a:buAutoNum type="arabicPeriod"/>
            </a:pPr>
            <a:r>
              <a:rPr lang="en-US" u="sng" dirty="0" smtClean="0"/>
              <a:t>No need to spray the classroom. </a:t>
            </a:r>
            <a:r>
              <a:rPr lang="en-US" dirty="0" smtClean="0"/>
              <a:t>Regular cleaning agents would work to control head lice.</a:t>
            </a:r>
          </a:p>
          <a:p>
            <a:pPr marL="514350" indent="-514350">
              <a:buFont typeface="+mj-lt"/>
              <a:buAutoNum type="arabicPeriod"/>
            </a:pPr>
            <a:endParaRPr lang="en-US" sz="1000" dirty="0" smtClean="0"/>
          </a:p>
          <a:p>
            <a:pPr marL="514350" indent="-514350">
              <a:buFont typeface="+mj-lt"/>
              <a:buAutoNum type="arabicPeriod"/>
            </a:pPr>
            <a:r>
              <a:rPr lang="en-US" dirty="0" smtClean="0"/>
              <a:t>Lice do not infest classrooms, carpets and chairs.</a:t>
            </a:r>
          </a:p>
          <a:p>
            <a:pPr marL="514350" indent="-514350">
              <a:buFont typeface="+mj-lt"/>
              <a:buAutoNum type="arabicPeriod"/>
            </a:pPr>
            <a:endParaRPr lang="en-US" sz="1000" dirty="0" smtClean="0"/>
          </a:p>
          <a:p>
            <a:pPr marL="514350" indent="-514350">
              <a:buFont typeface="+mj-lt"/>
              <a:buAutoNum type="arabicPeriod"/>
            </a:pPr>
            <a:r>
              <a:rPr lang="en-US" dirty="0" smtClean="0"/>
              <a:t>Space </a:t>
            </a:r>
            <a:r>
              <a:rPr lang="en-US" dirty="0"/>
              <a:t>desks and chairs apart so that children are not sitting shoulder-to- shoulder</a:t>
            </a:r>
            <a:r>
              <a:rPr lang="en-US" dirty="0" smtClean="0"/>
              <a:t>.</a:t>
            </a:r>
          </a:p>
          <a:p>
            <a:pPr marL="514350" indent="-514350">
              <a:buFont typeface="+mj-lt"/>
              <a:buAutoNum type="arabicPeriod"/>
            </a:pPr>
            <a:endParaRPr lang="en-US" sz="1000" dirty="0"/>
          </a:p>
          <a:p>
            <a:pPr marL="514350" indent="-514350">
              <a:buFont typeface="+mj-lt"/>
              <a:buAutoNum type="arabicPeriod"/>
            </a:pPr>
            <a:r>
              <a:rPr lang="en-US" dirty="0" smtClean="0"/>
              <a:t>Have children hang coats and hats separately. </a:t>
            </a:r>
          </a:p>
        </p:txBody>
      </p:sp>
    </p:spTree>
    <p:extLst>
      <p:ext uri="{BB962C8B-B14F-4D97-AF65-F5344CB8AC3E}">
        <p14:creationId xmlns:p14="http://schemas.microsoft.com/office/powerpoint/2010/main" val="2935522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463600"/>
            <a:ext cx="8720666" cy="6072667"/>
          </a:xfrm>
        </p:spPr>
        <p:txBody>
          <a:bodyPr>
            <a:noAutofit/>
          </a:bodyPr>
          <a:lstStyle/>
          <a:p>
            <a:pPr marL="514350" indent="-514350">
              <a:buFont typeface="+mj-lt"/>
              <a:buAutoNum type="arabicPeriod" startAt="5"/>
            </a:pPr>
            <a:r>
              <a:rPr lang="en-US" dirty="0" smtClean="0"/>
              <a:t>Space children apart when standing or walking in lines.</a:t>
            </a:r>
          </a:p>
          <a:p>
            <a:pPr marL="514350" indent="-514350">
              <a:buFont typeface="+mj-lt"/>
              <a:buAutoNum type="arabicPeriod" startAt="5"/>
            </a:pPr>
            <a:endParaRPr lang="en-US" sz="1000" dirty="0" smtClean="0"/>
          </a:p>
          <a:p>
            <a:pPr marL="514350" indent="-514350">
              <a:buFont typeface="+mj-lt"/>
              <a:buAutoNum type="arabicPeriod" startAt="5"/>
            </a:pPr>
            <a:r>
              <a:rPr lang="en-US" dirty="0" smtClean="0"/>
              <a:t>During </a:t>
            </a:r>
            <a:r>
              <a:rPr lang="en-US" dirty="0"/>
              <a:t>head lice outbreaks, minimize close contact games and sports, such as wrestling</a:t>
            </a:r>
            <a:r>
              <a:rPr lang="en-US" dirty="0" smtClean="0"/>
              <a:t>.</a:t>
            </a:r>
          </a:p>
          <a:p>
            <a:pPr marL="514350" indent="-514350">
              <a:buFont typeface="+mj-lt"/>
              <a:buAutoNum type="arabicPeriod" startAt="5"/>
            </a:pPr>
            <a:endParaRPr lang="en-US" sz="1000" dirty="0" smtClean="0"/>
          </a:p>
          <a:p>
            <a:pPr marL="514350" indent="-514350">
              <a:buFont typeface="+mj-lt"/>
              <a:buAutoNum type="arabicPeriod" startAt="5"/>
            </a:pPr>
            <a:r>
              <a:rPr lang="en-US" dirty="0" smtClean="0"/>
              <a:t>During </a:t>
            </a:r>
            <a:r>
              <a:rPr lang="en-US" dirty="0"/>
              <a:t>outbreaks, minimize use of shared headgear </a:t>
            </a:r>
            <a:r>
              <a:rPr lang="en-US" dirty="0" smtClean="0"/>
              <a:t>and clothing. </a:t>
            </a:r>
            <a:r>
              <a:rPr lang="en-US" dirty="0"/>
              <a:t>Always hand vacuum such headgear between users</a:t>
            </a:r>
            <a:r>
              <a:rPr lang="en-US" dirty="0" smtClean="0"/>
              <a:t>.</a:t>
            </a:r>
          </a:p>
          <a:p>
            <a:pPr marL="0" indent="0">
              <a:buNone/>
            </a:pPr>
            <a:endParaRPr lang="en-US" sz="1000" dirty="0" smtClean="0"/>
          </a:p>
          <a:p>
            <a:pPr marL="514350" indent="-514350">
              <a:buFont typeface="+mj-lt"/>
              <a:buAutoNum type="arabicPeriod" startAt="5"/>
            </a:pPr>
            <a:r>
              <a:rPr lang="en-US" dirty="0" smtClean="0"/>
              <a:t>Provide </a:t>
            </a:r>
            <a:r>
              <a:rPr lang="en-US" dirty="0"/>
              <a:t>head louse prevention education to children, such as not sharing combs, brushes, hats, headbands, or clothing. </a:t>
            </a:r>
          </a:p>
        </p:txBody>
      </p:sp>
    </p:spTree>
    <p:extLst>
      <p:ext uri="{BB962C8B-B14F-4D97-AF65-F5344CB8AC3E}">
        <p14:creationId xmlns:p14="http://schemas.microsoft.com/office/powerpoint/2010/main" val="3237484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68867" y="-16934"/>
            <a:ext cx="7772400" cy="1143000"/>
          </a:xfrm>
        </p:spPr>
        <p:txBody>
          <a:bodyPr/>
          <a:lstStyle/>
          <a:p>
            <a:r>
              <a:rPr lang="en-US" dirty="0"/>
              <a:t>Please Remember</a:t>
            </a:r>
          </a:p>
        </p:txBody>
      </p:sp>
      <p:sp>
        <p:nvSpPr>
          <p:cNvPr id="58371" name="Rectangle 3"/>
          <p:cNvSpPr>
            <a:spLocks noGrp="1" noChangeArrowheads="1"/>
          </p:cNvSpPr>
          <p:nvPr>
            <p:ph type="body" sz="half" idx="1"/>
          </p:nvPr>
        </p:nvSpPr>
        <p:spPr>
          <a:xfrm>
            <a:off x="203199" y="965199"/>
            <a:ext cx="8754534" cy="5621867"/>
          </a:xfrm>
        </p:spPr>
        <p:txBody>
          <a:bodyPr>
            <a:normAutofit fontScale="92500" lnSpcReduction="10000"/>
          </a:bodyPr>
          <a:lstStyle/>
          <a:p>
            <a:r>
              <a:rPr lang="en-US" sz="3000" dirty="0" smtClean="0"/>
              <a:t>Don’t panic! It can happen to anyone, and you can ditch the itch!</a:t>
            </a:r>
          </a:p>
          <a:p>
            <a:r>
              <a:rPr lang="en-US" sz="3000" dirty="0"/>
              <a:t>Only </a:t>
            </a:r>
            <a:r>
              <a:rPr lang="en-US" sz="3000" b="1" dirty="0"/>
              <a:t>living lice </a:t>
            </a:r>
            <a:r>
              <a:rPr lang="en-US" sz="3000" dirty="0"/>
              <a:t>transfer from person to person.</a:t>
            </a:r>
          </a:p>
          <a:p>
            <a:r>
              <a:rPr lang="en-US" sz="3000" dirty="0" smtClean="0"/>
              <a:t>Head lice don’t fly or jump. </a:t>
            </a:r>
          </a:p>
          <a:p>
            <a:r>
              <a:rPr lang="en-US" sz="3000" dirty="0"/>
              <a:t>They don’t transmit infectious disease.</a:t>
            </a:r>
          </a:p>
          <a:p>
            <a:r>
              <a:rPr lang="en-US" sz="3000" dirty="0" smtClean="0"/>
              <a:t>Head lice can’t </a:t>
            </a:r>
            <a:r>
              <a:rPr lang="en-US" sz="3000" dirty="0"/>
              <a:t>survive more than </a:t>
            </a:r>
            <a:r>
              <a:rPr lang="en-US" sz="3000" dirty="0" smtClean="0"/>
              <a:t>                                       48 </a:t>
            </a:r>
            <a:r>
              <a:rPr lang="en-US" sz="3000" dirty="0"/>
              <a:t>hours </a:t>
            </a:r>
            <a:r>
              <a:rPr lang="en-US" sz="3000" dirty="0" smtClean="0"/>
              <a:t>away from the host. </a:t>
            </a:r>
          </a:p>
          <a:p>
            <a:r>
              <a:rPr lang="en-US" sz="3000" dirty="0" smtClean="0"/>
              <a:t>Head lice can’t </a:t>
            </a:r>
            <a:r>
              <a:rPr lang="en-US" sz="3000" dirty="0"/>
              <a:t>live within rugs, </a:t>
            </a:r>
            <a:r>
              <a:rPr lang="en-US" sz="3000" dirty="0" smtClean="0"/>
              <a:t>                                 carpets</a:t>
            </a:r>
            <a:r>
              <a:rPr lang="en-US" sz="3000" dirty="0"/>
              <a:t>, or school buses</a:t>
            </a:r>
            <a:r>
              <a:rPr lang="en-US" sz="3000" dirty="0" smtClean="0"/>
              <a:t>.</a:t>
            </a:r>
          </a:p>
          <a:p>
            <a:pPr>
              <a:lnSpc>
                <a:spcPct val="90000"/>
              </a:lnSpc>
            </a:pPr>
            <a:r>
              <a:rPr lang="en-CA" sz="3000" dirty="0"/>
              <a:t>No need to exclude infested kids from school</a:t>
            </a:r>
            <a:r>
              <a:rPr lang="en-CA" sz="3000" dirty="0" smtClean="0"/>
              <a:t>.</a:t>
            </a:r>
          </a:p>
          <a:p>
            <a:pPr>
              <a:lnSpc>
                <a:spcPct val="90000"/>
              </a:lnSpc>
            </a:pPr>
            <a:r>
              <a:rPr lang="en-CA" sz="3000" dirty="0" smtClean="0"/>
              <a:t>Work </a:t>
            </a:r>
            <a:r>
              <a:rPr lang="en-CA" sz="3000" dirty="0"/>
              <a:t>with </a:t>
            </a:r>
            <a:r>
              <a:rPr lang="en-CA" sz="3000" dirty="0" smtClean="0"/>
              <a:t>parents! Routine screening,                             early detection, accurate ID and thorough                      removal of lice and nits.</a:t>
            </a:r>
          </a:p>
        </p:txBody>
      </p:sp>
      <p:graphicFrame>
        <p:nvGraphicFramePr>
          <p:cNvPr id="58373" name="Object 5"/>
          <p:cNvGraphicFramePr>
            <a:graphicFrameLocks noGrp="1" noChangeAspect="1"/>
          </p:cNvGraphicFramePr>
          <p:nvPr>
            <p:ph type="clipArt" sz="half" idx="2"/>
            <p:extLst>
              <p:ext uri="{D42A27DB-BD31-4B8C-83A1-F6EECF244321}">
                <p14:modId xmlns:p14="http://schemas.microsoft.com/office/powerpoint/2010/main" val="3494472475"/>
              </p:ext>
            </p:extLst>
          </p:nvPr>
        </p:nvGraphicFramePr>
        <p:xfrm>
          <a:off x="6914497" y="2048932"/>
          <a:ext cx="2229503" cy="3928533"/>
        </p:xfrm>
        <a:graphic>
          <a:graphicData uri="http://schemas.openxmlformats.org/presentationml/2006/ole">
            <mc:AlternateContent xmlns:mc="http://schemas.openxmlformats.org/markup-compatibility/2006">
              <mc:Choice xmlns:v="urn:schemas-microsoft-com:vml" Requires="v">
                <p:oleObj spid="_x0000_s23703" name="Clip" r:id="rId3" imgW="2838600" imgH="5000760" progId="MS_ClipArt_Gallery.2">
                  <p:embed/>
                </p:oleObj>
              </mc:Choice>
              <mc:Fallback>
                <p:oleObj name="Clip" r:id="rId3" imgW="2838600" imgH="500076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497" y="2048932"/>
                        <a:ext cx="2229503" cy="392853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1458685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3203575" y="1484313"/>
            <a:ext cx="5761038" cy="3816350"/>
          </a:xfrm>
        </p:spPr>
        <p:txBody>
          <a:bodyPr>
            <a:normAutofit fontScale="90000"/>
          </a:bodyPr>
          <a:lstStyle/>
          <a:p>
            <a:pPr eaLnBrk="1" fontAlgn="auto" hangingPunct="1">
              <a:spcAft>
                <a:spcPts val="0"/>
              </a:spcAft>
              <a:defRPr/>
            </a:pPr>
            <a:r>
              <a:rPr lang="en-CA" dirty="0">
                <a:latin typeface="+mn-lt"/>
                <a:ea typeface="+mj-ea"/>
                <a:cs typeface="+mj-cs"/>
              </a:rPr>
              <a:t>Questions?</a:t>
            </a:r>
            <a:br>
              <a:rPr lang="en-CA" dirty="0">
                <a:latin typeface="+mn-lt"/>
                <a:ea typeface="+mj-ea"/>
                <a:cs typeface="+mj-cs"/>
              </a:rPr>
            </a:br>
            <a:r>
              <a:rPr lang="en-CA" dirty="0">
                <a:latin typeface="+mn-lt"/>
                <a:ea typeface="+mj-ea"/>
                <a:cs typeface="+mj-cs"/>
              </a:rPr>
              <a:t/>
            </a:r>
            <a:br>
              <a:rPr lang="en-CA" dirty="0">
                <a:latin typeface="+mn-lt"/>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mn-lt"/>
                <a:ea typeface="+mj-ea"/>
                <a:cs typeface="+mj-cs"/>
              </a:rPr>
              <a:t>Thank You</a:t>
            </a:r>
          </a:p>
        </p:txBody>
      </p:sp>
      <p:pic>
        <p:nvPicPr>
          <p:cNvPr id="2" name="Picture 1" descr="IMG_29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155" y="1735418"/>
            <a:ext cx="4492977" cy="3369733"/>
          </a:xfrm>
          <a:prstGeom prst="rect">
            <a:avLst/>
          </a:prstGeom>
          <a:effectLst>
            <a:softEdge rad="114300"/>
          </a:effectLst>
        </p:spPr>
      </p:pic>
      <p:pic>
        <p:nvPicPr>
          <p:cNvPr id="8" name="Picture 5" descr="j02711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265333" y="2114613"/>
            <a:ext cx="2105507" cy="2635188"/>
          </a:xfrm>
          <a:prstGeom prst="rect">
            <a:avLst/>
          </a:prstGeom>
        </p:spPr>
      </p:pic>
    </p:spTree>
    <p:extLst>
      <p:ext uri="{BB962C8B-B14F-4D97-AF65-F5344CB8AC3E}">
        <p14:creationId xmlns:p14="http://schemas.microsoft.com/office/powerpoint/2010/main" val="3785073430"/>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53424" y="825213"/>
            <a:ext cx="2637990" cy="3463444"/>
            <a:chOff x="7825005" y="651357"/>
            <a:chExt cx="2637990" cy="3463444"/>
          </a:xfrm>
        </p:grpSpPr>
        <p:pic>
          <p:nvPicPr>
            <p:cNvPr id="10" name="Picture 9"/>
            <p:cNvPicPr>
              <a:picLocks noChangeAspect="1"/>
            </p:cNvPicPr>
            <p:nvPr/>
          </p:nvPicPr>
          <p:blipFill>
            <a:blip r:embed="rId3"/>
            <a:stretch>
              <a:fillRect/>
            </a:stretch>
          </p:blipFill>
          <p:spPr>
            <a:xfrm>
              <a:off x="7825005" y="651357"/>
              <a:ext cx="2637990" cy="3463444"/>
            </a:xfrm>
            <a:prstGeom prst="rect">
              <a:avLst/>
            </a:prstGeom>
            <a:effectLst>
              <a:softEdge rad="254000"/>
            </a:effectLst>
          </p:spPr>
        </p:pic>
        <p:sp>
          <p:nvSpPr>
            <p:cNvPr id="4" name="Oval 3"/>
            <p:cNvSpPr/>
            <p:nvPr/>
          </p:nvSpPr>
          <p:spPr>
            <a:xfrm>
              <a:off x="7958667" y="2556935"/>
              <a:ext cx="440266" cy="4402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0"/>
            <a:ext cx="8229600" cy="1143000"/>
          </a:xfrm>
        </p:spPr>
        <p:txBody>
          <a:bodyPr/>
          <a:lstStyle/>
          <a:p>
            <a:r>
              <a:rPr lang="en-US" dirty="0" smtClean="0"/>
              <a:t>What are head lice?</a:t>
            </a:r>
            <a:endParaRPr lang="en-US" dirty="0"/>
          </a:p>
        </p:txBody>
      </p:sp>
      <p:sp>
        <p:nvSpPr>
          <p:cNvPr id="3" name="Content Placeholder 2"/>
          <p:cNvSpPr>
            <a:spLocks noGrp="1"/>
          </p:cNvSpPr>
          <p:nvPr>
            <p:ph idx="1"/>
          </p:nvPr>
        </p:nvSpPr>
        <p:spPr>
          <a:xfrm>
            <a:off x="186267" y="1253067"/>
            <a:ext cx="5732106" cy="5120139"/>
          </a:xfrm>
        </p:spPr>
        <p:txBody>
          <a:bodyPr>
            <a:normAutofit/>
          </a:bodyPr>
          <a:lstStyle/>
          <a:p>
            <a:r>
              <a:rPr lang="en-CA" i="1" dirty="0" err="1" smtClean="0"/>
              <a:t>Pediculosis</a:t>
            </a:r>
            <a:r>
              <a:rPr lang="en-CA" i="1" dirty="0" smtClean="0"/>
              <a:t> </a:t>
            </a:r>
            <a:r>
              <a:rPr lang="en-CA" i="1" dirty="0" err="1" smtClean="0"/>
              <a:t>humanus</a:t>
            </a:r>
            <a:r>
              <a:rPr lang="en-CA" i="1" dirty="0" smtClean="0"/>
              <a:t> </a:t>
            </a:r>
            <a:r>
              <a:rPr lang="en-CA" i="1" dirty="0" err="1" smtClean="0"/>
              <a:t>capitis</a:t>
            </a:r>
            <a:endParaRPr lang="en-CA" i="1" dirty="0" smtClean="0"/>
          </a:p>
          <a:p>
            <a:r>
              <a:rPr lang="en-CA" dirty="0" smtClean="0"/>
              <a:t>A small parasitic insect that lives on the scalp and neck hairs of a human host.</a:t>
            </a:r>
            <a:endParaRPr lang="en-CA" altLang="ja-JP" dirty="0" smtClean="0"/>
          </a:p>
          <a:p>
            <a:r>
              <a:rPr lang="en-US" dirty="0" smtClean="0"/>
              <a:t>Six legs.</a:t>
            </a:r>
          </a:p>
          <a:p>
            <a:r>
              <a:rPr lang="en-US" dirty="0" smtClean="0"/>
              <a:t>No wings. Cannot fly.</a:t>
            </a:r>
          </a:p>
          <a:p>
            <a:r>
              <a:rPr lang="en-US" dirty="0" smtClean="0"/>
              <a:t>Cannot jump.</a:t>
            </a:r>
          </a:p>
          <a:p>
            <a:r>
              <a:rPr lang="en-US" dirty="0" smtClean="0"/>
              <a:t>Move around using claw-like legs.</a:t>
            </a:r>
            <a:endParaRPr lang="en-US"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299199" y="4030133"/>
            <a:ext cx="2592215" cy="2709333"/>
          </a:xfrm>
          <a:prstGeom prst="rect">
            <a:avLst/>
          </a:prstGeom>
          <a:noFill/>
          <a:ln>
            <a:noFill/>
          </a:ln>
          <a:effectLst>
            <a:softEdge rad="152400"/>
          </a:effectLst>
          <a:extLst>
            <a:ext uri="{FAA26D3D-D897-4be2-8F04-BA451C77F1D7}">
              <ma14:placeholderFlag xmlns="" xmlns:ma14="http://schemas.microsoft.com/office/mac/drawingml/2011/main"/>
            </a:ext>
          </a:extLst>
        </p:spPr>
      </p:pic>
      <p:sp>
        <p:nvSpPr>
          <p:cNvPr id="6" name="Curved Right Arrow 5"/>
          <p:cNvSpPr/>
          <p:nvPr/>
        </p:nvSpPr>
        <p:spPr>
          <a:xfrm rot="21359375">
            <a:off x="5350934" y="2922322"/>
            <a:ext cx="1036153" cy="253547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94379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0" y="1600200"/>
            <a:ext cx="9144000" cy="4525963"/>
          </a:xfrm>
        </p:spPr>
        <p:txBody>
          <a:bodyPr>
            <a:normAutofit/>
          </a:bodyPr>
          <a:lstStyle/>
          <a:p>
            <a:r>
              <a:rPr lang="en-US" sz="1800" dirty="0" smtClean="0">
                <a:hlinkClick r:id="rId2"/>
              </a:rPr>
              <a:t>http</a:t>
            </a:r>
            <a:r>
              <a:rPr lang="en-US" sz="1800" dirty="0">
                <a:hlinkClick r:id="rId2"/>
              </a:rPr>
              <a:t>://cals.arizona.edu/apmc/docs/</a:t>
            </a:r>
            <a:r>
              <a:rPr lang="en-US" sz="1800" dirty="0" smtClean="0">
                <a:hlinkClick r:id="rId2"/>
              </a:rPr>
              <a:t>2013SepAZSchoolIPMNewsletter.pdf</a:t>
            </a:r>
            <a:endParaRPr lang="en-US" sz="1800" dirty="0" smtClean="0"/>
          </a:p>
          <a:p>
            <a:r>
              <a:rPr lang="en-US" sz="1800" dirty="0" smtClean="0"/>
              <a:t>Managing head lice in the school setting, Department of Health and Senior Services. Marjorie Cole, </a:t>
            </a:r>
            <a:r>
              <a:rPr lang="en-US" sz="1800" dirty="0" err="1" smtClean="0"/>
              <a:t>health.mo.gov</a:t>
            </a:r>
            <a:r>
              <a:rPr lang="en-US" sz="1800" dirty="0"/>
              <a:t>/living/families/</a:t>
            </a:r>
            <a:r>
              <a:rPr lang="en-US" sz="1800" b="1" dirty="0" err="1"/>
              <a:t>school</a:t>
            </a:r>
            <a:r>
              <a:rPr lang="en-US" sz="1800" dirty="0" err="1"/>
              <a:t>health</a:t>
            </a:r>
            <a:r>
              <a:rPr lang="en-US" sz="1800" dirty="0"/>
              <a:t>/</a:t>
            </a:r>
            <a:r>
              <a:rPr lang="en-US" sz="1800" dirty="0" err="1"/>
              <a:t>ppt</a:t>
            </a:r>
            <a:r>
              <a:rPr lang="en-US" sz="1800" dirty="0"/>
              <a:t>/</a:t>
            </a:r>
            <a:r>
              <a:rPr lang="en-US" sz="1800" b="1" dirty="0" err="1" smtClean="0"/>
              <a:t>HEADLICE</a:t>
            </a:r>
            <a:r>
              <a:rPr lang="en-US" sz="1800" dirty="0" err="1" smtClean="0"/>
              <a:t>.ppt</a:t>
            </a:r>
            <a:endParaRPr lang="en-US" sz="1800" dirty="0" smtClean="0"/>
          </a:p>
          <a:p>
            <a:r>
              <a:rPr lang="en-US" sz="1800" dirty="0" smtClean="0"/>
              <a:t>Centers </a:t>
            </a:r>
            <a:r>
              <a:rPr lang="en-US" sz="1800" dirty="0"/>
              <a:t>for Disease Control (2001).  Fact sheet:  treating head lice. Retrieved  April 21, 2005 </a:t>
            </a:r>
            <a:r>
              <a:rPr lang="en-US" sz="1800" dirty="0" smtClean="0"/>
              <a:t>from: </a:t>
            </a:r>
            <a:r>
              <a:rPr lang="en-US" sz="1800" dirty="0" smtClean="0">
                <a:solidFill>
                  <a:schemeClr val="hlink"/>
                </a:solidFill>
              </a:rPr>
              <a:t>h</a:t>
            </a:r>
            <a:r>
              <a:rPr lang="en-US" sz="1800" u="sng" dirty="0" smtClean="0">
                <a:hlinkClick r:id="rId3"/>
              </a:rPr>
              <a:t>ttp</a:t>
            </a:r>
            <a:r>
              <a:rPr lang="en-US" sz="1800" u="sng" dirty="0">
                <a:hlinkClick r:id="rId3"/>
              </a:rPr>
              <a:t>://www.cdc.gov/ncidod/dpd/parasites/headlice/factsht_head_lice_treating.htm</a:t>
            </a:r>
          </a:p>
          <a:p>
            <a:r>
              <a:rPr lang="en-US" sz="1800" dirty="0"/>
              <a:t>The American Academy of Pediatrics and the National Association of School Nurses (</a:t>
            </a:r>
            <a:r>
              <a:rPr lang="en-US" sz="1800" dirty="0">
                <a:hlinkClick r:id="rId4"/>
              </a:rPr>
              <a:t>www.nasn.org/po sitions/</a:t>
            </a:r>
            <a:r>
              <a:rPr lang="en-US" sz="1800" dirty="0" smtClean="0">
                <a:hlinkClick r:id="rId4"/>
              </a:rPr>
              <a:t>nitfree.htm</a:t>
            </a:r>
            <a:r>
              <a:rPr lang="en-US" sz="1800" dirty="0" smtClean="0"/>
              <a:t>)</a:t>
            </a:r>
          </a:p>
          <a:p>
            <a:r>
              <a:rPr lang="en-US" sz="1800" dirty="0" smtClean="0"/>
              <a:t>National </a:t>
            </a:r>
            <a:r>
              <a:rPr lang="en-US" sz="1800" dirty="0"/>
              <a:t>Association of school nurses (2004).  Position statement: </a:t>
            </a:r>
            <a:r>
              <a:rPr lang="en-US" sz="1800" dirty="0" err="1"/>
              <a:t>pediculosis</a:t>
            </a:r>
            <a:r>
              <a:rPr lang="en-US" sz="1800" dirty="0"/>
              <a:t> in the school community.  Retrieved October 20, 2004 from:  </a:t>
            </a:r>
            <a:r>
              <a:rPr lang="en-US" sz="1800" u="sng" dirty="0">
                <a:hlinkClick r:id="rId5"/>
              </a:rPr>
              <a:t>http://www.nasn.org/positions/2004pediculosis.htm</a:t>
            </a:r>
            <a:endParaRPr lang="en-US" sz="1800" u="sng" dirty="0"/>
          </a:p>
          <a:p>
            <a:r>
              <a:rPr lang="en-US" sz="1800" dirty="0"/>
              <a:t>National </a:t>
            </a:r>
            <a:r>
              <a:rPr lang="en-US" sz="1800" dirty="0" err="1"/>
              <a:t>Pediculosis</a:t>
            </a:r>
            <a:r>
              <a:rPr lang="en-US" sz="1800" dirty="0"/>
              <a:t> Association [</a:t>
            </a:r>
            <a:r>
              <a:rPr lang="en-US" sz="1800" dirty="0" err="1"/>
              <a:t>n.d</a:t>
            </a:r>
            <a:r>
              <a:rPr lang="en-US" sz="1800" dirty="0"/>
              <a:t>].  The no nit policy: A healthy standard for children and their families.  Retrieved April 21, 2005 from:      </a:t>
            </a:r>
            <a:r>
              <a:rPr lang="en-US" sz="1800" u="sng" dirty="0">
                <a:hlinkClick r:id="rId6"/>
              </a:rPr>
              <a:t>http://www.headlice.org/downloads/nonitpolicy.htm</a:t>
            </a:r>
            <a:endParaRPr lang="en-US" sz="1800" dirty="0"/>
          </a:p>
          <a:p>
            <a:endParaRPr lang="en-US" sz="1800" dirty="0"/>
          </a:p>
          <a:p>
            <a:endParaRPr lang="en-US" sz="1800" dirty="0"/>
          </a:p>
        </p:txBody>
      </p:sp>
    </p:spTree>
    <p:extLst>
      <p:ext uri="{BB962C8B-B14F-4D97-AF65-F5344CB8AC3E}">
        <p14:creationId xmlns:p14="http://schemas.microsoft.com/office/powerpoint/2010/main" val="3515982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7279" y="387349"/>
            <a:ext cx="4911254" cy="6180667"/>
          </a:xfrm>
        </p:spPr>
        <p:txBody>
          <a:bodyPr>
            <a:normAutofit/>
          </a:bodyPr>
          <a:lstStyle/>
          <a:p>
            <a:r>
              <a:rPr lang="en-US" dirty="0"/>
              <a:t>Requires </a:t>
            </a:r>
            <a:r>
              <a:rPr lang="en-US" dirty="0" smtClean="0"/>
              <a:t>human </a:t>
            </a:r>
            <a:r>
              <a:rPr lang="en-US" dirty="0"/>
              <a:t>blood to grow, develop and lay eggs (nits)</a:t>
            </a:r>
            <a:r>
              <a:rPr lang="en-US" dirty="0" smtClean="0"/>
              <a:t>.</a:t>
            </a:r>
          </a:p>
          <a:p>
            <a:endParaRPr lang="en-US" sz="1000" dirty="0"/>
          </a:p>
          <a:p>
            <a:r>
              <a:rPr lang="en-US" dirty="0" smtClean="0"/>
              <a:t>Unable to survive </a:t>
            </a:r>
            <a:r>
              <a:rPr lang="en-US" dirty="0"/>
              <a:t>more than </a:t>
            </a:r>
            <a:r>
              <a:rPr lang="en-US" dirty="0" smtClean="0"/>
              <a:t>48 hours without </a:t>
            </a:r>
            <a:r>
              <a:rPr lang="en-US" dirty="0"/>
              <a:t>a </a:t>
            </a:r>
            <a:r>
              <a:rPr lang="en-US" dirty="0" smtClean="0"/>
              <a:t>blood meal.</a:t>
            </a:r>
          </a:p>
          <a:p>
            <a:endParaRPr lang="en-US" sz="1000" dirty="0" smtClean="0"/>
          </a:p>
          <a:p>
            <a:r>
              <a:rPr lang="en-US" dirty="0" smtClean="0"/>
              <a:t>Cannot live within rugs, carpets, or school buses.</a:t>
            </a:r>
          </a:p>
          <a:p>
            <a:endParaRPr lang="en-US" sz="1000" dirty="0" smtClean="0"/>
          </a:p>
          <a:p>
            <a:r>
              <a:rPr lang="en-US" dirty="0" smtClean="0"/>
              <a:t>Not a sign of uncleanliness.</a:t>
            </a:r>
            <a:endParaRPr lang="en-US" dirty="0"/>
          </a:p>
        </p:txBody>
      </p:sp>
      <p:grpSp>
        <p:nvGrpSpPr>
          <p:cNvPr id="5" name="Group 4"/>
          <p:cNvGrpSpPr/>
          <p:nvPr/>
        </p:nvGrpSpPr>
        <p:grpSpPr>
          <a:xfrm>
            <a:off x="451738" y="863599"/>
            <a:ext cx="3493141" cy="1981200"/>
            <a:chOff x="2394125" y="5058968"/>
            <a:chExt cx="3089404" cy="1799032"/>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2394125" y="5058968"/>
              <a:ext cx="3089404" cy="1799032"/>
            </a:xfrm>
            <a:prstGeom prst="rect">
              <a:avLst/>
            </a:prstGeom>
            <a:noFill/>
            <a:ln>
              <a:noFill/>
            </a:ln>
            <a:extLst>
              <a:ext uri="{FAA26D3D-D897-4be2-8F04-BA451C77F1D7}">
                <ma14:placeholderFlag xmlns="" xmlns:ma14="http://schemas.microsoft.com/office/mac/drawingml/2011/main"/>
              </a:ext>
            </a:extLst>
          </p:spPr>
        </p:pic>
        <p:sp>
          <p:nvSpPr>
            <p:cNvPr id="9" name="TextBox 8"/>
            <p:cNvSpPr txBox="1"/>
            <p:nvPr/>
          </p:nvSpPr>
          <p:spPr>
            <a:xfrm>
              <a:off x="2394125" y="5058968"/>
              <a:ext cx="881446" cy="369332"/>
            </a:xfrm>
            <a:prstGeom prst="rect">
              <a:avLst/>
            </a:prstGeom>
            <a:noFill/>
          </p:spPr>
          <p:txBody>
            <a:bodyPr wrap="none" rtlCol="0">
              <a:spAutoFit/>
            </a:bodyPr>
            <a:lstStyle/>
            <a:p>
              <a:r>
                <a:rPr lang="en-US" b="1" dirty="0" smtClean="0">
                  <a:solidFill>
                    <a:srgbClr val="FFFF00"/>
                  </a:solidFill>
                </a:rPr>
                <a:t>Female</a:t>
              </a:r>
              <a:endParaRPr lang="en-US" b="1" dirty="0">
                <a:solidFill>
                  <a:srgbClr val="FFFF00"/>
                </a:solidFill>
              </a:endParaRPr>
            </a:p>
          </p:txBody>
        </p:sp>
      </p:grpSp>
      <p:grpSp>
        <p:nvGrpSpPr>
          <p:cNvPr id="10" name="Group 9"/>
          <p:cNvGrpSpPr/>
          <p:nvPr/>
        </p:nvGrpSpPr>
        <p:grpSpPr>
          <a:xfrm>
            <a:off x="451738" y="3268131"/>
            <a:ext cx="3499192" cy="2286001"/>
            <a:chOff x="5483529" y="5058968"/>
            <a:chExt cx="2900725" cy="1799032"/>
          </a:xfrm>
        </p:grpSpPr>
        <p:pic>
          <p:nvPicPr>
            <p:cNvPr id="11" name="Picture 10"/>
            <p:cNvPicPr/>
            <p:nvPr/>
          </p:nvPicPr>
          <p:blipFill>
            <a:blip r:embed="rId4">
              <a:extLst>
                <a:ext uri="{28A0092B-C50C-407E-A947-70E740481C1C}">
                  <a14:useLocalDpi xmlns:a14="http://schemas.microsoft.com/office/drawing/2010/main" val="0"/>
                </a:ext>
              </a:extLst>
            </a:blip>
            <a:stretch>
              <a:fillRect/>
            </a:stretch>
          </p:blipFill>
          <p:spPr bwMode="auto">
            <a:xfrm>
              <a:off x="5483529" y="5058968"/>
              <a:ext cx="2900725" cy="1799032"/>
            </a:xfrm>
            <a:prstGeom prst="rect">
              <a:avLst/>
            </a:prstGeom>
            <a:noFill/>
            <a:ln>
              <a:noFill/>
            </a:ln>
            <a:extLst>
              <a:ext uri="{FAA26D3D-D897-4be2-8F04-BA451C77F1D7}">
                <ma14:placeholderFlag xmlns="" xmlns:ma14="http://schemas.microsoft.com/office/mac/drawingml/2011/main"/>
              </a:ext>
            </a:extLst>
          </p:spPr>
        </p:pic>
        <p:sp>
          <p:nvSpPr>
            <p:cNvPr id="12" name="TextBox 11"/>
            <p:cNvSpPr txBox="1"/>
            <p:nvPr/>
          </p:nvSpPr>
          <p:spPr>
            <a:xfrm>
              <a:off x="7710985" y="6465133"/>
              <a:ext cx="673269" cy="369332"/>
            </a:xfrm>
            <a:prstGeom prst="rect">
              <a:avLst/>
            </a:prstGeom>
            <a:noFill/>
          </p:spPr>
          <p:txBody>
            <a:bodyPr wrap="none" rtlCol="0">
              <a:spAutoFit/>
            </a:bodyPr>
            <a:lstStyle/>
            <a:p>
              <a:r>
                <a:rPr lang="en-US" b="1" dirty="0">
                  <a:solidFill>
                    <a:srgbClr val="FFFF00"/>
                  </a:solidFill>
                </a:rPr>
                <a:t>M</a:t>
              </a:r>
              <a:r>
                <a:rPr lang="en-US" b="1" dirty="0" smtClean="0">
                  <a:solidFill>
                    <a:srgbClr val="FFFF00"/>
                  </a:solidFill>
                </a:rPr>
                <a:t>ale</a:t>
              </a:r>
              <a:endParaRPr lang="en-US" b="1" dirty="0">
                <a:solidFill>
                  <a:srgbClr val="FFFF00"/>
                </a:solidFill>
              </a:endParaRPr>
            </a:p>
          </p:txBody>
        </p:sp>
      </p:grpSp>
    </p:spTree>
    <p:extLst>
      <p:ext uri="{BB962C8B-B14F-4D97-AF65-F5344CB8AC3E}">
        <p14:creationId xmlns:p14="http://schemas.microsoft.com/office/powerpoint/2010/main" val="1535250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794" y="474135"/>
            <a:ext cx="8679189" cy="3268132"/>
          </a:xfrm>
        </p:spPr>
        <p:txBody>
          <a:bodyPr>
            <a:normAutofit/>
          </a:bodyPr>
          <a:lstStyle/>
          <a:p>
            <a:r>
              <a:rPr lang="en-US" dirty="0"/>
              <a:t>F</a:t>
            </a:r>
            <a:r>
              <a:rPr lang="en-US" dirty="0" smtClean="0"/>
              <a:t>ound on animals or pets?</a:t>
            </a:r>
          </a:p>
          <a:p>
            <a:r>
              <a:rPr lang="en-US" dirty="0"/>
              <a:t>T</a:t>
            </a:r>
            <a:r>
              <a:rPr lang="en-US" dirty="0" smtClean="0"/>
              <a:t>ransmitted from pets to humans?</a:t>
            </a:r>
          </a:p>
          <a:p>
            <a:r>
              <a:rPr lang="en-US" dirty="0"/>
              <a:t>T</a:t>
            </a:r>
            <a:r>
              <a:rPr lang="en-US" dirty="0" smtClean="0"/>
              <a:t>ransmit infectious disease?</a:t>
            </a:r>
          </a:p>
          <a:p>
            <a:r>
              <a:rPr lang="en-US" dirty="0" smtClean="0"/>
              <a:t>Discriminate </a:t>
            </a:r>
            <a:r>
              <a:rPr lang="en-US" dirty="0"/>
              <a:t>among socioeconomic </a:t>
            </a:r>
            <a:r>
              <a:rPr lang="en-US" dirty="0" smtClean="0"/>
              <a:t>groups</a:t>
            </a:r>
            <a:r>
              <a:rPr lang="en-US" dirty="0"/>
              <a:t>?</a:t>
            </a:r>
          </a:p>
        </p:txBody>
      </p:sp>
      <p:pic>
        <p:nvPicPr>
          <p:cNvPr id="7" name="Picture 6"/>
          <p:cNvPicPr>
            <a:picLocks noChangeAspect="1"/>
          </p:cNvPicPr>
          <p:nvPr/>
        </p:nvPicPr>
        <p:blipFill>
          <a:blip r:embed="rId3"/>
          <a:stretch>
            <a:fillRect/>
          </a:stretch>
        </p:blipFill>
        <p:spPr>
          <a:xfrm>
            <a:off x="4564389" y="4165600"/>
            <a:ext cx="4301067" cy="2478310"/>
          </a:xfrm>
          <a:prstGeom prst="rect">
            <a:avLst/>
          </a:prstGeom>
        </p:spPr>
      </p:pic>
      <p:pic>
        <p:nvPicPr>
          <p:cNvPr id="8" name="Picture 7"/>
          <p:cNvPicPr>
            <a:picLocks noChangeAspect="1"/>
          </p:cNvPicPr>
          <p:nvPr/>
        </p:nvPicPr>
        <p:blipFill>
          <a:blip r:embed="rId4"/>
          <a:stretch>
            <a:fillRect/>
          </a:stretch>
        </p:blipFill>
        <p:spPr>
          <a:xfrm>
            <a:off x="229456" y="4165600"/>
            <a:ext cx="4405884" cy="2478310"/>
          </a:xfrm>
          <a:prstGeom prst="rect">
            <a:avLst/>
          </a:prstGeom>
        </p:spPr>
      </p:pic>
      <p:sp>
        <p:nvSpPr>
          <p:cNvPr id="2" name="TextBox 1"/>
          <p:cNvSpPr txBox="1"/>
          <p:nvPr/>
        </p:nvSpPr>
        <p:spPr>
          <a:xfrm>
            <a:off x="5317896" y="524937"/>
            <a:ext cx="842098" cy="584776"/>
          </a:xfrm>
          <a:prstGeom prst="rect">
            <a:avLst/>
          </a:prstGeom>
          <a:noFill/>
        </p:spPr>
        <p:txBody>
          <a:bodyPr wrap="none" rtlCol="0">
            <a:spAutoFit/>
          </a:bodyPr>
          <a:lstStyle/>
          <a:p>
            <a:r>
              <a:rPr lang="en-US" sz="3200" b="1" dirty="0" smtClean="0">
                <a:solidFill>
                  <a:srgbClr val="3366FF"/>
                </a:solidFill>
              </a:rPr>
              <a:t>NO.</a:t>
            </a:r>
            <a:endParaRPr lang="en-US" sz="3200" b="1" dirty="0">
              <a:solidFill>
                <a:srgbClr val="3366FF"/>
              </a:solidFill>
            </a:endParaRPr>
          </a:p>
        </p:txBody>
      </p:sp>
      <p:sp>
        <p:nvSpPr>
          <p:cNvPr id="6" name="TextBox 5"/>
          <p:cNvSpPr txBox="1"/>
          <p:nvPr/>
        </p:nvSpPr>
        <p:spPr>
          <a:xfrm>
            <a:off x="6604829" y="1083739"/>
            <a:ext cx="842098" cy="584776"/>
          </a:xfrm>
          <a:prstGeom prst="rect">
            <a:avLst/>
          </a:prstGeom>
          <a:noFill/>
        </p:spPr>
        <p:txBody>
          <a:bodyPr wrap="none" rtlCol="0">
            <a:spAutoFit/>
          </a:bodyPr>
          <a:lstStyle/>
          <a:p>
            <a:r>
              <a:rPr lang="en-US" sz="3200" b="1" dirty="0" smtClean="0">
                <a:solidFill>
                  <a:srgbClr val="3366FF"/>
                </a:solidFill>
              </a:rPr>
              <a:t>NO.</a:t>
            </a:r>
            <a:endParaRPr lang="en-US" sz="3200" b="1" dirty="0">
              <a:solidFill>
                <a:srgbClr val="3366FF"/>
              </a:solidFill>
            </a:endParaRPr>
          </a:p>
        </p:txBody>
      </p:sp>
      <p:sp>
        <p:nvSpPr>
          <p:cNvPr id="9" name="TextBox 8"/>
          <p:cNvSpPr txBox="1"/>
          <p:nvPr/>
        </p:nvSpPr>
        <p:spPr>
          <a:xfrm>
            <a:off x="5610331" y="1693335"/>
            <a:ext cx="842098" cy="584776"/>
          </a:xfrm>
          <a:prstGeom prst="rect">
            <a:avLst/>
          </a:prstGeom>
          <a:noFill/>
        </p:spPr>
        <p:txBody>
          <a:bodyPr wrap="none" rtlCol="0">
            <a:spAutoFit/>
          </a:bodyPr>
          <a:lstStyle/>
          <a:p>
            <a:r>
              <a:rPr lang="en-US" sz="3200" b="1" dirty="0" smtClean="0">
                <a:solidFill>
                  <a:srgbClr val="3366FF"/>
                </a:solidFill>
              </a:rPr>
              <a:t>NO.</a:t>
            </a:r>
            <a:endParaRPr lang="en-US" sz="3200" b="1" dirty="0">
              <a:solidFill>
                <a:srgbClr val="3366FF"/>
              </a:solidFill>
            </a:endParaRPr>
          </a:p>
        </p:txBody>
      </p:sp>
      <p:sp>
        <p:nvSpPr>
          <p:cNvPr id="10" name="TextBox 9"/>
          <p:cNvSpPr txBox="1"/>
          <p:nvPr/>
        </p:nvSpPr>
        <p:spPr>
          <a:xfrm>
            <a:off x="1389363" y="2878668"/>
            <a:ext cx="842098" cy="584776"/>
          </a:xfrm>
          <a:prstGeom prst="rect">
            <a:avLst/>
          </a:prstGeom>
          <a:noFill/>
        </p:spPr>
        <p:txBody>
          <a:bodyPr wrap="none" rtlCol="0">
            <a:spAutoFit/>
          </a:bodyPr>
          <a:lstStyle/>
          <a:p>
            <a:r>
              <a:rPr lang="en-US" sz="3200" b="1" dirty="0" smtClean="0">
                <a:solidFill>
                  <a:srgbClr val="3366FF"/>
                </a:solidFill>
              </a:rPr>
              <a:t>NO.</a:t>
            </a:r>
            <a:endParaRPr lang="en-US" sz="3200" b="1" dirty="0">
              <a:solidFill>
                <a:srgbClr val="3366FF"/>
              </a:solidFill>
            </a:endParaRPr>
          </a:p>
        </p:txBody>
      </p:sp>
    </p:spTree>
    <p:extLst>
      <p:ext uri="{BB962C8B-B14F-4D97-AF65-F5344CB8AC3E}">
        <p14:creationId xmlns:p14="http://schemas.microsoft.com/office/powerpoint/2010/main" val="17238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6"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428625" y="0"/>
            <a:ext cx="8229600" cy="1066800"/>
          </a:xfrm>
        </p:spPr>
        <p:txBody>
          <a:bodyPr/>
          <a:lstStyle/>
          <a:p>
            <a:r>
              <a:rPr lang="en-CA" dirty="0"/>
              <a:t>Life Stages of Head Lice</a:t>
            </a:r>
            <a:endParaRPr lang="en-CA" dirty="0">
              <a:latin typeface="+mn-lt"/>
            </a:endParaRPr>
          </a:p>
        </p:txBody>
      </p:sp>
      <p:sp>
        <p:nvSpPr>
          <p:cNvPr id="6147" name="Rectangle 3"/>
          <p:cNvSpPr>
            <a:spLocks noGrp="1" noRot="1" noChangeArrowheads="1"/>
          </p:cNvSpPr>
          <p:nvPr>
            <p:ph idx="1"/>
          </p:nvPr>
        </p:nvSpPr>
        <p:spPr>
          <a:xfrm>
            <a:off x="180603" y="1066800"/>
            <a:ext cx="5525930" cy="3708400"/>
          </a:xfrm>
        </p:spPr>
        <p:txBody>
          <a:bodyPr>
            <a:normAutofit/>
          </a:bodyPr>
          <a:lstStyle/>
          <a:p>
            <a:r>
              <a:rPr lang="en-CA" dirty="0" smtClean="0"/>
              <a:t>Lice </a:t>
            </a:r>
            <a:r>
              <a:rPr lang="en-CA" dirty="0"/>
              <a:t>have three </a:t>
            </a:r>
            <a:r>
              <a:rPr lang="en-CA" dirty="0" smtClean="0"/>
              <a:t>different life stages: egg (or nit); nymph; adult.</a:t>
            </a:r>
            <a:endParaRPr lang="en-CA" dirty="0"/>
          </a:p>
        </p:txBody>
      </p:sp>
      <p:sp>
        <p:nvSpPr>
          <p:cNvPr id="6148" name="TextBox 1"/>
          <p:cNvSpPr txBox="1">
            <a:spLocks noChangeArrowheads="1"/>
          </p:cNvSpPr>
          <p:nvPr/>
        </p:nvSpPr>
        <p:spPr bwMode="auto">
          <a:xfrm>
            <a:off x="-1401763" y="23653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endParaRPr lang="en-US"/>
          </a:p>
        </p:txBody>
      </p:sp>
      <p:pic>
        <p:nvPicPr>
          <p:cNvPr id="5" name="Picture 5" descr="lif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635096"/>
            <a:ext cx="3972473" cy="389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s-1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294" y="3927475"/>
            <a:ext cx="4305300" cy="1879600"/>
          </a:xfrm>
          <a:prstGeom prst="rect">
            <a:avLst/>
          </a:prstGeom>
          <a:effectLst>
            <a:softEdge rad="114300"/>
          </a:effectLst>
        </p:spPr>
      </p:pic>
      <p:pic>
        <p:nvPicPr>
          <p:cNvPr id="2" name="Picture 1"/>
          <p:cNvPicPr>
            <a:picLocks noChangeAspect="1"/>
          </p:cNvPicPr>
          <p:nvPr/>
        </p:nvPicPr>
        <p:blipFill>
          <a:blip r:embed="rId5"/>
          <a:stretch>
            <a:fillRect/>
          </a:stretch>
        </p:blipFill>
        <p:spPr>
          <a:xfrm>
            <a:off x="5798780" y="1395413"/>
            <a:ext cx="2638882" cy="2075920"/>
          </a:xfrm>
          <a:prstGeom prst="rect">
            <a:avLst/>
          </a:prstGeom>
          <a:effectLst/>
        </p:spPr>
      </p:pic>
    </p:spTree>
    <p:extLst>
      <p:ext uri="{BB962C8B-B14F-4D97-AF65-F5344CB8AC3E}">
        <p14:creationId xmlns:p14="http://schemas.microsoft.com/office/powerpoint/2010/main" val="621672554"/>
      </p:ext>
    </p:extLst>
  </p:cSld>
  <p:clrMapOvr>
    <a:masterClrMapping/>
  </p:clrMapOvr>
  <p:transition>
    <p:wheel spokes="2"/>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2"/>
          </p:nvPr>
        </p:nvSpPr>
        <p:spPr>
          <a:xfrm>
            <a:off x="3911601" y="720340"/>
            <a:ext cx="5012266" cy="5511800"/>
          </a:xfrm>
        </p:spPr>
        <p:txBody>
          <a:bodyPr>
            <a:normAutofit lnSpcReduction="10000"/>
          </a:bodyPr>
          <a:lstStyle/>
          <a:p>
            <a:r>
              <a:rPr lang="en-US" sz="2800" dirty="0"/>
              <a:t>Head lice can be found anywhere in the </a:t>
            </a:r>
            <a:r>
              <a:rPr lang="en-US" sz="2800" dirty="0" smtClean="0"/>
              <a:t>hair.</a:t>
            </a:r>
          </a:p>
          <a:p>
            <a:endParaRPr lang="en-US" sz="1000" dirty="0"/>
          </a:p>
          <a:p>
            <a:pPr>
              <a:lnSpc>
                <a:spcPct val="90000"/>
              </a:lnSpc>
            </a:pPr>
            <a:r>
              <a:rPr lang="en-US" sz="2800" dirty="0"/>
              <a:t>Nits are easier to spot, </a:t>
            </a:r>
            <a:r>
              <a:rPr lang="en-US" sz="2800" dirty="0" smtClean="0"/>
              <a:t>at </a:t>
            </a:r>
            <a:r>
              <a:rPr lang="en-US" sz="2800" dirty="0"/>
              <a:t>the nape of the neck or behind the ears, within 1 cm of the scalp</a:t>
            </a:r>
            <a:r>
              <a:rPr lang="en-US" sz="2800" dirty="0" smtClean="0"/>
              <a:t>.</a:t>
            </a:r>
          </a:p>
          <a:p>
            <a:pPr>
              <a:lnSpc>
                <a:spcPct val="90000"/>
              </a:lnSpc>
            </a:pPr>
            <a:endParaRPr lang="en-US" sz="1000" dirty="0"/>
          </a:p>
          <a:p>
            <a:pPr>
              <a:lnSpc>
                <a:spcPct val="90000"/>
              </a:lnSpc>
            </a:pPr>
            <a:r>
              <a:rPr lang="en-US" sz="2800" dirty="0" smtClean="0"/>
              <a:t>Nits </a:t>
            </a:r>
            <a:r>
              <a:rPr lang="en-US" sz="2800" dirty="0"/>
              <a:t>are deposited on the hair shaft about </a:t>
            </a:r>
            <a:r>
              <a:rPr lang="en-US" sz="2800" dirty="0" smtClean="0"/>
              <a:t>1 mm </a:t>
            </a:r>
            <a:r>
              <a:rPr lang="en-US" sz="2800" dirty="0"/>
              <a:t>from the </a:t>
            </a:r>
            <a:r>
              <a:rPr lang="en-US" sz="2800" dirty="0" smtClean="0"/>
              <a:t>scalp.</a:t>
            </a:r>
          </a:p>
          <a:p>
            <a:pPr>
              <a:lnSpc>
                <a:spcPct val="90000"/>
              </a:lnSpc>
            </a:pPr>
            <a:endParaRPr lang="en-US" sz="1100" dirty="0"/>
          </a:p>
          <a:p>
            <a:pPr>
              <a:lnSpc>
                <a:spcPct val="90000"/>
              </a:lnSpc>
            </a:pPr>
            <a:r>
              <a:rPr lang="en-US" sz="2800" dirty="0"/>
              <a:t>Eggs more than </a:t>
            </a:r>
            <a:r>
              <a:rPr lang="en-US" sz="2800" dirty="0" smtClean="0"/>
              <a:t>½ </a:t>
            </a:r>
            <a:r>
              <a:rPr lang="en-US" sz="2800" dirty="0"/>
              <a:t>inch </a:t>
            </a:r>
            <a:r>
              <a:rPr lang="en-US" sz="2800" dirty="0" smtClean="0"/>
              <a:t>(or 1 cm) away </a:t>
            </a:r>
            <a:r>
              <a:rPr lang="en-US" sz="2800" dirty="0"/>
              <a:t>from the scalp are nearly always hatched and </a:t>
            </a:r>
            <a:r>
              <a:rPr lang="en-US" sz="2800" b="1" u="sng" dirty="0"/>
              <a:t>do not</a:t>
            </a:r>
            <a:r>
              <a:rPr lang="en-US" sz="2800" dirty="0"/>
              <a:t>, by themselves indicate an active </a:t>
            </a:r>
            <a:r>
              <a:rPr lang="en-US" sz="2800" dirty="0" smtClean="0"/>
              <a:t>infestation.</a:t>
            </a:r>
            <a:endParaRPr lang="en-US" sz="2800" dirty="0"/>
          </a:p>
        </p:txBody>
      </p:sp>
      <p:pic>
        <p:nvPicPr>
          <p:cNvPr id="5" name="Picture 4"/>
          <p:cNvPicPr>
            <a:picLocks noChangeAspect="1"/>
          </p:cNvPicPr>
          <p:nvPr/>
        </p:nvPicPr>
        <p:blipFill>
          <a:blip r:embed="rId3"/>
          <a:stretch>
            <a:fillRect/>
          </a:stretch>
        </p:blipFill>
        <p:spPr>
          <a:xfrm>
            <a:off x="271612" y="3273041"/>
            <a:ext cx="3521455" cy="3110826"/>
          </a:xfrm>
          <a:prstGeom prst="rect">
            <a:avLst/>
          </a:prstGeom>
          <a:effectLst>
            <a:softEdge rad="88900"/>
          </a:effectLst>
        </p:spPr>
      </p:pic>
      <p:pic>
        <p:nvPicPr>
          <p:cNvPr id="6" name="Picture 5"/>
          <p:cNvPicPr>
            <a:picLocks noChangeAspect="1"/>
          </p:cNvPicPr>
          <p:nvPr/>
        </p:nvPicPr>
        <p:blipFill>
          <a:blip r:embed="rId4"/>
          <a:stretch>
            <a:fillRect/>
          </a:stretch>
        </p:blipFill>
        <p:spPr>
          <a:xfrm>
            <a:off x="271612" y="910041"/>
            <a:ext cx="3307886" cy="2227533"/>
          </a:xfrm>
          <a:prstGeom prst="rect">
            <a:avLst/>
          </a:prstGeom>
          <a:effectLst>
            <a:softEdge rad="88900"/>
          </a:effectLst>
        </p:spPr>
      </p:pic>
    </p:spTree>
    <p:extLst>
      <p:ext uri="{BB962C8B-B14F-4D97-AF65-F5344CB8AC3E}">
        <p14:creationId xmlns:p14="http://schemas.microsoft.com/office/powerpoint/2010/main" val="3802970843"/>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7"/>
          <p:cNvSpPr txBox="1">
            <a:spLocks noGrp="1" noChangeArrowheads="1"/>
          </p:cNvSpPr>
          <p:nvPr>
            <p:ph type="body" idx="1"/>
          </p:nvPr>
        </p:nvSpPr>
        <p:spPr>
          <a:xfrm>
            <a:off x="191687" y="440268"/>
            <a:ext cx="6209114" cy="1778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2500" lnSpcReduction="10000"/>
          </a:bodyPr>
          <a:lstStyle/>
          <a:p>
            <a:r>
              <a:rPr lang="en-US" dirty="0" smtClean="0"/>
              <a:t>Eggs </a:t>
            </a:r>
            <a:r>
              <a:rPr lang="en-US" dirty="0"/>
              <a:t>that have died or hatched, remain firmly attached to the hair; but will never again produce another </a:t>
            </a:r>
            <a:r>
              <a:rPr lang="en-US" dirty="0" smtClean="0"/>
              <a:t>louse.</a:t>
            </a:r>
            <a:endParaRPr lang="en-US" dirty="0"/>
          </a:p>
        </p:txBody>
      </p:sp>
      <p:grpSp>
        <p:nvGrpSpPr>
          <p:cNvPr id="3" name="Group 2"/>
          <p:cNvGrpSpPr/>
          <p:nvPr/>
        </p:nvGrpSpPr>
        <p:grpSpPr>
          <a:xfrm>
            <a:off x="1160463" y="2770188"/>
            <a:ext cx="6475412" cy="3524250"/>
            <a:chOff x="1262063" y="2255838"/>
            <a:chExt cx="6475412" cy="3524250"/>
          </a:xfrm>
        </p:grpSpPr>
        <p:pic>
          <p:nvPicPr>
            <p:cNvPr id="3277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2255838"/>
              <a:ext cx="6475412" cy="2276475"/>
            </a:xfrm>
            <a:prstGeom prst="rect">
              <a:avLst/>
            </a:prstGeom>
            <a:noFill/>
            <a:extLst>
              <a:ext uri="{909E8E84-426E-40DD-AFC4-6F175D3DCCD1}">
                <a14:hiddenFill xmlns:a14="http://schemas.microsoft.com/office/drawing/2010/main">
                  <a:solidFill>
                    <a:srgbClr val="FFFFFF"/>
                  </a:solidFill>
                </a14:hiddenFill>
              </a:ext>
            </a:extLst>
          </p:spPr>
        </p:pic>
        <p:sp>
          <p:nvSpPr>
            <p:cNvPr id="32774" name="Text Box 6"/>
            <p:cNvSpPr txBox="1">
              <a:spLocks noChangeArrowheads="1"/>
            </p:cNvSpPr>
            <p:nvPr/>
          </p:nvSpPr>
          <p:spPr bwMode="auto">
            <a:xfrm>
              <a:off x="1270000" y="4589463"/>
              <a:ext cx="216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Geneva" charset="0"/>
                </a:defRPr>
              </a:lvl1pPr>
              <a:lvl2pPr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eaLnBrk="0" fontAlgn="base" hangingPunct="0">
                <a:spcBef>
                  <a:spcPct val="0"/>
                </a:spcBef>
                <a:spcAft>
                  <a:spcPct val="0"/>
                </a:spcAft>
                <a:defRPr sz="2400">
                  <a:solidFill>
                    <a:schemeClr val="tx1"/>
                  </a:solidFill>
                  <a:latin typeface="Arial" charset="0"/>
                  <a:ea typeface="Geneva" charset="0"/>
                  <a:cs typeface="Geneva" charset="0"/>
                </a:defRPr>
              </a:lvl6pPr>
              <a:lvl7pPr eaLnBrk="0" fontAlgn="base" hangingPunct="0">
                <a:spcBef>
                  <a:spcPct val="0"/>
                </a:spcBef>
                <a:spcAft>
                  <a:spcPct val="0"/>
                </a:spcAft>
                <a:defRPr sz="2400">
                  <a:solidFill>
                    <a:schemeClr val="tx1"/>
                  </a:solidFill>
                  <a:latin typeface="Arial" charset="0"/>
                  <a:ea typeface="Geneva" charset="0"/>
                  <a:cs typeface="Geneva" charset="0"/>
                </a:defRPr>
              </a:lvl7pPr>
              <a:lvl8pPr eaLnBrk="0" fontAlgn="base" hangingPunct="0">
                <a:spcBef>
                  <a:spcPct val="0"/>
                </a:spcBef>
                <a:spcAft>
                  <a:spcPct val="0"/>
                </a:spcAft>
                <a:defRPr sz="2400">
                  <a:solidFill>
                    <a:schemeClr val="tx1"/>
                  </a:solidFill>
                  <a:latin typeface="Arial" charset="0"/>
                  <a:ea typeface="Geneva" charset="0"/>
                  <a:cs typeface="Geneva" charset="0"/>
                </a:defRPr>
              </a:lvl8pPr>
              <a:lvl9pPr eaLnBrk="0" fontAlgn="base" hangingPunct="0">
                <a:spcBef>
                  <a:spcPct val="0"/>
                </a:spcBef>
                <a:spcAft>
                  <a:spcPct val="0"/>
                </a:spcAft>
                <a:defRPr sz="2400">
                  <a:solidFill>
                    <a:schemeClr val="tx1"/>
                  </a:solidFill>
                  <a:latin typeface="Arial" charset="0"/>
                  <a:ea typeface="Geneva" charset="0"/>
                  <a:cs typeface="Geneva" charset="0"/>
                </a:defRPr>
              </a:lvl9pPr>
            </a:lstStyle>
            <a:p>
              <a:pPr algn="ctr" defTabSz="914400" eaLnBrk="1" hangingPunct="1">
                <a:spcBef>
                  <a:spcPct val="50000"/>
                </a:spcBef>
              </a:pPr>
              <a:r>
                <a:rPr lang="en-AU" sz="1800"/>
                <a:t>Lice eggs have curved walls and will pop when squeezed</a:t>
              </a:r>
            </a:p>
          </p:txBody>
        </p:sp>
        <p:sp>
          <p:nvSpPr>
            <p:cNvPr id="32776" name="Text Box 8"/>
            <p:cNvSpPr txBox="1">
              <a:spLocks noChangeArrowheads="1"/>
            </p:cNvSpPr>
            <p:nvPr/>
          </p:nvSpPr>
          <p:spPr bwMode="auto">
            <a:xfrm>
              <a:off x="3470275" y="4586288"/>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1800"/>
                <a:t>Dead eggs have collapsed sides</a:t>
              </a:r>
            </a:p>
          </p:txBody>
        </p:sp>
        <p:sp>
          <p:nvSpPr>
            <p:cNvPr id="32777" name="Text Box 9"/>
            <p:cNvSpPr txBox="1">
              <a:spLocks noChangeArrowheads="1"/>
            </p:cNvSpPr>
            <p:nvPr/>
          </p:nvSpPr>
          <p:spPr bwMode="auto">
            <a:xfrm>
              <a:off x="5572125" y="4595813"/>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1800"/>
                <a:t>Hatched eggs have a flat top in profile</a:t>
              </a:r>
            </a:p>
          </p:txBody>
        </p:sp>
      </p:gr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155222" y="304801"/>
            <a:ext cx="2599312" cy="1779028"/>
          </a:xfrm>
          <a:prstGeom prst="rect">
            <a:avLst/>
          </a:prstGeom>
          <a:noFill/>
          <a:ln>
            <a:noFill/>
          </a:ln>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2802712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2204</TotalTime>
  <Words>5221</Words>
  <Application>Microsoft Office PowerPoint</Application>
  <PresentationFormat>On-screen Show (4:3)</PresentationFormat>
  <Paragraphs>437</Paragraphs>
  <Slides>40</Slides>
  <Notes>30</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Clip</vt:lpstr>
      <vt:lpstr>Keep your wits, Lose the Nits! Manage Head lice</vt:lpstr>
      <vt:lpstr>A Problem of Society</vt:lpstr>
      <vt:lpstr>A Problem of Society Cont.</vt:lpstr>
      <vt:lpstr>What are head lice?</vt:lpstr>
      <vt:lpstr>PowerPoint Presentation</vt:lpstr>
      <vt:lpstr>PowerPoint Presentation</vt:lpstr>
      <vt:lpstr>Life Stages of Head Lice</vt:lpstr>
      <vt:lpstr>PowerPoint Presentation</vt:lpstr>
      <vt:lpstr>PowerPoint Presentation</vt:lpstr>
      <vt:lpstr>PowerPoint Presentation</vt:lpstr>
      <vt:lpstr>Transmission (Spread) of Head Lice</vt:lpstr>
      <vt:lpstr>PowerPoint Presentation</vt:lpstr>
      <vt:lpstr>PowerPoint Presentation</vt:lpstr>
      <vt:lpstr>PowerPoint Presentation</vt:lpstr>
      <vt:lpstr>PowerPoint Presentation</vt:lpstr>
      <vt:lpstr>PowerPoint Presentation</vt:lpstr>
      <vt:lpstr>Found lice? </vt:lpstr>
      <vt:lpstr> Pediculicides  </vt:lpstr>
      <vt:lpstr>Treatment of Head Lice</vt:lpstr>
      <vt:lpstr>   Pyrethrins Plus Piperonyl Butoxide OTC  </vt:lpstr>
      <vt:lpstr>PowerPoint Presentation</vt:lpstr>
      <vt:lpstr>Permethrin (1%) OTC</vt:lpstr>
      <vt:lpstr>Lindane (1%) Prescription </vt:lpstr>
      <vt:lpstr>Malathion (0.5%) Prescription </vt:lpstr>
      <vt:lpstr>PowerPoint Presentation</vt:lpstr>
      <vt:lpstr>PowerPoint Presentation</vt:lpstr>
      <vt:lpstr>PowerPoint Presentation</vt:lpstr>
      <vt:lpstr>PowerPoint Presentation</vt:lpstr>
      <vt:lpstr>PowerPoint Presentation</vt:lpstr>
      <vt:lpstr>PowerPoint Presentation</vt:lpstr>
      <vt:lpstr>Managing Head Lice in Schools</vt:lpstr>
      <vt:lpstr>Managing Head Lice in Schools</vt:lpstr>
      <vt:lpstr>Why Ban the No-Nit Policy?</vt:lpstr>
      <vt:lpstr>School Management Plan</vt:lpstr>
      <vt:lpstr> Should classroom or school-wide screening be discouraged?  </vt:lpstr>
      <vt:lpstr>Classroom Management</vt:lpstr>
      <vt:lpstr>PowerPoint Presentation</vt:lpstr>
      <vt:lpstr>Please Remember</vt:lpstr>
      <vt:lpstr>Questions?        Thank You</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 your wits, Lose the Nits! Manage Head lice</dc:title>
  <dc:creator>Lucy</dc:creator>
  <cp:lastModifiedBy>Dawn Gouge</cp:lastModifiedBy>
  <cp:revision>154</cp:revision>
  <dcterms:created xsi:type="dcterms:W3CDTF">2014-02-19T18:00:21Z</dcterms:created>
  <dcterms:modified xsi:type="dcterms:W3CDTF">2014-07-13T14:59:13Z</dcterms:modified>
</cp:coreProperties>
</file>